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9" r:id="rId1"/>
  </p:sldMasterIdLst>
  <p:notesMasterIdLst>
    <p:notesMasterId r:id="rId35"/>
  </p:notesMasterIdLst>
  <p:handoutMasterIdLst>
    <p:handoutMasterId r:id="rId36"/>
  </p:handoutMasterIdLst>
  <p:sldIdLst>
    <p:sldId id="678" r:id="rId2"/>
    <p:sldId id="2080108252" r:id="rId3"/>
    <p:sldId id="679" r:id="rId4"/>
    <p:sldId id="745" r:id="rId5"/>
    <p:sldId id="2080108238" r:id="rId6"/>
    <p:sldId id="681" r:id="rId7"/>
    <p:sldId id="743" r:id="rId8"/>
    <p:sldId id="2080108263" r:id="rId9"/>
    <p:sldId id="2080108250" r:id="rId10"/>
    <p:sldId id="2080108251" r:id="rId11"/>
    <p:sldId id="2080108259" r:id="rId12"/>
    <p:sldId id="2080108258" r:id="rId13"/>
    <p:sldId id="2080108260" r:id="rId14"/>
    <p:sldId id="2080108276" r:id="rId15"/>
    <p:sldId id="2080108291" r:id="rId16"/>
    <p:sldId id="2080108287" r:id="rId17"/>
    <p:sldId id="2080108288" r:id="rId18"/>
    <p:sldId id="2080108256" r:id="rId19"/>
    <p:sldId id="2080108271" r:id="rId20"/>
    <p:sldId id="2080108282" r:id="rId21"/>
    <p:sldId id="2080108270" r:id="rId22"/>
    <p:sldId id="2080108268" r:id="rId23"/>
    <p:sldId id="2080108281" r:id="rId24"/>
    <p:sldId id="2080108280" r:id="rId25"/>
    <p:sldId id="2080108275" r:id="rId26"/>
    <p:sldId id="2080108289" r:id="rId27"/>
    <p:sldId id="2080108285" r:id="rId28"/>
    <p:sldId id="2080108290" r:id="rId29"/>
    <p:sldId id="2080108257" r:id="rId30"/>
    <p:sldId id="2080108294" r:id="rId31"/>
    <p:sldId id="2080108249" r:id="rId32"/>
    <p:sldId id="2080108293" r:id="rId33"/>
    <p:sldId id="2080108234" r:id="rId34"/>
  </p:sldIdLst>
  <p:sldSz cx="10693400" cy="7561263"/>
  <p:notesSz cx="6797675" cy="9926638"/>
  <p:custDataLst>
    <p:tags r:id="rId37"/>
  </p:custDataLst>
  <p:defaultTextStyle>
    <a:defPPr>
      <a:defRPr lang="en-US"/>
    </a:defPPr>
    <a:lvl1pPr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p:defaultTextStyle>
  <p:extLst>
    <p:ext uri="{521415D9-36F7-43E2-AB2F-B90AF26B5E84}">
      <p14:sectionLst xmlns:p14="http://schemas.microsoft.com/office/powerpoint/2010/main">
        <p14:section name="概要" id="{746FF67B-12B3-445B-9A71-68CC8D8641F7}">
          <p14:sldIdLst>
            <p14:sldId id="678"/>
            <p14:sldId id="2080108252"/>
            <p14:sldId id="679"/>
            <p14:sldId id="745"/>
            <p14:sldId id="2080108238"/>
            <p14:sldId id="681"/>
          </p14:sldIdLst>
        </p14:section>
        <p14:section name="生活者支援" id="{8D49E4F3-B508-4C2C-A24A-85C044D2ADA0}">
          <p14:sldIdLst>
            <p14:sldId id="743"/>
            <p14:sldId id="2080108263"/>
            <p14:sldId id="2080108250"/>
            <p14:sldId id="2080108251"/>
            <p14:sldId id="2080108259"/>
            <p14:sldId id="2080108258"/>
            <p14:sldId id="2080108260"/>
            <p14:sldId id="2080108276"/>
            <p14:sldId id="2080108291"/>
            <p14:sldId id="2080108287"/>
            <p14:sldId id="2080108288"/>
          </p14:sldIdLst>
        </p14:section>
        <p14:section name="事業者支援" id="{A0C10EBC-C605-462D-8B2D-5511215B8523}">
          <p14:sldIdLst>
            <p14:sldId id="2080108256"/>
            <p14:sldId id="2080108271"/>
            <p14:sldId id="2080108282"/>
            <p14:sldId id="2080108270"/>
            <p14:sldId id="2080108268"/>
            <p14:sldId id="2080108281"/>
            <p14:sldId id="2080108280"/>
            <p14:sldId id="2080108275"/>
            <p14:sldId id="2080108289"/>
            <p14:sldId id="2080108285"/>
            <p14:sldId id="2080108290"/>
          </p14:sldIdLst>
        </p14:section>
        <p14:section name="参考データ集" id="{9F4724AF-1F1B-45D2-A4B7-C68C8224C197}">
          <p14:sldIdLst>
            <p14:sldId id="2080108257"/>
            <p14:sldId id="2080108294"/>
            <p14:sldId id="2080108249"/>
            <p14:sldId id="2080108293"/>
            <p14:sldId id="2080108234"/>
          </p14:sldIdLst>
        </p14:section>
      </p14:sectionLst>
    </p:ext>
    <p:ext uri="{EFAFB233-063F-42B5-8137-9DF3F51BA10A}">
      <p15:sldGuideLst xmlns:p15="http://schemas.microsoft.com/office/powerpoint/2012/main">
        <p15:guide id="1" orient="horz" pos="2382"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E8AD"/>
    <a:srgbClr val="93F1E6"/>
    <a:srgbClr val="FFB46A"/>
    <a:srgbClr val="FF9A91"/>
    <a:srgbClr val="3399FF"/>
    <a:srgbClr val="000000"/>
    <a:srgbClr val="687A70"/>
    <a:srgbClr val="ABD958"/>
    <a:srgbClr val="FFFFFF"/>
    <a:srgbClr val="DF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C76DF-B95D-45E1-AAAA-F417E1428A7F}" v="12" vWet="32" dt="2024-03-25T07:59:19.427"/>
    <p1510:client id="{B2F42D56-2591-49DD-9A22-277B26692DC2}" v="9" dt="2024-03-25T07:59:02.025"/>
  </p1510:revLst>
</p1510:revInfo>
</file>

<file path=ppt/tableStyles.xml><?xml version="1.0" encoding="utf-8"?>
<a:tblStyleLst xmlns:a="http://schemas.openxmlformats.org/drawingml/2006/main" def="{F2DE63D5-997A-4646-A377-4702673A728D}">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4660"/>
  </p:normalViewPr>
  <p:slideViewPr>
    <p:cSldViewPr snapToGrid="0">
      <p:cViewPr varScale="1">
        <p:scale>
          <a:sx n="76" d="100"/>
          <a:sy n="76" d="100"/>
        </p:scale>
        <p:origin x="1398" y="102"/>
      </p:cViewPr>
      <p:guideLst>
        <p:guide orient="horz" pos="2382"/>
        <p:guide pos="3368"/>
      </p:guideLst>
    </p:cSldViewPr>
  </p:slideViewPr>
  <p:notesTextViewPr>
    <p:cViewPr>
      <p:scale>
        <a:sx n="1" d="1"/>
        <a:sy n="1" d="1"/>
      </p:scale>
      <p:origin x="0" y="0"/>
    </p:cViewPr>
  </p:notesTextViewPr>
  <p:sorterViewPr>
    <p:cViewPr>
      <p:scale>
        <a:sx n="200" d="100"/>
        <a:sy n="200" d="100"/>
      </p:scale>
      <p:origin x="0" y="-5400"/>
    </p:cViewPr>
  </p:sorterViewPr>
  <p:notesViewPr>
    <p:cSldViewPr snapToGrid="0">
      <p:cViewPr varScale="1">
        <p:scale>
          <a:sx n="66" d="100"/>
          <a:sy n="66" d="100"/>
        </p:scale>
        <p:origin x="0" y="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l" defTabSz="911265" eaLnBrk="0" hangingPunct="0">
              <a:spcAft>
                <a:spcPct val="0"/>
              </a:spcAft>
              <a:buClrTx/>
              <a:buSzTx/>
              <a:buFontTx/>
              <a:buNone/>
              <a:defRPr kumimoji="0" sz="1000" i="1">
                <a:solidFill>
                  <a:schemeClr val="tx1"/>
                </a:solidFill>
                <a:latin typeface="Arial" charset="0"/>
                <a:ea typeface="+mn-ea"/>
              </a:defRPr>
            </a:lvl1pPr>
          </a:lstStyle>
          <a:p>
            <a:pPr>
              <a:defRPr/>
            </a:pPr>
            <a:endParaRPr lang="en-US" altLang="ja-JP"/>
          </a:p>
        </p:txBody>
      </p:sp>
      <p:sp>
        <p:nvSpPr>
          <p:cNvPr id="4099" name="Rectangle 3"/>
          <p:cNvSpPr>
            <a:spLocks noGrp="1" noChangeArrowheads="1"/>
          </p:cNvSpPr>
          <p:nvPr>
            <p:ph type="dt" sz="quarter" idx="1"/>
          </p:nvPr>
        </p:nvSpPr>
        <p:spPr bwMode="auto">
          <a:xfrm>
            <a:off x="3849956"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r" defTabSz="911265" eaLnBrk="0" hangingPunct="0">
              <a:spcAft>
                <a:spcPct val="0"/>
              </a:spcAft>
              <a:buClrTx/>
              <a:buSzTx/>
              <a:buFontTx/>
              <a:buNone/>
              <a:defRPr kumimoji="0" sz="1000" i="1">
                <a:solidFill>
                  <a:schemeClr val="tx1"/>
                </a:solidFill>
                <a:latin typeface="Arial" charset="0"/>
                <a:ea typeface="+mn-ea"/>
              </a:defRPr>
            </a:lvl1pPr>
          </a:lstStyle>
          <a:p>
            <a:pPr>
              <a:defRPr/>
            </a:pPr>
            <a:fld id="{518C7DB3-0E98-4104-8E0A-E6F9FE30D198}" type="datetime4">
              <a:rPr lang="ja-JP" altLang="en-US" smtClean="0"/>
              <a:t>2024年3月25日</a:t>
            </a:fld>
            <a:endParaRPr lang="en-US" altLang="ja-JP"/>
          </a:p>
        </p:txBody>
      </p:sp>
      <p:sp>
        <p:nvSpPr>
          <p:cNvPr id="4100" name="Rectangle 4"/>
          <p:cNvSpPr>
            <a:spLocks noGrp="1" noChangeArrowheads="1"/>
          </p:cNvSpPr>
          <p:nvPr>
            <p:ph type="sldNum" sz="quarter" idx="3"/>
          </p:nvPr>
        </p:nvSpPr>
        <p:spPr bwMode="auto">
          <a:xfrm>
            <a:off x="3849956" y="9430388"/>
            <a:ext cx="2947720" cy="497838"/>
          </a:xfrm>
          <a:prstGeom prst="rect">
            <a:avLst/>
          </a:prstGeom>
          <a:noFill/>
          <a:ln w="9525">
            <a:noFill/>
            <a:miter lim="800000"/>
            <a:headEnd/>
            <a:tailEnd/>
          </a:ln>
          <a:effectLst/>
        </p:spPr>
        <p:txBody>
          <a:bodyPr vert="horz" wrap="square" lIns="19025" tIns="0" rIns="19025" bIns="0" numCol="1" anchor="b" anchorCtr="0" compatLnSpc="1">
            <a:prstTxWarp prst="textNoShape">
              <a:avLst/>
            </a:prstTxWarp>
          </a:bodyPr>
          <a:lstStyle>
            <a:lvl5pPr marL="1825727" lvl="4" algn="r" defTabSz="911265" eaLnBrk="0" hangingPunct="0">
              <a:spcAft>
                <a:spcPct val="0"/>
              </a:spcAft>
              <a:buClrTx/>
              <a:buSzTx/>
              <a:buFontTx/>
              <a:buNone/>
              <a:defRPr kumimoji="0" sz="1000" i="1">
                <a:solidFill>
                  <a:schemeClr val="tx1"/>
                </a:solidFill>
                <a:latin typeface="Arial" charset="0"/>
                <a:ea typeface="+mn-ea"/>
              </a:defRPr>
            </a:lvl5pPr>
          </a:lstStyle>
          <a:p>
            <a:pPr lvl="4">
              <a:defRPr/>
            </a:pPr>
            <a:fld id="{2482A4BC-C122-4210-9464-06C118DDE7D9}" type="slidenum">
              <a:rPr lang="ja-JP" altLang="en-US"/>
              <a:pPr lvl="4">
                <a:defRPr/>
              </a:pPr>
              <a:t>‹#›</a:t>
            </a:fld>
            <a:endParaRPr lang="en-US" altLang="ja-JP"/>
          </a:p>
        </p:txBody>
      </p:sp>
      <p:sp>
        <p:nvSpPr>
          <p:cNvPr id="4101" name="Rectangle 5"/>
          <p:cNvSpPr>
            <a:spLocks noGrp="1" noChangeArrowheads="1"/>
          </p:cNvSpPr>
          <p:nvPr>
            <p:ph type="ftr" sz="quarter" idx="2"/>
          </p:nvPr>
        </p:nvSpPr>
        <p:spPr bwMode="auto">
          <a:xfrm>
            <a:off x="14272" y="9447825"/>
            <a:ext cx="2941378" cy="461372"/>
          </a:xfrm>
          <a:prstGeom prst="rect">
            <a:avLst/>
          </a:prstGeom>
          <a:noFill/>
          <a:ln w="9525">
            <a:noFill/>
            <a:miter lim="800000"/>
            <a:headEnd/>
            <a:tailEnd/>
          </a:ln>
          <a:effectLst/>
        </p:spPr>
        <p:txBody>
          <a:bodyPr vert="horz" wrap="square" lIns="14269" tIns="0" rIns="14269" bIns="0" numCol="1" anchor="b" anchorCtr="0" compatLnSpc="1">
            <a:prstTxWarp prst="textNoShape">
              <a:avLst/>
            </a:prstTxWarp>
          </a:bodyPr>
          <a:lstStyle>
            <a:lvl1pPr algn="l" defTabSz="492402" eaLnBrk="0" hangingPunct="0">
              <a:spcAft>
                <a:spcPct val="0"/>
              </a:spcAft>
              <a:buClrTx/>
              <a:buSzTx/>
              <a:buFontTx/>
              <a:buNone/>
              <a:defRPr kumimoji="0" sz="700" i="1">
                <a:solidFill>
                  <a:schemeClr val="accent1"/>
                </a:solidFill>
                <a:latin typeface="Arial" charset="0"/>
                <a:ea typeface="+mn-ea"/>
              </a:defRPr>
            </a:lvl1pPr>
          </a:lstStyle>
          <a:p>
            <a:pPr>
              <a:defRPr/>
            </a:pPr>
            <a:endParaRPr lang="en-US" altLang="ja-JP"/>
          </a:p>
        </p:txBody>
      </p:sp>
    </p:spTree>
    <p:extLst>
      <p:ext uri="{BB962C8B-B14F-4D97-AF65-F5344CB8AC3E}">
        <p14:creationId xmlns:p14="http://schemas.microsoft.com/office/powerpoint/2010/main" val="2128754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l" defTabSz="911265" eaLnBrk="0" hangingPunct="0">
              <a:spcAft>
                <a:spcPct val="0"/>
              </a:spcAft>
              <a:buClrTx/>
              <a:buSzTx/>
              <a:buFontTx/>
              <a:buNone/>
              <a:defRPr kumimoji="0" sz="1000" i="1">
                <a:solidFill>
                  <a:schemeClr val="tx1"/>
                </a:solidFill>
                <a:latin typeface="Arial" charset="0"/>
                <a:ea typeface="+mn-ea"/>
              </a:defRPr>
            </a:lvl1pPr>
          </a:lstStyle>
          <a:p>
            <a:pPr>
              <a:defRPr/>
            </a:pPr>
            <a:endParaRPr lang="en-US" altLang="ja-JP"/>
          </a:p>
        </p:txBody>
      </p:sp>
      <p:sp>
        <p:nvSpPr>
          <p:cNvPr id="2051" name="Rectangle 3"/>
          <p:cNvSpPr>
            <a:spLocks noGrp="1" noChangeArrowheads="1"/>
          </p:cNvSpPr>
          <p:nvPr>
            <p:ph type="dt" idx="1"/>
          </p:nvPr>
        </p:nvSpPr>
        <p:spPr bwMode="auto">
          <a:xfrm>
            <a:off x="3849956"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r" defTabSz="911265" eaLnBrk="0" hangingPunct="0">
              <a:spcAft>
                <a:spcPct val="0"/>
              </a:spcAft>
              <a:buClrTx/>
              <a:buSzTx/>
              <a:buFontTx/>
              <a:buNone/>
              <a:defRPr kumimoji="0" sz="1000" i="1">
                <a:solidFill>
                  <a:schemeClr val="tx1"/>
                </a:solidFill>
                <a:latin typeface="Arial" charset="0"/>
                <a:ea typeface="+mn-ea"/>
              </a:defRPr>
            </a:lvl1pPr>
          </a:lstStyle>
          <a:p>
            <a:pPr>
              <a:defRPr/>
            </a:pPr>
            <a:fld id="{2C4FA3CD-3070-49FC-B1D0-C8F54F224D15}" type="datetime4">
              <a:rPr lang="ja-JP" altLang="en-US" smtClean="0"/>
              <a:t>2024年3月25日</a:t>
            </a:fld>
            <a:endParaRPr lang="en-US" altLang="ja-JP"/>
          </a:p>
        </p:txBody>
      </p:sp>
      <p:sp>
        <p:nvSpPr>
          <p:cNvPr id="24580" name="Rectangle 4"/>
          <p:cNvSpPr>
            <a:spLocks noGrp="1" noRot="1" noChangeAspect="1" noChangeArrowheads="1" noTextEdit="1"/>
          </p:cNvSpPr>
          <p:nvPr>
            <p:ph type="sldImg" idx="2"/>
          </p:nvPr>
        </p:nvSpPr>
        <p:spPr bwMode="auto">
          <a:xfrm>
            <a:off x="781050" y="752475"/>
            <a:ext cx="5238750" cy="37052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6992" y="4716782"/>
            <a:ext cx="4983694" cy="4466273"/>
          </a:xfrm>
          <a:prstGeom prst="rect">
            <a:avLst/>
          </a:prstGeom>
          <a:noFill/>
          <a:ln w="9525">
            <a:noFill/>
            <a:miter lim="800000"/>
            <a:headEnd/>
            <a:tailEnd/>
          </a:ln>
          <a:effectLst/>
        </p:spPr>
        <p:txBody>
          <a:bodyPr vert="horz" wrap="square" lIns="90369" tIns="45976" rIns="90369" bIns="45976"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2054" name="Rectangle 6"/>
          <p:cNvSpPr>
            <a:spLocks noGrp="1" noChangeArrowheads="1"/>
          </p:cNvSpPr>
          <p:nvPr>
            <p:ph type="ftr" sz="quarter" idx="4"/>
          </p:nvPr>
        </p:nvSpPr>
        <p:spPr bwMode="auto">
          <a:xfrm>
            <a:off x="4" y="9430388"/>
            <a:ext cx="2947720" cy="497838"/>
          </a:xfrm>
          <a:prstGeom prst="rect">
            <a:avLst/>
          </a:prstGeom>
          <a:noFill/>
          <a:ln w="9525">
            <a:noFill/>
            <a:miter lim="800000"/>
            <a:headEnd/>
            <a:tailEnd/>
          </a:ln>
          <a:effectLst/>
        </p:spPr>
        <p:txBody>
          <a:bodyPr vert="horz" wrap="square" lIns="19025" tIns="0" rIns="19025" bIns="0" numCol="1" anchor="b" anchorCtr="0" compatLnSpc="1">
            <a:prstTxWarp prst="textNoShape">
              <a:avLst/>
            </a:prstTxWarp>
          </a:bodyPr>
          <a:lstStyle>
            <a:lvl1pPr algn="l" defTabSz="911265" eaLnBrk="0" hangingPunct="0">
              <a:spcAft>
                <a:spcPct val="0"/>
              </a:spcAft>
              <a:buClrTx/>
              <a:buSzTx/>
              <a:buFontTx/>
              <a:buNone/>
              <a:defRPr kumimoji="0" sz="1000" i="1">
                <a:solidFill>
                  <a:schemeClr val="tx1"/>
                </a:solidFill>
                <a:latin typeface="Arial" charset="0"/>
                <a:ea typeface="+mn-ea"/>
              </a:defRPr>
            </a:lvl1pPr>
          </a:lstStyle>
          <a:p>
            <a:pPr>
              <a:defRPr/>
            </a:pPr>
            <a:endParaRPr lang="en-US" altLang="ja-JP"/>
          </a:p>
        </p:txBody>
      </p:sp>
      <p:sp>
        <p:nvSpPr>
          <p:cNvPr id="2055" name="Rectangle 7"/>
          <p:cNvSpPr>
            <a:spLocks noGrp="1" noChangeArrowheads="1"/>
          </p:cNvSpPr>
          <p:nvPr>
            <p:ph type="sldNum" sz="quarter" idx="5"/>
          </p:nvPr>
        </p:nvSpPr>
        <p:spPr bwMode="auto">
          <a:xfrm>
            <a:off x="3849956" y="9430388"/>
            <a:ext cx="2947720" cy="497838"/>
          </a:xfrm>
          <a:prstGeom prst="rect">
            <a:avLst/>
          </a:prstGeom>
          <a:noFill/>
          <a:ln w="9525">
            <a:noFill/>
            <a:miter lim="800000"/>
            <a:headEnd/>
            <a:tailEnd/>
          </a:ln>
          <a:effectLst/>
        </p:spPr>
        <p:txBody>
          <a:bodyPr vert="horz" wrap="square" lIns="19025" tIns="0" rIns="19025" bIns="0" numCol="1" anchor="b" anchorCtr="0" compatLnSpc="1">
            <a:prstTxWarp prst="textNoShape">
              <a:avLst/>
            </a:prstTxWarp>
          </a:bodyPr>
          <a:lstStyle>
            <a:lvl1pPr algn="r" defTabSz="911265" eaLnBrk="0" hangingPunct="0">
              <a:spcAft>
                <a:spcPct val="0"/>
              </a:spcAft>
              <a:buClrTx/>
              <a:buSzTx/>
              <a:buFontTx/>
              <a:buNone/>
              <a:defRPr kumimoji="0" sz="1000" i="1">
                <a:solidFill>
                  <a:schemeClr val="tx1"/>
                </a:solidFill>
                <a:latin typeface="Arial" charset="0"/>
                <a:ea typeface="+mn-ea"/>
              </a:defRPr>
            </a:lvl1pPr>
          </a:lstStyle>
          <a:p>
            <a:pPr>
              <a:defRPr/>
            </a:pPr>
            <a:fld id="{76112920-6095-4B0A-AFC9-82E2C2B490BA}" type="slidenum">
              <a:rPr lang="ja-JP" altLang="en-US"/>
              <a:pPr>
                <a:defRPr/>
              </a:pPr>
              <a:t>‹#›</a:t>
            </a:fld>
            <a:endParaRPr lang="en-US" altLang="ja-JP"/>
          </a:p>
        </p:txBody>
      </p:sp>
    </p:spTree>
    <p:extLst>
      <p:ext uri="{BB962C8B-B14F-4D97-AF65-F5344CB8AC3E}">
        <p14:creationId xmlns:p14="http://schemas.microsoft.com/office/powerpoint/2010/main" val="2477451819"/>
      </p:ext>
    </p:extLst>
  </p:cSld>
  <p:clrMap bg1="lt1" tx1="dk1" bg2="lt2" tx2="dk2" accent1="accent1" accent2="accent2" accent3="accent3" accent4="accent4" accent5="accent5" accent6="accent6" hlink="hlink" folHlink="folHlink"/>
  <p:hf hdr="0" ftr="0"/>
  <p:notesStyle>
    <a:lvl1pPr algn="l" defTabSz="911225"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Arial" charset="0"/>
        <a:ea typeface="+mn-ea"/>
        <a:cs typeface="+mn-cs"/>
      </a:defRPr>
    </a:lvl3pPr>
    <a:lvl4pPr marL="1368425" algn="l" defTabSz="911225" rtl="0" eaLnBrk="0" fontAlgn="base" hangingPunct="0">
      <a:spcBef>
        <a:spcPct val="30000"/>
      </a:spcBef>
      <a:spcAft>
        <a:spcPct val="0"/>
      </a:spcAft>
      <a:defRPr sz="1200" kern="1200">
        <a:solidFill>
          <a:schemeClr val="tx1"/>
        </a:solidFill>
        <a:latin typeface="Arial" charset="0"/>
        <a:ea typeface="+mn-ea"/>
        <a:cs typeface="+mn-cs"/>
      </a:defRPr>
    </a:lvl4pPr>
    <a:lvl5pPr marL="1828800" algn="l" defTabSz="9112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2860286"/>
            <a:ext cx="9089390" cy="5979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886"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p>
        </p:txBody>
      </p:sp>
      <p:sp>
        <p:nvSpPr>
          <p:cNvPr id="3" name="サブタイトル 2"/>
          <p:cNvSpPr>
            <a:spLocks noGrp="1"/>
          </p:cNvSpPr>
          <p:nvPr>
            <p:ph type="subTitle" idx="1"/>
          </p:nvPr>
        </p:nvSpPr>
        <p:spPr>
          <a:xfrm>
            <a:off x="1604010" y="5130299"/>
            <a:ext cx="7485380" cy="3986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591"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303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504200" y="1676740"/>
            <a:ext cx="8014101" cy="690317"/>
          </a:xfrm>
        </p:spPr>
        <p:txBody>
          <a:bodyPr wrap="square" anchor="t" anchorCtr="0">
            <a:spAutoFit/>
          </a:bodyPr>
          <a:lstStyle>
            <a:lvl1pPr algn="l">
              <a:defRPr lang="ja-JP" altLang="en-US" sz="3886"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１．見出しの記入</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5804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16406" y="216972"/>
            <a:ext cx="10261069" cy="491032"/>
          </a:xfrm>
        </p:spPr>
        <p:txBody>
          <a:bodyPr wrap="square">
            <a:spAutoFit/>
          </a:bodyPr>
          <a:lstStyle>
            <a:lvl1pPr algn="l">
              <a:defRPr lang="ja-JP" altLang="en-US" sz="2591"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p>
        </p:txBody>
      </p:sp>
      <p:sp>
        <p:nvSpPr>
          <p:cNvPr id="8" name="テキスト プレースホルダー 9"/>
          <p:cNvSpPr>
            <a:spLocks noGrp="1"/>
          </p:cNvSpPr>
          <p:nvPr>
            <p:ph type="body" sz="quarter" idx="13" hasCustomPrompt="1"/>
          </p:nvPr>
        </p:nvSpPr>
        <p:spPr>
          <a:xfrm>
            <a:off x="216755" y="6956318"/>
            <a:ext cx="10143641" cy="178153"/>
          </a:xfrm>
          <a:noFill/>
        </p:spPr>
        <p:txBody>
          <a:bodyPr wrap="squar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（資料）●●</a:t>
            </a:r>
          </a:p>
        </p:txBody>
      </p:sp>
      <p:sp>
        <p:nvSpPr>
          <p:cNvPr id="9" name="テキスト プレースホルダー 9"/>
          <p:cNvSpPr>
            <a:spLocks noGrp="1"/>
          </p:cNvSpPr>
          <p:nvPr>
            <p:ph type="body" sz="quarter" idx="14" hasCustomPrompt="1"/>
          </p:nvPr>
        </p:nvSpPr>
        <p:spPr>
          <a:xfrm>
            <a:off x="216755" y="3423368"/>
            <a:ext cx="2000366" cy="339338"/>
          </a:xfrm>
          <a:noFill/>
        </p:spPr>
        <p:txBody>
          <a:bodyPr wrap="none" lIns="0" tIns="0" rIns="0" bIns="0">
            <a:spAutoFit/>
          </a:bodyPr>
          <a:lstStyle>
            <a:lvl1pPr marL="0" indent="0">
              <a:spcBef>
                <a:spcPts val="0"/>
              </a:spcBef>
              <a:spcAft>
                <a:spcPts val="0"/>
              </a:spcAft>
              <a:buNone/>
              <a:defRPr sz="215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20pt</a:t>
            </a:r>
            <a:r>
              <a:rPr kumimoji="1" lang="ja-JP" altLang="en-US"/>
              <a:t>）</a:t>
            </a:r>
          </a:p>
        </p:txBody>
      </p:sp>
      <p:sp>
        <p:nvSpPr>
          <p:cNvPr id="10" name="テキスト プレースホルダー 9"/>
          <p:cNvSpPr>
            <a:spLocks noGrp="1"/>
          </p:cNvSpPr>
          <p:nvPr>
            <p:ph type="body" sz="quarter" idx="15" hasCustomPrompt="1"/>
          </p:nvPr>
        </p:nvSpPr>
        <p:spPr>
          <a:xfrm>
            <a:off x="216407" y="4155823"/>
            <a:ext cx="1401641" cy="237537"/>
          </a:xfrm>
          <a:noFill/>
        </p:spPr>
        <p:txBody>
          <a:bodyPr wrap="none" lIns="0" tIns="0" rIns="0" bIns="0">
            <a:spAutoFit/>
          </a:bodyPr>
          <a:lstStyle>
            <a:lvl1pPr marL="0" indent="0">
              <a:spcBef>
                <a:spcPts val="0"/>
              </a:spcBef>
              <a:spcAft>
                <a:spcPts val="0"/>
              </a:spcAft>
              <a:buNone/>
              <a:defRPr sz="1511">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14pt</a:t>
            </a:r>
            <a:r>
              <a:rPr kumimoji="1" lang="ja-JP" altLang="en-US"/>
              <a:t>）</a:t>
            </a:r>
          </a:p>
        </p:txBody>
      </p:sp>
      <p:sp>
        <p:nvSpPr>
          <p:cNvPr id="11" name="テキスト プレースホルダー 9"/>
          <p:cNvSpPr>
            <a:spLocks noGrp="1"/>
          </p:cNvSpPr>
          <p:nvPr>
            <p:ph type="body" sz="quarter" idx="16" hasCustomPrompt="1"/>
          </p:nvPr>
        </p:nvSpPr>
        <p:spPr>
          <a:xfrm>
            <a:off x="216407" y="4812730"/>
            <a:ext cx="1190530" cy="178153"/>
          </a:xfrm>
          <a:noFill/>
        </p:spPr>
        <p:txBody>
          <a:bodyPr wrap="non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10.5pt</a:t>
            </a:r>
            <a:r>
              <a:rPr kumimoji="1" lang="ja-JP" altLang="en-US"/>
              <a:t>）</a:t>
            </a:r>
          </a:p>
        </p:txBody>
      </p:sp>
      <p:sp>
        <p:nvSpPr>
          <p:cNvPr id="12" name="テキスト プレースホルダー 11"/>
          <p:cNvSpPr>
            <a:spLocks noGrp="1"/>
          </p:cNvSpPr>
          <p:nvPr>
            <p:ph type="body" sz="quarter" idx="17"/>
          </p:nvPr>
        </p:nvSpPr>
        <p:spPr>
          <a:xfrm>
            <a:off x="215925" y="843122"/>
            <a:ext cx="10261551" cy="550380"/>
          </a:xfrm>
          <a:solidFill>
            <a:srgbClr val="99D6EC"/>
          </a:solidFill>
          <a:ln>
            <a:noFill/>
          </a:ln>
        </p:spPr>
        <p:txBody>
          <a:bodyPr vert="horz" wrap="square" lIns="216000" tIns="108000" rIns="216000" bIns="108000" rtlCol="0" anchor="t" anchorCtr="0">
            <a:spAutoFit/>
          </a:bodyPr>
          <a:lstStyle>
            <a:lvl1pPr>
              <a:defRPr lang="ja-JP" altLang="en-US" sz="2159" dirty="0">
                <a:latin typeface="Meiryo UI" panose="020B0604030504040204" pitchFamily="50" charset="-128"/>
                <a:ea typeface="Meiryo UI" panose="020B0604030504040204" pitchFamily="50" charset="-128"/>
                <a:cs typeface="Meiryo UI" panose="020B0604030504040204" pitchFamily="50" charset="-128"/>
              </a:defRPr>
            </a:lvl1pPr>
          </a:lstStyle>
          <a:p>
            <a:pPr marL="277620" lvl="0" indent="-277620">
              <a:spcBef>
                <a:spcPts val="648"/>
              </a:spcBef>
              <a:spcAft>
                <a:spcPts val="648"/>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116825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5557A793-1C51-B696-F58C-436D93D238CD}"/>
              </a:ext>
            </a:extLst>
          </p:cNvPr>
          <p:cNvGraphicFramePr>
            <a:graphicFrameLocks noChangeAspect="1"/>
          </p:cNvGraphicFramePr>
          <p:nvPr userDrawn="1">
            <p:custDataLst>
              <p:tags r:id="rId1"/>
            </p:custDataLst>
            <p:extLst>
              <p:ext uri="{D42A27DB-BD31-4B8C-83A1-F6EECF244321}">
                <p14:modId xmlns:p14="http://schemas.microsoft.com/office/powerpoint/2010/main" val="822651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06" imgH="306" progId="TCLayout.ActiveDocument.1">
                  <p:embed/>
                </p:oleObj>
              </mc:Choice>
              <mc:Fallback>
                <p:oleObj name="think-cell スライド" r:id="rId3" imgW="306" imgH="306" progId="TCLayout.ActiveDocument.1">
                  <p:embed/>
                  <p:pic>
                    <p:nvPicPr>
                      <p:cNvPr id="11" name="オブジェクト 10" hidden="1">
                        <a:extLst>
                          <a:ext uri="{FF2B5EF4-FFF2-40B4-BE49-F238E27FC236}">
                            <a16:creationId xmlns:a16="http://schemas.microsoft.com/office/drawing/2014/main" id="{5557A793-1C51-B696-F58C-436D93D23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B212B50E-C9CA-59A8-FCD3-DE7B49C81F69}"/>
              </a:ext>
            </a:extLst>
          </p:cNvPr>
          <p:cNvSpPr>
            <a:spLocks noGrp="1"/>
          </p:cNvSpPr>
          <p:nvPr>
            <p:ph type="sldNum" sz="quarter" idx="12"/>
          </p:nvPr>
        </p:nvSpPr>
        <p:spPr/>
        <p:txBody>
          <a:bodyPr/>
          <a:lstStyle/>
          <a:p>
            <a:fld id="{D9550142-B990-490A-A107-ED7302A7FD52}" type="slidenum">
              <a:rPr lang="ja-JP" altLang="en-US" smtClean="0"/>
              <a:pPr/>
              <a:t>‹#›</a:t>
            </a:fld>
            <a:endParaRPr lang="ja-JP" altLang="en-US"/>
          </a:p>
        </p:txBody>
      </p:sp>
      <p:sp>
        <p:nvSpPr>
          <p:cNvPr id="6" name="平行四辺形 5">
            <a:extLst>
              <a:ext uri="{FF2B5EF4-FFF2-40B4-BE49-F238E27FC236}">
                <a16:creationId xmlns:a16="http://schemas.microsoft.com/office/drawing/2014/main" id="{53F7819D-DC4B-DDBD-3B5D-BD45045715A3}"/>
              </a:ext>
            </a:extLst>
          </p:cNvPr>
          <p:cNvSpPr/>
          <p:nvPr userDrawn="1"/>
        </p:nvSpPr>
        <p:spPr bwMode="auto">
          <a:xfrm>
            <a:off x="0" y="826829"/>
            <a:ext cx="8592850"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7" name="平行四辺形 6">
            <a:extLst>
              <a:ext uri="{FF2B5EF4-FFF2-40B4-BE49-F238E27FC236}">
                <a16:creationId xmlns:a16="http://schemas.microsoft.com/office/drawing/2014/main" id="{6E36DD85-9D15-9C97-6081-F2537BC40493}"/>
              </a:ext>
            </a:extLst>
          </p:cNvPr>
          <p:cNvSpPr/>
          <p:nvPr userDrawn="1"/>
        </p:nvSpPr>
        <p:spPr bwMode="auto">
          <a:xfrm>
            <a:off x="8602141" y="826828"/>
            <a:ext cx="132143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8" name="平行四辺形 7">
            <a:extLst>
              <a:ext uri="{FF2B5EF4-FFF2-40B4-BE49-F238E27FC236}">
                <a16:creationId xmlns:a16="http://schemas.microsoft.com/office/drawing/2014/main" id="{A566869F-419B-CBD2-B6B5-3081A7257F96}"/>
              </a:ext>
            </a:extLst>
          </p:cNvPr>
          <p:cNvSpPr/>
          <p:nvPr userDrawn="1"/>
        </p:nvSpPr>
        <p:spPr bwMode="auto">
          <a:xfrm>
            <a:off x="9932871" y="826827"/>
            <a:ext cx="76052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10" name="角丸四角形 12">
            <a:extLst>
              <a:ext uri="{FF2B5EF4-FFF2-40B4-BE49-F238E27FC236}">
                <a16:creationId xmlns:a16="http://schemas.microsoft.com/office/drawing/2014/main" id="{493E259A-0B47-B841-FC61-F0678F5582AB}"/>
              </a:ext>
            </a:extLst>
          </p:cNvPr>
          <p:cNvSpPr/>
          <p:nvPr userDrawn="1"/>
        </p:nvSpPr>
        <p:spPr bwMode="auto">
          <a:xfrm>
            <a:off x="449603" y="207082"/>
            <a:ext cx="155946" cy="463028"/>
          </a:xfrm>
          <a:prstGeom prst="roundRect">
            <a:avLst>
              <a:gd name="adj" fmla="val 25458"/>
            </a:avLst>
          </a:prstGeom>
          <a:solidFill>
            <a:srgbClr val="FFCE6D"/>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5DBCB17-F29B-5088-4B6C-FF9E3CE384CD}"/>
              </a:ext>
            </a:extLst>
          </p:cNvPr>
          <p:cNvSpPr/>
          <p:nvPr userDrawn="1"/>
        </p:nvSpPr>
        <p:spPr bwMode="auto">
          <a:xfrm>
            <a:off x="0" y="826828"/>
            <a:ext cx="1321439"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B681C04C-283F-2E5E-3FF5-3358D1095627}"/>
              </a:ext>
            </a:extLst>
          </p:cNvPr>
          <p:cNvSpPr/>
          <p:nvPr userDrawn="1"/>
        </p:nvSpPr>
        <p:spPr bwMode="auto">
          <a:xfrm>
            <a:off x="10132982" y="826828"/>
            <a:ext cx="560418"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9" name="タイトル 8">
            <a:extLst>
              <a:ext uri="{FF2B5EF4-FFF2-40B4-BE49-F238E27FC236}">
                <a16:creationId xmlns:a16="http://schemas.microsoft.com/office/drawing/2014/main" id="{DB30F706-C177-6583-1D7A-5236AA5BA739}"/>
              </a:ext>
            </a:extLst>
          </p:cNvPr>
          <p:cNvSpPr>
            <a:spLocks noGrp="1"/>
          </p:cNvSpPr>
          <p:nvPr>
            <p:ph type="title"/>
          </p:nvPr>
        </p:nvSpPr>
        <p:spPr>
          <a:xfrm>
            <a:off x="605549" y="207081"/>
            <a:ext cx="9832579" cy="463029"/>
          </a:xfrm>
        </p:spPr>
        <p:txBody>
          <a:bodyPr vert="horz">
            <a:normAutofit/>
          </a:bodyPr>
          <a:lstStyle>
            <a:lvl1pPr>
              <a:defRPr sz="2400"/>
            </a:lvl1pPr>
          </a:lstStyle>
          <a:p>
            <a:r>
              <a:rPr kumimoji="1" lang="ja-JP" altLang="en-US"/>
              <a:t>マスター タイトルの書式設定</a:t>
            </a:r>
          </a:p>
        </p:txBody>
      </p:sp>
    </p:spTree>
    <p:extLst>
      <p:ext uri="{BB962C8B-B14F-4D97-AF65-F5344CB8AC3E}">
        <p14:creationId xmlns:p14="http://schemas.microsoft.com/office/powerpoint/2010/main" val="194100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B9153F3F-33FA-AEB1-0966-A31FE997B583}"/>
              </a:ext>
            </a:extLst>
          </p:cNvPr>
          <p:cNvGraphicFramePr>
            <a:graphicFrameLocks noChangeAspect="1"/>
          </p:cNvGraphicFramePr>
          <p:nvPr userDrawn="1">
            <p:custDataLst>
              <p:tags r:id="rId1"/>
            </p:custDataLst>
            <p:extLst>
              <p:ext uri="{D42A27DB-BD31-4B8C-83A1-F6EECF244321}">
                <p14:modId xmlns:p14="http://schemas.microsoft.com/office/powerpoint/2010/main" val="1881936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06" imgH="306" progId="TCLayout.ActiveDocument.1">
                  <p:embed/>
                </p:oleObj>
              </mc:Choice>
              <mc:Fallback>
                <p:oleObj name="think-cell スライド" r:id="rId3" imgW="306" imgH="306" progId="TCLayout.ActiveDocument.1">
                  <p:embed/>
                  <p:pic>
                    <p:nvPicPr>
                      <p:cNvPr id="6" name="オブジェクト 5" hidden="1">
                        <a:extLst>
                          <a:ext uri="{FF2B5EF4-FFF2-40B4-BE49-F238E27FC236}">
                            <a16:creationId xmlns:a16="http://schemas.microsoft.com/office/drawing/2014/main" id="{B9153F3F-33FA-AEB1-0966-A31FE997B5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9DB0B0D5-B688-5ECF-878C-69C0A834DC90}"/>
              </a:ext>
            </a:extLst>
          </p:cNvPr>
          <p:cNvSpPr/>
          <p:nvPr userDrawn="1"/>
        </p:nvSpPr>
        <p:spPr bwMode="auto">
          <a:xfrm>
            <a:off x="1" y="3702900"/>
            <a:ext cx="10693400" cy="155463"/>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4">
            <a:extLst>
              <a:ext uri="{FF2B5EF4-FFF2-40B4-BE49-F238E27FC236}">
                <a16:creationId xmlns:a16="http://schemas.microsoft.com/office/drawing/2014/main" id="{C2BEC61E-8160-9C00-5068-B1219A67371B}"/>
              </a:ext>
            </a:extLst>
          </p:cNvPr>
          <p:cNvSpPr>
            <a:spLocks noGrp="1"/>
          </p:cNvSpPr>
          <p:nvPr>
            <p:ph type="sldNum" sz="quarter" idx="12"/>
          </p:nvPr>
        </p:nvSpPr>
        <p:spPr>
          <a:xfrm>
            <a:off x="8209818" y="7194496"/>
            <a:ext cx="2495127" cy="402567"/>
          </a:xfrm>
        </p:spPr>
        <p:txBody>
          <a:body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381978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1" lang="ja-JP" altLang="en-US"/>
          </a:p>
        </p:txBody>
      </p:sp>
      <p:sp>
        <p:nvSpPr>
          <p:cNvPr id="5" name="Slide Number Placeholder 3"/>
          <p:cNvSpPr>
            <a:spLocks noGrp="1"/>
          </p:cNvSpPr>
          <p:nvPr>
            <p:ph type="sldNum" sz="quarter" idx="12"/>
          </p:nvPr>
        </p:nvSpPr>
        <p:spPr>
          <a:xfrm>
            <a:off x="8209818" y="7194496"/>
            <a:ext cx="2495127" cy="402567"/>
          </a:xfrm>
        </p:spPr>
        <p:txBody>
          <a:bodyPr/>
          <a:lstStyle/>
          <a:p>
            <a:fld id="{E46A05B3-115D-4D5B-96FB-44B1C24AEF8C}" type="slidenum">
              <a:rPr kumimoji="1" lang="ja-JP" altLang="en-US" smtClean="0"/>
              <a:pPr/>
              <a:t>‹#›</a:t>
            </a:fld>
            <a:endParaRPr kumimoji="1" lang="ja-JP" altLang="en-US"/>
          </a:p>
        </p:txBody>
      </p:sp>
    </p:spTree>
    <p:extLst>
      <p:ext uri="{BB962C8B-B14F-4D97-AF65-F5344CB8AC3E}">
        <p14:creationId xmlns:p14="http://schemas.microsoft.com/office/powerpoint/2010/main" val="70364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ontents_1">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37E82-27E6-4D72-9413-BAFF9304C2AD}"/>
              </a:ext>
            </a:extLst>
          </p:cNvPr>
          <p:cNvSpPr>
            <a:spLocks noGrp="1"/>
          </p:cNvSpPr>
          <p:nvPr>
            <p:ph type="title" hasCustomPrompt="1"/>
          </p:nvPr>
        </p:nvSpPr>
        <p:spPr>
          <a:xfrm>
            <a:off x="558800" y="541874"/>
            <a:ext cx="9575800" cy="1044000"/>
          </a:xfrm>
          <a:prstGeom prst="rect">
            <a:avLst/>
          </a:prstGeom>
        </p:spPr>
        <p:txBody>
          <a:bodyPr lIns="0" tIns="0" rIns="0" bIns="0" anchor="ctr"/>
          <a:lstStyle>
            <a:lvl1pPr>
              <a:lnSpc>
                <a:spcPct val="100000"/>
              </a:lnSpc>
              <a:defRPr sz="2400" b="0" baseline="0">
                <a:solidFill>
                  <a:schemeClr val="tx2"/>
                </a:solidFill>
                <a:ea typeface="Meiryo UI" panose="020B0604030504040204" pitchFamily="50" charset="-128"/>
              </a:defRPr>
            </a:lvl1pPr>
          </a:lstStyle>
          <a:p>
            <a:r>
              <a:rPr kumimoji="1" lang="ja-JP" altLang="en-US"/>
              <a:t>目次タイトル</a:t>
            </a:r>
            <a:endParaRPr kumimoji="1" lang="en-US"/>
          </a:p>
        </p:txBody>
      </p:sp>
      <p:sp>
        <p:nvSpPr>
          <p:cNvPr id="5" name="Text Box 13">
            <a:extLst>
              <a:ext uri="{FF2B5EF4-FFF2-40B4-BE49-F238E27FC236}">
                <a16:creationId xmlns:a16="http://schemas.microsoft.com/office/drawing/2014/main" id="{2539C396-CA7A-4FDD-A48A-82F29CA33A06}"/>
              </a:ext>
            </a:extLst>
          </p:cNvPr>
          <p:cNvSpPr txBox="1">
            <a:spLocks noChangeArrowheads="1"/>
          </p:cNvSpPr>
          <p:nvPr userDrawn="1"/>
        </p:nvSpPr>
        <p:spPr bwMode="auto">
          <a:xfrm>
            <a:off x="10042525" y="7245030"/>
            <a:ext cx="396875" cy="144783"/>
          </a:xfrm>
          <a:prstGeom prst="rect">
            <a:avLst/>
          </a:prstGeom>
          <a:noFill/>
          <a:ln w="12700">
            <a:noFill/>
            <a:miter lim="800000"/>
            <a:headEnd type="none" w="sm" len="sm"/>
            <a:tailEnd type="none" w="sm" len="sm"/>
          </a:ln>
          <a:effectLst/>
        </p:spPr>
        <p:txBody>
          <a:bodyPr lIns="0" tIns="0" rIns="0" bIns="0" anchor="b"/>
          <a:lstStyle/>
          <a:p>
            <a:pPr marL="0" marR="0" lvl="0" indent="0" algn="r" defTabSz="995363" rtl="0" eaLnBrk="1" fontAlgn="auto" latinLnBrk="0" hangingPunct="1">
              <a:lnSpc>
                <a:spcPct val="100000"/>
              </a:lnSpc>
              <a:spcBef>
                <a:spcPct val="0"/>
              </a:spcBef>
              <a:spcAft>
                <a:spcPct val="0"/>
              </a:spcAft>
              <a:buClrTx/>
              <a:buSzTx/>
              <a:buFontTx/>
              <a:buNone/>
              <a:tabLst/>
              <a:defRPr/>
            </a:pPr>
            <a:fld id="{1F17C079-91D2-41EA-A70C-62ABED709FF5}" type="slidenum">
              <a:rPr kumimoji="0" lang="ja-JP" altLang="en-US" sz="800" b="0" i="0" u="none" strike="noStrike" kern="1200" cap="none" spc="0" normalizeH="0" baseline="0" noProof="0" smtClean="0">
                <a:ln>
                  <a:noFill/>
                </a:ln>
                <a:solidFill>
                  <a:schemeClr val="tx2"/>
                </a:solidFill>
                <a:effectLst/>
                <a:uLnTx/>
                <a:uFillTx/>
                <a:latin typeface="EYInterstate" panose="02000503020000020004" pitchFamily="2" charset="0"/>
                <a:ea typeface="Meiryo UI" panose="020B0604030504040204" pitchFamily="50" charset="-128"/>
                <a:cs typeface="+mn-cs"/>
              </a:rPr>
              <a:pPr marL="0" marR="0" lvl="0" indent="0" algn="r" defTabSz="995363" rtl="0" eaLnBrk="1" fontAlgn="auto" latinLnBrk="0" hangingPunct="1">
                <a:lnSpc>
                  <a:spcPct val="100000"/>
                </a:lnSpc>
                <a:spcBef>
                  <a:spcPct val="0"/>
                </a:spcBef>
                <a:spcAft>
                  <a:spcPct val="0"/>
                </a:spcAft>
                <a:buClrTx/>
                <a:buSzTx/>
                <a:buFontTx/>
                <a:buNone/>
                <a:tabLst/>
                <a:defRPr/>
              </a:pPr>
              <a:t>‹#›</a:t>
            </a:fld>
            <a:endParaRPr kumimoji="0" lang="en-US" altLang="ja-JP" sz="800" b="0" i="0" u="none" strike="noStrike" kern="1200" cap="none" spc="0" normalizeH="0" baseline="0" noProof="0">
              <a:ln>
                <a:noFill/>
              </a:ln>
              <a:solidFill>
                <a:schemeClr val="tx2"/>
              </a:solidFill>
              <a:effectLst/>
              <a:uLnTx/>
              <a:uFillTx/>
              <a:latin typeface="EYInterstate" panose="02000503020000020004" pitchFamily="2" charset="0"/>
              <a:ea typeface="Meiryo UI" panose="020B0604030504040204" pitchFamily="50" charset="-128"/>
              <a:cs typeface="+mn-cs"/>
            </a:endParaRPr>
          </a:p>
        </p:txBody>
      </p:sp>
    </p:spTree>
    <p:extLst>
      <p:ext uri="{BB962C8B-B14F-4D97-AF65-F5344CB8AC3E}">
        <p14:creationId xmlns:p14="http://schemas.microsoft.com/office/powerpoint/2010/main" val="98759005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17306DF-95AC-4271-9F8E-04D4F163D557}"/>
              </a:ext>
            </a:extLst>
          </p:cNvPr>
          <p:cNvGraphicFramePr>
            <a:graphicFrameLocks noChangeAspect="1"/>
          </p:cNvGraphicFramePr>
          <p:nvPr userDrawn="1">
            <p:custDataLst>
              <p:tags r:id="rId9"/>
            </p:custDataLst>
            <p:extLst>
              <p:ext uri="{D42A27DB-BD31-4B8C-83A1-F6EECF244321}">
                <p14:modId xmlns:p14="http://schemas.microsoft.com/office/powerpoint/2010/main" val="3729823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0" imgW="306" imgH="306" progId="TCLayout.ActiveDocument.1">
                  <p:embed/>
                </p:oleObj>
              </mc:Choice>
              <mc:Fallback>
                <p:oleObj name="think-cell スライド" r:id="rId10" imgW="306" imgH="306" progId="TCLayout.ActiveDocument.1">
                  <p:embed/>
                  <p:pic>
                    <p:nvPicPr>
                      <p:cNvPr id="8" name="オブジェクト 7" hidden="1">
                        <a:extLst>
                          <a:ext uri="{FF2B5EF4-FFF2-40B4-BE49-F238E27FC236}">
                            <a16:creationId xmlns:a16="http://schemas.microsoft.com/office/drawing/2014/main" id="{817306DF-95AC-4271-9F8E-04D4F163D5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215925" y="302802"/>
            <a:ext cx="10222203" cy="42182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215924" y="882818"/>
            <a:ext cx="10222203" cy="1264999"/>
          </a:xfrm>
          <a:prstGeom prst="rect">
            <a:avLst/>
          </a:prstGeom>
          <a:noFill/>
        </p:spPr>
        <p:txBody>
          <a:bodyPr vert="horz" wrap="square" lIns="216000" tIns="108000" rIns="216000" bIns="108000" rtlCol="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p:cNvSpPr>
            <a:spLocks noGrp="1"/>
          </p:cNvSpPr>
          <p:nvPr>
            <p:ph type="dt" sz="half" idx="2"/>
          </p:nvPr>
        </p:nvSpPr>
        <p:spPr>
          <a:xfrm>
            <a:off x="-11545" y="7188890"/>
            <a:ext cx="2495127" cy="402567"/>
          </a:xfrm>
          <a:prstGeom prst="rect">
            <a:avLst/>
          </a:prstGeom>
        </p:spPr>
        <p:txBody>
          <a:bodyPr vert="horz" lIns="91440" tIns="45720" rIns="91440" bIns="45720" rtlCol="0" anchor="ctr"/>
          <a:lstStyle>
            <a:lvl1pPr algn="l">
              <a:defRPr sz="1295">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662513" y="7194496"/>
            <a:ext cx="3386243" cy="402567"/>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209818" y="7194496"/>
            <a:ext cx="2495127" cy="402567"/>
          </a:xfrm>
          <a:prstGeom prst="rect">
            <a:avLst/>
          </a:prstGeom>
        </p:spPr>
        <p:txBody>
          <a:bodyPr vert="horz" lIns="91440" tIns="45720" rIns="91440" bIns="45720" rtlCol="0" anchor="ctr"/>
          <a:lstStyle>
            <a:lvl1pPr algn="r">
              <a:defRPr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788038926"/>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5" r:id="rId4"/>
    <p:sldLayoutId id="2147484486" r:id="rId5"/>
    <p:sldLayoutId id="2147484483" r:id="rId6"/>
    <p:sldLayoutId id="2147484487" r:id="rId7"/>
  </p:sldLayoutIdLst>
  <p:hf hdr="0" ftr="0" dt="0"/>
  <p:txStyles>
    <p:titleStyle>
      <a:lvl1pPr algn="l" defTabSz="987095" rtl="0" eaLnBrk="1" latinLnBrk="0" hangingPunct="1">
        <a:spcBef>
          <a:spcPct val="0"/>
        </a:spcBef>
        <a:buNone/>
        <a:defRPr kumimoji="1" sz="2591"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70161" indent="-370161" algn="l" defTabSz="987095" rtl="0" eaLnBrk="1" latinLnBrk="0" hangingPunct="1">
        <a:spcBef>
          <a:spcPts val="648"/>
        </a:spcBef>
        <a:spcAft>
          <a:spcPts val="648"/>
        </a:spcAft>
        <a:buClr>
          <a:srgbClr val="002060"/>
        </a:buClr>
        <a:buFont typeface="Wingdings" panose="05000000000000000000" pitchFamily="2" charset="2"/>
        <a:buChar char="l"/>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2015" indent="-308467" algn="l" defTabSz="987095" rtl="0" eaLnBrk="1" latinLnBrk="0" hangingPunct="1">
        <a:spcBef>
          <a:spcPts val="648"/>
        </a:spcBef>
        <a:spcAft>
          <a:spcPts val="648"/>
        </a:spcAft>
        <a:buFont typeface="Arial" pitchFamily="34" charset="0"/>
        <a:buChar char="–"/>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233869" indent="-246774" algn="l" defTabSz="987095" rtl="0" eaLnBrk="1" latinLnBrk="0" hangingPunct="1">
        <a:spcBef>
          <a:spcPts val="648"/>
        </a:spcBef>
        <a:spcAft>
          <a:spcPts val="648"/>
        </a:spcAft>
        <a:buFont typeface="Arial" pitchFamily="34" charset="0"/>
        <a:buChar char="•"/>
        <a:defRPr kumimoji="1" sz="1133"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727416"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20963"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714511"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8058"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1606"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5153"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7095" rtl="0" eaLnBrk="1" latinLnBrk="0" hangingPunct="1">
        <a:defRPr kumimoji="1" sz="1943" kern="1200">
          <a:solidFill>
            <a:schemeClr val="tx1"/>
          </a:solidFill>
          <a:latin typeface="+mn-lt"/>
          <a:ea typeface="+mn-ea"/>
          <a:cs typeface="+mn-cs"/>
        </a:defRPr>
      </a:lvl1pPr>
      <a:lvl2pPr marL="493547" algn="l" defTabSz="987095" rtl="0" eaLnBrk="1" latinLnBrk="0" hangingPunct="1">
        <a:defRPr kumimoji="1" sz="1943" kern="1200">
          <a:solidFill>
            <a:schemeClr val="tx1"/>
          </a:solidFill>
          <a:latin typeface="+mn-lt"/>
          <a:ea typeface="+mn-ea"/>
          <a:cs typeface="+mn-cs"/>
        </a:defRPr>
      </a:lvl2pPr>
      <a:lvl3pPr marL="987095" algn="l" defTabSz="987095" rtl="0" eaLnBrk="1" latinLnBrk="0" hangingPunct="1">
        <a:defRPr kumimoji="1" sz="1943" kern="1200">
          <a:solidFill>
            <a:schemeClr val="tx1"/>
          </a:solidFill>
          <a:latin typeface="+mn-lt"/>
          <a:ea typeface="+mn-ea"/>
          <a:cs typeface="+mn-cs"/>
        </a:defRPr>
      </a:lvl3pPr>
      <a:lvl4pPr marL="1480642" algn="l" defTabSz="987095" rtl="0" eaLnBrk="1" latinLnBrk="0" hangingPunct="1">
        <a:defRPr kumimoji="1" sz="1943" kern="1200">
          <a:solidFill>
            <a:schemeClr val="tx1"/>
          </a:solidFill>
          <a:latin typeface="+mn-lt"/>
          <a:ea typeface="+mn-ea"/>
          <a:cs typeface="+mn-cs"/>
        </a:defRPr>
      </a:lvl4pPr>
      <a:lvl5pPr marL="1974190" algn="l" defTabSz="987095" rtl="0" eaLnBrk="1" latinLnBrk="0" hangingPunct="1">
        <a:defRPr kumimoji="1" sz="1943" kern="1200">
          <a:solidFill>
            <a:schemeClr val="tx1"/>
          </a:solidFill>
          <a:latin typeface="+mn-lt"/>
          <a:ea typeface="+mn-ea"/>
          <a:cs typeface="+mn-cs"/>
        </a:defRPr>
      </a:lvl5pPr>
      <a:lvl6pPr marL="2467737" algn="l" defTabSz="987095" rtl="0" eaLnBrk="1" latinLnBrk="0" hangingPunct="1">
        <a:defRPr kumimoji="1" sz="1943" kern="1200">
          <a:solidFill>
            <a:schemeClr val="tx1"/>
          </a:solidFill>
          <a:latin typeface="+mn-lt"/>
          <a:ea typeface="+mn-ea"/>
          <a:cs typeface="+mn-cs"/>
        </a:defRPr>
      </a:lvl6pPr>
      <a:lvl7pPr marL="2961284" algn="l" defTabSz="987095" rtl="0" eaLnBrk="1" latinLnBrk="0" hangingPunct="1">
        <a:defRPr kumimoji="1" sz="1943" kern="1200">
          <a:solidFill>
            <a:schemeClr val="tx1"/>
          </a:solidFill>
          <a:latin typeface="+mn-lt"/>
          <a:ea typeface="+mn-ea"/>
          <a:cs typeface="+mn-cs"/>
        </a:defRPr>
      </a:lvl7pPr>
      <a:lvl8pPr marL="3454832" algn="l" defTabSz="987095" rtl="0" eaLnBrk="1" latinLnBrk="0" hangingPunct="1">
        <a:defRPr kumimoji="1" sz="1943" kern="1200">
          <a:solidFill>
            <a:schemeClr val="tx1"/>
          </a:solidFill>
          <a:latin typeface="+mn-lt"/>
          <a:ea typeface="+mn-ea"/>
          <a:cs typeface="+mn-cs"/>
        </a:defRPr>
      </a:lvl8pPr>
      <a:lvl9pPr marL="3948379" algn="l" defTabSz="987095"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raida.go.jp/price/#graph2"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oj.or.jp/statistics/pi/cgpi_2020/index.htm"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e-stat.go.jp/stat-search/files?page=1&amp;layout=datalist&amp;toukei=00200571&amp;tstat=000000680001&amp;cycle=1&amp;result_back=1&amp;tclass1val=0"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e-stat.go.jp/stat-search/files?page=1&amp;layout=datalist&amp;toukei=00200561&amp;tstat=000000330001&amp;cycle=1&amp;tclass1=000000330001&amp;tclass2=000000330004&amp;tclass3=000000330005&amp;tclass4val=0" TargetMode="External"/><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www.stat.go.jp/data/kakei/9.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raida.go.jp/price/#graph2" TargetMode="External"/><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hyperlink" Target="https://www.stat.go.jp/data/kakei/9.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resas.go.jp/industry-all/#/map/13/13101/2016/2/6/2/-/1/1/1/-/-/2012/2016"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esas.go.jp/industry-all/#/rate/13/13101/2016/2/6/2/-/1/1/1/-/-/2012/2016"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stat.go.jp/stat-search/files?page=1&amp;layout=datalist&amp;toukei=00200555&amp;tstat=000001171767&amp;cycle=0&amp;tclass1=000001171770&amp;tclass2=000001171774&amp;tclass3val=0" TargetMode="External"/><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https://www.maff.go.jp/j/tokei/kouhyou/noukei/seisanhi_tikusan/index.html#r"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www.boj.or.jp/statistics/pi/cgpi_2020/index.htm" TargetMode="External"/><Relationship Id="rId4" Type="http://schemas.openxmlformats.org/officeDocument/2006/relationships/hyperlink" Target="https://www.maff.go.jp/j/tokei/kouhyou/noubukka/index.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oj.or.jp/statistics/pi/cgpi_2020/index.htm"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raida.go.jp/price/#graph2" TargetMode="External"/><Relationship Id="rId4" Type="http://schemas.openxmlformats.org/officeDocument/2006/relationships/slide" Target="slide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ff.go.jp/j/tokei/kouhyou/noukei/seisanhi_tikusan/index.html#r" TargetMode="External"/><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hyperlink" Target="https://www.meti.go.jp/statistics/tyo/kkj/index.html" TargetMode="External"/><Relationship Id="rId3" Type="http://schemas.openxmlformats.org/officeDocument/2006/relationships/hyperlink" Target="https://www.maff.go.jp/j/tokei/kouhyou/sityoson_sansyutu/index.html" TargetMode="External"/><Relationship Id="rId7" Type="http://schemas.openxmlformats.org/officeDocument/2006/relationships/hyperlink" Target="https://resas.go.jp/fishery-sea/#/portfolio/8.098032082960525/35.998703685/139.883857/13/13101/1/0.0/2018/1/1/-/-/-" TargetMode="External"/><Relationship Id="rId2" Type="http://schemas.openxmlformats.org/officeDocument/2006/relationships/hyperlink" Target="https://www.stat.go.jp/data/kakei/index.html" TargetMode="External"/><Relationship Id="rId1" Type="http://schemas.openxmlformats.org/officeDocument/2006/relationships/slideLayout" Target="../slideLayouts/slideLayout4.xml"/><Relationship Id="rId6" Type="http://schemas.openxmlformats.org/officeDocument/2006/relationships/hyperlink" Target="https://www.maff.go.jp/j/tokei/census/fc/index.html" TargetMode="External"/><Relationship Id="rId5" Type="http://schemas.openxmlformats.org/officeDocument/2006/relationships/hyperlink" Target="https://www.maff.go.jp/j/tokei/census/afc/index.html" TargetMode="External"/><Relationship Id="rId4" Type="http://schemas.openxmlformats.org/officeDocument/2006/relationships/hyperlink" Target="https://resas.go.jp/agriculture-all/#/portfolio/7.014950341465971/43.283186215/143.6460548/13/13101/0/2021/1/0.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maff.go.jp/j/tokei/kouhyou/noubukka/" TargetMode="External"/><Relationship Id="rId2" Type="http://schemas.openxmlformats.org/officeDocument/2006/relationships/hyperlink" Target="https://www.enecho.meti.go.jp/statistics/petroleum_and_lpgas/pl007/results.html" TargetMode="External"/><Relationship Id="rId1" Type="http://schemas.openxmlformats.org/officeDocument/2006/relationships/slideLayout" Target="../slideLayouts/slideLayout4.xml"/><Relationship Id="rId6" Type="http://schemas.openxmlformats.org/officeDocument/2006/relationships/hyperlink" Target="https://www.mext.go.jp/b_menu/toukei/chousa05/kyuushoku/gaiyou/chousa/1267010.htm" TargetMode="External"/><Relationship Id="rId5" Type="http://schemas.openxmlformats.org/officeDocument/2006/relationships/hyperlink" Target="https://www.maff.go.jp/j/tokei/kouhyou/mokuzai/" TargetMode="External"/><Relationship Id="rId4" Type="http://schemas.openxmlformats.org/officeDocument/2006/relationships/hyperlink" Target="https://www.maff.go.jp/j/tokei/syohi/shikyo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maff.go.jp/j/tokei/kouhyou/noukei/seisanhi_nousan/index.html" TargetMode="External"/><Relationship Id="rId2" Type="http://schemas.openxmlformats.org/officeDocument/2006/relationships/hyperlink" Target="https://www.e-stat.go.jp/stat-search/files?page=1&amp;layout=datalist&amp;toukei=00200564&amp;tstat=000001139024&amp;cycle=0&amp;tclass1=000001150335&amp;tclass2=000001150339&amp;tclass3=000001150352&amp;tclass4=000001150353&amp;tclass5val=0" TargetMode="External"/><Relationship Id="rId1" Type="http://schemas.openxmlformats.org/officeDocument/2006/relationships/slideLayout" Target="../slideLayouts/slideLayout4.xml"/><Relationship Id="rId5" Type="http://schemas.openxmlformats.org/officeDocument/2006/relationships/hyperlink" Target="https://www.meti.go.jp/statistics/tyo/kkj/index.html" TargetMode="External"/><Relationship Id="rId4" Type="http://schemas.openxmlformats.org/officeDocument/2006/relationships/hyperlink" Target="https://www.jfc.go.jp/n/findings/investigate.html#sec0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4.xml"/><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25.xml"/><Relationship Id="rId2" Type="http://schemas.openxmlformats.org/officeDocument/2006/relationships/slide" Target="slide19.xml"/><Relationship Id="rId1" Type="http://schemas.openxmlformats.org/officeDocument/2006/relationships/slideLayout" Target="../slideLayouts/slideLayout4.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hyperlink" Target="https://www.e-stat.go.jp/stat-search/files?page=1&amp;layout=datalist&amp;cycle=7&amp;toukei=00450061&amp;tstat=000001206248&amp;tclass1=000001206251&amp;tclass2val=0&amp;stat_infid=000040073198" TargetMode="External"/><Relationship Id="rId4" Type="http://schemas.openxmlformats.org/officeDocument/2006/relationships/hyperlink" Target="https://www.e-stat.go.jp/stat-search/files?page=1&amp;layout=datalist&amp;toukei=00200521&amp;tstat=000001136464&amp;cycle=0&amp;year=20200&amp;month=24101210&amp;tclass1=000001136466&amp;stat_infid=000032142495&amp;tclass2val=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aida.go.jp/price/#graph2"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 y="2817481"/>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3886" b="1">
                <a:solidFill>
                  <a:prstClr val="black"/>
                </a:solidFill>
                <a:latin typeface="Meiryo UI" panose="020B0604030504040204" pitchFamily="50" charset="-128"/>
                <a:ea typeface="Meiryo UI" panose="020B0604030504040204" pitchFamily="50" charset="-128"/>
                <a:cs typeface="Meiryo UI" panose="020B0604030504040204" pitchFamily="50" charset="-128"/>
              </a:rPr>
              <a:t>地域課題分析ナビゲーション</a:t>
            </a:r>
            <a:endParaRPr lang="en-US" altLang="ja-JP" sz="3886"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bwMode="auto">
          <a:xfrm>
            <a:off x="1" y="3702900"/>
            <a:ext cx="10693400" cy="155463"/>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7" name="正方形/長方形 24">
            <a:extLst>
              <a:ext uri="{FF2B5EF4-FFF2-40B4-BE49-F238E27FC236}">
                <a16:creationId xmlns:a16="http://schemas.microsoft.com/office/drawing/2014/main" id="{E5DA3F4D-6618-4BD0-BBB6-4AE66B008CFC}"/>
              </a:ext>
            </a:extLst>
          </p:cNvPr>
          <p:cNvSpPr/>
          <p:nvPr/>
        </p:nvSpPr>
        <p:spPr>
          <a:xfrm>
            <a:off x="1" y="3780631"/>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2591" b="1">
                <a:solidFill>
                  <a:prstClr val="black"/>
                </a:solidFill>
                <a:latin typeface="Meiryo UI" panose="020B0604030504040204" pitchFamily="50" charset="-128"/>
                <a:ea typeface="Meiryo UI" panose="020B0604030504040204" pitchFamily="50" charset="-128"/>
                <a:cs typeface="Meiryo UI" panose="020B0604030504040204" pitchFamily="50" charset="-128"/>
              </a:rPr>
              <a:t>物価高騰・円安対応に向けた地域の</a:t>
            </a:r>
            <a:r>
              <a:rPr lang="ja-JP" altLang="en-US" sz="2591" b="1">
                <a:solidFill>
                  <a:schemeClr val="tx1"/>
                </a:solidFill>
                <a:latin typeface="Meiryo UI" panose="020B0604030504040204" pitchFamily="50" charset="-128"/>
                <a:ea typeface="Meiryo UI" panose="020B0604030504040204" pitchFamily="50" charset="-128"/>
                <a:cs typeface="Meiryo UI" panose="020B0604030504040204" pitchFamily="50" charset="-128"/>
              </a:rPr>
              <a:t>注力課題の特定</a:t>
            </a:r>
            <a:endParaRPr lang="en-US" altLang="ja-JP" sz="2591"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DAE297F2-AEC3-42D0-B804-1C4D18C04D5F}"/>
              </a:ext>
            </a:extLst>
          </p:cNvPr>
          <p:cNvSpPr/>
          <p:nvPr/>
        </p:nvSpPr>
        <p:spPr>
          <a:xfrm>
            <a:off x="1470025" y="4693978"/>
            <a:ext cx="7753350" cy="1833571"/>
          </a:xfrm>
          <a:prstGeom prst="roundRect">
            <a:avLst/>
          </a:prstGeom>
          <a:noFill/>
          <a:ln w="28575">
            <a:solidFill>
              <a:srgbClr val="687A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spcAft>
                <a:spcPts val="300"/>
              </a:spcAft>
            </a:pPr>
            <a:r>
              <a:rPr lang="ja-JP" altLang="en-US" sz="1400" b="1">
                <a:solidFill>
                  <a:schemeClr val="tx1"/>
                </a:solidFill>
                <a:latin typeface="Meiryo UI" panose="020B0604030504040204" pitchFamily="50" charset="-128"/>
                <a:ea typeface="Meiryo UI" panose="020B0604030504040204" pitchFamily="50" charset="-128"/>
              </a:rPr>
              <a:t>エネルギー・食料品価格等の物価高騰の影響を受けた生活者や事業者に対し、支援を行う。</a:t>
            </a:r>
            <a:endParaRPr lang="en-US" altLang="ja-JP" sz="1400" b="1">
              <a:solidFill>
                <a:schemeClr val="tx1"/>
              </a:solidFill>
              <a:latin typeface="Meiryo UI" panose="020B0604030504040204" pitchFamily="50" charset="-128"/>
              <a:ea typeface="Meiryo UI" panose="020B0604030504040204" pitchFamily="50" charset="-128"/>
            </a:endParaRPr>
          </a:p>
          <a:p>
            <a:pPr marL="90488"/>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生活者支援の例</a:t>
            </a:r>
            <a:r>
              <a:rPr lang="en-US" altLang="ja-JP" sz="1400">
                <a:solidFill>
                  <a:schemeClr val="tx1"/>
                </a:solidFill>
                <a:latin typeface="Meiryo UI" panose="020B0604030504040204" pitchFamily="50" charset="-128"/>
                <a:ea typeface="Meiryo UI" panose="020B0604030504040204" pitchFamily="50" charset="-128"/>
              </a:rPr>
              <a:t>】</a:t>
            </a:r>
          </a:p>
          <a:p>
            <a:pPr marL="90488">
              <a:spcAft>
                <a:spcPts val="300"/>
              </a:spcAft>
            </a:pPr>
            <a:r>
              <a:rPr lang="ja-JP" altLang="en-US" sz="1400">
                <a:solidFill>
                  <a:schemeClr val="tx1"/>
                </a:solidFill>
                <a:latin typeface="Meiryo UI" panose="020B0604030504040204" pitchFamily="50" charset="-128"/>
                <a:ea typeface="Meiryo UI" panose="020B0604030504040204" pitchFamily="50" charset="-128"/>
              </a:rPr>
              <a:t>　エネルギー・食料品価格等の物価高騰に伴う低所得者・子育て世帯支援、消費下支えを通じた支援、省エネ家電等への買い換え促進、など。</a:t>
            </a:r>
            <a:endParaRPr lang="en-US" altLang="ja-JP" sz="1400">
              <a:solidFill>
                <a:schemeClr val="tx1"/>
              </a:solidFill>
              <a:latin typeface="Meiryo UI" panose="020B0604030504040204" pitchFamily="50" charset="-128"/>
              <a:ea typeface="Meiryo UI" panose="020B0604030504040204" pitchFamily="50" charset="-128"/>
            </a:endParaRPr>
          </a:p>
          <a:p>
            <a:pPr marL="90488"/>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事業者支援の例</a:t>
            </a:r>
            <a:r>
              <a:rPr lang="en-US" altLang="ja-JP" sz="1400">
                <a:solidFill>
                  <a:schemeClr val="tx1"/>
                </a:solidFill>
                <a:latin typeface="Meiryo UI" panose="020B0604030504040204" pitchFamily="50" charset="-128"/>
                <a:ea typeface="Meiryo UI" panose="020B0604030504040204" pitchFamily="50" charset="-128"/>
              </a:rPr>
              <a:t>】</a:t>
            </a:r>
          </a:p>
          <a:p>
            <a:pPr marL="90488"/>
            <a:r>
              <a:rPr lang="ja-JP" altLang="en-US" sz="1400">
                <a:solidFill>
                  <a:schemeClr val="tx1"/>
                </a:solidFill>
                <a:latin typeface="Meiryo UI" panose="020B0604030504040204" pitchFamily="50" charset="-128"/>
                <a:ea typeface="Meiryo UI" panose="020B0604030504040204" pitchFamily="50" charset="-128"/>
              </a:rPr>
              <a:t>　医療・介護・保育施設、公衆浴場等、農林水産業、中小企業、地域公共交通や地域観光業等、に対する物価高騰対策支援など。</a:t>
            </a:r>
            <a:endParaRPr lang="en-US" altLang="ja-JP" sz="140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7310BF54-FE04-41BA-9051-4E8E8D26FC7F}"/>
              </a:ext>
            </a:extLst>
          </p:cNvPr>
          <p:cNvSpPr/>
          <p:nvPr/>
        </p:nvSpPr>
        <p:spPr>
          <a:xfrm>
            <a:off x="1555488" y="4591224"/>
            <a:ext cx="2228862" cy="2626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600" b="1">
                <a:solidFill>
                  <a:schemeClr val="tx1"/>
                </a:solidFill>
                <a:latin typeface="Meiryo UI" panose="020B0604030504040204" pitchFamily="50" charset="-128"/>
                <a:ea typeface="Meiryo UI" panose="020B0604030504040204" pitchFamily="50" charset="-128"/>
              </a:rPr>
              <a:t>具体的な地域課題の例</a:t>
            </a:r>
            <a:endParaRPr kumimoji="1" lang="ja-JP" altLang="en-US" sz="1600" b="1">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C5F787-40D4-EF05-ABB2-0F4BF1C347DC}"/>
              </a:ext>
            </a:extLst>
          </p:cNvPr>
          <p:cNvSpPr>
            <a:spLocks noGrp="1"/>
          </p:cNvSpPr>
          <p:nvPr>
            <p:ph type="sldNum" sz="quarter" idx="12"/>
          </p:nvPr>
        </p:nvSpPr>
        <p:spPr/>
        <p:txBody>
          <a:bodyPr/>
          <a:lstStyle/>
          <a:p>
            <a:fld id="{E46A05B3-115D-4D5B-96FB-44B1C24AEF8C}" type="slidenum">
              <a:rPr kumimoji="1" lang="ja-JP" altLang="en-US" smtClean="0"/>
              <a:pPr/>
              <a:t>1</a:t>
            </a:fld>
            <a:endParaRPr kumimoji="1" lang="ja-JP" altLang="en-US"/>
          </a:p>
        </p:txBody>
      </p:sp>
    </p:spTree>
    <p:extLst>
      <p:ext uri="{BB962C8B-B14F-4D97-AF65-F5344CB8AC3E}">
        <p14:creationId xmlns:p14="http://schemas.microsoft.com/office/powerpoint/2010/main" val="108982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10</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lstStyle/>
          <a:p>
            <a:r>
              <a:rPr kumimoji="1" lang="ja-JP" altLang="en-US"/>
              <a:t>消費者物価指数</a:t>
            </a:r>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絞り込んだ品目分類において、都市階級平均や地方ブロック平均と比較して分析することで、物価高騰が地域特有の傾向であるかを把握します。</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kern="0">
                <a:latin typeface="Meiryo UI"/>
                <a:ea typeface="Meiryo UI"/>
              </a:rPr>
              <a:t>2022</a:t>
            </a:r>
            <a:r>
              <a:rPr kumimoji="0" lang="ja-JP" altLang="en-US" sz="1200" kern="0">
                <a:latin typeface="Meiryo UI"/>
                <a:ea typeface="Meiryo UI"/>
              </a:rPr>
              <a:t>年から</a:t>
            </a:r>
            <a:r>
              <a:rPr kumimoji="0" lang="en-US" altLang="ja-JP" sz="1200" kern="0">
                <a:latin typeface="Meiryo UI"/>
                <a:ea typeface="Meiryo UI"/>
              </a:rPr>
              <a:t>2023</a:t>
            </a:r>
            <a:r>
              <a:rPr kumimoji="0" lang="ja-JP" altLang="en-US" sz="1200" kern="0">
                <a:latin typeface="Meiryo UI"/>
                <a:ea typeface="Meiryo UI"/>
              </a:rPr>
              <a:t>年にかけて、</a:t>
            </a:r>
            <a:r>
              <a:rPr kumimoji="0" lang="en-US" altLang="ja-JP" sz="1200" kern="0">
                <a:latin typeface="Meiryo UI"/>
                <a:ea typeface="Meiryo UI"/>
              </a:rPr>
              <a:t>A</a:t>
            </a:r>
            <a:r>
              <a:rPr kumimoji="0" lang="ja-JP" altLang="en-US" sz="1200" kern="0">
                <a:latin typeface="Meiryo UI"/>
                <a:ea typeface="Meiryo UI"/>
              </a:rPr>
              <a:t>市の「他の光熱」における消費者物価指数は、大都市平均と比較して高い水準にあり、</a:t>
            </a:r>
            <a:r>
              <a:rPr kumimoji="0" lang="en-US" altLang="ja-JP" sz="1200" kern="0">
                <a:latin typeface="Meiryo UI"/>
                <a:ea typeface="Meiryo UI"/>
              </a:rPr>
              <a:t>A</a:t>
            </a:r>
            <a:r>
              <a:rPr kumimoji="0" lang="ja-JP" altLang="en-US" sz="1200" kern="0">
                <a:latin typeface="Meiryo UI"/>
                <a:ea typeface="Meiryo UI"/>
              </a:rPr>
              <a:t>市特有の物価高騰である可能性が高い。</a:t>
            </a:r>
            <a:endParaRPr kumimoji="0" lang="en-US" altLang="ja-JP" sz="1600" b="1" kern="0">
              <a:latin typeface="Meiryo UI"/>
              <a:ea typeface="Meiryo UI"/>
            </a:endParaRP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E282A661-BFF5-8E26-1CBD-1D604A4573C1}"/>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strike="noStrike" kern="0" cap="none" spc="0" normalizeH="0" baseline="0" noProof="0" dirty="0">
                <a:ln>
                  <a:noFill/>
                </a:ln>
                <a:solidFill>
                  <a:schemeClr val="tx1"/>
                </a:solidFill>
                <a:effectLst/>
                <a:uLnTx/>
                <a:uFillTx/>
                <a:latin typeface="Meiryo UI"/>
                <a:ea typeface="Meiryo UI"/>
                <a:hlinkClick r:id="rId2"/>
              </a:rPr>
              <a:t>RAIDA</a:t>
            </a:r>
            <a:r>
              <a:rPr kumimoji="0" lang="ja-JP" altLang="en-US" sz="1400" b="1" i="0" strike="noStrike" kern="0" cap="none" spc="0" normalizeH="0" baseline="0" noProof="0" dirty="0">
                <a:ln>
                  <a:noFill/>
                </a:ln>
                <a:solidFill>
                  <a:schemeClr val="tx1"/>
                </a:solidFill>
                <a:effectLst/>
                <a:uLnTx/>
                <a:uFillTx/>
                <a:latin typeface="Meiryo UI"/>
                <a:ea typeface="Meiryo UI"/>
                <a:hlinkClick r:id="rId2"/>
              </a:rPr>
              <a:t>＞物価高騰・円安＞課題特定に向け</a:t>
            </a:r>
            <a:r>
              <a:rPr kumimoji="0" lang="ja-JP" altLang="en-US" sz="1400" b="1" kern="0" dirty="0">
                <a:solidFill>
                  <a:schemeClr val="tx1"/>
                </a:solidFill>
                <a:latin typeface="Meiryo UI"/>
                <a:ea typeface="Meiryo UI"/>
                <a:hlinkClick r:id="rId2"/>
              </a:rPr>
              <a:t>た詳細な分析</a:t>
            </a:r>
            <a:endParaRPr kumimoji="0" lang="ja-JP" altLang="en-US" sz="1400" b="1" i="0" strike="noStrike" kern="0" cap="none" spc="0" normalizeH="0" baseline="0" noProof="0" dirty="0">
              <a:ln>
                <a:noFill/>
              </a:ln>
              <a:solidFill>
                <a:schemeClr val="tx1"/>
              </a:solidFill>
              <a:effectLst/>
              <a:uLnTx/>
              <a:uFillTx/>
              <a:latin typeface="Meiryo UI"/>
              <a:ea typeface="Meiryo UI"/>
              <a:cs typeface="+mn-cs"/>
            </a:endParaRP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消費者物価指数の時系列分析、地域間の比較分析等から、地域で物価高騰の影響が強く、支援が必要となる品目を把握する。</a:t>
            </a:r>
          </a:p>
        </p:txBody>
      </p:sp>
      <p:sp>
        <p:nvSpPr>
          <p:cNvPr id="16" name="正方形/長方形 24">
            <a:extLst>
              <a:ext uri="{FF2B5EF4-FFF2-40B4-BE49-F238E27FC236}">
                <a16:creationId xmlns:a16="http://schemas.microsoft.com/office/drawing/2014/main" id="{15439D12-DC43-D0D9-26AF-787C2FAD2296}"/>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消費者物価指数は、消費者が購入する商品（財やサービス）について、基準となる時点の消費者物価の水準を</a:t>
            </a:r>
            <a:r>
              <a:rPr kumimoji="0" lang="en-US" altLang="ja-JP" sz="1200" kern="0">
                <a:solidFill>
                  <a:srgbClr val="2E2E38"/>
                </a:solidFill>
                <a:latin typeface="Meiryo UI"/>
                <a:ea typeface="Meiryo UI"/>
              </a:rPr>
              <a:t>100</a:t>
            </a:r>
            <a:r>
              <a:rPr kumimoji="0" lang="ja-JP" altLang="en-US" sz="1200" kern="0">
                <a:solidFill>
                  <a:srgbClr val="2E2E38"/>
                </a:solidFill>
                <a:latin typeface="Meiryo UI"/>
                <a:ea typeface="Meiryo UI"/>
              </a:rPr>
              <a:t>として物価の変化を総合的かつ客観的に表すものです。</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一般に「消費者物価指数」というと、「総合」の指数を指します。物価の動きを細かく分析するには、「食料」、「住居」、「光熱・水道」といった分類に分けた価格の変動を捉える必要があります。</a:t>
            </a:r>
            <a:endParaRPr kumimoji="0" lang="en-US" altLang="ja-JP" sz="1200" kern="0">
              <a:solidFill>
                <a:srgbClr val="2E2E38"/>
              </a:solidFill>
              <a:latin typeface="Meiryo UI"/>
              <a:ea typeface="Meiryo UI"/>
            </a:endParaRPr>
          </a:p>
        </p:txBody>
      </p:sp>
      <p:sp>
        <p:nvSpPr>
          <p:cNvPr id="17" name="正方形/長方形 24">
            <a:extLst>
              <a:ext uri="{FF2B5EF4-FFF2-40B4-BE49-F238E27FC236}">
                <a16:creationId xmlns:a16="http://schemas.microsoft.com/office/drawing/2014/main" id="{DAC54328-975F-7FEB-71F3-4FE3D85790DF}"/>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grpSp>
        <p:nvGrpSpPr>
          <p:cNvPr id="32" name="グループ化 31">
            <a:extLst>
              <a:ext uri="{FF2B5EF4-FFF2-40B4-BE49-F238E27FC236}">
                <a16:creationId xmlns:a16="http://schemas.microsoft.com/office/drawing/2014/main" id="{D1DAA921-49A5-1DF9-A99B-2CFF31E50891}"/>
              </a:ext>
            </a:extLst>
          </p:cNvPr>
          <p:cNvGrpSpPr/>
          <p:nvPr/>
        </p:nvGrpSpPr>
        <p:grpSpPr>
          <a:xfrm>
            <a:off x="3982834" y="174818"/>
            <a:ext cx="6582116" cy="518028"/>
            <a:chOff x="3982834" y="182438"/>
            <a:chExt cx="6582116" cy="518028"/>
          </a:xfrm>
        </p:grpSpPr>
        <p:grpSp>
          <p:nvGrpSpPr>
            <p:cNvPr id="33" name="グループ化 32">
              <a:extLst>
                <a:ext uri="{FF2B5EF4-FFF2-40B4-BE49-F238E27FC236}">
                  <a16:creationId xmlns:a16="http://schemas.microsoft.com/office/drawing/2014/main" id="{DD073E9F-3E70-B88E-B9C6-69127C419554}"/>
                </a:ext>
              </a:extLst>
            </p:cNvPr>
            <p:cNvGrpSpPr/>
            <p:nvPr/>
          </p:nvGrpSpPr>
          <p:grpSpPr>
            <a:xfrm>
              <a:off x="8425226" y="182438"/>
              <a:ext cx="2139724" cy="512314"/>
              <a:chOff x="8836706" y="182438"/>
              <a:chExt cx="2139724" cy="512314"/>
            </a:xfrm>
          </p:grpSpPr>
          <p:sp>
            <p:nvSpPr>
              <p:cNvPr id="48" name="Rectangle 7">
                <a:extLst>
                  <a:ext uri="{FF2B5EF4-FFF2-40B4-BE49-F238E27FC236}">
                    <a16:creationId xmlns:a16="http://schemas.microsoft.com/office/drawing/2014/main" id="{BE37537E-10DD-A774-10E0-B04A54F25A62}"/>
                  </a:ext>
                </a:extLst>
              </p:cNvPr>
              <p:cNvSpPr/>
              <p:nvPr/>
            </p:nvSpPr>
            <p:spPr>
              <a:xfrm>
                <a:off x="8944656" y="182438"/>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支援が必要な量を把握する</a:t>
                </a:r>
              </a:p>
            </p:txBody>
          </p:sp>
          <p:sp>
            <p:nvSpPr>
              <p:cNvPr id="49" name="Rectangle 7">
                <a:extLst>
                  <a:ext uri="{FF2B5EF4-FFF2-40B4-BE49-F238E27FC236}">
                    <a16:creationId xmlns:a16="http://schemas.microsoft.com/office/drawing/2014/main" id="{91BEB9C9-3255-2C51-494F-CACCAB6960B0}"/>
                  </a:ext>
                </a:extLst>
              </p:cNvPr>
              <p:cNvSpPr/>
              <p:nvPr/>
            </p:nvSpPr>
            <p:spPr>
              <a:xfrm>
                <a:off x="8836706" y="182438"/>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C</a:t>
                </a:r>
                <a:endParaRPr kumimoji="0" lang="ja-JP" altLang="en-US" sz="1050" b="1" kern="0">
                  <a:solidFill>
                    <a:schemeClr val="bg1"/>
                  </a:solidFill>
                  <a:latin typeface="Meiryo UI"/>
                  <a:ea typeface="Meiryo UI"/>
                </a:endParaRPr>
              </a:p>
            </p:txBody>
          </p:sp>
        </p:grpSp>
        <p:grpSp>
          <p:nvGrpSpPr>
            <p:cNvPr id="34" name="グループ化 33">
              <a:extLst>
                <a:ext uri="{FF2B5EF4-FFF2-40B4-BE49-F238E27FC236}">
                  <a16:creationId xmlns:a16="http://schemas.microsoft.com/office/drawing/2014/main" id="{308D8793-7025-18B0-2A1E-F6809EA9F109}"/>
                </a:ext>
              </a:extLst>
            </p:cNvPr>
            <p:cNvGrpSpPr/>
            <p:nvPr/>
          </p:nvGrpSpPr>
          <p:grpSpPr>
            <a:xfrm>
              <a:off x="3982834" y="188152"/>
              <a:ext cx="2139724" cy="512314"/>
              <a:chOff x="4257154" y="188152"/>
              <a:chExt cx="2139724" cy="512314"/>
            </a:xfrm>
          </p:grpSpPr>
          <p:sp>
            <p:nvSpPr>
              <p:cNvPr id="46" name="Rectangle 7">
                <a:extLst>
                  <a:ext uri="{FF2B5EF4-FFF2-40B4-BE49-F238E27FC236}">
                    <a16:creationId xmlns:a16="http://schemas.microsoft.com/office/drawing/2014/main" id="{2F0C1055-F0C5-CE0C-6E78-EEADF3ABD21F}"/>
                  </a:ext>
                </a:extLst>
              </p:cNvPr>
              <p:cNvSpPr/>
              <p:nvPr/>
            </p:nvSpPr>
            <p:spPr>
              <a:xfrm>
                <a:off x="4365104"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支援が必要な対象を特定する</a:t>
                </a:r>
              </a:p>
            </p:txBody>
          </p:sp>
          <p:sp>
            <p:nvSpPr>
              <p:cNvPr id="47" name="Rectangle 7">
                <a:extLst>
                  <a:ext uri="{FF2B5EF4-FFF2-40B4-BE49-F238E27FC236}">
                    <a16:creationId xmlns:a16="http://schemas.microsoft.com/office/drawing/2014/main" id="{845FAD0C-FCF3-8238-0C94-20FF247B8E32}"/>
                  </a:ext>
                </a:extLst>
              </p:cNvPr>
              <p:cNvSpPr/>
              <p:nvPr/>
            </p:nvSpPr>
            <p:spPr>
              <a:xfrm>
                <a:off x="4257154"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A</a:t>
                </a:r>
                <a:endParaRPr kumimoji="0" lang="ja-JP" altLang="en-US" sz="1050" b="1" kern="0">
                  <a:solidFill>
                    <a:schemeClr val="bg1"/>
                  </a:solidFill>
                  <a:latin typeface="Meiryo UI"/>
                  <a:ea typeface="Meiryo UI"/>
                </a:endParaRPr>
              </a:p>
            </p:txBody>
          </p:sp>
        </p:grpSp>
        <p:grpSp>
          <p:nvGrpSpPr>
            <p:cNvPr id="35" name="グループ化 34">
              <a:extLst>
                <a:ext uri="{FF2B5EF4-FFF2-40B4-BE49-F238E27FC236}">
                  <a16:creationId xmlns:a16="http://schemas.microsoft.com/office/drawing/2014/main" id="{61CCE431-A37A-E63E-E7C5-BC51386067CC}"/>
                </a:ext>
              </a:extLst>
            </p:cNvPr>
            <p:cNvGrpSpPr/>
            <p:nvPr/>
          </p:nvGrpSpPr>
          <p:grpSpPr>
            <a:xfrm>
              <a:off x="6204030" y="188152"/>
              <a:ext cx="2139724" cy="512314"/>
              <a:chOff x="6384300" y="188152"/>
              <a:chExt cx="2139724" cy="512314"/>
            </a:xfrm>
          </p:grpSpPr>
          <p:grpSp>
            <p:nvGrpSpPr>
              <p:cNvPr id="36" name="グループ化 35">
                <a:extLst>
                  <a:ext uri="{FF2B5EF4-FFF2-40B4-BE49-F238E27FC236}">
                    <a16:creationId xmlns:a16="http://schemas.microsoft.com/office/drawing/2014/main" id="{351592F7-2635-36AD-83D1-7A03DDB3D8C8}"/>
                  </a:ext>
                </a:extLst>
              </p:cNvPr>
              <p:cNvGrpSpPr/>
              <p:nvPr/>
            </p:nvGrpSpPr>
            <p:grpSpPr>
              <a:xfrm>
                <a:off x="6384300" y="188152"/>
                <a:ext cx="2139724" cy="512314"/>
                <a:chOff x="6384300" y="188152"/>
                <a:chExt cx="2139724" cy="512314"/>
              </a:xfrm>
            </p:grpSpPr>
            <p:sp>
              <p:nvSpPr>
                <p:cNvPr id="44" name="Rectangle 7">
                  <a:extLst>
                    <a:ext uri="{FF2B5EF4-FFF2-40B4-BE49-F238E27FC236}">
                      <a16:creationId xmlns:a16="http://schemas.microsoft.com/office/drawing/2014/main" id="{BE87FAB7-0468-9900-0EFF-8C5BBB91E89F}"/>
                    </a:ext>
                  </a:extLst>
                </p:cNvPr>
                <p:cNvSpPr/>
                <p:nvPr/>
              </p:nvSpPr>
              <p:spPr>
                <a:xfrm>
                  <a:off x="6492250"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支援が必要な品目を特定する</a:t>
                  </a:r>
                </a:p>
              </p:txBody>
            </p:sp>
            <p:sp>
              <p:nvSpPr>
                <p:cNvPr id="45" name="Rectangle 7">
                  <a:extLst>
                    <a:ext uri="{FF2B5EF4-FFF2-40B4-BE49-F238E27FC236}">
                      <a16:creationId xmlns:a16="http://schemas.microsoft.com/office/drawing/2014/main" id="{BD0DAF78-D4BE-ED1C-2080-02BC8C22EE60}"/>
                    </a:ext>
                  </a:extLst>
                </p:cNvPr>
                <p:cNvSpPr/>
                <p:nvPr/>
              </p:nvSpPr>
              <p:spPr>
                <a:xfrm>
                  <a:off x="6384300"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B</a:t>
                  </a:r>
                  <a:endParaRPr kumimoji="0" lang="ja-JP" altLang="en-US" sz="1050" b="1" kern="0">
                    <a:solidFill>
                      <a:schemeClr val="tx1"/>
                    </a:solidFill>
                    <a:latin typeface="Meiryo UI"/>
                    <a:ea typeface="Meiryo UI"/>
                  </a:endParaRPr>
                </a:p>
              </p:txBody>
            </p:sp>
          </p:grpSp>
          <p:grpSp>
            <p:nvGrpSpPr>
              <p:cNvPr id="37" name="グループ化 36">
                <a:extLst>
                  <a:ext uri="{FF2B5EF4-FFF2-40B4-BE49-F238E27FC236}">
                    <a16:creationId xmlns:a16="http://schemas.microsoft.com/office/drawing/2014/main" id="{E14FA7C6-A85F-FEA6-F01D-F7DCE5755B2B}"/>
                  </a:ext>
                </a:extLst>
              </p:cNvPr>
              <p:cNvGrpSpPr/>
              <p:nvPr/>
            </p:nvGrpSpPr>
            <p:grpSpPr>
              <a:xfrm>
                <a:off x="6575168" y="390063"/>
                <a:ext cx="1878638" cy="259569"/>
                <a:chOff x="6553112" y="412923"/>
                <a:chExt cx="1878638" cy="259569"/>
              </a:xfrm>
            </p:grpSpPr>
            <p:grpSp>
              <p:nvGrpSpPr>
                <p:cNvPr id="38" name="グループ化 37">
                  <a:extLst>
                    <a:ext uri="{FF2B5EF4-FFF2-40B4-BE49-F238E27FC236}">
                      <a16:creationId xmlns:a16="http://schemas.microsoft.com/office/drawing/2014/main" id="{04937E46-0792-ACE9-41AC-F24291234E68}"/>
                    </a:ext>
                  </a:extLst>
                </p:cNvPr>
                <p:cNvGrpSpPr/>
                <p:nvPr/>
              </p:nvGrpSpPr>
              <p:grpSpPr>
                <a:xfrm>
                  <a:off x="6553112" y="412923"/>
                  <a:ext cx="903297" cy="259569"/>
                  <a:chOff x="6553112" y="412923"/>
                  <a:chExt cx="903297" cy="259569"/>
                </a:xfrm>
              </p:grpSpPr>
              <p:sp>
                <p:nvSpPr>
                  <p:cNvPr id="42" name="Rectangle 9">
                    <a:extLst>
                      <a:ext uri="{FF2B5EF4-FFF2-40B4-BE49-F238E27FC236}">
                        <a16:creationId xmlns:a16="http://schemas.microsoft.com/office/drawing/2014/main" id="{A825C64F-AEDF-D334-E0C1-BC96C45B923F}"/>
                      </a:ext>
                    </a:extLst>
                  </p:cNvPr>
                  <p:cNvSpPr/>
                  <p:nvPr/>
                </p:nvSpPr>
                <p:spPr>
                  <a:xfrm>
                    <a:off x="6665279" y="412923"/>
                    <a:ext cx="791130" cy="259569"/>
                  </a:xfrm>
                  <a:prstGeom prst="rect">
                    <a:avLst/>
                  </a:prstGeom>
                  <a:solidFill>
                    <a:schemeClr val="tx2"/>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800" kern="0">
                        <a:solidFill>
                          <a:schemeClr val="bg1"/>
                        </a:solidFill>
                        <a:latin typeface="Meiryo UI"/>
                        <a:ea typeface="Meiryo UI"/>
                      </a:rPr>
                      <a:t>地域の物価の状況</a:t>
                    </a:r>
                  </a:p>
                  <a:p>
                    <a:pPr algn="ctr" fontAlgn="auto">
                      <a:spcBef>
                        <a:spcPts val="0"/>
                      </a:spcBef>
                      <a:spcAft>
                        <a:spcPts val="0"/>
                      </a:spcAft>
                      <a:buClr>
                        <a:srgbClr val="747480"/>
                      </a:buClr>
                    </a:pPr>
                    <a:r>
                      <a:rPr kumimoji="0" lang="ja-JP" altLang="en-US" sz="800" kern="0">
                        <a:solidFill>
                          <a:schemeClr val="bg1"/>
                        </a:solidFill>
                        <a:latin typeface="Meiryo UI"/>
                        <a:ea typeface="Meiryo UI"/>
                      </a:rPr>
                      <a:t>を把握する</a:t>
                    </a:r>
                  </a:p>
                </p:txBody>
              </p:sp>
              <p:sp>
                <p:nvSpPr>
                  <p:cNvPr id="43" name="Rectangle 7">
                    <a:extLst>
                      <a:ext uri="{FF2B5EF4-FFF2-40B4-BE49-F238E27FC236}">
                        <a16:creationId xmlns:a16="http://schemas.microsoft.com/office/drawing/2014/main" id="{EBFFA7F3-605C-615C-9555-0C3BC458D7E2}"/>
                      </a:ext>
                    </a:extLst>
                  </p:cNvPr>
                  <p:cNvSpPr/>
                  <p:nvPr/>
                </p:nvSpPr>
                <p:spPr>
                  <a:xfrm>
                    <a:off x="6553112" y="412923"/>
                    <a:ext cx="112167" cy="259200"/>
                  </a:xfrm>
                  <a:prstGeom prst="rect">
                    <a:avLst/>
                  </a:prstGeom>
                  <a:solidFill>
                    <a:schemeClr val="tx2">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a</a:t>
                    </a:r>
                    <a:endParaRPr kumimoji="0" lang="ja-JP" altLang="en-US" sz="1050" kern="0">
                      <a:solidFill>
                        <a:schemeClr val="tx1"/>
                      </a:solidFill>
                      <a:latin typeface="Meiryo UI"/>
                      <a:ea typeface="Meiryo UI"/>
                    </a:endParaRPr>
                  </a:p>
                </p:txBody>
              </p:sp>
            </p:grpSp>
            <p:grpSp>
              <p:nvGrpSpPr>
                <p:cNvPr id="39" name="グループ化 38">
                  <a:extLst>
                    <a:ext uri="{FF2B5EF4-FFF2-40B4-BE49-F238E27FC236}">
                      <a16:creationId xmlns:a16="http://schemas.microsoft.com/office/drawing/2014/main" id="{C4F5F020-8B62-F222-305A-AFC98A287C1A}"/>
                    </a:ext>
                  </a:extLst>
                </p:cNvPr>
                <p:cNvGrpSpPr/>
                <p:nvPr/>
              </p:nvGrpSpPr>
              <p:grpSpPr>
                <a:xfrm>
                  <a:off x="7528453" y="412923"/>
                  <a:ext cx="903297" cy="259569"/>
                  <a:chOff x="7627513" y="412923"/>
                  <a:chExt cx="903297" cy="259569"/>
                </a:xfrm>
              </p:grpSpPr>
              <p:sp>
                <p:nvSpPr>
                  <p:cNvPr id="40" name="Rectangle 7">
                    <a:extLst>
                      <a:ext uri="{FF2B5EF4-FFF2-40B4-BE49-F238E27FC236}">
                        <a16:creationId xmlns:a16="http://schemas.microsoft.com/office/drawing/2014/main" id="{7A97F666-2676-9D5C-E7B5-693DF21FEC49}"/>
                      </a:ext>
                    </a:extLst>
                  </p:cNvPr>
                  <p:cNvSpPr/>
                  <p:nvPr/>
                </p:nvSpPr>
                <p:spPr>
                  <a:xfrm>
                    <a:off x="7739680" y="412923"/>
                    <a:ext cx="791130" cy="259569"/>
                  </a:xfrm>
                  <a:prstGeom prst="rect">
                    <a:avLst/>
                  </a:prstGeom>
                  <a:solidFill>
                    <a:sysClr val="window" lastClr="FFFFFF">
                      <a:lumMod val="9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47480"/>
                      </a:buClr>
                      <a:buSzTx/>
                      <a:buFontTx/>
                      <a:buNone/>
                      <a:tabLst/>
                      <a:defRPr/>
                    </a:pPr>
                    <a:r>
                      <a:rPr kumimoji="0" lang="ja-JP" altLang="en-US" sz="800" b="0" i="0" u="none" strike="noStrike" kern="0" cap="none" spc="0" normalizeH="0" baseline="0" noProof="0">
                        <a:ln>
                          <a:noFill/>
                        </a:ln>
                        <a:solidFill>
                          <a:srgbClr val="2E2E38"/>
                        </a:solidFill>
                        <a:effectLst/>
                        <a:uLnTx/>
                        <a:uFillTx/>
                        <a:latin typeface="Meiryo UI"/>
                        <a:ea typeface="Meiryo UI"/>
                        <a:cs typeface="+mn-cs"/>
                      </a:rPr>
                      <a:t>地域で消費が多い</a:t>
                    </a:r>
                    <a:endParaRPr kumimoji="0" lang="en-US" altLang="ja-JP" sz="800" b="0" i="0" u="none" strike="noStrike" kern="0" cap="none" spc="0" normalizeH="0" baseline="0" noProof="0">
                      <a:ln>
                        <a:noFill/>
                      </a:ln>
                      <a:solidFill>
                        <a:srgbClr val="2E2E38"/>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
                        <a:srgbClr val="747480"/>
                      </a:buClr>
                      <a:buSzTx/>
                      <a:buFontTx/>
                      <a:buNone/>
                      <a:tabLst/>
                      <a:defRPr/>
                    </a:pPr>
                    <a:r>
                      <a:rPr kumimoji="0" lang="ja-JP" altLang="en-US" sz="800" b="0" i="0" u="none" strike="noStrike" kern="0" cap="none" spc="0" normalizeH="0" baseline="0" noProof="0">
                        <a:ln>
                          <a:noFill/>
                        </a:ln>
                        <a:solidFill>
                          <a:srgbClr val="2E2E38"/>
                        </a:solidFill>
                        <a:effectLst/>
                        <a:uLnTx/>
                        <a:uFillTx/>
                        <a:latin typeface="Meiryo UI"/>
                        <a:ea typeface="Meiryo UI"/>
                        <a:cs typeface="+mn-cs"/>
                      </a:rPr>
                      <a:t>品目を把握する</a:t>
                    </a:r>
                  </a:p>
                </p:txBody>
              </p:sp>
              <p:sp>
                <p:nvSpPr>
                  <p:cNvPr id="41" name="Rectangle 7">
                    <a:extLst>
                      <a:ext uri="{FF2B5EF4-FFF2-40B4-BE49-F238E27FC236}">
                        <a16:creationId xmlns:a16="http://schemas.microsoft.com/office/drawing/2014/main" id="{2EED03F8-24E8-216D-59A1-951FC597045E}"/>
                      </a:ext>
                    </a:extLst>
                  </p:cNvPr>
                  <p:cNvSpPr/>
                  <p:nvPr/>
                </p:nvSpPr>
                <p:spPr>
                  <a:xfrm>
                    <a:off x="7627513" y="412923"/>
                    <a:ext cx="112167" cy="259200"/>
                  </a:xfrm>
                  <a:prstGeom prst="rect">
                    <a:avLst/>
                  </a:prstGeom>
                  <a:solidFill>
                    <a:schemeClr val="bg1">
                      <a:lumMod val="75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b</a:t>
                    </a:r>
                    <a:endParaRPr kumimoji="0" lang="ja-JP" altLang="en-US" sz="1050" kern="0">
                      <a:solidFill>
                        <a:schemeClr val="tx1"/>
                      </a:solidFill>
                      <a:latin typeface="Meiryo UI"/>
                      <a:ea typeface="Meiryo UI"/>
                    </a:endParaRPr>
                  </a:p>
                </p:txBody>
              </p:sp>
            </p:grpSp>
          </p:grpSp>
        </p:grpSp>
      </p:grpSp>
      <p:grpSp>
        <p:nvGrpSpPr>
          <p:cNvPr id="23" name="グループ化 22">
            <a:extLst>
              <a:ext uri="{FF2B5EF4-FFF2-40B4-BE49-F238E27FC236}">
                <a16:creationId xmlns:a16="http://schemas.microsoft.com/office/drawing/2014/main" id="{A39D84A6-FDA1-A6D9-DA97-685CA6479817}"/>
              </a:ext>
            </a:extLst>
          </p:cNvPr>
          <p:cNvGrpSpPr/>
          <p:nvPr/>
        </p:nvGrpSpPr>
        <p:grpSpPr>
          <a:xfrm>
            <a:off x="557877" y="2509573"/>
            <a:ext cx="4571999" cy="2530504"/>
            <a:chOff x="557877" y="2476855"/>
            <a:chExt cx="4571999" cy="2530504"/>
          </a:xfrm>
        </p:grpSpPr>
        <p:grpSp>
          <p:nvGrpSpPr>
            <p:cNvPr id="22" name="グループ化 21">
              <a:extLst>
                <a:ext uri="{FF2B5EF4-FFF2-40B4-BE49-F238E27FC236}">
                  <a16:creationId xmlns:a16="http://schemas.microsoft.com/office/drawing/2014/main" id="{CE8A0275-6C8A-A9A5-45F2-F411124409FB}"/>
                </a:ext>
              </a:extLst>
            </p:cNvPr>
            <p:cNvGrpSpPr/>
            <p:nvPr/>
          </p:nvGrpSpPr>
          <p:grpSpPr>
            <a:xfrm>
              <a:off x="557877" y="2476855"/>
              <a:ext cx="4571999" cy="2530504"/>
              <a:chOff x="717946" y="2552676"/>
              <a:chExt cx="7442437" cy="4119231"/>
            </a:xfrm>
          </p:grpSpPr>
          <p:pic>
            <p:nvPicPr>
              <p:cNvPr id="15" name="図 14" descr="グラフ, 折れ線グラフ&#10;&#10;自動的に生成された説明">
                <a:extLst>
                  <a:ext uri="{FF2B5EF4-FFF2-40B4-BE49-F238E27FC236}">
                    <a16:creationId xmlns:a16="http://schemas.microsoft.com/office/drawing/2014/main" id="{841A491B-6EAD-9CCE-0305-A41B90A01406}"/>
                  </a:ext>
                </a:extLst>
              </p:cNvPr>
              <p:cNvPicPr>
                <a:picLocks noChangeAspect="1"/>
              </p:cNvPicPr>
              <p:nvPr/>
            </p:nvPicPr>
            <p:blipFill rotWithShape="1">
              <a:blip r:embed="rId3"/>
              <a:srcRect t="32686"/>
              <a:stretch/>
            </p:blipFill>
            <p:spPr>
              <a:xfrm>
                <a:off x="717946" y="2552676"/>
                <a:ext cx="7442437" cy="4119231"/>
              </a:xfrm>
              <a:prstGeom prst="rect">
                <a:avLst/>
              </a:prstGeom>
              <a:ln>
                <a:solidFill>
                  <a:schemeClr val="tx1">
                    <a:lumMod val="50000"/>
                    <a:lumOff val="50000"/>
                  </a:schemeClr>
                </a:solidFill>
              </a:ln>
            </p:spPr>
          </p:pic>
          <p:pic>
            <p:nvPicPr>
              <p:cNvPr id="21" name="図 20">
                <a:extLst>
                  <a:ext uri="{FF2B5EF4-FFF2-40B4-BE49-F238E27FC236}">
                    <a16:creationId xmlns:a16="http://schemas.microsoft.com/office/drawing/2014/main" id="{0A9CD489-B279-33BA-1EB5-2F3155D4113F}"/>
                  </a:ext>
                </a:extLst>
              </p:cNvPr>
              <p:cNvPicPr>
                <a:picLocks noChangeAspect="1"/>
              </p:cNvPicPr>
              <p:nvPr/>
            </p:nvPicPr>
            <p:blipFill>
              <a:blip r:embed="rId4"/>
              <a:stretch>
                <a:fillRect/>
              </a:stretch>
            </p:blipFill>
            <p:spPr>
              <a:xfrm>
                <a:off x="4081731" y="2604391"/>
                <a:ext cx="377985" cy="219475"/>
              </a:xfrm>
              <a:prstGeom prst="rect">
                <a:avLst/>
              </a:prstGeom>
            </p:spPr>
          </p:pic>
        </p:grpSp>
        <p:sp>
          <p:nvSpPr>
            <p:cNvPr id="11" name="正方形/長方形 10">
              <a:extLst>
                <a:ext uri="{FF2B5EF4-FFF2-40B4-BE49-F238E27FC236}">
                  <a16:creationId xmlns:a16="http://schemas.microsoft.com/office/drawing/2014/main" id="{0CA2C0F9-201A-1CF0-78A7-6BD01D498128}"/>
                </a:ext>
              </a:extLst>
            </p:cNvPr>
            <p:cNvSpPr/>
            <p:nvPr/>
          </p:nvSpPr>
          <p:spPr>
            <a:xfrm>
              <a:off x="2924645" y="2791619"/>
              <a:ext cx="2139519" cy="648070"/>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cxnSp>
          <p:nvCxnSpPr>
            <p:cNvPr id="7" name="直線矢印コネクタ 6">
              <a:extLst>
                <a:ext uri="{FF2B5EF4-FFF2-40B4-BE49-F238E27FC236}">
                  <a16:creationId xmlns:a16="http://schemas.microsoft.com/office/drawing/2014/main" id="{47AF4951-AB0B-7C7C-7547-01A22C3B6DEA}"/>
                </a:ext>
              </a:extLst>
            </p:cNvPr>
            <p:cNvCxnSpPr>
              <a:cxnSpLocks/>
            </p:cNvCxnSpPr>
            <p:nvPr/>
          </p:nvCxnSpPr>
          <p:spPr>
            <a:xfrm flipV="1">
              <a:off x="3783024" y="2903720"/>
              <a:ext cx="0" cy="324000"/>
            </a:xfrm>
            <a:prstGeom prst="straightConnector1">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吹き出し: 線 3">
              <a:extLst>
                <a:ext uri="{FF2B5EF4-FFF2-40B4-BE49-F238E27FC236}">
                  <a16:creationId xmlns:a16="http://schemas.microsoft.com/office/drawing/2014/main" id="{5015B32C-8826-6EED-AC28-A2F062235BA8}"/>
                </a:ext>
              </a:extLst>
            </p:cNvPr>
            <p:cNvSpPr/>
            <p:nvPr/>
          </p:nvSpPr>
          <p:spPr>
            <a:xfrm>
              <a:off x="2988020" y="2857933"/>
              <a:ext cx="447675" cy="196000"/>
            </a:xfrm>
            <a:prstGeom prst="borderCallout1">
              <a:avLst>
                <a:gd name="adj1" fmla="val 68290"/>
                <a:gd name="adj2" fmla="val 101135"/>
                <a:gd name="adj3" fmla="val 80664"/>
                <a:gd name="adj4" fmla="val 134177"/>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dirty="0">
                  <a:solidFill>
                    <a:schemeClr val="tx1"/>
                  </a:solidFill>
                  <a:latin typeface="Meiryo UI" panose="020B0604030504040204" pitchFamily="50" charset="-128"/>
                  <a:ea typeface="Meiryo UI" panose="020B0604030504040204" pitchFamily="50" charset="-128"/>
                </a:rPr>
                <a:t>A</a:t>
              </a:r>
              <a:r>
                <a:rPr lang="ja-JP" altLang="en-US" sz="1050" dirty="0">
                  <a:solidFill>
                    <a:schemeClr val="tx1"/>
                  </a:solidFill>
                  <a:latin typeface="Meiryo UI" panose="020B0604030504040204" pitchFamily="50" charset="-128"/>
                  <a:ea typeface="Meiryo UI" panose="020B0604030504040204" pitchFamily="50" charset="-128"/>
                </a:rPr>
                <a:t>市</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8" name="吹き出し: 線 7">
              <a:extLst>
                <a:ext uri="{FF2B5EF4-FFF2-40B4-BE49-F238E27FC236}">
                  <a16:creationId xmlns:a16="http://schemas.microsoft.com/office/drawing/2014/main" id="{3711D71B-D770-11D2-DD3F-3E5EEFB45127}"/>
                </a:ext>
              </a:extLst>
            </p:cNvPr>
            <p:cNvSpPr/>
            <p:nvPr/>
          </p:nvSpPr>
          <p:spPr>
            <a:xfrm>
              <a:off x="4350202" y="3399486"/>
              <a:ext cx="541687" cy="196000"/>
            </a:xfrm>
            <a:prstGeom prst="borderCallout1">
              <a:avLst>
                <a:gd name="adj1" fmla="val 5114"/>
                <a:gd name="adj2" fmla="val 16732"/>
                <a:gd name="adj3" fmla="val -50548"/>
                <a:gd name="adj4" fmla="val -2978"/>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大都市</a:t>
              </a:r>
            </a:p>
          </p:txBody>
        </p:sp>
      </p:grpSp>
    </p:spTree>
    <p:extLst>
      <p:ext uri="{BB962C8B-B14F-4D97-AF65-F5344CB8AC3E}">
        <p14:creationId xmlns:p14="http://schemas.microsoft.com/office/powerpoint/2010/main" val="81104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11</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lstStyle/>
          <a:p>
            <a:r>
              <a:rPr kumimoji="1" lang="ja-JP" altLang="en-US"/>
              <a:t>輸入物価指数</a:t>
            </a:r>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2023960"/>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輸入物価指数の時系列変化を類別に分析することで、輸入段階における物価の動向を把握できます。</a:t>
            </a:r>
            <a:endParaRPr kumimoji="0" lang="en-US" altLang="ja-JP" sz="1600" b="1" kern="0">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輸入</a:t>
            </a:r>
            <a:r>
              <a:rPr kumimoji="0" lang="ja-JP" altLang="en-US" sz="1600" b="1" kern="0">
                <a:latin typeface="Meiryo UI"/>
                <a:ea typeface="Meiryo UI"/>
              </a:rPr>
              <a:t>の企業取引段階における</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物価が高騰してから小売価格に反映されるまで</a:t>
            </a:r>
            <a:r>
              <a:rPr kumimoji="0" lang="ja-JP" altLang="en-US" sz="1600" b="1" kern="0">
                <a:latin typeface="Meiryo UI"/>
                <a:ea typeface="Meiryo UI"/>
              </a:rPr>
              <a:t>に、タイムラグ</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が想定されるため、輸入に依存し海外情勢等の影響を受けやすい品目における物価高騰</a:t>
            </a:r>
            <a:r>
              <a:rPr kumimoji="0" lang="ja-JP" altLang="en-US" sz="1600" b="1" kern="0">
                <a:latin typeface="Meiryo UI"/>
                <a:ea typeface="Meiryo UI"/>
              </a:rPr>
              <a:t>の先行指標となりえます</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a:t>
            </a: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「石油・石炭・天然ガス」の輸入物価指数は</a:t>
            </a:r>
            <a:r>
              <a:rPr kumimoji="0" lang="en-US" altLang="ja-JP" sz="1200" kern="0">
                <a:latin typeface="Meiryo UI"/>
                <a:ea typeface="Meiryo UI"/>
              </a:rPr>
              <a:t>2023</a:t>
            </a:r>
            <a:r>
              <a:rPr kumimoji="0" lang="ja-JP" altLang="en-US" sz="1200" kern="0">
                <a:latin typeface="Meiryo UI"/>
                <a:ea typeface="Meiryo UI"/>
              </a:rPr>
              <a:t>年</a:t>
            </a:r>
            <a:r>
              <a:rPr kumimoji="0" lang="en-US" altLang="ja-JP" sz="1200" kern="0">
                <a:latin typeface="Meiryo UI"/>
                <a:ea typeface="Meiryo UI"/>
              </a:rPr>
              <a:t>6</a:t>
            </a:r>
            <a:r>
              <a:rPr kumimoji="0" lang="ja-JP" altLang="en-US" sz="1200" kern="0">
                <a:latin typeface="Meiryo UI"/>
                <a:ea typeface="Meiryo UI"/>
              </a:rPr>
              <a:t>月頃から上昇傾向に転じ、</a:t>
            </a:r>
            <a:r>
              <a:rPr kumimoji="0" lang="en-US" altLang="ja-JP" sz="1200" kern="0">
                <a:latin typeface="Meiryo UI"/>
                <a:ea typeface="Meiryo UI"/>
              </a:rPr>
              <a:t> 2023</a:t>
            </a:r>
            <a:r>
              <a:rPr kumimoji="0" lang="ja-JP" altLang="en-US" sz="1200" kern="0">
                <a:latin typeface="Meiryo UI"/>
                <a:ea typeface="Meiryo UI"/>
              </a:rPr>
              <a:t>年</a:t>
            </a:r>
            <a:r>
              <a:rPr kumimoji="0" lang="en-US" altLang="ja-JP" sz="1200" kern="0">
                <a:latin typeface="Meiryo UI"/>
                <a:ea typeface="Meiryo UI"/>
              </a:rPr>
              <a:t>9</a:t>
            </a:r>
            <a:r>
              <a:rPr kumimoji="0" lang="ja-JP" altLang="en-US" sz="1200" kern="0">
                <a:latin typeface="Meiryo UI"/>
                <a:ea typeface="Meiryo UI"/>
              </a:rPr>
              <a:t>月では</a:t>
            </a:r>
            <a:r>
              <a:rPr kumimoji="0" lang="en-US" altLang="ja-JP" sz="1200" kern="0">
                <a:latin typeface="Meiryo UI"/>
                <a:ea typeface="Meiryo UI"/>
              </a:rPr>
              <a:t>251</a:t>
            </a:r>
            <a:r>
              <a:rPr kumimoji="0" lang="ja-JP" altLang="en-US" sz="1200" kern="0">
                <a:latin typeface="Meiryo UI"/>
                <a:ea typeface="Meiryo UI"/>
              </a:rPr>
              <a:t>と非常に高い。</a:t>
            </a:r>
            <a:endParaRPr kumimoji="0" lang="en-US" altLang="ja-JP" sz="1200" kern="0">
              <a:latin typeface="Meiryo UI"/>
              <a:ea typeface="Meiryo UI"/>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「石油・石炭・天然ガス」の中で特に「灯油」の輸入物価指数の上昇傾向が強くみられる。</a:t>
            </a: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E282A661-BFF5-8E26-1CBD-1D604A4573C1}"/>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400" kern="0">
                <a:solidFill>
                  <a:schemeClr val="tx1"/>
                </a:solidFill>
                <a:latin typeface="Meiryo UI"/>
                <a:ea typeface="Meiryo UI"/>
              </a:rPr>
              <a:t>「</a:t>
            </a:r>
            <a:r>
              <a:rPr kumimoji="0" lang="ja-JP" altLang="en-US" sz="1400" b="1" i="0" u="sng" strike="noStrike" kern="0" cap="none" spc="0" normalizeH="0" baseline="0" noProof="0">
                <a:ln>
                  <a:noFill/>
                </a:ln>
                <a:solidFill>
                  <a:srgbClr val="0070C0"/>
                </a:solidFill>
                <a:effectLst/>
                <a:uLnTx/>
                <a:uFillTx/>
                <a:latin typeface="Meiryo UI"/>
                <a:ea typeface="Meiryo UI"/>
                <a:cs typeface="+mn-cs"/>
                <a:hlinkClick r:id="rId2"/>
              </a:rPr>
              <a:t>企業物価指数</a:t>
            </a:r>
            <a:r>
              <a:rPr kumimoji="0" lang="ja-JP" altLang="en-US" sz="1400" i="0" strike="noStrike" kern="0" cap="none" spc="0" normalizeH="0" baseline="0" noProof="0">
                <a:ln>
                  <a:noFill/>
                </a:ln>
                <a:solidFill>
                  <a:schemeClr val="tx1"/>
                </a:solidFill>
                <a:effectLst/>
                <a:uLnTx/>
                <a:uFillTx/>
                <a:latin typeface="Meiryo UI"/>
                <a:ea typeface="Meiryo UI"/>
                <a:cs typeface="+mn-cs"/>
              </a:rPr>
              <a:t>」</a:t>
            </a:r>
            <a:endParaRPr kumimoji="0" lang="en-US" altLang="ja-JP" sz="1400" i="0" strike="noStrike" kern="0" cap="none" spc="0" normalizeH="0" baseline="0" noProof="0">
              <a:ln>
                <a:noFill/>
              </a:ln>
              <a:solidFill>
                <a:schemeClr val="tx1"/>
              </a:solidFill>
              <a:effectLst/>
              <a:uLnTx/>
              <a:uFillTx/>
              <a:latin typeface="Meiryo UI"/>
              <a:ea typeface="Meiryo UI"/>
              <a:cs typeface="+mn-cs"/>
            </a:endParaRP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輸入物価指数の時系列分析から、物価高騰の可能性がある品目を推測する。</a:t>
            </a:r>
          </a:p>
        </p:txBody>
      </p:sp>
      <p:sp>
        <p:nvSpPr>
          <p:cNvPr id="16" name="正方形/長方形 24">
            <a:extLst>
              <a:ext uri="{FF2B5EF4-FFF2-40B4-BE49-F238E27FC236}">
                <a16:creationId xmlns:a16="http://schemas.microsoft.com/office/drawing/2014/main" id="{15439D12-DC43-D0D9-26AF-787C2FAD2296}"/>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輸入物価指数は、輸入品を対象とし、原則、通関段階における荷降ろし時点の</a:t>
            </a:r>
            <a:r>
              <a:rPr kumimoji="0" lang="en-US" altLang="ja-JP" sz="1200" kern="0">
                <a:solidFill>
                  <a:srgbClr val="2E2E38"/>
                </a:solidFill>
                <a:latin typeface="Meiryo UI"/>
                <a:ea typeface="Meiryo UI"/>
              </a:rPr>
              <a:t>CIF</a:t>
            </a:r>
            <a:r>
              <a:rPr kumimoji="0" lang="ja-JP" altLang="en-US" sz="1200" kern="0">
                <a:solidFill>
                  <a:srgbClr val="2E2E38"/>
                </a:solidFill>
                <a:latin typeface="Meiryo UI"/>
                <a:ea typeface="Meiryo UI"/>
              </a:rPr>
              <a:t>価格を調査しており、円ベース、契約通貨ベースの双方の指数を作成しています。輸入品の国内販売価格（輸入品の水際価格に、関税、個別間接税、消費税、輸入業者のマージンが上乗せされた価格）とは異なります。なお、消費税、関税、個別間接税は、原則として含んでいません。</a:t>
            </a:r>
            <a:endParaRPr kumimoji="0" lang="en-US" altLang="ja-JP" sz="1200" kern="0">
              <a:solidFill>
                <a:srgbClr val="2E2E38"/>
              </a:solidFill>
              <a:latin typeface="Meiryo UI"/>
              <a:ea typeface="Meiryo UI"/>
            </a:endParaRPr>
          </a:p>
        </p:txBody>
      </p:sp>
      <p:sp>
        <p:nvSpPr>
          <p:cNvPr id="17" name="正方形/長方形 24">
            <a:extLst>
              <a:ext uri="{FF2B5EF4-FFF2-40B4-BE49-F238E27FC236}">
                <a16:creationId xmlns:a16="http://schemas.microsoft.com/office/drawing/2014/main" id="{DAC54328-975F-7FEB-71F3-4FE3D85790DF}"/>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grpSp>
        <p:nvGrpSpPr>
          <p:cNvPr id="28" name="グループ化 27">
            <a:extLst>
              <a:ext uri="{FF2B5EF4-FFF2-40B4-BE49-F238E27FC236}">
                <a16:creationId xmlns:a16="http://schemas.microsoft.com/office/drawing/2014/main" id="{71BCC2DC-8F1B-D464-41C9-13C70EE89E84}"/>
              </a:ext>
            </a:extLst>
          </p:cNvPr>
          <p:cNvGrpSpPr/>
          <p:nvPr/>
        </p:nvGrpSpPr>
        <p:grpSpPr>
          <a:xfrm>
            <a:off x="3982834" y="174818"/>
            <a:ext cx="6582116" cy="518028"/>
            <a:chOff x="3982834" y="182438"/>
            <a:chExt cx="6582116" cy="518028"/>
          </a:xfrm>
        </p:grpSpPr>
        <p:grpSp>
          <p:nvGrpSpPr>
            <p:cNvPr id="29" name="グループ化 28">
              <a:extLst>
                <a:ext uri="{FF2B5EF4-FFF2-40B4-BE49-F238E27FC236}">
                  <a16:creationId xmlns:a16="http://schemas.microsoft.com/office/drawing/2014/main" id="{868B8639-5876-AEE4-C595-FC6DEC690353}"/>
                </a:ext>
              </a:extLst>
            </p:cNvPr>
            <p:cNvGrpSpPr/>
            <p:nvPr/>
          </p:nvGrpSpPr>
          <p:grpSpPr>
            <a:xfrm>
              <a:off x="8425226" y="182438"/>
              <a:ext cx="2139724" cy="512314"/>
              <a:chOff x="8836706" y="182438"/>
              <a:chExt cx="2139724" cy="512314"/>
            </a:xfrm>
          </p:grpSpPr>
          <p:sp>
            <p:nvSpPr>
              <p:cNvPr id="44" name="Rectangle 7">
                <a:extLst>
                  <a:ext uri="{FF2B5EF4-FFF2-40B4-BE49-F238E27FC236}">
                    <a16:creationId xmlns:a16="http://schemas.microsoft.com/office/drawing/2014/main" id="{BB28A6BC-AD8B-148A-168E-A1610DDA2709}"/>
                  </a:ext>
                </a:extLst>
              </p:cNvPr>
              <p:cNvSpPr/>
              <p:nvPr/>
            </p:nvSpPr>
            <p:spPr>
              <a:xfrm>
                <a:off x="8944656" y="182438"/>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支援が必要な量を把握する</a:t>
                </a:r>
              </a:p>
            </p:txBody>
          </p:sp>
          <p:sp>
            <p:nvSpPr>
              <p:cNvPr id="45" name="Rectangle 7">
                <a:extLst>
                  <a:ext uri="{FF2B5EF4-FFF2-40B4-BE49-F238E27FC236}">
                    <a16:creationId xmlns:a16="http://schemas.microsoft.com/office/drawing/2014/main" id="{6F28FE0E-9803-F757-201D-EFD78B29C75A}"/>
                  </a:ext>
                </a:extLst>
              </p:cNvPr>
              <p:cNvSpPr/>
              <p:nvPr/>
            </p:nvSpPr>
            <p:spPr>
              <a:xfrm>
                <a:off x="8836706" y="182438"/>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C</a:t>
                </a:r>
                <a:endParaRPr kumimoji="0" lang="ja-JP" altLang="en-US" sz="1050" b="1" kern="0">
                  <a:solidFill>
                    <a:schemeClr val="bg1"/>
                  </a:solidFill>
                  <a:latin typeface="Meiryo UI"/>
                  <a:ea typeface="Meiryo UI"/>
                </a:endParaRPr>
              </a:p>
            </p:txBody>
          </p:sp>
        </p:grpSp>
        <p:grpSp>
          <p:nvGrpSpPr>
            <p:cNvPr id="30" name="グループ化 29">
              <a:extLst>
                <a:ext uri="{FF2B5EF4-FFF2-40B4-BE49-F238E27FC236}">
                  <a16:creationId xmlns:a16="http://schemas.microsoft.com/office/drawing/2014/main" id="{205C3512-EF78-8F5D-98D2-3632E4529396}"/>
                </a:ext>
              </a:extLst>
            </p:cNvPr>
            <p:cNvGrpSpPr/>
            <p:nvPr/>
          </p:nvGrpSpPr>
          <p:grpSpPr>
            <a:xfrm>
              <a:off x="3982834" y="188152"/>
              <a:ext cx="2139724" cy="512314"/>
              <a:chOff x="4257154" y="188152"/>
              <a:chExt cx="2139724" cy="512314"/>
            </a:xfrm>
          </p:grpSpPr>
          <p:sp>
            <p:nvSpPr>
              <p:cNvPr id="42" name="Rectangle 7">
                <a:extLst>
                  <a:ext uri="{FF2B5EF4-FFF2-40B4-BE49-F238E27FC236}">
                    <a16:creationId xmlns:a16="http://schemas.microsoft.com/office/drawing/2014/main" id="{A5171D8C-0ACB-BE7D-710C-A9BA526087F0}"/>
                  </a:ext>
                </a:extLst>
              </p:cNvPr>
              <p:cNvSpPr/>
              <p:nvPr/>
            </p:nvSpPr>
            <p:spPr>
              <a:xfrm>
                <a:off x="4365104"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支援が必要な対象を特定する</a:t>
                </a:r>
              </a:p>
            </p:txBody>
          </p:sp>
          <p:sp>
            <p:nvSpPr>
              <p:cNvPr id="43" name="Rectangle 7">
                <a:extLst>
                  <a:ext uri="{FF2B5EF4-FFF2-40B4-BE49-F238E27FC236}">
                    <a16:creationId xmlns:a16="http://schemas.microsoft.com/office/drawing/2014/main" id="{84614861-83FA-F625-E78E-CB7143424110}"/>
                  </a:ext>
                </a:extLst>
              </p:cNvPr>
              <p:cNvSpPr/>
              <p:nvPr/>
            </p:nvSpPr>
            <p:spPr>
              <a:xfrm>
                <a:off x="4257154"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A</a:t>
                </a:r>
                <a:endParaRPr kumimoji="0" lang="ja-JP" altLang="en-US" sz="1050" b="1" kern="0">
                  <a:solidFill>
                    <a:schemeClr val="bg1"/>
                  </a:solidFill>
                  <a:latin typeface="Meiryo UI"/>
                  <a:ea typeface="Meiryo UI"/>
                </a:endParaRPr>
              </a:p>
            </p:txBody>
          </p:sp>
        </p:grpSp>
        <p:grpSp>
          <p:nvGrpSpPr>
            <p:cNvPr id="31" name="グループ化 30">
              <a:extLst>
                <a:ext uri="{FF2B5EF4-FFF2-40B4-BE49-F238E27FC236}">
                  <a16:creationId xmlns:a16="http://schemas.microsoft.com/office/drawing/2014/main" id="{4661752F-517F-5C86-D500-47ADF1BD747B}"/>
                </a:ext>
              </a:extLst>
            </p:cNvPr>
            <p:cNvGrpSpPr/>
            <p:nvPr/>
          </p:nvGrpSpPr>
          <p:grpSpPr>
            <a:xfrm>
              <a:off x="6204030" y="188152"/>
              <a:ext cx="2139724" cy="512314"/>
              <a:chOff x="6384300" y="188152"/>
              <a:chExt cx="2139724" cy="512314"/>
            </a:xfrm>
          </p:grpSpPr>
          <p:grpSp>
            <p:nvGrpSpPr>
              <p:cNvPr id="32" name="グループ化 31">
                <a:extLst>
                  <a:ext uri="{FF2B5EF4-FFF2-40B4-BE49-F238E27FC236}">
                    <a16:creationId xmlns:a16="http://schemas.microsoft.com/office/drawing/2014/main" id="{352BDE41-0A16-584F-F0C5-844AA6150C48}"/>
                  </a:ext>
                </a:extLst>
              </p:cNvPr>
              <p:cNvGrpSpPr/>
              <p:nvPr/>
            </p:nvGrpSpPr>
            <p:grpSpPr>
              <a:xfrm>
                <a:off x="6384300" y="188152"/>
                <a:ext cx="2139724" cy="512314"/>
                <a:chOff x="6384300" y="188152"/>
                <a:chExt cx="2139724" cy="512314"/>
              </a:xfrm>
            </p:grpSpPr>
            <p:sp>
              <p:nvSpPr>
                <p:cNvPr id="40" name="Rectangle 7">
                  <a:extLst>
                    <a:ext uri="{FF2B5EF4-FFF2-40B4-BE49-F238E27FC236}">
                      <a16:creationId xmlns:a16="http://schemas.microsoft.com/office/drawing/2014/main" id="{2FAC938E-9AC5-76E6-0257-D5A3F4320744}"/>
                    </a:ext>
                  </a:extLst>
                </p:cNvPr>
                <p:cNvSpPr/>
                <p:nvPr/>
              </p:nvSpPr>
              <p:spPr>
                <a:xfrm>
                  <a:off x="6492250"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支援が必要な品目を特定する</a:t>
                  </a:r>
                </a:p>
              </p:txBody>
            </p:sp>
            <p:sp>
              <p:nvSpPr>
                <p:cNvPr id="41" name="Rectangle 7">
                  <a:extLst>
                    <a:ext uri="{FF2B5EF4-FFF2-40B4-BE49-F238E27FC236}">
                      <a16:creationId xmlns:a16="http://schemas.microsoft.com/office/drawing/2014/main" id="{090B19B4-8456-9285-98D8-0492B0D68FC7}"/>
                    </a:ext>
                  </a:extLst>
                </p:cNvPr>
                <p:cNvSpPr/>
                <p:nvPr/>
              </p:nvSpPr>
              <p:spPr>
                <a:xfrm>
                  <a:off x="6384300"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B</a:t>
                  </a:r>
                  <a:endParaRPr kumimoji="0" lang="ja-JP" altLang="en-US" sz="1050" b="1" kern="0">
                    <a:solidFill>
                      <a:schemeClr val="tx1"/>
                    </a:solidFill>
                    <a:latin typeface="Meiryo UI"/>
                    <a:ea typeface="Meiryo UI"/>
                  </a:endParaRPr>
                </a:p>
              </p:txBody>
            </p:sp>
          </p:grpSp>
          <p:grpSp>
            <p:nvGrpSpPr>
              <p:cNvPr id="33" name="グループ化 32">
                <a:extLst>
                  <a:ext uri="{FF2B5EF4-FFF2-40B4-BE49-F238E27FC236}">
                    <a16:creationId xmlns:a16="http://schemas.microsoft.com/office/drawing/2014/main" id="{CDAD8D5D-F498-A62E-1BC9-CA14F3E067C3}"/>
                  </a:ext>
                </a:extLst>
              </p:cNvPr>
              <p:cNvGrpSpPr/>
              <p:nvPr/>
            </p:nvGrpSpPr>
            <p:grpSpPr>
              <a:xfrm>
                <a:off x="6575168" y="390063"/>
                <a:ext cx="1878638" cy="259569"/>
                <a:chOff x="6553112" y="412923"/>
                <a:chExt cx="1878638" cy="259569"/>
              </a:xfrm>
            </p:grpSpPr>
            <p:grpSp>
              <p:nvGrpSpPr>
                <p:cNvPr id="34" name="グループ化 33">
                  <a:extLst>
                    <a:ext uri="{FF2B5EF4-FFF2-40B4-BE49-F238E27FC236}">
                      <a16:creationId xmlns:a16="http://schemas.microsoft.com/office/drawing/2014/main" id="{44FC477F-E76F-D867-DBD0-664CC602C776}"/>
                    </a:ext>
                  </a:extLst>
                </p:cNvPr>
                <p:cNvGrpSpPr/>
                <p:nvPr/>
              </p:nvGrpSpPr>
              <p:grpSpPr>
                <a:xfrm>
                  <a:off x="6553112" y="412923"/>
                  <a:ext cx="903297" cy="259569"/>
                  <a:chOff x="6553112" y="412923"/>
                  <a:chExt cx="903297" cy="259569"/>
                </a:xfrm>
              </p:grpSpPr>
              <p:sp>
                <p:nvSpPr>
                  <p:cNvPr id="38" name="Rectangle 9">
                    <a:extLst>
                      <a:ext uri="{FF2B5EF4-FFF2-40B4-BE49-F238E27FC236}">
                        <a16:creationId xmlns:a16="http://schemas.microsoft.com/office/drawing/2014/main" id="{9E1B802B-3DFA-D13D-549F-D2771B100910}"/>
                      </a:ext>
                    </a:extLst>
                  </p:cNvPr>
                  <p:cNvSpPr/>
                  <p:nvPr/>
                </p:nvSpPr>
                <p:spPr>
                  <a:xfrm>
                    <a:off x="6665279" y="412923"/>
                    <a:ext cx="791130" cy="259569"/>
                  </a:xfrm>
                  <a:prstGeom prst="rect">
                    <a:avLst/>
                  </a:prstGeom>
                  <a:solidFill>
                    <a:schemeClr val="tx2"/>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800" kern="0">
                        <a:solidFill>
                          <a:schemeClr val="bg1"/>
                        </a:solidFill>
                        <a:latin typeface="Meiryo UI"/>
                        <a:ea typeface="Meiryo UI"/>
                      </a:rPr>
                      <a:t>地域の物価の状況</a:t>
                    </a:r>
                  </a:p>
                  <a:p>
                    <a:pPr algn="ctr" fontAlgn="auto">
                      <a:spcBef>
                        <a:spcPts val="0"/>
                      </a:spcBef>
                      <a:spcAft>
                        <a:spcPts val="0"/>
                      </a:spcAft>
                      <a:buClr>
                        <a:srgbClr val="747480"/>
                      </a:buClr>
                    </a:pPr>
                    <a:r>
                      <a:rPr kumimoji="0" lang="ja-JP" altLang="en-US" sz="800" kern="0">
                        <a:solidFill>
                          <a:schemeClr val="bg1"/>
                        </a:solidFill>
                        <a:latin typeface="Meiryo UI"/>
                        <a:ea typeface="Meiryo UI"/>
                      </a:rPr>
                      <a:t>を把握する</a:t>
                    </a:r>
                  </a:p>
                </p:txBody>
              </p:sp>
              <p:sp>
                <p:nvSpPr>
                  <p:cNvPr id="39" name="Rectangle 7">
                    <a:extLst>
                      <a:ext uri="{FF2B5EF4-FFF2-40B4-BE49-F238E27FC236}">
                        <a16:creationId xmlns:a16="http://schemas.microsoft.com/office/drawing/2014/main" id="{625ECA1F-6A80-8E4A-6840-C4CD2DEAC4CE}"/>
                      </a:ext>
                    </a:extLst>
                  </p:cNvPr>
                  <p:cNvSpPr/>
                  <p:nvPr/>
                </p:nvSpPr>
                <p:spPr>
                  <a:xfrm>
                    <a:off x="6553112" y="412923"/>
                    <a:ext cx="112167" cy="259200"/>
                  </a:xfrm>
                  <a:prstGeom prst="rect">
                    <a:avLst/>
                  </a:prstGeom>
                  <a:solidFill>
                    <a:schemeClr val="tx2">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a</a:t>
                    </a:r>
                    <a:endParaRPr kumimoji="0" lang="ja-JP" altLang="en-US" sz="1050" kern="0">
                      <a:solidFill>
                        <a:schemeClr val="tx1"/>
                      </a:solidFill>
                      <a:latin typeface="Meiryo UI"/>
                      <a:ea typeface="Meiryo UI"/>
                    </a:endParaRPr>
                  </a:p>
                </p:txBody>
              </p:sp>
            </p:grpSp>
            <p:grpSp>
              <p:nvGrpSpPr>
                <p:cNvPr id="35" name="グループ化 34">
                  <a:extLst>
                    <a:ext uri="{FF2B5EF4-FFF2-40B4-BE49-F238E27FC236}">
                      <a16:creationId xmlns:a16="http://schemas.microsoft.com/office/drawing/2014/main" id="{2B0E4765-79CC-ACE5-167A-796B26A3B362}"/>
                    </a:ext>
                  </a:extLst>
                </p:cNvPr>
                <p:cNvGrpSpPr/>
                <p:nvPr/>
              </p:nvGrpSpPr>
              <p:grpSpPr>
                <a:xfrm>
                  <a:off x="7528453" y="412923"/>
                  <a:ext cx="903297" cy="259569"/>
                  <a:chOff x="7627513" y="412923"/>
                  <a:chExt cx="903297" cy="259569"/>
                </a:xfrm>
              </p:grpSpPr>
              <p:sp>
                <p:nvSpPr>
                  <p:cNvPr id="36" name="Rectangle 7">
                    <a:extLst>
                      <a:ext uri="{FF2B5EF4-FFF2-40B4-BE49-F238E27FC236}">
                        <a16:creationId xmlns:a16="http://schemas.microsoft.com/office/drawing/2014/main" id="{6CAFF8AA-D1F1-AEF9-C9FC-1A057238CCEE}"/>
                      </a:ext>
                    </a:extLst>
                  </p:cNvPr>
                  <p:cNvSpPr/>
                  <p:nvPr/>
                </p:nvSpPr>
                <p:spPr>
                  <a:xfrm>
                    <a:off x="7739680" y="412923"/>
                    <a:ext cx="791130" cy="259569"/>
                  </a:xfrm>
                  <a:prstGeom prst="rect">
                    <a:avLst/>
                  </a:prstGeom>
                  <a:solidFill>
                    <a:sysClr val="window" lastClr="FFFFFF">
                      <a:lumMod val="9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47480"/>
                      </a:buClr>
                      <a:buSzTx/>
                      <a:buFontTx/>
                      <a:buNone/>
                      <a:tabLst/>
                      <a:defRPr/>
                    </a:pPr>
                    <a:r>
                      <a:rPr kumimoji="0" lang="ja-JP" altLang="en-US" sz="800" b="0" i="0" u="none" strike="noStrike" kern="0" cap="none" spc="0" normalizeH="0" baseline="0" noProof="0">
                        <a:ln>
                          <a:noFill/>
                        </a:ln>
                        <a:solidFill>
                          <a:srgbClr val="2E2E38"/>
                        </a:solidFill>
                        <a:effectLst/>
                        <a:uLnTx/>
                        <a:uFillTx/>
                        <a:latin typeface="Meiryo UI"/>
                        <a:ea typeface="Meiryo UI"/>
                        <a:cs typeface="+mn-cs"/>
                      </a:rPr>
                      <a:t>地域で消費が多い</a:t>
                    </a:r>
                    <a:endParaRPr kumimoji="0" lang="en-US" altLang="ja-JP" sz="800" b="0" i="0" u="none" strike="noStrike" kern="0" cap="none" spc="0" normalizeH="0" baseline="0" noProof="0">
                      <a:ln>
                        <a:noFill/>
                      </a:ln>
                      <a:solidFill>
                        <a:srgbClr val="2E2E38"/>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
                        <a:srgbClr val="747480"/>
                      </a:buClr>
                      <a:buSzTx/>
                      <a:buFontTx/>
                      <a:buNone/>
                      <a:tabLst/>
                      <a:defRPr/>
                    </a:pPr>
                    <a:r>
                      <a:rPr kumimoji="0" lang="ja-JP" altLang="en-US" sz="800" b="0" i="0" u="none" strike="noStrike" kern="0" cap="none" spc="0" normalizeH="0" baseline="0" noProof="0">
                        <a:ln>
                          <a:noFill/>
                        </a:ln>
                        <a:solidFill>
                          <a:srgbClr val="2E2E38"/>
                        </a:solidFill>
                        <a:effectLst/>
                        <a:uLnTx/>
                        <a:uFillTx/>
                        <a:latin typeface="Meiryo UI"/>
                        <a:ea typeface="Meiryo UI"/>
                        <a:cs typeface="+mn-cs"/>
                      </a:rPr>
                      <a:t>品目を把握する</a:t>
                    </a:r>
                  </a:p>
                </p:txBody>
              </p:sp>
              <p:sp>
                <p:nvSpPr>
                  <p:cNvPr id="37" name="Rectangle 7">
                    <a:extLst>
                      <a:ext uri="{FF2B5EF4-FFF2-40B4-BE49-F238E27FC236}">
                        <a16:creationId xmlns:a16="http://schemas.microsoft.com/office/drawing/2014/main" id="{1510B156-61B7-3459-2C45-1F1C8F350F72}"/>
                      </a:ext>
                    </a:extLst>
                  </p:cNvPr>
                  <p:cNvSpPr/>
                  <p:nvPr/>
                </p:nvSpPr>
                <p:spPr>
                  <a:xfrm>
                    <a:off x="7627513" y="412923"/>
                    <a:ext cx="112167" cy="259200"/>
                  </a:xfrm>
                  <a:prstGeom prst="rect">
                    <a:avLst/>
                  </a:prstGeom>
                  <a:solidFill>
                    <a:schemeClr val="bg1">
                      <a:lumMod val="75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b</a:t>
                    </a:r>
                    <a:endParaRPr kumimoji="0" lang="ja-JP" altLang="en-US" sz="1050" kern="0">
                      <a:solidFill>
                        <a:schemeClr val="tx1"/>
                      </a:solidFill>
                      <a:latin typeface="Meiryo UI"/>
                      <a:ea typeface="Meiryo UI"/>
                    </a:endParaRPr>
                  </a:p>
                </p:txBody>
              </p:sp>
            </p:grpSp>
          </p:grpSp>
        </p:grpSp>
      </p:grpSp>
      <p:grpSp>
        <p:nvGrpSpPr>
          <p:cNvPr id="15" name="グループ化 14">
            <a:extLst>
              <a:ext uri="{FF2B5EF4-FFF2-40B4-BE49-F238E27FC236}">
                <a16:creationId xmlns:a16="http://schemas.microsoft.com/office/drawing/2014/main" id="{5275795E-2E82-838F-2437-FB8E4E3EE5D5}"/>
              </a:ext>
            </a:extLst>
          </p:cNvPr>
          <p:cNvGrpSpPr/>
          <p:nvPr/>
        </p:nvGrpSpPr>
        <p:grpSpPr>
          <a:xfrm>
            <a:off x="557877" y="2454428"/>
            <a:ext cx="4572000" cy="2850974"/>
            <a:chOff x="557877" y="2235353"/>
            <a:chExt cx="4572000" cy="2850974"/>
          </a:xfrm>
        </p:grpSpPr>
        <p:pic>
          <p:nvPicPr>
            <p:cNvPr id="25" name="図 24">
              <a:extLst>
                <a:ext uri="{FF2B5EF4-FFF2-40B4-BE49-F238E27FC236}">
                  <a16:creationId xmlns:a16="http://schemas.microsoft.com/office/drawing/2014/main" id="{F400C430-3473-671C-F182-422A31BE74CA}"/>
                </a:ext>
              </a:extLst>
            </p:cNvPr>
            <p:cNvPicPr>
              <a:picLocks noChangeAspect="1"/>
            </p:cNvPicPr>
            <p:nvPr/>
          </p:nvPicPr>
          <p:blipFill>
            <a:blip r:embed="rId3"/>
            <a:stretch>
              <a:fillRect/>
            </a:stretch>
          </p:blipFill>
          <p:spPr>
            <a:xfrm>
              <a:off x="557877" y="2463324"/>
              <a:ext cx="4572000" cy="2623003"/>
            </a:xfrm>
            <a:prstGeom prst="rect">
              <a:avLst/>
            </a:prstGeom>
          </p:spPr>
        </p:pic>
        <p:sp>
          <p:nvSpPr>
            <p:cNvPr id="11" name="正方形/長方形 10">
              <a:extLst>
                <a:ext uri="{FF2B5EF4-FFF2-40B4-BE49-F238E27FC236}">
                  <a16:creationId xmlns:a16="http://schemas.microsoft.com/office/drawing/2014/main" id="{0CA2C0F9-201A-1CF0-78A7-6BD01D498128}"/>
                </a:ext>
              </a:extLst>
            </p:cNvPr>
            <p:cNvSpPr/>
            <p:nvPr/>
          </p:nvSpPr>
          <p:spPr>
            <a:xfrm>
              <a:off x="4668323" y="3864450"/>
              <a:ext cx="415834" cy="569225"/>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8" name="正方形/長方形 7">
              <a:extLst>
                <a:ext uri="{FF2B5EF4-FFF2-40B4-BE49-F238E27FC236}">
                  <a16:creationId xmlns:a16="http://schemas.microsoft.com/office/drawing/2014/main" id="{9A87850D-5D1C-706F-501F-E5B469789688}"/>
                </a:ext>
              </a:extLst>
            </p:cNvPr>
            <p:cNvSpPr/>
            <p:nvPr/>
          </p:nvSpPr>
          <p:spPr>
            <a:xfrm>
              <a:off x="735023" y="2373799"/>
              <a:ext cx="4227501" cy="6062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endParaRPr kumimoji="1" lang="ja-JP" altLang="en-US" sz="1600" b="1">
                <a:solidFill>
                  <a:schemeClr val="tx1"/>
                </a:solidFill>
              </a:endParaRPr>
            </a:p>
          </p:txBody>
        </p:sp>
        <p:pic>
          <p:nvPicPr>
            <p:cNvPr id="7" name="図 6">
              <a:extLst>
                <a:ext uri="{FF2B5EF4-FFF2-40B4-BE49-F238E27FC236}">
                  <a16:creationId xmlns:a16="http://schemas.microsoft.com/office/drawing/2014/main" id="{EA361B2D-C253-DE70-2BE2-08A8683541CD}"/>
                </a:ext>
              </a:extLst>
            </p:cNvPr>
            <p:cNvPicPr>
              <a:picLocks noChangeAspect="1"/>
            </p:cNvPicPr>
            <p:nvPr/>
          </p:nvPicPr>
          <p:blipFill rotWithShape="1">
            <a:blip r:embed="rId4"/>
            <a:srcRect l="11883" r="11706" b="78286"/>
            <a:stretch/>
          </p:blipFill>
          <p:spPr>
            <a:xfrm>
              <a:off x="557877" y="2235353"/>
              <a:ext cx="4572000" cy="757640"/>
            </a:xfrm>
            <a:prstGeom prst="rect">
              <a:avLst/>
            </a:prstGeom>
          </p:spPr>
        </p:pic>
      </p:grpSp>
      <p:sp>
        <p:nvSpPr>
          <p:cNvPr id="18" name="吹き出し: 線 17">
            <a:extLst>
              <a:ext uri="{FF2B5EF4-FFF2-40B4-BE49-F238E27FC236}">
                <a16:creationId xmlns:a16="http://schemas.microsoft.com/office/drawing/2014/main" id="{43D9FDC7-53BE-5EBA-FFDF-A7CEA9A7546A}"/>
              </a:ext>
            </a:extLst>
          </p:cNvPr>
          <p:cNvSpPr/>
          <p:nvPr/>
        </p:nvSpPr>
        <p:spPr>
          <a:xfrm>
            <a:off x="4090784" y="3964735"/>
            <a:ext cx="447675" cy="196000"/>
          </a:xfrm>
          <a:prstGeom prst="borderCallout1">
            <a:avLst>
              <a:gd name="adj1" fmla="val 68290"/>
              <a:gd name="adj2" fmla="val 101135"/>
              <a:gd name="adj3" fmla="val 148699"/>
              <a:gd name="adj4" fmla="val 185241"/>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dirty="0">
                <a:solidFill>
                  <a:schemeClr val="tx1"/>
                </a:solidFill>
                <a:latin typeface="Meiryo UI" panose="020B0604030504040204" pitchFamily="50" charset="-128"/>
                <a:ea typeface="Meiryo UI" panose="020B0604030504040204" pitchFamily="50" charset="-128"/>
              </a:rPr>
              <a:t>灯油</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9" name="吹き出し: 線 18">
            <a:extLst>
              <a:ext uri="{FF2B5EF4-FFF2-40B4-BE49-F238E27FC236}">
                <a16:creationId xmlns:a16="http://schemas.microsoft.com/office/drawing/2014/main" id="{F02D02EB-3467-C3C1-A1DB-143DE657A9AC}"/>
              </a:ext>
            </a:extLst>
          </p:cNvPr>
          <p:cNvSpPr/>
          <p:nvPr/>
        </p:nvSpPr>
        <p:spPr>
          <a:xfrm>
            <a:off x="3703483" y="2359623"/>
            <a:ext cx="1380674" cy="316715"/>
          </a:xfrm>
          <a:prstGeom prst="borderCallout1">
            <a:avLst>
              <a:gd name="adj1" fmla="val 68290"/>
              <a:gd name="adj2" fmla="val 412"/>
              <a:gd name="adj3" fmla="val 109602"/>
              <a:gd name="adj4" fmla="val -21033"/>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dirty="0">
                <a:solidFill>
                  <a:schemeClr val="tx1"/>
                </a:solidFill>
                <a:latin typeface="Meiryo UI" panose="020B0604030504040204" pitchFamily="50" charset="-128"/>
                <a:ea typeface="Meiryo UI" panose="020B0604030504040204" pitchFamily="50" charset="-128"/>
              </a:rPr>
              <a:t>石油・石炭・天然ガス</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に紐づく分類の分析</a:t>
            </a:r>
          </a:p>
        </p:txBody>
      </p:sp>
    </p:spTree>
    <p:extLst>
      <p:ext uri="{BB962C8B-B14F-4D97-AF65-F5344CB8AC3E}">
        <p14:creationId xmlns:p14="http://schemas.microsoft.com/office/powerpoint/2010/main" val="385435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0513ABCD-BC31-8319-3771-36465D187902}"/>
              </a:ext>
            </a:extLst>
          </p:cNvPr>
          <p:cNvPicPr>
            <a:picLocks noChangeAspect="1"/>
          </p:cNvPicPr>
          <p:nvPr/>
        </p:nvPicPr>
        <p:blipFill>
          <a:blip r:embed="rId2"/>
          <a:stretch>
            <a:fillRect/>
          </a:stretch>
        </p:blipFill>
        <p:spPr>
          <a:xfrm>
            <a:off x="557877" y="2478212"/>
            <a:ext cx="4570126" cy="2593227"/>
          </a:xfrm>
          <a:prstGeom prst="rect">
            <a:avLst/>
          </a:prstGeom>
        </p:spPr>
      </p:pic>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12</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lstStyle/>
          <a:p>
            <a:r>
              <a:rPr kumimoji="1" lang="ja-JP" altLang="en-US"/>
              <a:t>小売価格</a:t>
            </a:r>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1937487"/>
            <a:ext cx="4572000" cy="4127827"/>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物価高騰している品目（消費者物価指数の分析から把握）について、小売価格の時系列推移を分析することで、物価高騰分の金額を把握します。</a:t>
            </a:r>
            <a:endParaRPr kumimoji="0" lang="en-US" altLang="ja-JP" sz="1600" b="1" kern="0">
              <a:latin typeface="Meiryo UI"/>
              <a:ea typeface="Meiryo UI"/>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kern="0">
                <a:latin typeface="Meiryo UI"/>
                <a:ea typeface="Meiryo UI"/>
              </a:rPr>
              <a:t>A</a:t>
            </a:r>
            <a:r>
              <a:rPr kumimoji="0" lang="ja-JP" altLang="en-US" sz="1200" kern="0">
                <a:latin typeface="Meiryo UI"/>
                <a:ea typeface="Meiryo UI"/>
              </a:rPr>
              <a:t>市の「灯油」の小売価格は、</a:t>
            </a:r>
            <a:r>
              <a:rPr kumimoji="0" lang="en-US" altLang="ja-JP" sz="1200" kern="0">
                <a:latin typeface="Meiryo UI"/>
                <a:ea typeface="Meiryo UI"/>
              </a:rPr>
              <a:t>2020</a:t>
            </a:r>
            <a:r>
              <a:rPr kumimoji="0" lang="ja-JP" altLang="en-US" sz="1200" kern="0">
                <a:latin typeface="Meiryo UI"/>
                <a:ea typeface="Meiryo UI"/>
              </a:rPr>
              <a:t>年</a:t>
            </a:r>
            <a:r>
              <a:rPr kumimoji="0" lang="en-US" altLang="ja-JP" sz="1200" kern="0">
                <a:latin typeface="Meiryo UI"/>
                <a:ea typeface="Meiryo UI"/>
              </a:rPr>
              <a:t>6</a:t>
            </a:r>
            <a:r>
              <a:rPr kumimoji="0" lang="ja-JP" altLang="en-US" sz="1200" kern="0">
                <a:latin typeface="Meiryo UI"/>
                <a:ea typeface="Meiryo UI"/>
              </a:rPr>
              <a:t>月に</a:t>
            </a:r>
            <a:r>
              <a:rPr kumimoji="0" lang="en-US" altLang="ja-JP" sz="1200" kern="0">
                <a:latin typeface="Meiryo UI"/>
                <a:ea typeface="Meiryo UI"/>
              </a:rPr>
              <a:t>1,230</a:t>
            </a:r>
            <a:r>
              <a:rPr kumimoji="0" lang="ja-JP" altLang="en-US" sz="1200" kern="0">
                <a:latin typeface="Meiryo UI"/>
                <a:ea typeface="Meiryo UI"/>
              </a:rPr>
              <a:t>円</a:t>
            </a:r>
            <a:r>
              <a:rPr kumimoji="0" lang="en-US" altLang="ja-JP" sz="1200" kern="0">
                <a:latin typeface="Meiryo UI"/>
                <a:ea typeface="Meiryo UI"/>
              </a:rPr>
              <a:t>/18L</a:t>
            </a:r>
            <a:r>
              <a:rPr kumimoji="0" lang="ja-JP" altLang="en-US" sz="1200" kern="0">
                <a:latin typeface="Meiryo UI"/>
                <a:ea typeface="Meiryo UI"/>
              </a:rPr>
              <a:t>だったが、</a:t>
            </a:r>
            <a:r>
              <a:rPr kumimoji="0" lang="en-US" altLang="ja-JP" sz="1200" kern="0">
                <a:latin typeface="Meiryo UI"/>
                <a:ea typeface="Meiryo UI"/>
              </a:rPr>
              <a:t>2022</a:t>
            </a:r>
            <a:r>
              <a:rPr kumimoji="0" lang="ja-JP" altLang="en-US" sz="1200" kern="0">
                <a:latin typeface="Meiryo UI"/>
                <a:ea typeface="Meiryo UI"/>
              </a:rPr>
              <a:t>年</a:t>
            </a:r>
            <a:r>
              <a:rPr kumimoji="0" lang="en-US" altLang="ja-JP" sz="1200" kern="0">
                <a:latin typeface="Meiryo UI"/>
                <a:ea typeface="Meiryo UI"/>
              </a:rPr>
              <a:t>6</a:t>
            </a:r>
            <a:r>
              <a:rPr kumimoji="0" lang="ja-JP" altLang="en-US" sz="1200" kern="0">
                <a:latin typeface="Meiryo UI"/>
                <a:ea typeface="Meiryo UI"/>
              </a:rPr>
              <a:t>月には</a:t>
            </a:r>
            <a:r>
              <a:rPr kumimoji="0" lang="en-US" altLang="ja-JP" sz="1200" kern="0">
                <a:latin typeface="Meiryo UI"/>
                <a:ea typeface="Meiryo UI"/>
              </a:rPr>
              <a:t>2,220</a:t>
            </a:r>
            <a:r>
              <a:rPr kumimoji="0" lang="ja-JP" altLang="en-US" sz="1200" kern="0">
                <a:latin typeface="Meiryo UI"/>
                <a:ea typeface="Meiryo UI"/>
              </a:rPr>
              <a:t>円</a:t>
            </a:r>
            <a:r>
              <a:rPr kumimoji="0" lang="en-US" altLang="ja-JP" sz="1200" kern="0">
                <a:latin typeface="Meiryo UI"/>
                <a:ea typeface="Meiryo UI"/>
              </a:rPr>
              <a:t>/18L</a:t>
            </a:r>
            <a:r>
              <a:rPr kumimoji="0" lang="ja-JP" altLang="en-US" sz="1200" kern="0">
                <a:latin typeface="Meiryo UI"/>
                <a:ea typeface="Meiryo UI"/>
              </a:rPr>
              <a:t>となり、直近</a:t>
            </a:r>
            <a:r>
              <a:rPr kumimoji="0" lang="en-US" altLang="ja-JP" sz="1200" kern="0">
                <a:latin typeface="Meiryo UI"/>
                <a:ea typeface="Meiryo UI"/>
              </a:rPr>
              <a:t>2023</a:t>
            </a:r>
            <a:r>
              <a:rPr kumimoji="0" lang="ja-JP" altLang="en-US" sz="1200" kern="0">
                <a:latin typeface="Meiryo UI"/>
                <a:ea typeface="Meiryo UI"/>
              </a:rPr>
              <a:t>年</a:t>
            </a:r>
            <a:r>
              <a:rPr kumimoji="0" lang="en-US" altLang="ja-JP" sz="1200" kern="0">
                <a:latin typeface="Meiryo UI"/>
                <a:ea typeface="Meiryo UI"/>
              </a:rPr>
              <a:t>6</a:t>
            </a:r>
            <a:r>
              <a:rPr kumimoji="0" lang="ja-JP" altLang="en-US" sz="1200" kern="0">
                <a:latin typeface="Meiryo UI"/>
                <a:ea typeface="Meiryo UI"/>
              </a:rPr>
              <a:t>月も</a:t>
            </a:r>
            <a:r>
              <a:rPr kumimoji="0" lang="en-US" altLang="ja-JP" sz="1200" kern="0">
                <a:latin typeface="Meiryo UI"/>
                <a:ea typeface="Meiryo UI"/>
              </a:rPr>
              <a:t>2,052</a:t>
            </a:r>
            <a:r>
              <a:rPr kumimoji="0" lang="ja-JP" altLang="en-US" sz="1200" kern="0">
                <a:latin typeface="Meiryo UI"/>
                <a:ea typeface="Meiryo UI"/>
              </a:rPr>
              <a:t>円</a:t>
            </a:r>
            <a:r>
              <a:rPr kumimoji="0" lang="en-US" altLang="ja-JP" sz="1200" kern="0">
                <a:latin typeface="Meiryo UI"/>
                <a:ea typeface="Meiryo UI"/>
              </a:rPr>
              <a:t>/18L</a:t>
            </a:r>
            <a:r>
              <a:rPr kumimoji="0" lang="ja-JP" altLang="en-US" sz="1200" kern="0">
                <a:latin typeface="Meiryo UI"/>
                <a:ea typeface="Meiryo UI"/>
              </a:rPr>
              <a:t>と高水準を推移している。</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類似市町村との小売価格差を分析することで、物価高騰がどの程度地域特有の傾向であるのかを把握します。</a:t>
            </a:r>
            <a:endParaRPr kumimoji="0" lang="en-US" altLang="ja-JP" sz="1600" b="1" kern="0">
              <a:latin typeface="Meiryo UI"/>
              <a:ea typeface="Meiryo UI"/>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kern="0">
                <a:latin typeface="Meiryo UI"/>
                <a:ea typeface="Meiryo UI"/>
              </a:rPr>
              <a:t>A</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市と</a:t>
            </a:r>
            <a:r>
              <a:rPr kumimoji="0" lang="en-US" altLang="ja-JP" sz="1200" kern="0">
                <a:latin typeface="Meiryo UI"/>
                <a:ea typeface="Meiryo UI"/>
              </a:rPr>
              <a:t>B</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市の「灯油」の小売価格を比較すると、</a:t>
            </a:r>
            <a:r>
              <a:rPr kumimoji="0" lang="en-US" altLang="ja-JP" sz="1200" b="0" i="0" u="none" strike="noStrike" kern="0" cap="none" spc="0" normalizeH="0" baseline="0" noProof="0">
                <a:ln>
                  <a:noFill/>
                </a:ln>
                <a:solidFill>
                  <a:srgbClr val="000000"/>
                </a:solidFill>
                <a:effectLst/>
                <a:uLnTx/>
                <a:uFillTx/>
                <a:latin typeface="Meiryo UI"/>
                <a:ea typeface="Meiryo UI"/>
                <a:cs typeface="+mn-cs"/>
              </a:rPr>
              <a:t>2020</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年</a:t>
            </a:r>
            <a:r>
              <a:rPr kumimoji="0" lang="en-US" altLang="ja-JP" sz="1200" b="0" i="0" u="none" strike="noStrike" kern="0" cap="none" spc="0" normalizeH="0" baseline="0" noProof="0">
                <a:ln>
                  <a:noFill/>
                </a:ln>
                <a:solidFill>
                  <a:srgbClr val="000000"/>
                </a:solidFill>
                <a:effectLst/>
                <a:uLnTx/>
                <a:uFillTx/>
                <a:latin typeface="Meiryo UI"/>
                <a:ea typeface="Meiryo UI"/>
                <a:cs typeface="+mn-cs"/>
              </a:rPr>
              <a:t>6</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月には、</a:t>
            </a:r>
            <a:r>
              <a:rPr kumimoji="0" lang="en-US" altLang="ja-JP" sz="1200" kern="0">
                <a:latin typeface="Meiryo UI"/>
                <a:ea typeface="Meiryo UI"/>
              </a:rPr>
              <a:t>B</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市の方が</a:t>
            </a:r>
            <a:r>
              <a:rPr kumimoji="0" lang="en-US" altLang="ja-JP" sz="1200" b="0" i="0" u="none" strike="noStrike" kern="0" cap="none" spc="0" normalizeH="0" baseline="0" noProof="0">
                <a:ln>
                  <a:noFill/>
                </a:ln>
                <a:solidFill>
                  <a:srgbClr val="000000"/>
                </a:solidFill>
                <a:effectLst/>
                <a:uLnTx/>
                <a:uFillTx/>
                <a:latin typeface="Meiryo UI"/>
                <a:ea typeface="Meiryo UI"/>
                <a:cs typeface="+mn-cs"/>
              </a:rPr>
              <a:t>99</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円</a:t>
            </a:r>
            <a:r>
              <a:rPr kumimoji="0" lang="en-US" altLang="ja-JP" sz="1200" kern="0">
                <a:latin typeface="Meiryo UI"/>
                <a:ea typeface="Meiryo UI"/>
              </a:rPr>
              <a:t>/18L</a:t>
            </a:r>
            <a:r>
              <a:rPr kumimoji="0" lang="ja-JP" altLang="en-US" sz="1200" kern="0">
                <a:latin typeface="Meiryo UI"/>
                <a:ea typeface="Meiryo UI"/>
              </a:rPr>
              <a:t>高かったが、</a:t>
            </a:r>
            <a:r>
              <a:rPr kumimoji="0" lang="en-US" altLang="ja-JP" sz="1200" kern="0">
                <a:latin typeface="Meiryo UI"/>
                <a:ea typeface="Meiryo UI"/>
              </a:rPr>
              <a:t>2023</a:t>
            </a:r>
            <a:r>
              <a:rPr kumimoji="0" lang="ja-JP" altLang="en-US" sz="1200" kern="0">
                <a:latin typeface="Meiryo UI"/>
                <a:ea typeface="Meiryo UI"/>
              </a:rPr>
              <a:t>年</a:t>
            </a:r>
            <a:r>
              <a:rPr kumimoji="0" lang="en-US" altLang="ja-JP" sz="1200" kern="0">
                <a:latin typeface="Meiryo UI"/>
                <a:ea typeface="Meiryo UI"/>
              </a:rPr>
              <a:t>6</a:t>
            </a:r>
            <a:r>
              <a:rPr kumimoji="0" lang="ja-JP" altLang="en-US" sz="1200" kern="0">
                <a:latin typeface="Meiryo UI"/>
                <a:ea typeface="Meiryo UI"/>
              </a:rPr>
              <a:t>月には</a:t>
            </a:r>
            <a:r>
              <a:rPr kumimoji="0" lang="en-US" altLang="ja-JP" sz="1200" kern="0">
                <a:latin typeface="Meiryo UI"/>
                <a:ea typeface="Meiryo UI"/>
              </a:rPr>
              <a:t>A</a:t>
            </a:r>
            <a:r>
              <a:rPr kumimoji="0" lang="ja-JP" altLang="en-US" sz="1200" kern="0">
                <a:latin typeface="Meiryo UI"/>
                <a:ea typeface="Meiryo UI"/>
              </a:rPr>
              <a:t>市の方が</a:t>
            </a:r>
            <a:r>
              <a:rPr kumimoji="0" lang="en-US" altLang="ja-JP" sz="1200" b="0" i="0" u="none" strike="noStrike" kern="0" cap="none" spc="0" normalizeH="0" baseline="0" noProof="0">
                <a:ln>
                  <a:noFill/>
                </a:ln>
                <a:solidFill>
                  <a:srgbClr val="000000"/>
                </a:solidFill>
                <a:effectLst/>
                <a:uLnTx/>
                <a:uFillTx/>
                <a:latin typeface="Meiryo UI"/>
                <a:ea typeface="Meiryo UI"/>
                <a:cs typeface="+mn-cs"/>
              </a:rPr>
              <a:t>237</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円</a:t>
            </a:r>
            <a:r>
              <a:rPr kumimoji="0" lang="en-US" altLang="ja-JP" sz="1200" kern="0">
                <a:latin typeface="Meiryo UI"/>
                <a:ea typeface="Meiryo UI"/>
              </a:rPr>
              <a:t>/18L</a:t>
            </a:r>
            <a:r>
              <a:rPr kumimoji="0" lang="ja-JP" altLang="en-US" sz="1200" kern="0">
                <a:latin typeface="Meiryo UI"/>
                <a:ea typeface="Meiryo UI"/>
              </a:rPr>
              <a:t>高くなっている。</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物価高騰分の金額は、家計へ与える影響であると考えられるため、品目単位量当たりの支援量の参考値とできます。</a:t>
            </a:r>
            <a:endParaRPr kumimoji="0" lang="en-US" altLang="ja-JP" sz="1600" b="1" kern="0">
              <a:latin typeface="Meiryo UI"/>
              <a:ea typeface="Meiryo UI"/>
            </a:endParaRP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E282A661-BFF5-8E26-1CBD-1D604A4573C1}"/>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200" kern="0">
                <a:solidFill>
                  <a:schemeClr val="tx1"/>
                </a:solidFill>
                <a:latin typeface="Meiryo UI"/>
                <a:ea typeface="Meiryo UI"/>
              </a:rPr>
              <a:t>「</a:t>
            </a:r>
            <a:r>
              <a:rPr kumimoji="0" lang="ja-JP" altLang="en-US" sz="1200" b="1" i="0" strike="noStrike" kern="0" cap="none" spc="0" normalizeH="0" baseline="0" noProof="0">
                <a:ln>
                  <a:noFill/>
                </a:ln>
                <a:solidFill>
                  <a:srgbClr val="3399FF"/>
                </a:solidFill>
                <a:effectLst/>
                <a:uLnTx/>
                <a:uFillTx/>
                <a:latin typeface="Meiryo UI"/>
                <a:ea typeface="Meiryo UI"/>
                <a:cs typeface="+mn-cs"/>
                <a:hlinkClick r:id="rId3">
                  <a:extLst>
                    <a:ext uri="{A12FA001-AC4F-418D-AE19-62706E023703}">
                      <ahyp:hlinkClr xmlns:ahyp="http://schemas.microsoft.com/office/drawing/2018/hyperlinkcolor" val="tx"/>
                    </a:ext>
                  </a:extLst>
                </a:hlinkClick>
              </a:rPr>
              <a:t>小売物価統計調査（動向編）</a:t>
            </a:r>
            <a:r>
              <a:rPr kumimoji="0" lang="ja-JP" altLang="en-US" sz="1200" i="0" strike="noStrike" kern="0" cap="none" spc="0" normalizeH="0" baseline="0" noProof="0">
                <a:ln>
                  <a:noFill/>
                </a:ln>
                <a:solidFill>
                  <a:schemeClr val="tx1"/>
                </a:solidFill>
                <a:effectLst/>
                <a:uLnTx/>
                <a:uFillTx/>
                <a:latin typeface="Meiryo UI"/>
                <a:ea typeface="Meiryo UI"/>
                <a:cs typeface="+mn-cs"/>
              </a:rPr>
              <a:t>」</a:t>
            </a:r>
            <a:br>
              <a:rPr kumimoji="0" lang="en-US" altLang="ja-JP" sz="1200" i="0" strike="noStrike" kern="0" cap="none" spc="0" normalizeH="0" baseline="0" noProof="0">
                <a:ln>
                  <a:noFill/>
                </a:ln>
                <a:solidFill>
                  <a:schemeClr val="tx1"/>
                </a:solidFill>
                <a:effectLst/>
                <a:uLnTx/>
                <a:uFillTx/>
                <a:latin typeface="Meiryo UI"/>
                <a:ea typeface="Meiryo UI"/>
                <a:cs typeface="+mn-cs"/>
              </a:rPr>
            </a:br>
            <a:r>
              <a:rPr kumimoji="0" lang="ja-JP" altLang="en-US" sz="1200" i="0" strike="noStrike" kern="0" cap="none" spc="0" normalizeH="0" baseline="0" noProof="0">
                <a:ln>
                  <a:noFill/>
                </a:ln>
                <a:solidFill>
                  <a:schemeClr val="tx1"/>
                </a:solidFill>
                <a:effectLst/>
                <a:uLnTx/>
                <a:uFillTx/>
                <a:latin typeface="Meiryo UI"/>
                <a:ea typeface="Meiryo UI"/>
                <a:cs typeface="+mn-cs"/>
              </a:rPr>
              <a:t>統計表</a:t>
            </a:r>
            <a:r>
              <a:rPr kumimoji="0" lang="en-US" altLang="ja-JP" sz="1200" i="0" strike="noStrike" kern="0" cap="none" spc="0" normalizeH="0" baseline="0" noProof="0">
                <a:ln>
                  <a:noFill/>
                </a:ln>
                <a:solidFill>
                  <a:schemeClr val="tx1"/>
                </a:solidFill>
                <a:effectLst/>
                <a:uLnTx/>
                <a:uFillTx/>
                <a:latin typeface="Meiryo UI"/>
                <a:ea typeface="Meiryo UI"/>
                <a:cs typeface="+mn-cs"/>
              </a:rPr>
              <a:t>1</a:t>
            </a:r>
            <a:r>
              <a:rPr kumimoji="0" lang="ja-JP" altLang="en-US" sz="1200" i="0" strike="noStrike" kern="0" cap="none" spc="0" normalizeH="0" baseline="0" noProof="0">
                <a:ln>
                  <a:noFill/>
                </a:ln>
                <a:solidFill>
                  <a:schemeClr val="tx1"/>
                </a:solidFill>
                <a:effectLst/>
                <a:uLnTx/>
                <a:uFillTx/>
                <a:latin typeface="Meiryo UI"/>
                <a:ea typeface="Meiryo UI"/>
                <a:cs typeface="+mn-cs"/>
              </a:rPr>
              <a:t>　主要品目の都市別小売価格</a:t>
            </a: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803425"/>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小売価格の時系列分析、地域間の比較分析等から、地域で物価高騰の影響が強く、支援が必要となる品目を把握する。</a:t>
            </a:r>
            <a:r>
              <a:rPr kumimoji="0" lang="ja-JP" altLang="en-US" sz="1600" kern="0">
                <a:latin typeface="EYInterstate" panose="02000503020000020004" pitchFamily="2" charset="0"/>
              </a:rPr>
              <a:t>また、</a:t>
            </a:r>
            <a:r>
              <a:rPr kumimoji="0" lang="ja-JP" altLang="en-US" sz="1600" kern="0">
                <a:solidFill>
                  <a:schemeClr val="tx1"/>
                </a:solidFill>
                <a:latin typeface="EYInterstate" panose="02000503020000020004" pitchFamily="2" charset="0"/>
                <a:ea typeface="Meiryo UI" panose="020B0604030504040204" pitchFamily="50" charset="-128"/>
              </a:rPr>
              <a:t>支援が必要な量を把握する。</a:t>
            </a:r>
          </a:p>
          <a:p>
            <a:pPr marL="194310" indent="-194310" defTabSz="987095" fontAlgn="auto">
              <a:spcBef>
                <a:spcPts val="0"/>
              </a:spcBef>
              <a:spcAft>
                <a:spcPts val="0"/>
              </a:spcAft>
            </a:pPr>
            <a:endParaRPr lang="ja-JP" altLang="en-US" sz="1511">
              <a:solidFill>
                <a:prstClr val="black"/>
              </a:solidFill>
            </a:endParaRPr>
          </a:p>
        </p:txBody>
      </p:sp>
      <p:sp>
        <p:nvSpPr>
          <p:cNvPr id="16" name="正方形/長方形 24">
            <a:extLst>
              <a:ext uri="{FF2B5EF4-FFF2-40B4-BE49-F238E27FC236}">
                <a16:creationId xmlns:a16="http://schemas.microsoft.com/office/drawing/2014/main" id="{15439D12-DC43-D0D9-26AF-787C2FAD2296}"/>
              </a:ext>
            </a:extLst>
          </p:cNvPr>
          <p:cNvSpPr/>
          <p:nvPr/>
        </p:nvSpPr>
        <p:spPr>
          <a:xfrm>
            <a:off x="1543050" y="6143625"/>
            <a:ext cx="8591548" cy="823806"/>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小売物価統計調査（動向編）は主要都市（都道府県庁所在市及び人口</a:t>
            </a:r>
            <a:r>
              <a:rPr kumimoji="0" lang="en-US" altLang="ja-JP" sz="1200" kern="0">
                <a:solidFill>
                  <a:srgbClr val="2E2E38"/>
                </a:solidFill>
                <a:latin typeface="Meiryo UI"/>
                <a:ea typeface="Meiryo UI"/>
              </a:rPr>
              <a:t>15</a:t>
            </a:r>
            <a:r>
              <a:rPr kumimoji="0" lang="ja-JP" altLang="en-US" sz="1200" kern="0">
                <a:solidFill>
                  <a:srgbClr val="2E2E38"/>
                </a:solidFill>
                <a:latin typeface="Meiryo UI"/>
                <a:ea typeface="Meiryo UI"/>
              </a:rPr>
              <a:t>万以上の市）の価格が時系列で毎月どのように変動しているのかを見るのに適しています。</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小売物価統計調査で調査する価格は、その商品・サービスの定価や正札の価格ではなく、調査店舗で実際に消費者に販売している消費税込みの価格です。短期間の特売価格や棚ざらい、在庫一掃セール等の特売価格は、原則として調査しません。</a:t>
            </a:r>
            <a:endParaRPr kumimoji="0" lang="en-US" altLang="ja-JP" sz="1200" kern="0">
              <a:solidFill>
                <a:srgbClr val="2E2E38"/>
              </a:solidFill>
              <a:latin typeface="Meiryo UI"/>
              <a:ea typeface="Meiryo UI"/>
            </a:endParaRPr>
          </a:p>
        </p:txBody>
      </p:sp>
      <p:sp>
        <p:nvSpPr>
          <p:cNvPr id="17" name="正方形/長方形 24">
            <a:extLst>
              <a:ext uri="{FF2B5EF4-FFF2-40B4-BE49-F238E27FC236}">
                <a16:creationId xmlns:a16="http://schemas.microsoft.com/office/drawing/2014/main" id="{DAC54328-975F-7FEB-71F3-4FE3D85790DF}"/>
              </a:ext>
            </a:extLst>
          </p:cNvPr>
          <p:cNvSpPr/>
          <p:nvPr/>
        </p:nvSpPr>
        <p:spPr>
          <a:xfrm>
            <a:off x="558800" y="6143625"/>
            <a:ext cx="877066" cy="823806"/>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cxnSp>
        <p:nvCxnSpPr>
          <p:cNvPr id="37" name="直線矢印コネクタ 36">
            <a:extLst>
              <a:ext uri="{FF2B5EF4-FFF2-40B4-BE49-F238E27FC236}">
                <a16:creationId xmlns:a16="http://schemas.microsoft.com/office/drawing/2014/main" id="{326DE93A-D27C-6AD2-9649-2AD2941C7260}"/>
              </a:ext>
            </a:extLst>
          </p:cNvPr>
          <p:cNvCxnSpPr>
            <a:cxnSpLocks/>
          </p:cNvCxnSpPr>
          <p:nvPr/>
        </p:nvCxnSpPr>
        <p:spPr>
          <a:xfrm flipH="1">
            <a:off x="4126823" y="3184828"/>
            <a:ext cx="0" cy="190759"/>
          </a:xfrm>
          <a:prstGeom prst="straightConnector1">
            <a:avLst/>
          </a:prstGeom>
          <a:ln w="127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11953D67-9A1E-706C-764F-4E6799966A70}"/>
              </a:ext>
            </a:extLst>
          </p:cNvPr>
          <p:cNvCxnSpPr>
            <a:cxnSpLocks/>
          </p:cNvCxnSpPr>
          <p:nvPr/>
        </p:nvCxnSpPr>
        <p:spPr>
          <a:xfrm flipV="1">
            <a:off x="1435866" y="3027285"/>
            <a:ext cx="2337144" cy="66582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26" name="グループ化 25">
            <a:extLst>
              <a:ext uri="{FF2B5EF4-FFF2-40B4-BE49-F238E27FC236}">
                <a16:creationId xmlns:a16="http://schemas.microsoft.com/office/drawing/2014/main" id="{2577B984-ED04-B857-939D-D2E1FCE6DDF1}"/>
              </a:ext>
            </a:extLst>
          </p:cNvPr>
          <p:cNvGrpSpPr/>
          <p:nvPr/>
        </p:nvGrpSpPr>
        <p:grpSpPr>
          <a:xfrm>
            <a:off x="3982834" y="174818"/>
            <a:ext cx="6582116" cy="518028"/>
            <a:chOff x="3982834" y="182438"/>
            <a:chExt cx="6582116" cy="518028"/>
          </a:xfrm>
        </p:grpSpPr>
        <p:grpSp>
          <p:nvGrpSpPr>
            <p:cNvPr id="27" name="グループ化 26">
              <a:extLst>
                <a:ext uri="{FF2B5EF4-FFF2-40B4-BE49-F238E27FC236}">
                  <a16:creationId xmlns:a16="http://schemas.microsoft.com/office/drawing/2014/main" id="{1F4083AF-708F-B50B-03BE-B325F1038607}"/>
                </a:ext>
              </a:extLst>
            </p:cNvPr>
            <p:cNvGrpSpPr/>
            <p:nvPr/>
          </p:nvGrpSpPr>
          <p:grpSpPr>
            <a:xfrm>
              <a:off x="8425226" y="182438"/>
              <a:ext cx="2139724" cy="512314"/>
              <a:chOff x="8836706" y="182438"/>
              <a:chExt cx="2139724" cy="512314"/>
            </a:xfrm>
          </p:grpSpPr>
          <p:sp>
            <p:nvSpPr>
              <p:cNvPr id="45" name="Rectangle 7">
                <a:extLst>
                  <a:ext uri="{FF2B5EF4-FFF2-40B4-BE49-F238E27FC236}">
                    <a16:creationId xmlns:a16="http://schemas.microsoft.com/office/drawing/2014/main" id="{2238938D-C181-2F3D-C610-342184568D90}"/>
                  </a:ext>
                </a:extLst>
              </p:cNvPr>
              <p:cNvSpPr/>
              <p:nvPr/>
            </p:nvSpPr>
            <p:spPr>
              <a:xfrm>
                <a:off x="8944656" y="182438"/>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支援が必要な量を把握する</a:t>
                </a:r>
              </a:p>
            </p:txBody>
          </p:sp>
          <p:sp>
            <p:nvSpPr>
              <p:cNvPr id="46" name="Rectangle 7">
                <a:extLst>
                  <a:ext uri="{FF2B5EF4-FFF2-40B4-BE49-F238E27FC236}">
                    <a16:creationId xmlns:a16="http://schemas.microsoft.com/office/drawing/2014/main" id="{9E587FE1-F7B3-F460-0593-0D65F581FEDE}"/>
                  </a:ext>
                </a:extLst>
              </p:cNvPr>
              <p:cNvSpPr/>
              <p:nvPr/>
            </p:nvSpPr>
            <p:spPr>
              <a:xfrm>
                <a:off x="8836706" y="182438"/>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C</a:t>
                </a:r>
                <a:endParaRPr kumimoji="0" lang="ja-JP" altLang="en-US" sz="1050" b="1" kern="0">
                  <a:solidFill>
                    <a:schemeClr val="tx1"/>
                  </a:solidFill>
                  <a:latin typeface="Meiryo UI"/>
                  <a:ea typeface="Meiryo UI"/>
                </a:endParaRPr>
              </a:p>
            </p:txBody>
          </p:sp>
        </p:grpSp>
        <p:grpSp>
          <p:nvGrpSpPr>
            <p:cNvPr id="28" name="グループ化 27">
              <a:extLst>
                <a:ext uri="{FF2B5EF4-FFF2-40B4-BE49-F238E27FC236}">
                  <a16:creationId xmlns:a16="http://schemas.microsoft.com/office/drawing/2014/main" id="{9D1EFC2B-CA16-5848-8A56-74B243C4F0FC}"/>
                </a:ext>
              </a:extLst>
            </p:cNvPr>
            <p:cNvGrpSpPr/>
            <p:nvPr/>
          </p:nvGrpSpPr>
          <p:grpSpPr>
            <a:xfrm>
              <a:off x="3982834" y="188152"/>
              <a:ext cx="2139724" cy="512314"/>
              <a:chOff x="4257154" y="188152"/>
              <a:chExt cx="2139724" cy="512314"/>
            </a:xfrm>
          </p:grpSpPr>
          <p:sp>
            <p:nvSpPr>
              <p:cNvPr id="43" name="Rectangle 7">
                <a:extLst>
                  <a:ext uri="{FF2B5EF4-FFF2-40B4-BE49-F238E27FC236}">
                    <a16:creationId xmlns:a16="http://schemas.microsoft.com/office/drawing/2014/main" id="{C71CDF10-C0C9-8E15-BAC6-2198020C1A63}"/>
                  </a:ext>
                </a:extLst>
              </p:cNvPr>
              <p:cNvSpPr/>
              <p:nvPr/>
            </p:nvSpPr>
            <p:spPr>
              <a:xfrm>
                <a:off x="4365104"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支援が必要な対象を特定する</a:t>
                </a:r>
              </a:p>
            </p:txBody>
          </p:sp>
          <p:sp>
            <p:nvSpPr>
              <p:cNvPr id="44" name="Rectangle 7">
                <a:extLst>
                  <a:ext uri="{FF2B5EF4-FFF2-40B4-BE49-F238E27FC236}">
                    <a16:creationId xmlns:a16="http://schemas.microsoft.com/office/drawing/2014/main" id="{72FAE6F5-EDAD-40B5-94FA-AFC7C1EA52F6}"/>
                  </a:ext>
                </a:extLst>
              </p:cNvPr>
              <p:cNvSpPr/>
              <p:nvPr/>
            </p:nvSpPr>
            <p:spPr>
              <a:xfrm>
                <a:off x="4257154"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A</a:t>
                </a:r>
                <a:endParaRPr kumimoji="0" lang="ja-JP" altLang="en-US" sz="1050" b="1" kern="0">
                  <a:solidFill>
                    <a:schemeClr val="bg1"/>
                  </a:solidFill>
                  <a:latin typeface="Meiryo UI"/>
                  <a:ea typeface="Meiryo UI"/>
                </a:endParaRPr>
              </a:p>
            </p:txBody>
          </p:sp>
        </p:grpSp>
        <p:grpSp>
          <p:nvGrpSpPr>
            <p:cNvPr id="29" name="グループ化 28">
              <a:extLst>
                <a:ext uri="{FF2B5EF4-FFF2-40B4-BE49-F238E27FC236}">
                  <a16:creationId xmlns:a16="http://schemas.microsoft.com/office/drawing/2014/main" id="{7E7369DA-3E8F-025E-7B43-3A4F3CBF92AB}"/>
                </a:ext>
              </a:extLst>
            </p:cNvPr>
            <p:cNvGrpSpPr/>
            <p:nvPr/>
          </p:nvGrpSpPr>
          <p:grpSpPr>
            <a:xfrm>
              <a:off x="6204030" y="188152"/>
              <a:ext cx="2139724" cy="512314"/>
              <a:chOff x="6384300" y="188152"/>
              <a:chExt cx="2139724" cy="512314"/>
            </a:xfrm>
          </p:grpSpPr>
          <p:grpSp>
            <p:nvGrpSpPr>
              <p:cNvPr id="30" name="グループ化 29">
                <a:extLst>
                  <a:ext uri="{FF2B5EF4-FFF2-40B4-BE49-F238E27FC236}">
                    <a16:creationId xmlns:a16="http://schemas.microsoft.com/office/drawing/2014/main" id="{0F959470-D5DB-68FB-926C-4CFFDC1C5D4A}"/>
                  </a:ext>
                </a:extLst>
              </p:cNvPr>
              <p:cNvGrpSpPr/>
              <p:nvPr/>
            </p:nvGrpSpPr>
            <p:grpSpPr>
              <a:xfrm>
                <a:off x="6384300" y="188152"/>
                <a:ext cx="2139724" cy="512314"/>
                <a:chOff x="6384300" y="188152"/>
                <a:chExt cx="2139724" cy="512314"/>
              </a:xfrm>
            </p:grpSpPr>
            <p:sp>
              <p:nvSpPr>
                <p:cNvPr id="41" name="Rectangle 7">
                  <a:extLst>
                    <a:ext uri="{FF2B5EF4-FFF2-40B4-BE49-F238E27FC236}">
                      <a16:creationId xmlns:a16="http://schemas.microsoft.com/office/drawing/2014/main" id="{6616C07C-B3A4-46CD-7468-C2EC960A4733}"/>
                    </a:ext>
                  </a:extLst>
                </p:cNvPr>
                <p:cNvSpPr/>
                <p:nvPr/>
              </p:nvSpPr>
              <p:spPr>
                <a:xfrm>
                  <a:off x="6492250"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支援が必要な品目を特定する</a:t>
                  </a:r>
                </a:p>
              </p:txBody>
            </p:sp>
            <p:sp>
              <p:nvSpPr>
                <p:cNvPr id="42" name="Rectangle 7">
                  <a:extLst>
                    <a:ext uri="{FF2B5EF4-FFF2-40B4-BE49-F238E27FC236}">
                      <a16:creationId xmlns:a16="http://schemas.microsoft.com/office/drawing/2014/main" id="{0787AF4E-C834-D5C9-E84A-445A09FFA448}"/>
                    </a:ext>
                  </a:extLst>
                </p:cNvPr>
                <p:cNvSpPr/>
                <p:nvPr/>
              </p:nvSpPr>
              <p:spPr>
                <a:xfrm>
                  <a:off x="6384300"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B</a:t>
                  </a:r>
                  <a:endParaRPr kumimoji="0" lang="ja-JP" altLang="en-US" sz="1050" b="1" kern="0">
                    <a:solidFill>
                      <a:schemeClr val="tx1"/>
                    </a:solidFill>
                    <a:latin typeface="Meiryo UI"/>
                    <a:ea typeface="Meiryo UI"/>
                  </a:endParaRPr>
                </a:p>
              </p:txBody>
            </p:sp>
          </p:grpSp>
          <p:grpSp>
            <p:nvGrpSpPr>
              <p:cNvPr id="31" name="グループ化 30">
                <a:extLst>
                  <a:ext uri="{FF2B5EF4-FFF2-40B4-BE49-F238E27FC236}">
                    <a16:creationId xmlns:a16="http://schemas.microsoft.com/office/drawing/2014/main" id="{C76DE782-3F1D-7B70-22E9-7C61E516223A}"/>
                  </a:ext>
                </a:extLst>
              </p:cNvPr>
              <p:cNvGrpSpPr/>
              <p:nvPr/>
            </p:nvGrpSpPr>
            <p:grpSpPr>
              <a:xfrm>
                <a:off x="6575168" y="390063"/>
                <a:ext cx="1878638" cy="259569"/>
                <a:chOff x="6553112" y="412923"/>
                <a:chExt cx="1878638" cy="259569"/>
              </a:xfrm>
            </p:grpSpPr>
            <p:grpSp>
              <p:nvGrpSpPr>
                <p:cNvPr id="32" name="グループ化 31">
                  <a:extLst>
                    <a:ext uri="{FF2B5EF4-FFF2-40B4-BE49-F238E27FC236}">
                      <a16:creationId xmlns:a16="http://schemas.microsoft.com/office/drawing/2014/main" id="{490D2A95-18FB-3DB5-1F5D-6606880B1085}"/>
                    </a:ext>
                  </a:extLst>
                </p:cNvPr>
                <p:cNvGrpSpPr/>
                <p:nvPr/>
              </p:nvGrpSpPr>
              <p:grpSpPr>
                <a:xfrm>
                  <a:off x="6553112" y="412923"/>
                  <a:ext cx="903297" cy="259569"/>
                  <a:chOff x="6553112" y="412923"/>
                  <a:chExt cx="903297" cy="259569"/>
                </a:xfrm>
              </p:grpSpPr>
              <p:sp>
                <p:nvSpPr>
                  <p:cNvPr id="38" name="Rectangle 9">
                    <a:extLst>
                      <a:ext uri="{FF2B5EF4-FFF2-40B4-BE49-F238E27FC236}">
                        <a16:creationId xmlns:a16="http://schemas.microsoft.com/office/drawing/2014/main" id="{FD30584A-D8E5-2E57-E45E-28A566B36C57}"/>
                      </a:ext>
                    </a:extLst>
                  </p:cNvPr>
                  <p:cNvSpPr/>
                  <p:nvPr/>
                </p:nvSpPr>
                <p:spPr>
                  <a:xfrm>
                    <a:off x="6665279" y="412923"/>
                    <a:ext cx="791130" cy="259569"/>
                  </a:xfrm>
                  <a:prstGeom prst="rect">
                    <a:avLst/>
                  </a:prstGeom>
                  <a:solidFill>
                    <a:schemeClr val="tx2"/>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800" kern="0">
                        <a:solidFill>
                          <a:schemeClr val="bg1"/>
                        </a:solidFill>
                        <a:latin typeface="Meiryo UI"/>
                        <a:ea typeface="Meiryo UI"/>
                      </a:rPr>
                      <a:t>地域の物価の状況</a:t>
                    </a:r>
                  </a:p>
                  <a:p>
                    <a:pPr algn="ctr" fontAlgn="auto">
                      <a:spcBef>
                        <a:spcPts val="0"/>
                      </a:spcBef>
                      <a:spcAft>
                        <a:spcPts val="0"/>
                      </a:spcAft>
                      <a:buClr>
                        <a:srgbClr val="747480"/>
                      </a:buClr>
                    </a:pPr>
                    <a:r>
                      <a:rPr kumimoji="0" lang="ja-JP" altLang="en-US" sz="800" kern="0">
                        <a:solidFill>
                          <a:schemeClr val="bg1"/>
                        </a:solidFill>
                        <a:latin typeface="Meiryo UI"/>
                        <a:ea typeface="Meiryo UI"/>
                      </a:rPr>
                      <a:t>を把握する</a:t>
                    </a:r>
                  </a:p>
                </p:txBody>
              </p:sp>
              <p:sp>
                <p:nvSpPr>
                  <p:cNvPr id="39" name="Rectangle 7">
                    <a:extLst>
                      <a:ext uri="{FF2B5EF4-FFF2-40B4-BE49-F238E27FC236}">
                        <a16:creationId xmlns:a16="http://schemas.microsoft.com/office/drawing/2014/main" id="{38BFEF5E-DC0F-44B7-FFB3-96EFB4CF8B75}"/>
                      </a:ext>
                    </a:extLst>
                  </p:cNvPr>
                  <p:cNvSpPr/>
                  <p:nvPr/>
                </p:nvSpPr>
                <p:spPr>
                  <a:xfrm>
                    <a:off x="6553112" y="412923"/>
                    <a:ext cx="112167" cy="259200"/>
                  </a:xfrm>
                  <a:prstGeom prst="rect">
                    <a:avLst/>
                  </a:prstGeom>
                  <a:solidFill>
                    <a:schemeClr val="tx2">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a</a:t>
                    </a:r>
                    <a:endParaRPr kumimoji="0" lang="ja-JP" altLang="en-US" sz="1050" kern="0">
                      <a:solidFill>
                        <a:schemeClr val="tx1"/>
                      </a:solidFill>
                      <a:latin typeface="Meiryo UI"/>
                      <a:ea typeface="Meiryo UI"/>
                    </a:endParaRPr>
                  </a:p>
                </p:txBody>
              </p:sp>
            </p:grpSp>
            <p:grpSp>
              <p:nvGrpSpPr>
                <p:cNvPr id="33" name="グループ化 32">
                  <a:extLst>
                    <a:ext uri="{FF2B5EF4-FFF2-40B4-BE49-F238E27FC236}">
                      <a16:creationId xmlns:a16="http://schemas.microsoft.com/office/drawing/2014/main" id="{A30444FE-09C5-1378-AD19-D0C43447E237}"/>
                    </a:ext>
                  </a:extLst>
                </p:cNvPr>
                <p:cNvGrpSpPr/>
                <p:nvPr/>
              </p:nvGrpSpPr>
              <p:grpSpPr>
                <a:xfrm>
                  <a:off x="7528453" y="412923"/>
                  <a:ext cx="903297" cy="259569"/>
                  <a:chOff x="7627513" y="412923"/>
                  <a:chExt cx="903297" cy="259569"/>
                </a:xfrm>
              </p:grpSpPr>
              <p:sp>
                <p:nvSpPr>
                  <p:cNvPr id="34" name="Rectangle 7">
                    <a:extLst>
                      <a:ext uri="{FF2B5EF4-FFF2-40B4-BE49-F238E27FC236}">
                        <a16:creationId xmlns:a16="http://schemas.microsoft.com/office/drawing/2014/main" id="{810F9BB3-6F51-A8BC-E241-E1C0C110603B}"/>
                      </a:ext>
                    </a:extLst>
                  </p:cNvPr>
                  <p:cNvSpPr/>
                  <p:nvPr/>
                </p:nvSpPr>
                <p:spPr>
                  <a:xfrm>
                    <a:off x="7739680" y="412923"/>
                    <a:ext cx="791130" cy="259569"/>
                  </a:xfrm>
                  <a:prstGeom prst="rect">
                    <a:avLst/>
                  </a:prstGeom>
                  <a:solidFill>
                    <a:sysClr val="window" lastClr="FFFFFF">
                      <a:lumMod val="9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800" kern="0">
                        <a:solidFill>
                          <a:srgbClr val="2E2E38"/>
                        </a:solidFill>
                        <a:latin typeface="Meiryo UI"/>
                        <a:ea typeface="Meiryo UI"/>
                      </a:rPr>
                      <a:t>地域で消費が多い</a:t>
                    </a:r>
                    <a:endParaRPr kumimoji="0" lang="en-US" altLang="ja-JP" sz="800" kern="0">
                      <a:solidFill>
                        <a:srgbClr val="2E2E38"/>
                      </a:solidFill>
                      <a:latin typeface="Meiryo UI"/>
                      <a:ea typeface="Meiryo UI"/>
                    </a:endParaRPr>
                  </a:p>
                  <a:p>
                    <a:pPr algn="ctr" fontAlgn="auto">
                      <a:spcBef>
                        <a:spcPts val="0"/>
                      </a:spcBef>
                      <a:spcAft>
                        <a:spcPts val="0"/>
                      </a:spcAft>
                      <a:buClr>
                        <a:srgbClr val="747480"/>
                      </a:buClr>
                    </a:pPr>
                    <a:r>
                      <a:rPr kumimoji="0" lang="ja-JP" altLang="en-US" sz="800" kern="0">
                        <a:solidFill>
                          <a:srgbClr val="2E2E38"/>
                        </a:solidFill>
                        <a:latin typeface="Meiryo UI"/>
                        <a:ea typeface="Meiryo UI"/>
                      </a:rPr>
                      <a:t>品目を把握する</a:t>
                    </a:r>
                  </a:p>
                </p:txBody>
              </p:sp>
              <p:sp>
                <p:nvSpPr>
                  <p:cNvPr id="36" name="Rectangle 7">
                    <a:extLst>
                      <a:ext uri="{FF2B5EF4-FFF2-40B4-BE49-F238E27FC236}">
                        <a16:creationId xmlns:a16="http://schemas.microsoft.com/office/drawing/2014/main" id="{AD73543C-96E0-42BD-A003-0F1FE383A627}"/>
                      </a:ext>
                    </a:extLst>
                  </p:cNvPr>
                  <p:cNvSpPr/>
                  <p:nvPr/>
                </p:nvSpPr>
                <p:spPr>
                  <a:xfrm>
                    <a:off x="7627513" y="412923"/>
                    <a:ext cx="112167" cy="259200"/>
                  </a:xfrm>
                  <a:prstGeom prst="rect">
                    <a:avLst/>
                  </a:prstGeom>
                  <a:solidFill>
                    <a:schemeClr val="bg1">
                      <a:lumMod val="75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b</a:t>
                    </a:r>
                    <a:endParaRPr kumimoji="0" lang="ja-JP" altLang="en-US" sz="1050" kern="0">
                      <a:solidFill>
                        <a:schemeClr val="tx1"/>
                      </a:solidFill>
                      <a:latin typeface="Meiryo UI"/>
                      <a:ea typeface="Meiryo UI"/>
                    </a:endParaRPr>
                  </a:p>
                </p:txBody>
              </p:sp>
            </p:grpSp>
          </p:grpSp>
        </p:grpSp>
      </p:grpSp>
      <p:sp>
        <p:nvSpPr>
          <p:cNvPr id="8" name="吹き出し: 線 7">
            <a:extLst>
              <a:ext uri="{FF2B5EF4-FFF2-40B4-BE49-F238E27FC236}">
                <a16:creationId xmlns:a16="http://schemas.microsoft.com/office/drawing/2014/main" id="{7FEF0A98-84AC-0A79-EAA0-F1253529F1C7}"/>
              </a:ext>
            </a:extLst>
          </p:cNvPr>
          <p:cNvSpPr/>
          <p:nvPr/>
        </p:nvSpPr>
        <p:spPr>
          <a:xfrm>
            <a:off x="4254840" y="2603747"/>
            <a:ext cx="792317" cy="514228"/>
          </a:xfrm>
          <a:prstGeom prst="borderCallout1">
            <a:avLst>
              <a:gd name="adj1" fmla="val 68290"/>
              <a:gd name="adj2" fmla="val 412"/>
              <a:gd name="adj3" fmla="val 109602"/>
              <a:gd name="adj4" fmla="val -21033"/>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オレンジ</a:t>
            </a:r>
            <a:r>
              <a:rPr lang="en-US" altLang="ja-JP" sz="1050" dirty="0">
                <a:solidFill>
                  <a:schemeClr val="tx1"/>
                </a:solidFill>
                <a:latin typeface="Meiryo UI" panose="020B0604030504040204" pitchFamily="50" charset="-128"/>
                <a:ea typeface="Meiryo UI" panose="020B0604030504040204" pitchFamily="50" charset="-128"/>
              </a:rPr>
              <a:t>】</a:t>
            </a:r>
          </a:p>
          <a:p>
            <a:pPr algn="ctr"/>
            <a:r>
              <a:rPr lang="en-US" altLang="ja-JP" sz="1050" dirty="0">
                <a:solidFill>
                  <a:schemeClr val="tx1"/>
                </a:solidFill>
                <a:latin typeface="Meiryo UI" panose="020B0604030504040204" pitchFamily="50" charset="-128"/>
                <a:ea typeface="Meiryo UI" panose="020B0604030504040204" pitchFamily="50" charset="-128"/>
              </a:rPr>
              <a:t>A</a:t>
            </a:r>
            <a:r>
              <a:rPr lang="ja-JP" altLang="en-US" sz="1050" dirty="0">
                <a:solidFill>
                  <a:schemeClr val="tx1"/>
                </a:solidFill>
                <a:latin typeface="Meiryo UI" panose="020B0604030504040204" pitchFamily="50" charset="-128"/>
                <a:ea typeface="Meiryo UI" panose="020B0604030504040204" pitchFamily="50" charset="-128"/>
              </a:rPr>
              <a:t>市における</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小売価格</a:t>
            </a:r>
          </a:p>
        </p:txBody>
      </p:sp>
      <p:sp>
        <p:nvSpPr>
          <p:cNvPr id="11" name="吹き出し: 線 10">
            <a:extLst>
              <a:ext uri="{FF2B5EF4-FFF2-40B4-BE49-F238E27FC236}">
                <a16:creationId xmlns:a16="http://schemas.microsoft.com/office/drawing/2014/main" id="{7E40D757-6AF9-630B-5DD1-D4F65EC5372D}"/>
              </a:ext>
            </a:extLst>
          </p:cNvPr>
          <p:cNvSpPr/>
          <p:nvPr/>
        </p:nvSpPr>
        <p:spPr>
          <a:xfrm>
            <a:off x="4156825" y="3780632"/>
            <a:ext cx="890332" cy="662656"/>
          </a:xfrm>
          <a:prstGeom prst="borderCallout1">
            <a:avLst>
              <a:gd name="adj1" fmla="val -2142"/>
              <a:gd name="adj2" fmla="val 22051"/>
              <a:gd name="adj3" fmla="val -60011"/>
              <a:gd name="adj4" fmla="val -1798"/>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グレー</a:t>
            </a:r>
            <a:r>
              <a:rPr lang="en-US" altLang="ja-JP" sz="1050" dirty="0">
                <a:solidFill>
                  <a:schemeClr val="tx1"/>
                </a:solidFill>
                <a:latin typeface="Meiryo UI" panose="020B0604030504040204" pitchFamily="50" charset="-128"/>
                <a:ea typeface="Meiryo UI" panose="020B0604030504040204" pitchFamily="50" charset="-128"/>
              </a:rPr>
              <a:t>】</a:t>
            </a:r>
          </a:p>
          <a:p>
            <a:pPr algn="ctr"/>
            <a:r>
              <a:rPr lang="ja-JP" altLang="en-US" sz="1050" dirty="0">
                <a:solidFill>
                  <a:schemeClr val="tx1"/>
                </a:solidFill>
                <a:latin typeface="Meiryo UI" panose="020B0604030504040204" pitchFamily="50" charset="-128"/>
                <a:ea typeface="Meiryo UI" panose="020B0604030504040204" pitchFamily="50" charset="-128"/>
              </a:rPr>
              <a:t>類似市町村の</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lang="en-US" altLang="ja-JP" sz="1050" dirty="0">
                <a:solidFill>
                  <a:schemeClr val="tx1"/>
                </a:solidFill>
                <a:latin typeface="Meiryo UI" panose="020B0604030504040204" pitchFamily="50" charset="-128"/>
                <a:ea typeface="Meiryo UI" panose="020B0604030504040204" pitchFamily="50" charset="-128"/>
              </a:rPr>
              <a:t>B</a:t>
            </a:r>
            <a:r>
              <a:rPr lang="ja-JP" altLang="en-US" sz="1050" dirty="0">
                <a:solidFill>
                  <a:schemeClr val="tx1"/>
                </a:solidFill>
                <a:latin typeface="Meiryo UI" panose="020B0604030504040204" pitchFamily="50" charset="-128"/>
                <a:ea typeface="Meiryo UI" panose="020B0604030504040204" pitchFamily="50" charset="-128"/>
              </a:rPr>
              <a:t>市における</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小売価格</a:t>
            </a:r>
          </a:p>
        </p:txBody>
      </p:sp>
    </p:spTree>
    <p:extLst>
      <p:ext uri="{BB962C8B-B14F-4D97-AF65-F5344CB8AC3E}">
        <p14:creationId xmlns:p14="http://schemas.microsoft.com/office/powerpoint/2010/main" val="3935532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DF075771-9FD1-F39D-544A-E616CB2D7FDC}"/>
              </a:ext>
            </a:extLst>
          </p:cNvPr>
          <p:cNvPicPr>
            <a:picLocks noChangeAspect="1"/>
          </p:cNvPicPr>
          <p:nvPr/>
        </p:nvPicPr>
        <p:blipFill>
          <a:blip r:embed="rId2"/>
          <a:stretch>
            <a:fillRect/>
          </a:stretch>
        </p:blipFill>
        <p:spPr>
          <a:xfrm>
            <a:off x="562458" y="2564152"/>
            <a:ext cx="4567419" cy="2044206"/>
          </a:xfrm>
          <a:prstGeom prst="rect">
            <a:avLst/>
          </a:prstGeom>
        </p:spPr>
      </p:pic>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13</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lstStyle/>
          <a:p>
            <a:r>
              <a:rPr kumimoji="1" lang="ja-JP" altLang="en-US"/>
              <a:t>消費支出</a:t>
            </a:r>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1937488"/>
            <a:ext cx="4572000" cy="4602418"/>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消費支出の品目分類別の構成割合を都市階級平均や地方平均等と比較して分析することで、地域において消費支出の割合が高く、物価高騰による影響が強い品目分類を把握します。</a:t>
            </a:r>
            <a:endParaRPr kumimoji="0" lang="en-US" altLang="ja-JP" sz="1600" b="1" kern="0">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家計調査は都道府県庁所在市別のデータであるため、他地域では、同じ地方ブロック平均等や最も近い都道府県庁所在市におけるデータを分析することで地理的な消費傾向の違いを捉えます。</a:t>
            </a:r>
            <a:endParaRPr kumimoji="0" lang="en-US" altLang="ja-JP" sz="1600" b="1" kern="0">
              <a:latin typeface="Meiryo UI"/>
              <a:ea typeface="Meiryo UI"/>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kern="0">
                <a:latin typeface="Meiryo UI"/>
                <a:ea typeface="Meiryo UI"/>
              </a:rPr>
              <a:t>A</a:t>
            </a:r>
            <a:r>
              <a:rPr kumimoji="0" lang="ja-JP" altLang="en-US" sz="1200" kern="0">
                <a:latin typeface="Meiryo UI"/>
                <a:ea typeface="Meiryo UI"/>
              </a:rPr>
              <a:t>市の消費支出全体の中で「食料」が占める割合が</a:t>
            </a:r>
            <a:r>
              <a:rPr kumimoji="0" lang="en-US" altLang="ja-JP" sz="1200" kern="0">
                <a:latin typeface="Meiryo UI"/>
                <a:ea typeface="Meiryo UI"/>
              </a:rPr>
              <a:t>26%</a:t>
            </a:r>
            <a:r>
              <a:rPr kumimoji="0" lang="ja-JP" altLang="en-US" sz="1200" kern="0">
                <a:latin typeface="Meiryo UI"/>
                <a:ea typeface="Meiryo UI"/>
              </a:rPr>
              <a:t>と最も高い。大都市平均は</a:t>
            </a:r>
            <a:r>
              <a:rPr kumimoji="0" lang="en-US" altLang="ja-JP" sz="1200" kern="0">
                <a:latin typeface="Meiryo UI"/>
                <a:ea typeface="Meiryo UI"/>
              </a:rPr>
              <a:t>27%</a:t>
            </a:r>
            <a:r>
              <a:rPr kumimoji="0" lang="ja-JP" altLang="en-US" sz="1200" kern="0">
                <a:latin typeface="Meiryo UI"/>
                <a:ea typeface="Meiryo UI"/>
              </a:rPr>
              <a:t>であり、ほぼ同程度である。</a:t>
            </a:r>
            <a:endParaRPr kumimoji="0" lang="en-US" altLang="ja-JP" sz="1200" kern="0">
              <a:latin typeface="Meiryo UI"/>
              <a:ea typeface="Meiryo UI"/>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kern="0">
                <a:latin typeface="Meiryo UI"/>
                <a:ea typeface="Meiryo UI"/>
              </a:rPr>
              <a:t>A</a:t>
            </a:r>
            <a:r>
              <a:rPr kumimoji="0" lang="ja-JP" altLang="en-US" sz="1200" kern="0">
                <a:latin typeface="Meiryo UI"/>
                <a:ea typeface="Meiryo UI"/>
              </a:rPr>
              <a:t>市の消費支出全体の中で「光熱・水道」が占める割合が</a:t>
            </a:r>
            <a:r>
              <a:rPr kumimoji="0" lang="en-US" altLang="ja-JP" sz="1200" kern="0">
                <a:latin typeface="Meiryo UI"/>
                <a:ea typeface="Meiryo UI"/>
              </a:rPr>
              <a:t>11%</a:t>
            </a:r>
            <a:r>
              <a:rPr kumimoji="0" lang="ja-JP" altLang="en-US" sz="1200" kern="0">
                <a:latin typeface="Meiryo UI"/>
                <a:ea typeface="Meiryo UI"/>
              </a:rPr>
              <a:t>である一方で、大都市平均は</a:t>
            </a:r>
            <a:r>
              <a:rPr kumimoji="0" lang="en-US" altLang="ja-JP" sz="1200" kern="0">
                <a:latin typeface="Meiryo UI"/>
                <a:ea typeface="Meiryo UI"/>
              </a:rPr>
              <a:t>8%</a:t>
            </a:r>
            <a:r>
              <a:rPr kumimoji="0" lang="ja-JP" altLang="en-US" sz="1200" kern="0">
                <a:latin typeface="Meiryo UI"/>
                <a:ea typeface="Meiryo UI"/>
              </a:rPr>
              <a:t>である。</a:t>
            </a:r>
            <a:endParaRPr kumimoji="0" lang="en-US" altLang="ja-JP" sz="1200" kern="0">
              <a:latin typeface="Meiryo UI"/>
              <a:ea typeface="Meiryo UI"/>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「光熱・水道」全体の中で「他の光熱」が占める割合は</a:t>
            </a:r>
            <a:r>
              <a:rPr kumimoji="0" lang="en-US" altLang="ja-JP" sz="1200" kern="0">
                <a:latin typeface="Meiryo UI"/>
                <a:ea typeface="Meiryo UI"/>
              </a:rPr>
              <a:t>25%</a:t>
            </a:r>
            <a:r>
              <a:rPr kumimoji="0" lang="ja-JP" altLang="en-US" sz="1200" kern="0">
                <a:latin typeface="Meiryo UI"/>
                <a:ea typeface="Meiryo UI"/>
              </a:rPr>
              <a:t>である一方で、大都市平均は</a:t>
            </a:r>
            <a:r>
              <a:rPr kumimoji="0" lang="en-US" altLang="ja-JP" sz="1200" kern="0">
                <a:latin typeface="Meiryo UI"/>
                <a:ea typeface="Meiryo UI"/>
              </a:rPr>
              <a:t>3%</a:t>
            </a:r>
            <a:r>
              <a:rPr kumimoji="0" lang="ja-JP" altLang="en-US" sz="1200" kern="0">
                <a:latin typeface="Meiryo UI"/>
                <a:ea typeface="Meiryo UI"/>
              </a:rPr>
              <a:t>であり、</a:t>
            </a:r>
            <a:r>
              <a:rPr kumimoji="0" lang="en-US" altLang="ja-JP" sz="1200" kern="0">
                <a:latin typeface="Meiryo UI"/>
                <a:ea typeface="Meiryo UI"/>
              </a:rPr>
              <a:t>A</a:t>
            </a:r>
            <a:r>
              <a:rPr kumimoji="0" lang="ja-JP" altLang="en-US" sz="1200" kern="0">
                <a:latin typeface="Meiryo UI"/>
                <a:ea typeface="Meiryo UI"/>
              </a:rPr>
              <a:t>市は「他の光熱」における消費割合が少し高い傾向にある。</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平均や他地域と比較することで、寒冷地では「光熱・水道」の消費支出の割合が高くなる傾向にある等、消費支出の地域特性を把握できます。</a:t>
            </a:r>
            <a:endParaRPr kumimoji="0" lang="en-US" altLang="ja-JP" sz="1600" b="1" kern="0">
              <a:latin typeface="Meiryo UI"/>
              <a:ea typeface="Meiryo UI"/>
            </a:endParaRP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E282A661-BFF5-8E26-1CBD-1D604A4573C1}"/>
              </a:ext>
            </a:extLst>
          </p:cNvPr>
          <p:cNvSpPr/>
          <p:nvPr/>
        </p:nvSpPr>
        <p:spPr>
          <a:xfrm>
            <a:off x="558800" y="1953383"/>
            <a:ext cx="4572000" cy="53793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200" i="0" strike="noStrike" kern="0" cap="none" spc="0" normalizeH="0" baseline="0" noProof="0">
                <a:ln>
                  <a:noFill/>
                </a:ln>
                <a:solidFill>
                  <a:schemeClr val="tx1"/>
                </a:solidFill>
                <a:effectLst/>
                <a:uLnTx/>
                <a:uFillTx/>
                <a:latin typeface="Meiryo UI"/>
                <a:ea typeface="Meiryo UI"/>
                <a:cs typeface="+mn-cs"/>
              </a:rPr>
              <a:t>「</a:t>
            </a:r>
            <a:r>
              <a:rPr kumimoji="0" lang="ja-JP" altLang="en-US" sz="1200" b="1" i="0" strike="noStrike" kern="0" cap="none" spc="0" normalizeH="0" baseline="0" noProof="0">
                <a:ln>
                  <a:noFill/>
                </a:ln>
                <a:solidFill>
                  <a:schemeClr val="tx1"/>
                </a:solidFill>
                <a:effectLst/>
                <a:uLnTx/>
                <a:uFillTx/>
                <a:latin typeface="Meiryo UI"/>
                <a:ea typeface="Meiryo UI"/>
                <a:cs typeface="+mn-cs"/>
                <a:hlinkClick r:id="rId3"/>
              </a:rPr>
              <a:t>家計調査</a:t>
            </a:r>
            <a:r>
              <a:rPr kumimoji="0" lang="ja-JP" altLang="en-US" sz="1200" i="0" strike="noStrike" kern="0" cap="none" spc="0" normalizeH="0" baseline="0" noProof="0">
                <a:ln>
                  <a:noFill/>
                </a:ln>
                <a:solidFill>
                  <a:schemeClr val="tx1"/>
                </a:solidFill>
                <a:effectLst/>
                <a:uLnTx/>
                <a:uFillTx/>
                <a:latin typeface="Meiryo UI"/>
                <a:ea typeface="Meiryo UI"/>
                <a:cs typeface="+mn-cs"/>
              </a:rPr>
              <a:t>」</a:t>
            </a:r>
            <a:br>
              <a:rPr kumimoji="0" lang="en-US" altLang="ja-JP" sz="1200" i="0" strike="noStrike" kern="0" cap="none" spc="0" normalizeH="0" baseline="0" noProof="0">
                <a:ln>
                  <a:noFill/>
                </a:ln>
                <a:solidFill>
                  <a:schemeClr val="tx1"/>
                </a:solidFill>
                <a:effectLst/>
                <a:uLnTx/>
                <a:uFillTx/>
                <a:latin typeface="Meiryo UI"/>
                <a:ea typeface="Meiryo UI"/>
                <a:cs typeface="+mn-cs"/>
              </a:rPr>
            </a:br>
            <a:r>
              <a:rPr kumimoji="0" lang="ja-JP" altLang="en-US" sz="1200" i="0" strike="noStrike" kern="0" cap="none" spc="0" normalizeH="0" baseline="0" noProof="0">
                <a:ln>
                  <a:noFill/>
                </a:ln>
                <a:solidFill>
                  <a:schemeClr val="tx1"/>
                </a:solidFill>
                <a:effectLst/>
                <a:uLnTx/>
                <a:uFillTx/>
                <a:latin typeface="Meiryo UI"/>
                <a:ea typeface="Meiryo UI"/>
                <a:cs typeface="+mn-cs"/>
              </a:rPr>
              <a:t>統計表</a:t>
            </a:r>
            <a:r>
              <a:rPr kumimoji="0" lang="en-US" altLang="ja-JP" sz="1200" i="0" strike="noStrike" kern="0" cap="none" spc="0" normalizeH="0" baseline="0" noProof="0">
                <a:ln>
                  <a:noFill/>
                </a:ln>
                <a:solidFill>
                  <a:schemeClr val="tx1"/>
                </a:solidFill>
                <a:effectLst/>
                <a:uLnTx/>
                <a:uFillTx/>
                <a:latin typeface="Meiryo UI"/>
                <a:ea typeface="Meiryo UI"/>
                <a:cs typeface="+mn-cs"/>
              </a:rPr>
              <a:t>4-1</a:t>
            </a:r>
            <a:r>
              <a:rPr kumimoji="0" lang="ja-JP" altLang="en-US" sz="1200" i="0" strike="noStrike" kern="0" cap="none" spc="0" normalizeH="0" baseline="0" noProof="0">
                <a:ln>
                  <a:noFill/>
                </a:ln>
                <a:solidFill>
                  <a:schemeClr val="tx1"/>
                </a:solidFill>
                <a:effectLst/>
                <a:uLnTx/>
                <a:uFillTx/>
                <a:latin typeface="Meiryo UI"/>
                <a:ea typeface="Meiryo UI"/>
                <a:cs typeface="+mn-cs"/>
              </a:rPr>
              <a:t>　</a:t>
            </a:r>
            <a:r>
              <a:rPr kumimoji="0" lang="en-US" altLang="ja-JP" sz="1200" i="0" strike="noStrike" kern="0" cap="none" spc="0" normalizeH="0" baseline="0" noProof="0">
                <a:ln>
                  <a:noFill/>
                </a:ln>
                <a:solidFill>
                  <a:schemeClr val="tx1"/>
                </a:solidFill>
                <a:effectLst/>
                <a:uLnTx/>
                <a:uFillTx/>
                <a:latin typeface="Meiryo UI"/>
                <a:ea typeface="Meiryo UI"/>
                <a:cs typeface="+mn-cs"/>
              </a:rPr>
              <a:t>1</a:t>
            </a:r>
            <a:r>
              <a:rPr kumimoji="0" lang="ja-JP" altLang="en-US" sz="1200" i="0" strike="noStrike" kern="0" cap="none" spc="0" normalizeH="0" baseline="0" noProof="0">
                <a:ln>
                  <a:noFill/>
                </a:ln>
                <a:solidFill>
                  <a:schemeClr val="tx1"/>
                </a:solidFill>
                <a:effectLst/>
                <a:uLnTx/>
                <a:uFillTx/>
                <a:latin typeface="Meiryo UI"/>
                <a:ea typeface="Meiryo UI"/>
                <a:cs typeface="+mn-cs"/>
              </a:rPr>
              <a:t>世帯当たり</a:t>
            </a:r>
            <a:r>
              <a:rPr kumimoji="0" lang="en-US" altLang="ja-JP" sz="1200" i="0" strike="noStrike" kern="0" cap="none" spc="0" normalizeH="0" baseline="0" noProof="0">
                <a:ln>
                  <a:noFill/>
                </a:ln>
                <a:solidFill>
                  <a:schemeClr val="tx1"/>
                </a:solidFill>
                <a:effectLst/>
                <a:uLnTx/>
                <a:uFillTx/>
                <a:latin typeface="Meiryo UI"/>
                <a:ea typeface="Meiryo UI"/>
                <a:cs typeface="+mn-cs"/>
              </a:rPr>
              <a:t>1</a:t>
            </a:r>
            <a:r>
              <a:rPr kumimoji="0" lang="ja-JP" altLang="en-US" sz="1200" i="0" strike="noStrike" kern="0" cap="none" spc="0" normalizeH="0" baseline="0" noProof="0">
                <a:ln>
                  <a:noFill/>
                </a:ln>
                <a:solidFill>
                  <a:schemeClr val="tx1"/>
                </a:solidFill>
                <a:effectLst/>
                <a:uLnTx/>
                <a:uFillTx/>
                <a:latin typeface="Meiryo UI"/>
                <a:ea typeface="Meiryo UI"/>
                <a:cs typeface="+mn-cs"/>
              </a:rPr>
              <a:t>か月間の支出金額、購入数量及び平均価格　都市階級・地方・都道府県庁所在市別</a:t>
            </a: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消費支出等の構造分析、地域間の比較分析等から、地域において消費が多く、支援が必要となる品目を把握する。</a:t>
            </a:r>
          </a:p>
        </p:txBody>
      </p:sp>
      <p:sp>
        <p:nvSpPr>
          <p:cNvPr id="16" name="正方形/長方形 24">
            <a:extLst>
              <a:ext uri="{FF2B5EF4-FFF2-40B4-BE49-F238E27FC236}">
                <a16:creationId xmlns:a16="http://schemas.microsoft.com/office/drawing/2014/main" id="{15439D12-DC43-D0D9-26AF-787C2FAD2296}"/>
              </a:ext>
            </a:extLst>
          </p:cNvPr>
          <p:cNvSpPr/>
          <p:nvPr/>
        </p:nvSpPr>
        <p:spPr>
          <a:xfrm>
            <a:off x="1543050" y="6663801"/>
            <a:ext cx="8591548" cy="646530"/>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家計調査は、一定の統計上の抽出方法に基づき選定された全国約</a:t>
            </a:r>
            <a:r>
              <a:rPr kumimoji="0" lang="en-US" altLang="ja-JP" sz="1200" kern="0">
                <a:solidFill>
                  <a:srgbClr val="2E2E38"/>
                </a:solidFill>
                <a:latin typeface="Meiryo UI"/>
                <a:ea typeface="Meiryo UI"/>
              </a:rPr>
              <a:t>9</a:t>
            </a:r>
            <a:r>
              <a:rPr kumimoji="0" lang="ja-JP" altLang="en-US" sz="1200" kern="0">
                <a:solidFill>
                  <a:srgbClr val="2E2E38"/>
                </a:solidFill>
                <a:latin typeface="Meiryo UI"/>
                <a:ea typeface="Meiryo UI"/>
              </a:rPr>
              <a:t>千世帯の方々を対象として、家計の収入・支出、貯蓄・負債などを毎月調査しています。</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具体的な品目については、こちらに掲載されています。</a:t>
            </a:r>
            <a:r>
              <a:rPr kumimoji="0" lang="en-US" altLang="ja-JP" sz="1200" kern="0">
                <a:solidFill>
                  <a:srgbClr val="2E2E38"/>
                </a:solidFill>
                <a:latin typeface="Meiryo UI"/>
                <a:ea typeface="Meiryo UI"/>
                <a:hlinkClick r:id="rId4"/>
              </a:rPr>
              <a:t>https://www.stat.go.jp/data/kakei/9.html</a:t>
            </a:r>
            <a:endParaRPr kumimoji="0" lang="en-US" altLang="ja-JP" sz="1200" kern="0">
              <a:solidFill>
                <a:srgbClr val="2E2E38"/>
              </a:solidFill>
              <a:latin typeface="Meiryo UI"/>
              <a:ea typeface="Meiryo UI"/>
            </a:endParaRPr>
          </a:p>
        </p:txBody>
      </p:sp>
      <p:sp>
        <p:nvSpPr>
          <p:cNvPr id="17" name="正方形/長方形 24">
            <a:extLst>
              <a:ext uri="{FF2B5EF4-FFF2-40B4-BE49-F238E27FC236}">
                <a16:creationId xmlns:a16="http://schemas.microsoft.com/office/drawing/2014/main" id="{DAC54328-975F-7FEB-71F3-4FE3D85790DF}"/>
              </a:ext>
            </a:extLst>
          </p:cNvPr>
          <p:cNvSpPr/>
          <p:nvPr/>
        </p:nvSpPr>
        <p:spPr>
          <a:xfrm>
            <a:off x="558800" y="6663801"/>
            <a:ext cx="877066" cy="646530"/>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grpSp>
        <p:nvGrpSpPr>
          <p:cNvPr id="30" name="グループ化 29">
            <a:extLst>
              <a:ext uri="{FF2B5EF4-FFF2-40B4-BE49-F238E27FC236}">
                <a16:creationId xmlns:a16="http://schemas.microsoft.com/office/drawing/2014/main" id="{7CDC88D4-0ADD-7E00-1C28-BF5AEC7EEDB1}"/>
              </a:ext>
            </a:extLst>
          </p:cNvPr>
          <p:cNvGrpSpPr/>
          <p:nvPr/>
        </p:nvGrpSpPr>
        <p:grpSpPr>
          <a:xfrm>
            <a:off x="8425226" y="174818"/>
            <a:ext cx="2139724" cy="512314"/>
            <a:chOff x="8836706" y="182438"/>
            <a:chExt cx="2139724" cy="512314"/>
          </a:xfrm>
        </p:grpSpPr>
        <p:sp>
          <p:nvSpPr>
            <p:cNvPr id="45" name="Rectangle 7">
              <a:extLst>
                <a:ext uri="{FF2B5EF4-FFF2-40B4-BE49-F238E27FC236}">
                  <a16:creationId xmlns:a16="http://schemas.microsoft.com/office/drawing/2014/main" id="{44C63BCA-ED65-CB99-6805-7BAB7F63A908}"/>
                </a:ext>
              </a:extLst>
            </p:cNvPr>
            <p:cNvSpPr/>
            <p:nvPr/>
          </p:nvSpPr>
          <p:spPr>
            <a:xfrm>
              <a:off x="8944656" y="182438"/>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支援が必要な量を把握する</a:t>
              </a:r>
            </a:p>
          </p:txBody>
        </p:sp>
        <p:sp>
          <p:nvSpPr>
            <p:cNvPr id="46" name="Rectangle 7">
              <a:extLst>
                <a:ext uri="{FF2B5EF4-FFF2-40B4-BE49-F238E27FC236}">
                  <a16:creationId xmlns:a16="http://schemas.microsoft.com/office/drawing/2014/main" id="{BD0ADE8F-9009-83D3-24AE-1CCB812866C7}"/>
                </a:ext>
              </a:extLst>
            </p:cNvPr>
            <p:cNvSpPr/>
            <p:nvPr/>
          </p:nvSpPr>
          <p:spPr>
            <a:xfrm>
              <a:off x="8836706" y="182438"/>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C</a:t>
              </a:r>
              <a:endParaRPr kumimoji="0" lang="ja-JP" altLang="en-US" sz="1050" b="1" kern="0">
                <a:solidFill>
                  <a:schemeClr val="bg1"/>
                </a:solidFill>
                <a:latin typeface="Meiryo UI"/>
                <a:ea typeface="Meiryo UI"/>
              </a:endParaRPr>
            </a:p>
          </p:txBody>
        </p:sp>
      </p:grpSp>
      <p:grpSp>
        <p:nvGrpSpPr>
          <p:cNvPr id="31" name="グループ化 30">
            <a:extLst>
              <a:ext uri="{FF2B5EF4-FFF2-40B4-BE49-F238E27FC236}">
                <a16:creationId xmlns:a16="http://schemas.microsoft.com/office/drawing/2014/main" id="{B6CD591E-1A2C-0FB9-E488-19E8D2DF15A9}"/>
              </a:ext>
            </a:extLst>
          </p:cNvPr>
          <p:cNvGrpSpPr/>
          <p:nvPr/>
        </p:nvGrpSpPr>
        <p:grpSpPr>
          <a:xfrm>
            <a:off x="3982834" y="180532"/>
            <a:ext cx="2139724" cy="512314"/>
            <a:chOff x="4257154" y="188152"/>
            <a:chExt cx="2139724" cy="512314"/>
          </a:xfrm>
        </p:grpSpPr>
        <p:sp>
          <p:nvSpPr>
            <p:cNvPr id="43" name="Rectangle 7">
              <a:extLst>
                <a:ext uri="{FF2B5EF4-FFF2-40B4-BE49-F238E27FC236}">
                  <a16:creationId xmlns:a16="http://schemas.microsoft.com/office/drawing/2014/main" id="{AABBB772-3E6C-7349-623A-B58769A87A25}"/>
                </a:ext>
              </a:extLst>
            </p:cNvPr>
            <p:cNvSpPr/>
            <p:nvPr/>
          </p:nvSpPr>
          <p:spPr>
            <a:xfrm>
              <a:off x="4365104"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支援が必要な対象を特定する</a:t>
              </a:r>
            </a:p>
          </p:txBody>
        </p:sp>
        <p:sp>
          <p:nvSpPr>
            <p:cNvPr id="44" name="Rectangle 7">
              <a:extLst>
                <a:ext uri="{FF2B5EF4-FFF2-40B4-BE49-F238E27FC236}">
                  <a16:creationId xmlns:a16="http://schemas.microsoft.com/office/drawing/2014/main" id="{C4AE933F-17AD-965E-B0D4-2E29F464D936}"/>
                </a:ext>
              </a:extLst>
            </p:cNvPr>
            <p:cNvSpPr/>
            <p:nvPr/>
          </p:nvSpPr>
          <p:spPr>
            <a:xfrm>
              <a:off x="4257154"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A</a:t>
              </a:r>
              <a:endParaRPr kumimoji="0" lang="ja-JP" altLang="en-US" sz="1050" b="1" kern="0">
                <a:solidFill>
                  <a:schemeClr val="bg1"/>
                </a:solidFill>
                <a:latin typeface="Meiryo UI"/>
                <a:ea typeface="Meiryo UI"/>
              </a:endParaRPr>
            </a:p>
          </p:txBody>
        </p:sp>
      </p:grpSp>
      <p:grpSp>
        <p:nvGrpSpPr>
          <p:cNvPr id="32" name="グループ化 31">
            <a:extLst>
              <a:ext uri="{FF2B5EF4-FFF2-40B4-BE49-F238E27FC236}">
                <a16:creationId xmlns:a16="http://schemas.microsoft.com/office/drawing/2014/main" id="{CEE575FC-E01E-8138-F4FD-02D932C1CDB3}"/>
              </a:ext>
            </a:extLst>
          </p:cNvPr>
          <p:cNvGrpSpPr/>
          <p:nvPr/>
        </p:nvGrpSpPr>
        <p:grpSpPr>
          <a:xfrm>
            <a:off x="6204030" y="180532"/>
            <a:ext cx="2139724" cy="512314"/>
            <a:chOff x="6384300" y="188152"/>
            <a:chExt cx="2139724" cy="512314"/>
          </a:xfrm>
        </p:grpSpPr>
        <p:grpSp>
          <p:nvGrpSpPr>
            <p:cNvPr id="33" name="グループ化 32">
              <a:extLst>
                <a:ext uri="{FF2B5EF4-FFF2-40B4-BE49-F238E27FC236}">
                  <a16:creationId xmlns:a16="http://schemas.microsoft.com/office/drawing/2014/main" id="{3D1C279B-A70A-6929-B0CA-0A786DE0E58D}"/>
                </a:ext>
              </a:extLst>
            </p:cNvPr>
            <p:cNvGrpSpPr/>
            <p:nvPr/>
          </p:nvGrpSpPr>
          <p:grpSpPr>
            <a:xfrm>
              <a:off x="6384300" y="188152"/>
              <a:ext cx="2139724" cy="512314"/>
              <a:chOff x="6384300" y="188152"/>
              <a:chExt cx="2139724" cy="512314"/>
            </a:xfrm>
          </p:grpSpPr>
          <p:sp>
            <p:nvSpPr>
              <p:cNvPr id="41" name="Rectangle 7">
                <a:extLst>
                  <a:ext uri="{FF2B5EF4-FFF2-40B4-BE49-F238E27FC236}">
                    <a16:creationId xmlns:a16="http://schemas.microsoft.com/office/drawing/2014/main" id="{AD165DDC-0D93-9CC2-0F42-8982C25B5CC4}"/>
                  </a:ext>
                </a:extLst>
              </p:cNvPr>
              <p:cNvSpPr/>
              <p:nvPr/>
            </p:nvSpPr>
            <p:spPr>
              <a:xfrm>
                <a:off x="6492250"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支援が必要な品目を特定する</a:t>
                </a:r>
              </a:p>
            </p:txBody>
          </p:sp>
          <p:sp>
            <p:nvSpPr>
              <p:cNvPr id="42" name="Rectangle 7">
                <a:extLst>
                  <a:ext uri="{FF2B5EF4-FFF2-40B4-BE49-F238E27FC236}">
                    <a16:creationId xmlns:a16="http://schemas.microsoft.com/office/drawing/2014/main" id="{1C90D4B5-A71E-3636-577B-E8ECE24A8A7B}"/>
                  </a:ext>
                </a:extLst>
              </p:cNvPr>
              <p:cNvSpPr/>
              <p:nvPr/>
            </p:nvSpPr>
            <p:spPr>
              <a:xfrm>
                <a:off x="6384300"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B</a:t>
                </a:r>
                <a:endParaRPr kumimoji="0" lang="ja-JP" altLang="en-US" sz="1050" b="1" kern="0">
                  <a:solidFill>
                    <a:schemeClr val="tx1"/>
                  </a:solidFill>
                  <a:latin typeface="Meiryo UI"/>
                  <a:ea typeface="Meiryo UI"/>
                </a:endParaRPr>
              </a:p>
            </p:txBody>
          </p:sp>
        </p:grpSp>
        <p:grpSp>
          <p:nvGrpSpPr>
            <p:cNvPr id="34" name="グループ化 33">
              <a:extLst>
                <a:ext uri="{FF2B5EF4-FFF2-40B4-BE49-F238E27FC236}">
                  <a16:creationId xmlns:a16="http://schemas.microsoft.com/office/drawing/2014/main" id="{D1C4E6CA-C8A7-0A80-81E1-4AB87361A408}"/>
                </a:ext>
              </a:extLst>
            </p:cNvPr>
            <p:cNvGrpSpPr/>
            <p:nvPr/>
          </p:nvGrpSpPr>
          <p:grpSpPr>
            <a:xfrm>
              <a:off x="6575168" y="390063"/>
              <a:ext cx="1878638" cy="259569"/>
              <a:chOff x="6553112" y="412923"/>
              <a:chExt cx="1878638" cy="259569"/>
            </a:xfrm>
          </p:grpSpPr>
          <p:grpSp>
            <p:nvGrpSpPr>
              <p:cNvPr id="35" name="グループ化 34">
                <a:extLst>
                  <a:ext uri="{FF2B5EF4-FFF2-40B4-BE49-F238E27FC236}">
                    <a16:creationId xmlns:a16="http://schemas.microsoft.com/office/drawing/2014/main" id="{ACE64F8D-DFFF-DC29-5BA7-D41A6217C75B}"/>
                  </a:ext>
                </a:extLst>
              </p:cNvPr>
              <p:cNvGrpSpPr/>
              <p:nvPr/>
            </p:nvGrpSpPr>
            <p:grpSpPr>
              <a:xfrm>
                <a:off x="6553112" y="412923"/>
                <a:ext cx="903297" cy="259569"/>
                <a:chOff x="6553112" y="412923"/>
                <a:chExt cx="903297" cy="259569"/>
              </a:xfrm>
            </p:grpSpPr>
            <p:sp>
              <p:nvSpPr>
                <p:cNvPr id="39" name="Rectangle 9">
                  <a:extLst>
                    <a:ext uri="{FF2B5EF4-FFF2-40B4-BE49-F238E27FC236}">
                      <a16:creationId xmlns:a16="http://schemas.microsoft.com/office/drawing/2014/main" id="{73B5FCAA-69FA-EDA6-9C46-DACDC2F3D2BF}"/>
                    </a:ext>
                  </a:extLst>
                </p:cNvPr>
                <p:cNvSpPr/>
                <p:nvPr/>
              </p:nvSpPr>
              <p:spPr>
                <a:xfrm>
                  <a:off x="6665279" y="412923"/>
                  <a:ext cx="791130" cy="259569"/>
                </a:xfrm>
                <a:prstGeom prst="rect">
                  <a:avLst/>
                </a:prstGeom>
                <a:solidFill>
                  <a:sysClr val="window" lastClr="FFFFFF">
                    <a:lumMod val="9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800" kern="0">
                      <a:solidFill>
                        <a:srgbClr val="2E2E38"/>
                      </a:solidFill>
                      <a:latin typeface="Meiryo UI"/>
                      <a:ea typeface="Meiryo UI"/>
                    </a:rPr>
                    <a:t>地域の物価の状況</a:t>
                  </a:r>
                </a:p>
                <a:p>
                  <a:pPr algn="ctr" fontAlgn="auto">
                    <a:spcBef>
                      <a:spcPts val="0"/>
                    </a:spcBef>
                    <a:spcAft>
                      <a:spcPts val="0"/>
                    </a:spcAft>
                    <a:buClr>
                      <a:srgbClr val="747480"/>
                    </a:buClr>
                  </a:pPr>
                  <a:r>
                    <a:rPr kumimoji="0" lang="ja-JP" altLang="en-US" sz="800" kern="0">
                      <a:solidFill>
                        <a:srgbClr val="2E2E38"/>
                      </a:solidFill>
                      <a:latin typeface="Meiryo UI"/>
                      <a:ea typeface="Meiryo UI"/>
                    </a:rPr>
                    <a:t>を把握する</a:t>
                  </a:r>
                </a:p>
              </p:txBody>
            </p:sp>
            <p:sp>
              <p:nvSpPr>
                <p:cNvPr id="40" name="Rectangle 7">
                  <a:extLst>
                    <a:ext uri="{FF2B5EF4-FFF2-40B4-BE49-F238E27FC236}">
                      <a16:creationId xmlns:a16="http://schemas.microsoft.com/office/drawing/2014/main" id="{A7D68773-8FF3-BCFD-4653-118C60545F8F}"/>
                    </a:ext>
                  </a:extLst>
                </p:cNvPr>
                <p:cNvSpPr/>
                <p:nvPr/>
              </p:nvSpPr>
              <p:spPr>
                <a:xfrm>
                  <a:off x="6553112" y="412923"/>
                  <a:ext cx="112167" cy="259200"/>
                </a:xfrm>
                <a:prstGeom prst="rect">
                  <a:avLst/>
                </a:prstGeom>
                <a:solidFill>
                  <a:schemeClr val="bg1">
                    <a:lumMod val="75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a</a:t>
                  </a:r>
                  <a:endParaRPr kumimoji="0" lang="ja-JP" altLang="en-US" sz="1050" kern="0">
                    <a:solidFill>
                      <a:schemeClr val="tx1"/>
                    </a:solidFill>
                    <a:latin typeface="Meiryo UI"/>
                    <a:ea typeface="Meiryo UI"/>
                  </a:endParaRPr>
                </a:p>
              </p:txBody>
            </p:sp>
          </p:grpSp>
          <p:grpSp>
            <p:nvGrpSpPr>
              <p:cNvPr id="36" name="グループ化 35">
                <a:extLst>
                  <a:ext uri="{FF2B5EF4-FFF2-40B4-BE49-F238E27FC236}">
                    <a16:creationId xmlns:a16="http://schemas.microsoft.com/office/drawing/2014/main" id="{01257A99-DD53-F34D-69D8-4FD68A5190EB}"/>
                  </a:ext>
                </a:extLst>
              </p:cNvPr>
              <p:cNvGrpSpPr/>
              <p:nvPr/>
            </p:nvGrpSpPr>
            <p:grpSpPr>
              <a:xfrm>
                <a:off x="7528453" y="412923"/>
                <a:ext cx="903297" cy="259569"/>
                <a:chOff x="7627513" y="412923"/>
                <a:chExt cx="903297" cy="259569"/>
              </a:xfrm>
            </p:grpSpPr>
            <p:sp>
              <p:nvSpPr>
                <p:cNvPr id="37" name="Rectangle 7">
                  <a:extLst>
                    <a:ext uri="{FF2B5EF4-FFF2-40B4-BE49-F238E27FC236}">
                      <a16:creationId xmlns:a16="http://schemas.microsoft.com/office/drawing/2014/main" id="{00FE45BC-AB02-8BB6-BC44-9A6576663379}"/>
                    </a:ext>
                  </a:extLst>
                </p:cNvPr>
                <p:cNvSpPr/>
                <p:nvPr/>
              </p:nvSpPr>
              <p:spPr>
                <a:xfrm>
                  <a:off x="7739680" y="412923"/>
                  <a:ext cx="791130" cy="259569"/>
                </a:xfrm>
                <a:prstGeom prst="rect">
                  <a:avLst/>
                </a:prstGeom>
                <a:solidFill>
                  <a:schemeClr val="tx2"/>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800" kern="0">
                      <a:solidFill>
                        <a:schemeClr val="bg1"/>
                      </a:solidFill>
                      <a:latin typeface="Meiryo UI"/>
                      <a:ea typeface="Meiryo UI"/>
                    </a:rPr>
                    <a:t>地域で消費が多い</a:t>
                  </a:r>
                  <a:endParaRPr kumimoji="0" lang="en-US" altLang="ja-JP" sz="800" kern="0">
                    <a:solidFill>
                      <a:schemeClr val="bg1"/>
                    </a:solidFill>
                    <a:latin typeface="Meiryo UI"/>
                    <a:ea typeface="Meiryo UI"/>
                  </a:endParaRPr>
                </a:p>
                <a:p>
                  <a:pPr algn="ctr" fontAlgn="auto">
                    <a:spcBef>
                      <a:spcPts val="0"/>
                    </a:spcBef>
                    <a:spcAft>
                      <a:spcPts val="0"/>
                    </a:spcAft>
                    <a:buClr>
                      <a:srgbClr val="747480"/>
                    </a:buClr>
                  </a:pPr>
                  <a:r>
                    <a:rPr kumimoji="0" lang="ja-JP" altLang="en-US" sz="800" kern="0">
                      <a:solidFill>
                        <a:schemeClr val="bg1"/>
                      </a:solidFill>
                      <a:latin typeface="Meiryo UI"/>
                      <a:ea typeface="Meiryo UI"/>
                    </a:rPr>
                    <a:t>品目を把握する</a:t>
                  </a:r>
                </a:p>
              </p:txBody>
            </p:sp>
            <p:sp>
              <p:nvSpPr>
                <p:cNvPr id="38" name="Rectangle 7">
                  <a:extLst>
                    <a:ext uri="{FF2B5EF4-FFF2-40B4-BE49-F238E27FC236}">
                      <a16:creationId xmlns:a16="http://schemas.microsoft.com/office/drawing/2014/main" id="{8383B86D-9884-A22F-EF99-4DDCBF0D0BC9}"/>
                    </a:ext>
                  </a:extLst>
                </p:cNvPr>
                <p:cNvSpPr/>
                <p:nvPr/>
              </p:nvSpPr>
              <p:spPr>
                <a:xfrm>
                  <a:off x="7627513" y="412923"/>
                  <a:ext cx="112167" cy="259200"/>
                </a:xfrm>
                <a:prstGeom prst="rect">
                  <a:avLst/>
                </a:prstGeom>
                <a:solidFill>
                  <a:schemeClr val="tx2">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b</a:t>
                  </a:r>
                  <a:endParaRPr kumimoji="0" lang="ja-JP" altLang="en-US" sz="1050" kern="0">
                    <a:solidFill>
                      <a:schemeClr val="tx1"/>
                    </a:solidFill>
                    <a:latin typeface="Meiryo UI"/>
                    <a:ea typeface="Meiryo UI"/>
                  </a:endParaRPr>
                </a:p>
              </p:txBody>
            </p:sp>
          </p:grpSp>
        </p:grpSp>
      </p:grpSp>
      <p:sp>
        <p:nvSpPr>
          <p:cNvPr id="11" name="正方形/長方形 10">
            <a:extLst>
              <a:ext uri="{FF2B5EF4-FFF2-40B4-BE49-F238E27FC236}">
                <a16:creationId xmlns:a16="http://schemas.microsoft.com/office/drawing/2014/main" id="{0CA2C0F9-201A-1CF0-78A7-6BD01D498128}"/>
              </a:ext>
            </a:extLst>
          </p:cNvPr>
          <p:cNvSpPr/>
          <p:nvPr/>
        </p:nvSpPr>
        <p:spPr>
          <a:xfrm>
            <a:off x="2470100" y="3499388"/>
            <a:ext cx="389831" cy="216578"/>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26" name="正方形/長方形 25">
            <a:extLst>
              <a:ext uri="{FF2B5EF4-FFF2-40B4-BE49-F238E27FC236}">
                <a16:creationId xmlns:a16="http://schemas.microsoft.com/office/drawing/2014/main" id="{7E9C8748-AF7F-A11F-B48A-6097525FF3BB}"/>
              </a:ext>
            </a:extLst>
          </p:cNvPr>
          <p:cNvSpPr/>
          <p:nvPr/>
        </p:nvSpPr>
        <p:spPr>
          <a:xfrm>
            <a:off x="2470101" y="4042531"/>
            <a:ext cx="273100" cy="216578"/>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4" name="吹き出し: 線 3">
            <a:extLst>
              <a:ext uri="{FF2B5EF4-FFF2-40B4-BE49-F238E27FC236}">
                <a16:creationId xmlns:a16="http://schemas.microsoft.com/office/drawing/2014/main" id="{AE6EA880-2257-3285-085F-E3CAD9E7955C}"/>
              </a:ext>
            </a:extLst>
          </p:cNvPr>
          <p:cNvSpPr/>
          <p:nvPr/>
        </p:nvSpPr>
        <p:spPr>
          <a:xfrm>
            <a:off x="2924093" y="3679180"/>
            <a:ext cx="1663201" cy="363410"/>
          </a:xfrm>
          <a:prstGeom prst="borderCallout1">
            <a:avLst>
              <a:gd name="adj1" fmla="val 68290"/>
              <a:gd name="adj2" fmla="val 412"/>
              <a:gd name="adj3" fmla="val 57760"/>
              <a:gd name="adj4" fmla="val -42153"/>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「光熱・水道」は大都市平均と比較して差分が大きい</a:t>
            </a:r>
          </a:p>
        </p:txBody>
      </p:sp>
      <p:cxnSp>
        <p:nvCxnSpPr>
          <p:cNvPr id="8" name="コネクタ: カギ線 7">
            <a:extLst>
              <a:ext uri="{FF2B5EF4-FFF2-40B4-BE49-F238E27FC236}">
                <a16:creationId xmlns:a16="http://schemas.microsoft.com/office/drawing/2014/main" id="{6CAEE84C-25AA-66E6-6E35-645BC8D2AB6A}"/>
              </a:ext>
            </a:extLst>
          </p:cNvPr>
          <p:cNvCxnSpPr>
            <a:cxnSpLocks/>
            <a:stCxn id="11" idx="1"/>
            <a:endCxn id="26" idx="1"/>
          </p:cNvCxnSpPr>
          <p:nvPr/>
        </p:nvCxnSpPr>
        <p:spPr>
          <a:xfrm rot="10800000" flipH="1" flipV="1">
            <a:off x="2470099" y="3607676"/>
            <a:ext cx="1" cy="543143"/>
          </a:xfrm>
          <a:prstGeom prst="bentConnector3">
            <a:avLst>
              <a:gd name="adj1" fmla="val -22860000000"/>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0CEFB12D-CB2D-8F6E-BC82-A2FA2F63A0FA}"/>
              </a:ext>
            </a:extLst>
          </p:cNvPr>
          <p:cNvPicPr>
            <a:picLocks noChangeAspect="1"/>
          </p:cNvPicPr>
          <p:nvPr/>
        </p:nvPicPr>
        <p:blipFill>
          <a:blip r:embed="rId5"/>
          <a:stretch>
            <a:fillRect/>
          </a:stretch>
        </p:blipFill>
        <p:spPr>
          <a:xfrm>
            <a:off x="555889" y="4645385"/>
            <a:ext cx="4573988" cy="1818683"/>
          </a:xfrm>
          <a:prstGeom prst="rect">
            <a:avLst/>
          </a:prstGeom>
        </p:spPr>
      </p:pic>
      <p:sp>
        <p:nvSpPr>
          <p:cNvPr id="51" name="正方形/長方形 50">
            <a:extLst>
              <a:ext uri="{FF2B5EF4-FFF2-40B4-BE49-F238E27FC236}">
                <a16:creationId xmlns:a16="http://schemas.microsoft.com/office/drawing/2014/main" id="{E245A553-3E63-7564-9894-E3D086CDE936}"/>
              </a:ext>
            </a:extLst>
          </p:cNvPr>
          <p:cNvSpPr/>
          <p:nvPr/>
        </p:nvSpPr>
        <p:spPr>
          <a:xfrm>
            <a:off x="3489275" y="5671088"/>
            <a:ext cx="939850" cy="177262"/>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52" name="正方形/長方形 51">
            <a:extLst>
              <a:ext uri="{FF2B5EF4-FFF2-40B4-BE49-F238E27FC236}">
                <a16:creationId xmlns:a16="http://schemas.microsoft.com/office/drawing/2014/main" id="{BE008930-49D8-00F6-514B-3C5E224DDE2F}"/>
              </a:ext>
            </a:extLst>
          </p:cNvPr>
          <p:cNvSpPr/>
          <p:nvPr/>
        </p:nvSpPr>
        <p:spPr>
          <a:xfrm>
            <a:off x="3965525" y="5994938"/>
            <a:ext cx="125259" cy="177262"/>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cxnSp>
        <p:nvCxnSpPr>
          <p:cNvPr id="53" name="コネクタ: カギ線 52">
            <a:extLst>
              <a:ext uri="{FF2B5EF4-FFF2-40B4-BE49-F238E27FC236}">
                <a16:creationId xmlns:a16="http://schemas.microsoft.com/office/drawing/2014/main" id="{CEA15BC6-2EEB-768A-0593-578FE8FAA3B7}"/>
              </a:ext>
            </a:extLst>
          </p:cNvPr>
          <p:cNvCxnSpPr>
            <a:cxnSpLocks/>
            <a:stCxn id="51" idx="3"/>
            <a:endCxn id="52" idx="3"/>
          </p:cNvCxnSpPr>
          <p:nvPr/>
        </p:nvCxnSpPr>
        <p:spPr>
          <a:xfrm flipH="1">
            <a:off x="4090784" y="5759719"/>
            <a:ext cx="338341" cy="323850"/>
          </a:xfrm>
          <a:prstGeom prst="bentConnector3">
            <a:avLst>
              <a:gd name="adj1" fmla="val -67565"/>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吹き出し: 線 61">
            <a:extLst>
              <a:ext uri="{FF2B5EF4-FFF2-40B4-BE49-F238E27FC236}">
                <a16:creationId xmlns:a16="http://schemas.microsoft.com/office/drawing/2014/main" id="{DF8F9CBB-F3C5-87DF-3692-1388DDFF97AE}"/>
              </a:ext>
            </a:extLst>
          </p:cNvPr>
          <p:cNvSpPr/>
          <p:nvPr/>
        </p:nvSpPr>
        <p:spPr>
          <a:xfrm>
            <a:off x="3466676" y="4927179"/>
            <a:ext cx="1663201" cy="363410"/>
          </a:xfrm>
          <a:prstGeom prst="borderCallout1">
            <a:avLst>
              <a:gd name="adj1" fmla="val 99742"/>
              <a:gd name="adj2" fmla="val 80589"/>
              <a:gd name="adj3" fmla="val 230747"/>
              <a:gd name="adj4" fmla="val 71812"/>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他の光熱</a:t>
            </a:r>
            <a:r>
              <a:rPr kumimoji="1" lang="ja-JP" altLang="en-US" sz="1050" dirty="0">
                <a:solidFill>
                  <a:schemeClr val="tx1"/>
                </a:solidFill>
                <a:latin typeface="Meiryo UI" panose="020B0604030504040204" pitchFamily="50" charset="-128"/>
                <a:ea typeface="Meiryo UI" panose="020B0604030504040204" pitchFamily="50" charset="-128"/>
              </a:rPr>
              <a:t>」は大都市平均と比較して差分が大きい</a:t>
            </a:r>
          </a:p>
        </p:txBody>
      </p:sp>
      <p:sp>
        <p:nvSpPr>
          <p:cNvPr id="63" name="正方形/長方形 62">
            <a:extLst>
              <a:ext uri="{FF2B5EF4-FFF2-40B4-BE49-F238E27FC236}">
                <a16:creationId xmlns:a16="http://schemas.microsoft.com/office/drawing/2014/main" id="{6F755341-43F3-0D64-5F9D-48E85D5891D1}"/>
              </a:ext>
            </a:extLst>
          </p:cNvPr>
          <p:cNvSpPr/>
          <p:nvPr/>
        </p:nvSpPr>
        <p:spPr>
          <a:xfrm>
            <a:off x="2512879" y="3515300"/>
            <a:ext cx="276225" cy="176192"/>
          </a:xfrm>
          <a:prstGeom prst="rect">
            <a:avLst/>
          </a:prstGeom>
          <a:solidFill>
            <a:srgbClr val="8CE8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050">
                <a:solidFill>
                  <a:schemeClr val="tx1"/>
                </a:solidFill>
              </a:rPr>
              <a:t>11%</a:t>
            </a:r>
            <a:endParaRPr kumimoji="1" lang="ja-JP" altLang="en-US" sz="1050">
              <a:solidFill>
                <a:schemeClr val="tx1"/>
              </a:solidFill>
            </a:endParaRPr>
          </a:p>
        </p:txBody>
      </p:sp>
      <p:sp>
        <p:nvSpPr>
          <p:cNvPr id="64" name="正方形/長方形 63">
            <a:extLst>
              <a:ext uri="{FF2B5EF4-FFF2-40B4-BE49-F238E27FC236}">
                <a16:creationId xmlns:a16="http://schemas.microsoft.com/office/drawing/2014/main" id="{A99B08C1-6223-F155-8075-C7A4E40240D0}"/>
              </a:ext>
            </a:extLst>
          </p:cNvPr>
          <p:cNvSpPr/>
          <p:nvPr/>
        </p:nvSpPr>
        <p:spPr>
          <a:xfrm>
            <a:off x="2510756" y="4069165"/>
            <a:ext cx="188665" cy="160175"/>
          </a:xfrm>
          <a:prstGeom prst="rect">
            <a:avLst/>
          </a:prstGeom>
          <a:solidFill>
            <a:srgbClr val="8CE8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050">
                <a:solidFill>
                  <a:schemeClr val="tx1"/>
                </a:solidFill>
              </a:rPr>
              <a:t>8</a:t>
            </a:r>
            <a:r>
              <a:rPr kumimoji="1" lang="en-US" altLang="ja-JP" sz="1050">
                <a:solidFill>
                  <a:schemeClr val="tx1"/>
                </a:solidFill>
              </a:rPr>
              <a:t>%</a:t>
            </a:r>
            <a:endParaRPr kumimoji="1" lang="ja-JP" altLang="en-US" sz="1050">
              <a:solidFill>
                <a:schemeClr val="tx1"/>
              </a:solidFill>
            </a:endParaRPr>
          </a:p>
        </p:txBody>
      </p:sp>
      <p:sp>
        <p:nvSpPr>
          <p:cNvPr id="65" name="正方形/長方形 64">
            <a:extLst>
              <a:ext uri="{FF2B5EF4-FFF2-40B4-BE49-F238E27FC236}">
                <a16:creationId xmlns:a16="http://schemas.microsoft.com/office/drawing/2014/main" id="{079BB8B3-A7AC-3AE0-3E16-2D5AFC3B36BC}"/>
              </a:ext>
            </a:extLst>
          </p:cNvPr>
          <p:cNvSpPr/>
          <p:nvPr/>
        </p:nvSpPr>
        <p:spPr>
          <a:xfrm>
            <a:off x="3833642" y="5679631"/>
            <a:ext cx="251114" cy="160175"/>
          </a:xfrm>
          <a:prstGeom prst="rect">
            <a:avLst/>
          </a:prstGeom>
          <a:solidFill>
            <a:srgbClr val="8CE8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050">
                <a:solidFill>
                  <a:schemeClr val="tx1"/>
                </a:solidFill>
              </a:rPr>
              <a:t>25%</a:t>
            </a:r>
            <a:endParaRPr kumimoji="1" lang="ja-JP" altLang="en-US" sz="1050">
              <a:solidFill>
                <a:schemeClr val="tx1"/>
              </a:solidFill>
            </a:endParaRPr>
          </a:p>
        </p:txBody>
      </p:sp>
      <p:sp>
        <p:nvSpPr>
          <p:cNvPr id="66" name="正方形/長方形 65">
            <a:extLst>
              <a:ext uri="{FF2B5EF4-FFF2-40B4-BE49-F238E27FC236}">
                <a16:creationId xmlns:a16="http://schemas.microsoft.com/office/drawing/2014/main" id="{42015942-0155-E389-3C81-8DABD67395FA}"/>
              </a:ext>
            </a:extLst>
          </p:cNvPr>
          <p:cNvSpPr/>
          <p:nvPr/>
        </p:nvSpPr>
        <p:spPr>
          <a:xfrm>
            <a:off x="3987829" y="6031291"/>
            <a:ext cx="80651" cy="96090"/>
          </a:xfrm>
          <a:prstGeom prst="rect">
            <a:avLst/>
          </a:prstGeom>
          <a:solidFill>
            <a:srgbClr val="8CE8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altLang="ja-JP" sz="1050">
                <a:solidFill>
                  <a:schemeClr val="tx1"/>
                </a:solidFill>
              </a:rPr>
              <a:t>3</a:t>
            </a:r>
            <a:r>
              <a:rPr kumimoji="1" lang="en-US" altLang="ja-JP" sz="1050">
                <a:solidFill>
                  <a:schemeClr val="tx1"/>
                </a:solidFill>
              </a:rPr>
              <a:t>%</a:t>
            </a:r>
            <a:endParaRPr kumimoji="1" lang="ja-JP" altLang="en-US" sz="1050">
              <a:solidFill>
                <a:schemeClr val="tx1"/>
              </a:solidFill>
            </a:endParaRPr>
          </a:p>
        </p:txBody>
      </p:sp>
    </p:spTree>
    <p:extLst>
      <p:ext uri="{BB962C8B-B14F-4D97-AF65-F5344CB8AC3E}">
        <p14:creationId xmlns:p14="http://schemas.microsoft.com/office/powerpoint/2010/main" val="388402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グラフ, 棒グラフ&#10;&#10;自動的に生成された説明">
            <a:extLst>
              <a:ext uri="{FF2B5EF4-FFF2-40B4-BE49-F238E27FC236}">
                <a16:creationId xmlns:a16="http://schemas.microsoft.com/office/drawing/2014/main" id="{0FCEA4DA-01FB-229E-B719-DF755093D3FE}"/>
              </a:ext>
            </a:extLst>
          </p:cNvPr>
          <p:cNvPicPr>
            <a:picLocks noChangeAspect="1"/>
          </p:cNvPicPr>
          <p:nvPr/>
        </p:nvPicPr>
        <p:blipFill>
          <a:blip r:embed="rId2"/>
          <a:stretch>
            <a:fillRect/>
          </a:stretch>
        </p:blipFill>
        <p:spPr>
          <a:xfrm>
            <a:off x="1007127" y="2520910"/>
            <a:ext cx="3673501" cy="3092063"/>
          </a:xfrm>
          <a:prstGeom prst="rect">
            <a:avLst/>
          </a:prstGeom>
        </p:spPr>
      </p:pic>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14</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lstStyle/>
          <a:p>
            <a:r>
              <a:rPr kumimoji="1" lang="ja-JP" altLang="en-US"/>
              <a:t>消費支出</a:t>
            </a:r>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品目分類別の消費支出の時系列推移を分析することで、消費支出の増加により、家計の負担が増加している現状を把握します。</a:t>
            </a:r>
            <a:endParaRPr kumimoji="0" lang="en-US" altLang="ja-JP" sz="1600" b="1" kern="0">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消費支出の月別推移を分析することで、季節的な消費支出の増加を捉えることも有用です。</a:t>
            </a:r>
            <a:endParaRPr kumimoji="0" lang="en-US" altLang="ja-JP" sz="1600" b="1" kern="0">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物価高騰している品目における消費支出の増加分は、物価高騰による家計の負担の増加分であることが考えられるため、支援が必要な量の参考値とできます。</a:t>
            </a:r>
            <a:endParaRPr kumimoji="0" lang="en-US" altLang="ja-JP" sz="1600" b="1" kern="0">
              <a:latin typeface="Meiryo UI"/>
              <a:ea typeface="Meiryo UI"/>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kern="0">
                <a:latin typeface="Meiryo UI"/>
                <a:ea typeface="Meiryo UI"/>
              </a:rPr>
              <a:t>A</a:t>
            </a:r>
            <a:r>
              <a:rPr kumimoji="0" lang="ja-JP" altLang="en-US" sz="1200" kern="0">
                <a:latin typeface="Meiryo UI"/>
                <a:ea typeface="Meiryo UI"/>
              </a:rPr>
              <a:t>市の消費支出の中で 「他の光熱」は、冬期間にかけて多くなっている。また、消費支出が最も多い金額に着目すると、</a:t>
            </a:r>
            <a:r>
              <a:rPr kumimoji="0" lang="en-US" altLang="ja-JP" sz="1200" kern="0">
                <a:latin typeface="Meiryo UI"/>
                <a:ea typeface="Meiryo UI"/>
              </a:rPr>
              <a:t>2021</a:t>
            </a:r>
            <a:r>
              <a:rPr kumimoji="0" lang="ja-JP" altLang="en-US" sz="1200" kern="0">
                <a:latin typeface="Meiryo UI"/>
                <a:ea typeface="Meiryo UI"/>
              </a:rPr>
              <a:t>年では</a:t>
            </a:r>
            <a:r>
              <a:rPr kumimoji="0" lang="en-US" altLang="ja-JP" sz="1200" kern="0">
                <a:latin typeface="Meiryo UI"/>
                <a:ea typeface="Meiryo UI"/>
              </a:rPr>
              <a:t>12,567</a:t>
            </a:r>
            <a:r>
              <a:rPr kumimoji="0" lang="ja-JP" altLang="en-US" sz="1200" kern="0">
                <a:latin typeface="Meiryo UI"/>
                <a:ea typeface="Meiryo UI"/>
              </a:rPr>
              <a:t>円、</a:t>
            </a:r>
            <a:r>
              <a:rPr kumimoji="0" lang="en-US" altLang="ja-JP" sz="1200" kern="0">
                <a:latin typeface="Meiryo UI"/>
                <a:ea typeface="Meiryo UI"/>
              </a:rPr>
              <a:t>2022</a:t>
            </a:r>
            <a:r>
              <a:rPr kumimoji="0" lang="ja-JP" altLang="en-US" sz="1200" kern="0">
                <a:latin typeface="Meiryo UI"/>
                <a:ea typeface="Meiryo UI"/>
              </a:rPr>
              <a:t>年では</a:t>
            </a:r>
            <a:r>
              <a:rPr kumimoji="0" lang="en-US" altLang="ja-JP" sz="1200" kern="0">
                <a:latin typeface="Meiryo UI"/>
                <a:ea typeface="Meiryo UI"/>
              </a:rPr>
              <a:t>15,100</a:t>
            </a:r>
            <a:r>
              <a:rPr kumimoji="0" lang="ja-JP" altLang="en-US" sz="1200" kern="0">
                <a:latin typeface="Meiryo UI"/>
                <a:ea typeface="Meiryo UI"/>
              </a:rPr>
              <a:t>円、</a:t>
            </a:r>
            <a:r>
              <a:rPr kumimoji="0" lang="en-US" altLang="ja-JP" sz="1200" kern="0">
                <a:latin typeface="Meiryo UI"/>
                <a:ea typeface="Meiryo UI"/>
              </a:rPr>
              <a:t>2023</a:t>
            </a:r>
            <a:r>
              <a:rPr kumimoji="0" lang="ja-JP" altLang="en-US" sz="1200" kern="0">
                <a:latin typeface="Meiryo UI"/>
                <a:ea typeface="Meiryo UI"/>
              </a:rPr>
              <a:t>年では</a:t>
            </a:r>
            <a:r>
              <a:rPr kumimoji="0" lang="en-US" altLang="ja-JP" sz="1200" kern="0">
                <a:latin typeface="Meiryo UI"/>
                <a:ea typeface="Meiryo UI"/>
              </a:rPr>
              <a:t>16,809</a:t>
            </a:r>
            <a:r>
              <a:rPr kumimoji="0" lang="ja-JP" altLang="en-US" sz="1200" kern="0">
                <a:latin typeface="Meiryo UI"/>
                <a:ea typeface="Meiryo UI"/>
              </a:rPr>
              <a:t>円と、約</a:t>
            </a:r>
            <a:r>
              <a:rPr kumimoji="0" lang="en-US" altLang="ja-JP" sz="1200" kern="0">
                <a:latin typeface="Meiryo UI"/>
                <a:ea typeface="Meiryo UI"/>
              </a:rPr>
              <a:t>4,200</a:t>
            </a:r>
            <a:r>
              <a:rPr kumimoji="0" lang="ja-JP" altLang="en-US" sz="1200" kern="0">
                <a:latin typeface="Meiryo UI"/>
                <a:ea typeface="Meiryo UI"/>
              </a:rPr>
              <a:t>円増加している。</a:t>
            </a:r>
            <a:endParaRPr kumimoji="0" lang="en-US" altLang="ja-JP" sz="1200" kern="0">
              <a:latin typeface="Meiryo UI"/>
              <a:ea typeface="Meiryo UI"/>
            </a:endParaRP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E282A661-BFF5-8E26-1CBD-1D604A4573C1}"/>
              </a:ext>
            </a:extLst>
          </p:cNvPr>
          <p:cNvSpPr/>
          <p:nvPr/>
        </p:nvSpPr>
        <p:spPr>
          <a:xfrm>
            <a:off x="558800" y="1953383"/>
            <a:ext cx="4572000" cy="54348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strike="noStrike" kern="0" cap="none" spc="0" normalizeH="0" baseline="0" noProof="0" dirty="0">
                <a:ln>
                  <a:noFill/>
                </a:ln>
                <a:solidFill>
                  <a:schemeClr val="tx1"/>
                </a:solidFill>
                <a:effectLst/>
                <a:uLnTx/>
                <a:uFillTx/>
                <a:latin typeface="Meiryo UI"/>
                <a:ea typeface="Meiryo UI"/>
                <a:hlinkClick r:id="rId3"/>
              </a:rPr>
              <a:t>RAIDA</a:t>
            </a:r>
            <a:r>
              <a:rPr kumimoji="0" lang="ja-JP" altLang="en-US" sz="1200" b="1" i="0" strike="noStrike" kern="0" cap="none" spc="0" normalizeH="0" baseline="0" noProof="0" dirty="0">
                <a:ln>
                  <a:noFill/>
                </a:ln>
                <a:solidFill>
                  <a:schemeClr val="tx1"/>
                </a:solidFill>
                <a:effectLst/>
                <a:uLnTx/>
                <a:uFillTx/>
                <a:latin typeface="Meiryo UI"/>
                <a:ea typeface="Meiryo UI"/>
                <a:hlinkClick r:id="rId3"/>
              </a:rPr>
              <a:t>＞物価高騰・円安＞課題特定に向け</a:t>
            </a:r>
            <a:r>
              <a:rPr kumimoji="0" lang="ja-JP" altLang="en-US" sz="1200" b="1" kern="0" dirty="0">
                <a:solidFill>
                  <a:schemeClr val="tx1"/>
                </a:solidFill>
                <a:latin typeface="Meiryo UI"/>
                <a:ea typeface="Meiryo UI"/>
                <a:hlinkClick r:id="rId3"/>
              </a:rPr>
              <a:t>た詳細な分析</a:t>
            </a:r>
            <a:br>
              <a:rPr kumimoji="0" lang="en-US" altLang="ja-JP" sz="1200" b="1" kern="0" dirty="0">
                <a:solidFill>
                  <a:schemeClr val="tx1"/>
                </a:solidFill>
                <a:latin typeface="Meiryo UI"/>
                <a:ea typeface="Meiryo UI"/>
                <a:hlinkClick r:id="rId3"/>
              </a:rPr>
            </a:br>
            <a:r>
              <a:rPr kumimoji="0" lang="ja-JP" altLang="en-US" sz="1200" b="1" kern="0" dirty="0">
                <a:solidFill>
                  <a:schemeClr val="tx1"/>
                </a:solidFill>
                <a:latin typeface="Meiryo UI"/>
                <a:ea typeface="Meiryo UI"/>
                <a:hlinkClick r:id="rId3"/>
              </a:rPr>
              <a:t>＞消費支出の金額を表示する</a:t>
            </a:r>
            <a:endParaRPr kumimoji="0" lang="ja-JP" altLang="en-US" sz="1200" b="1" i="0" strike="noStrike" kern="0" cap="none" spc="0" normalizeH="0" baseline="0" noProof="0" dirty="0">
              <a:ln>
                <a:noFill/>
              </a:ln>
              <a:solidFill>
                <a:schemeClr val="tx1"/>
              </a:solidFill>
              <a:effectLst/>
              <a:uLnTx/>
              <a:uFillTx/>
              <a:latin typeface="Meiryo UI"/>
              <a:ea typeface="Meiryo UI"/>
              <a:cs typeface="+mn-cs"/>
            </a:endParaRP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消費支出等の構造分析、地域間の比較分析等から、地域において消費が多く、支援が必要となる品目を把握する。または、支援が必要な量を把握する。</a:t>
            </a:r>
          </a:p>
        </p:txBody>
      </p:sp>
      <p:sp>
        <p:nvSpPr>
          <p:cNvPr id="16" name="正方形/長方形 24">
            <a:extLst>
              <a:ext uri="{FF2B5EF4-FFF2-40B4-BE49-F238E27FC236}">
                <a16:creationId xmlns:a16="http://schemas.microsoft.com/office/drawing/2014/main" id="{15439D12-DC43-D0D9-26AF-787C2FAD2296}"/>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家計調査は、一定の統計上の抽出方法に基づき選定された全国約</a:t>
            </a:r>
            <a:r>
              <a:rPr kumimoji="0" lang="en-US" altLang="ja-JP" sz="1200" kern="0">
                <a:solidFill>
                  <a:srgbClr val="2E2E38"/>
                </a:solidFill>
                <a:latin typeface="Meiryo UI"/>
                <a:ea typeface="Meiryo UI"/>
              </a:rPr>
              <a:t>9</a:t>
            </a:r>
            <a:r>
              <a:rPr kumimoji="0" lang="ja-JP" altLang="en-US" sz="1200" kern="0">
                <a:solidFill>
                  <a:srgbClr val="2E2E38"/>
                </a:solidFill>
                <a:latin typeface="Meiryo UI"/>
                <a:ea typeface="Meiryo UI"/>
              </a:rPr>
              <a:t>千世帯の方々を対象として、家計の収入・支出、貯蓄・負債などを毎月調査しています。</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具体的な品目については、こちらに掲載されています。</a:t>
            </a:r>
            <a:r>
              <a:rPr kumimoji="0" lang="en-US" altLang="ja-JP" sz="1200" kern="0">
                <a:solidFill>
                  <a:srgbClr val="2E2E38"/>
                </a:solidFill>
                <a:latin typeface="Meiryo UI"/>
                <a:ea typeface="Meiryo UI"/>
                <a:hlinkClick r:id="rId4"/>
              </a:rPr>
              <a:t>https://www.stat.go.jp/data/kakei/9.html</a:t>
            </a:r>
            <a:endParaRPr kumimoji="0" lang="en-US" altLang="ja-JP" sz="1200" kern="0">
              <a:solidFill>
                <a:srgbClr val="2E2E38"/>
              </a:solidFill>
              <a:latin typeface="Meiryo UI"/>
              <a:ea typeface="Meiryo UI"/>
            </a:endParaRPr>
          </a:p>
        </p:txBody>
      </p:sp>
      <p:sp>
        <p:nvSpPr>
          <p:cNvPr id="17" name="正方形/長方形 24">
            <a:extLst>
              <a:ext uri="{FF2B5EF4-FFF2-40B4-BE49-F238E27FC236}">
                <a16:creationId xmlns:a16="http://schemas.microsoft.com/office/drawing/2014/main" id="{DAC54328-975F-7FEB-71F3-4FE3D85790DF}"/>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cxnSp>
        <p:nvCxnSpPr>
          <p:cNvPr id="11" name="直線矢印コネクタ 10">
            <a:extLst>
              <a:ext uri="{FF2B5EF4-FFF2-40B4-BE49-F238E27FC236}">
                <a16:creationId xmlns:a16="http://schemas.microsoft.com/office/drawing/2014/main" id="{396D9F56-BA8D-A72F-1C37-08275F032C08}"/>
              </a:ext>
            </a:extLst>
          </p:cNvPr>
          <p:cNvCxnSpPr>
            <a:cxnSpLocks/>
          </p:cNvCxnSpPr>
          <p:nvPr/>
        </p:nvCxnSpPr>
        <p:spPr>
          <a:xfrm flipV="1">
            <a:off x="2515170" y="3553699"/>
            <a:ext cx="1353677" cy="33991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1B776DD-331C-E92F-7469-0FC7336AFE6A}"/>
              </a:ext>
            </a:extLst>
          </p:cNvPr>
          <p:cNvSpPr txBox="1"/>
          <p:nvPr/>
        </p:nvSpPr>
        <p:spPr>
          <a:xfrm>
            <a:off x="2251411" y="4005686"/>
            <a:ext cx="732893" cy="230832"/>
          </a:xfrm>
          <a:prstGeom prst="rect">
            <a:avLst/>
          </a:prstGeom>
          <a:noFill/>
        </p:spPr>
        <p:txBody>
          <a:bodyPr wrap="none" rtlCol="0">
            <a:spAutoFit/>
          </a:bodyPr>
          <a:lstStyle/>
          <a:p>
            <a:r>
              <a:rPr lang="en-US" altLang="ja-JP" b="1">
                <a:solidFill>
                  <a:schemeClr val="tx1"/>
                </a:solidFill>
                <a:latin typeface="Meiryo UI" panose="020B0604030504040204" pitchFamily="50" charset="-128"/>
                <a:ea typeface="Meiryo UI" panose="020B0604030504040204" pitchFamily="50" charset="-128"/>
                <a:cs typeface="Meiryo UI" panose="020B0604030504040204" pitchFamily="50" charset="-128"/>
              </a:rPr>
              <a:t>12,567</a:t>
            </a:r>
            <a:r>
              <a:rPr lang="ja-JP" altLang="en-US" b="1">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F0432803-1C6F-7316-897F-EB799113D373}"/>
              </a:ext>
            </a:extLst>
          </p:cNvPr>
          <p:cNvSpPr txBox="1"/>
          <p:nvPr/>
        </p:nvSpPr>
        <p:spPr>
          <a:xfrm>
            <a:off x="2866721" y="3835466"/>
            <a:ext cx="732893" cy="230832"/>
          </a:xfrm>
          <a:prstGeom prst="rect">
            <a:avLst/>
          </a:prstGeom>
          <a:noFill/>
        </p:spPr>
        <p:txBody>
          <a:bodyPr wrap="none" rtlCol="0">
            <a:spAutoFit/>
          </a:bodyPr>
          <a:lstStyle/>
          <a:p>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15,100</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364150C9-7686-631E-938D-217DD3D628A8}"/>
              </a:ext>
            </a:extLst>
          </p:cNvPr>
          <p:cNvSpPr txBox="1"/>
          <p:nvPr/>
        </p:nvSpPr>
        <p:spPr>
          <a:xfrm>
            <a:off x="3437093" y="3695206"/>
            <a:ext cx="732893" cy="230832"/>
          </a:xfrm>
          <a:prstGeom prst="rect">
            <a:avLst/>
          </a:prstGeom>
          <a:noFill/>
        </p:spPr>
        <p:txBody>
          <a:bodyPr wrap="none" rtlCol="0">
            <a:spAutoFit/>
          </a:bodyPr>
          <a:lstStyle/>
          <a:p>
            <a:r>
              <a:rPr lang="en-US" altLang="ja-JP" b="1">
                <a:solidFill>
                  <a:schemeClr val="tx1"/>
                </a:solidFill>
                <a:latin typeface="Meiryo UI" panose="020B0604030504040204" pitchFamily="50" charset="-128"/>
                <a:ea typeface="Meiryo UI" panose="020B0604030504040204" pitchFamily="50" charset="-128"/>
                <a:cs typeface="Meiryo UI" panose="020B0604030504040204" pitchFamily="50" charset="-128"/>
              </a:rPr>
              <a:t>16,809</a:t>
            </a:r>
            <a:r>
              <a:rPr lang="ja-JP" altLang="en-US" b="1">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楕円 21">
            <a:extLst>
              <a:ext uri="{FF2B5EF4-FFF2-40B4-BE49-F238E27FC236}">
                <a16:creationId xmlns:a16="http://schemas.microsoft.com/office/drawing/2014/main" id="{D11E5A98-D8C0-0735-488D-9B1A1FB952B1}"/>
              </a:ext>
            </a:extLst>
          </p:cNvPr>
          <p:cNvSpPr/>
          <p:nvPr/>
        </p:nvSpPr>
        <p:spPr>
          <a:xfrm rot="20753456">
            <a:off x="2605895" y="3590729"/>
            <a:ext cx="1106424" cy="278226"/>
          </a:xfrm>
          <a:prstGeom prst="ellips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kumimoji="1" lang="ja-JP" altLang="en-US" sz="1050" b="1" dirty="0">
                <a:solidFill>
                  <a:schemeClr val="bg1"/>
                </a:solidFill>
              </a:rPr>
              <a:t>約</a:t>
            </a:r>
            <a:r>
              <a:rPr kumimoji="1" lang="en-US" altLang="ja-JP" sz="1050" b="1" dirty="0">
                <a:solidFill>
                  <a:schemeClr val="bg1"/>
                </a:solidFill>
              </a:rPr>
              <a:t>4,200</a:t>
            </a:r>
            <a:r>
              <a:rPr kumimoji="1" lang="ja-JP" altLang="en-US" sz="1050" b="1" dirty="0">
                <a:solidFill>
                  <a:schemeClr val="bg1"/>
                </a:solidFill>
              </a:rPr>
              <a:t>円増加</a:t>
            </a:r>
          </a:p>
        </p:txBody>
      </p:sp>
      <p:grpSp>
        <p:nvGrpSpPr>
          <p:cNvPr id="47" name="グループ化 46">
            <a:extLst>
              <a:ext uri="{FF2B5EF4-FFF2-40B4-BE49-F238E27FC236}">
                <a16:creationId xmlns:a16="http://schemas.microsoft.com/office/drawing/2014/main" id="{73742A5B-BD71-6BB1-3A14-86EBA741A7E3}"/>
              </a:ext>
            </a:extLst>
          </p:cNvPr>
          <p:cNvGrpSpPr/>
          <p:nvPr/>
        </p:nvGrpSpPr>
        <p:grpSpPr>
          <a:xfrm>
            <a:off x="8425226" y="174818"/>
            <a:ext cx="2139724" cy="512314"/>
            <a:chOff x="8836706" y="182438"/>
            <a:chExt cx="2139724" cy="512314"/>
          </a:xfrm>
        </p:grpSpPr>
        <p:sp>
          <p:nvSpPr>
            <p:cNvPr id="28" name="Rectangle 7">
              <a:extLst>
                <a:ext uri="{FF2B5EF4-FFF2-40B4-BE49-F238E27FC236}">
                  <a16:creationId xmlns:a16="http://schemas.microsoft.com/office/drawing/2014/main" id="{67047082-E3BE-5543-2B46-28E5A559B711}"/>
                </a:ext>
              </a:extLst>
            </p:cNvPr>
            <p:cNvSpPr/>
            <p:nvPr/>
          </p:nvSpPr>
          <p:spPr>
            <a:xfrm>
              <a:off x="8944656" y="182438"/>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支援が必要な量を把握する</a:t>
              </a:r>
            </a:p>
          </p:txBody>
        </p:sp>
        <p:sp>
          <p:nvSpPr>
            <p:cNvPr id="31" name="Rectangle 7">
              <a:extLst>
                <a:ext uri="{FF2B5EF4-FFF2-40B4-BE49-F238E27FC236}">
                  <a16:creationId xmlns:a16="http://schemas.microsoft.com/office/drawing/2014/main" id="{5908B45F-2EA5-D2CC-8D54-78197481B938}"/>
                </a:ext>
              </a:extLst>
            </p:cNvPr>
            <p:cNvSpPr/>
            <p:nvPr/>
          </p:nvSpPr>
          <p:spPr>
            <a:xfrm>
              <a:off x="8836706" y="182438"/>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C</a:t>
              </a:r>
              <a:endParaRPr kumimoji="0" lang="ja-JP" altLang="en-US" sz="1050" b="1" kern="0">
                <a:solidFill>
                  <a:schemeClr val="tx1"/>
                </a:solidFill>
                <a:latin typeface="Meiryo UI"/>
                <a:ea typeface="Meiryo UI"/>
              </a:endParaRPr>
            </a:p>
          </p:txBody>
        </p:sp>
      </p:grpSp>
      <p:grpSp>
        <p:nvGrpSpPr>
          <p:cNvPr id="49" name="グループ化 48">
            <a:extLst>
              <a:ext uri="{FF2B5EF4-FFF2-40B4-BE49-F238E27FC236}">
                <a16:creationId xmlns:a16="http://schemas.microsoft.com/office/drawing/2014/main" id="{3E89C9E1-D3ED-E371-6B77-65C8F6287DEC}"/>
              </a:ext>
            </a:extLst>
          </p:cNvPr>
          <p:cNvGrpSpPr/>
          <p:nvPr/>
        </p:nvGrpSpPr>
        <p:grpSpPr>
          <a:xfrm>
            <a:off x="3982834" y="180532"/>
            <a:ext cx="2139724" cy="512314"/>
            <a:chOff x="4257154" y="188152"/>
            <a:chExt cx="2139724" cy="512314"/>
          </a:xfrm>
        </p:grpSpPr>
        <p:sp>
          <p:nvSpPr>
            <p:cNvPr id="25" name="Rectangle 7">
              <a:extLst>
                <a:ext uri="{FF2B5EF4-FFF2-40B4-BE49-F238E27FC236}">
                  <a16:creationId xmlns:a16="http://schemas.microsoft.com/office/drawing/2014/main" id="{C4A9D27B-B39B-6847-1310-73342A7CF780}"/>
                </a:ext>
              </a:extLst>
            </p:cNvPr>
            <p:cNvSpPr/>
            <p:nvPr/>
          </p:nvSpPr>
          <p:spPr>
            <a:xfrm>
              <a:off x="4365104"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支援が必要な対象を特定する</a:t>
              </a:r>
            </a:p>
          </p:txBody>
        </p:sp>
        <p:sp>
          <p:nvSpPr>
            <p:cNvPr id="41" name="Rectangle 7">
              <a:extLst>
                <a:ext uri="{FF2B5EF4-FFF2-40B4-BE49-F238E27FC236}">
                  <a16:creationId xmlns:a16="http://schemas.microsoft.com/office/drawing/2014/main" id="{1A60F311-AD9F-BB30-153A-A8E4F8D237C0}"/>
                </a:ext>
              </a:extLst>
            </p:cNvPr>
            <p:cNvSpPr/>
            <p:nvPr/>
          </p:nvSpPr>
          <p:spPr>
            <a:xfrm>
              <a:off x="4257154"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A</a:t>
              </a:r>
              <a:endParaRPr kumimoji="0" lang="ja-JP" altLang="en-US" sz="1050" b="1" kern="0">
                <a:solidFill>
                  <a:schemeClr val="bg1"/>
                </a:solidFill>
                <a:latin typeface="Meiryo UI"/>
                <a:ea typeface="Meiryo UI"/>
              </a:endParaRPr>
            </a:p>
          </p:txBody>
        </p:sp>
      </p:grpSp>
      <p:sp>
        <p:nvSpPr>
          <p:cNvPr id="4" name="吹き出し: 線 3">
            <a:extLst>
              <a:ext uri="{FF2B5EF4-FFF2-40B4-BE49-F238E27FC236}">
                <a16:creationId xmlns:a16="http://schemas.microsoft.com/office/drawing/2014/main" id="{77544F23-7321-BE08-74D3-AFF106A0888D}"/>
              </a:ext>
            </a:extLst>
          </p:cNvPr>
          <p:cNvSpPr/>
          <p:nvPr/>
        </p:nvSpPr>
        <p:spPr>
          <a:xfrm>
            <a:off x="841378" y="3657714"/>
            <a:ext cx="768826" cy="366729"/>
          </a:xfrm>
          <a:prstGeom prst="borderCallout1">
            <a:avLst>
              <a:gd name="adj1" fmla="val 102055"/>
              <a:gd name="adj2" fmla="val 78463"/>
              <a:gd name="adj3" fmla="val 213455"/>
              <a:gd name="adj4" fmla="val 114755"/>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季節変動が見られる</a:t>
            </a:r>
          </a:p>
        </p:txBody>
      </p:sp>
      <p:sp>
        <p:nvSpPr>
          <p:cNvPr id="7" name="吹き出し: 線 6">
            <a:extLst>
              <a:ext uri="{FF2B5EF4-FFF2-40B4-BE49-F238E27FC236}">
                <a16:creationId xmlns:a16="http://schemas.microsoft.com/office/drawing/2014/main" id="{1BD3513B-49C1-665A-E98F-07A665353772}"/>
              </a:ext>
            </a:extLst>
          </p:cNvPr>
          <p:cNvSpPr/>
          <p:nvPr/>
        </p:nvSpPr>
        <p:spPr>
          <a:xfrm>
            <a:off x="3851085" y="3064293"/>
            <a:ext cx="623888" cy="366729"/>
          </a:xfrm>
          <a:prstGeom prst="borderCallout1">
            <a:avLst>
              <a:gd name="adj1" fmla="val 83874"/>
              <a:gd name="adj2" fmla="val -926"/>
              <a:gd name="adj3" fmla="val 135536"/>
              <a:gd name="adj4" fmla="val -34863"/>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年々増加している</a:t>
            </a:r>
          </a:p>
        </p:txBody>
      </p:sp>
      <p:grpSp>
        <p:nvGrpSpPr>
          <p:cNvPr id="12" name="グループ化 11">
            <a:extLst>
              <a:ext uri="{FF2B5EF4-FFF2-40B4-BE49-F238E27FC236}">
                <a16:creationId xmlns:a16="http://schemas.microsoft.com/office/drawing/2014/main" id="{E03C493E-C147-BE2A-7E7D-318C72D1117F}"/>
              </a:ext>
            </a:extLst>
          </p:cNvPr>
          <p:cNvGrpSpPr/>
          <p:nvPr/>
        </p:nvGrpSpPr>
        <p:grpSpPr>
          <a:xfrm>
            <a:off x="6204030" y="180532"/>
            <a:ext cx="2139724" cy="512314"/>
            <a:chOff x="6384300" y="188152"/>
            <a:chExt cx="2139724" cy="512314"/>
          </a:xfrm>
        </p:grpSpPr>
        <p:grpSp>
          <p:nvGrpSpPr>
            <p:cNvPr id="15" name="グループ化 14">
              <a:extLst>
                <a:ext uri="{FF2B5EF4-FFF2-40B4-BE49-F238E27FC236}">
                  <a16:creationId xmlns:a16="http://schemas.microsoft.com/office/drawing/2014/main" id="{F88F8238-7B02-8715-8065-C7A37AC0FE42}"/>
                </a:ext>
              </a:extLst>
            </p:cNvPr>
            <p:cNvGrpSpPr/>
            <p:nvPr/>
          </p:nvGrpSpPr>
          <p:grpSpPr>
            <a:xfrm>
              <a:off x="6384300" y="188152"/>
              <a:ext cx="2139724" cy="512314"/>
              <a:chOff x="6384300" y="188152"/>
              <a:chExt cx="2139724" cy="512314"/>
            </a:xfrm>
          </p:grpSpPr>
          <p:sp>
            <p:nvSpPr>
              <p:cNvPr id="35" name="Rectangle 7">
                <a:extLst>
                  <a:ext uri="{FF2B5EF4-FFF2-40B4-BE49-F238E27FC236}">
                    <a16:creationId xmlns:a16="http://schemas.microsoft.com/office/drawing/2014/main" id="{9A15A698-5415-D0CF-256C-230C00036363}"/>
                  </a:ext>
                </a:extLst>
              </p:cNvPr>
              <p:cNvSpPr/>
              <p:nvPr/>
            </p:nvSpPr>
            <p:spPr>
              <a:xfrm>
                <a:off x="6492250"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支援が必要な品目を特定する</a:t>
                </a:r>
              </a:p>
            </p:txBody>
          </p:sp>
          <p:sp>
            <p:nvSpPr>
              <p:cNvPr id="36" name="Rectangle 7">
                <a:extLst>
                  <a:ext uri="{FF2B5EF4-FFF2-40B4-BE49-F238E27FC236}">
                    <a16:creationId xmlns:a16="http://schemas.microsoft.com/office/drawing/2014/main" id="{D8128434-5763-9DE3-1A92-E29425AE9AB4}"/>
                  </a:ext>
                </a:extLst>
              </p:cNvPr>
              <p:cNvSpPr/>
              <p:nvPr/>
            </p:nvSpPr>
            <p:spPr>
              <a:xfrm>
                <a:off x="6384300"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B</a:t>
                </a:r>
                <a:endParaRPr kumimoji="0" lang="ja-JP" altLang="en-US" sz="1050" b="1" kern="0">
                  <a:solidFill>
                    <a:schemeClr val="tx1"/>
                  </a:solidFill>
                  <a:latin typeface="Meiryo UI"/>
                  <a:ea typeface="Meiryo UI"/>
                </a:endParaRPr>
              </a:p>
            </p:txBody>
          </p:sp>
        </p:grpSp>
        <p:grpSp>
          <p:nvGrpSpPr>
            <p:cNvPr id="21" name="グループ化 20">
              <a:extLst>
                <a:ext uri="{FF2B5EF4-FFF2-40B4-BE49-F238E27FC236}">
                  <a16:creationId xmlns:a16="http://schemas.microsoft.com/office/drawing/2014/main" id="{8EE47389-D686-9D58-0863-108565531FA7}"/>
                </a:ext>
              </a:extLst>
            </p:cNvPr>
            <p:cNvGrpSpPr/>
            <p:nvPr/>
          </p:nvGrpSpPr>
          <p:grpSpPr>
            <a:xfrm>
              <a:off x="6575168" y="390063"/>
              <a:ext cx="1878638" cy="259569"/>
              <a:chOff x="6553112" y="412923"/>
              <a:chExt cx="1878638" cy="259569"/>
            </a:xfrm>
          </p:grpSpPr>
          <p:grpSp>
            <p:nvGrpSpPr>
              <p:cNvPr id="23" name="グループ化 22">
                <a:extLst>
                  <a:ext uri="{FF2B5EF4-FFF2-40B4-BE49-F238E27FC236}">
                    <a16:creationId xmlns:a16="http://schemas.microsoft.com/office/drawing/2014/main" id="{6935EAFD-744D-DAC7-9B79-75869F85E673}"/>
                  </a:ext>
                </a:extLst>
              </p:cNvPr>
              <p:cNvGrpSpPr/>
              <p:nvPr/>
            </p:nvGrpSpPr>
            <p:grpSpPr>
              <a:xfrm>
                <a:off x="6553112" y="412923"/>
                <a:ext cx="903297" cy="259569"/>
                <a:chOff x="6553112" y="412923"/>
                <a:chExt cx="903297" cy="259569"/>
              </a:xfrm>
            </p:grpSpPr>
            <p:sp>
              <p:nvSpPr>
                <p:cNvPr id="33" name="Rectangle 9">
                  <a:extLst>
                    <a:ext uri="{FF2B5EF4-FFF2-40B4-BE49-F238E27FC236}">
                      <a16:creationId xmlns:a16="http://schemas.microsoft.com/office/drawing/2014/main" id="{194A6E61-D00D-2B4E-94F4-67BD614ACE78}"/>
                    </a:ext>
                  </a:extLst>
                </p:cNvPr>
                <p:cNvSpPr/>
                <p:nvPr/>
              </p:nvSpPr>
              <p:spPr>
                <a:xfrm>
                  <a:off x="6665279" y="412923"/>
                  <a:ext cx="791130" cy="259569"/>
                </a:xfrm>
                <a:prstGeom prst="rect">
                  <a:avLst/>
                </a:prstGeom>
                <a:solidFill>
                  <a:sysClr val="window" lastClr="FFFFFF">
                    <a:lumMod val="9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800" kern="0">
                      <a:solidFill>
                        <a:srgbClr val="2E2E38"/>
                      </a:solidFill>
                      <a:latin typeface="Meiryo UI"/>
                      <a:ea typeface="Meiryo UI"/>
                    </a:rPr>
                    <a:t>地域の物価の状況</a:t>
                  </a:r>
                </a:p>
                <a:p>
                  <a:pPr algn="ctr" fontAlgn="auto">
                    <a:spcBef>
                      <a:spcPts val="0"/>
                    </a:spcBef>
                    <a:spcAft>
                      <a:spcPts val="0"/>
                    </a:spcAft>
                    <a:buClr>
                      <a:srgbClr val="747480"/>
                    </a:buClr>
                  </a:pPr>
                  <a:r>
                    <a:rPr kumimoji="0" lang="ja-JP" altLang="en-US" sz="800" kern="0">
                      <a:solidFill>
                        <a:srgbClr val="2E2E38"/>
                      </a:solidFill>
                      <a:latin typeface="Meiryo UI"/>
                      <a:ea typeface="Meiryo UI"/>
                    </a:rPr>
                    <a:t>を把握する</a:t>
                  </a:r>
                </a:p>
              </p:txBody>
            </p:sp>
            <p:sp>
              <p:nvSpPr>
                <p:cNvPr id="34" name="Rectangle 7">
                  <a:extLst>
                    <a:ext uri="{FF2B5EF4-FFF2-40B4-BE49-F238E27FC236}">
                      <a16:creationId xmlns:a16="http://schemas.microsoft.com/office/drawing/2014/main" id="{D1012B8A-9C2E-31B9-BE40-FD2ABE8B9E30}"/>
                    </a:ext>
                  </a:extLst>
                </p:cNvPr>
                <p:cNvSpPr/>
                <p:nvPr/>
              </p:nvSpPr>
              <p:spPr>
                <a:xfrm>
                  <a:off x="6553112" y="412923"/>
                  <a:ext cx="112167" cy="259200"/>
                </a:xfrm>
                <a:prstGeom prst="rect">
                  <a:avLst/>
                </a:prstGeom>
                <a:solidFill>
                  <a:schemeClr val="bg1">
                    <a:lumMod val="75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a</a:t>
                  </a:r>
                  <a:endParaRPr kumimoji="0" lang="ja-JP" altLang="en-US" sz="1050" kern="0">
                    <a:solidFill>
                      <a:schemeClr val="tx1"/>
                    </a:solidFill>
                    <a:latin typeface="Meiryo UI"/>
                    <a:ea typeface="Meiryo UI"/>
                  </a:endParaRPr>
                </a:p>
              </p:txBody>
            </p:sp>
          </p:grpSp>
          <p:grpSp>
            <p:nvGrpSpPr>
              <p:cNvPr id="26" name="グループ化 25">
                <a:extLst>
                  <a:ext uri="{FF2B5EF4-FFF2-40B4-BE49-F238E27FC236}">
                    <a16:creationId xmlns:a16="http://schemas.microsoft.com/office/drawing/2014/main" id="{6742162B-2EB6-EA72-FDE6-9D055886F961}"/>
                  </a:ext>
                </a:extLst>
              </p:cNvPr>
              <p:cNvGrpSpPr/>
              <p:nvPr/>
            </p:nvGrpSpPr>
            <p:grpSpPr>
              <a:xfrm>
                <a:off x="7528453" y="412923"/>
                <a:ext cx="903297" cy="259569"/>
                <a:chOff x="7627513" y="412923"/>
                <a:chExt cx="903297" cy="259569"/>
              </a:xfrm>
            </p:grpSpPr>
            <p:sp>
              <p:nvSpPr>
                <p:cNvPr id="27" name="Rectangle 7">
                  <a:extLst>
                    <a:ext uri="{FF2B5EF4-FFF2-40B4-BE49-F238E27FC236}">
                      <a16:creationId xmlns:a16="http://schemas.microsoft.com/office/drawing/2014/main" id="{1842BDF4-9FC9-FF2D-C658-61FCD31E111D}"/>
                    </a:ext>
                  </a:extLst>
                </p:cNvPr>
                <p:cNvSpPr/>
                <p:nvPr/>
              </p:nvSpPr>
              <p:spPr>
                <a:xfrm>
                  <a:off x="7739680" y="412923"/>
                  <a:ext cx="791130" cy="259569"/>
                </a:xfrm>
                <a:prstGeom prst="rect">
                  <a:avLst/>
                </a:prstGeom>
                <a:solidFill>
                  <a:schemeClr val="tx2"/>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800" kern="0">
                      <a:solidFill>
                        <a:schemeClr val="bg1"/>
                      </a:solidFill>
                      <a:latin typeface="Meiryo UI"/>
                      <a:ea typeface="Meiryo UI"/>
                    </a:rPr>
                    <a:t>地域で消費が多い</a:t>
                  </a:r>
                  <a:endParaRPr kumimoji="0" lang="en-US" altLang="ja-JP" sz="800" kern="0">
                    <a:solidFill>
                      <a:schemeClr val="bg1"/>
                    </a:solidFill>
                    <a:latin typeface="Meiryo UI"/>
                    <a:ea typeface="Meiryo UI"/>
                  </a:endParaRPr>
                </a:p>
                <a:p>
                  <a:pPr algn="ctr" fontAlgn="auto">
                    <a:spcBef>
                      <a:spcPts val="0"/>
                    </a:spcBef>
                    <a:spcAft>
                      <a:spcPts val="0"/>
                    </a:spcAft>
                    <a:buClr>
                      <a:srgbClr val="747480"/>
                    </a:buClr>
                  </a:pPr>
                  <a:r>
                    <a:rPr kumimoji="0" lang="ja-JP" altLang="en-US" sz="800" kern="0">
                      <a:solidFill>
                        <a:schemeClr val="bg1"/>
                      </a:solidFill>
                      <a:latin typeface="Meiryo UI"/>
                      <a:ea typeface="Meiryo UI"/>
                    </a:rPr>
                    <a:t>品目を把握する</a:t>
                  </a:r>
                </a:p>
              </p:txBody>
            </p:sp>
            <p:sp>
              <p:nvSpPr>
                <p:cNvPr id="32" name="Rectangle 7">
                  <a:extLst>
                    <a:ext uri="{FF2B5EF4-FFF2-40B4-BE49-F238E27FC236}">
                      <a16:creationId xmlns:a16="http://schemas.microsoft.com/office/drawing/2014/main" id="{B5137549-47E7-7491-C2A3-067E033DCB24}"/>
                    </a:ext>
                  </a:extLst>
                </p:cNvPr>
                <p:cNvSpPr/>
                <p:nvPr/>
              </p:nvSpPr>
              <p:spPr>
                <a:xfrm>
                  <a:off x="7627513" y="412923"/>
                  <a:ext cx="112167" cy="259200"/>
                </a:xfrm>
                <a:prstGeom prst="rect">
                  <a:avLst/>
                </a:prstGeom>
                <a:solidFill>
                  <a:schemeClr val="tx2">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b</a:t>
                  </a:r>
                  <a:endParaRPr kumimoji="0" lang="ja-JP" altLang="en-US" sz="1050" kern="0">
                    <a:solidFill>
                      <a:schemeClr val="tx1"/>
                    </a:solidFill>
                    <a:latin typeface="Meiryo UI"/>
                    <a:ea typeface="Meiryo UI"/>
                  </a:endParaRPr>
                </a:p>
              </p:txBody>
            </p:sp>
          </p:grpSp>
        </p:grpSp>
      </p:grpSp>
    </p:spTree>
    <p:extLst>
      <p:ext uri="{BB962C8B-B14F-4D97-AF65-F5344CB8AC3E}">
        <p14:creationId xmlns:p14="http://schemas.microsoft.com/office/powerpoint/2010/main" val="17339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55864-EEF2-4AF3-A696-562A1C5C83EC}"/>
              </a:ext>
            </a:extLst>
          </p:cNvPr>
          <p:cNvSpPr>
            <a:spLocks noGrp="1"/>
          </p:cNvSpPr>
          <p:nvPr>
            <p:ph type="title"/>
          </p:nvPr>
        </p:nvSpPr>
        <p:spPr/>
        <p:txBody>
          <a:bodyPr vert="horz">
            <a:normAutofit/>
          </a:bodyPr>
          <a:lstStyle/>
          <a:p>
            <a:r>
              <a:rPr kumimoji="1" lang="ja-JP" altLang="en-US">
                <a:latin typeface="+mn-ea"/>
                <a:ea typeface="+mn-ea"/>
              </a:rPr>
              <a:t>分析サマリー</a:t>
            </a:r>
            <a:endParaRPr kumimoji="1" lang="ja-JP" altLang="en-US" sz="2000">
              <a:latin typeface="+mn-ea"/>
              <a:ea typeface="+mn-ea"/>
            </a:endParaRPr>
          </a:p>
        </p:txBody>
      </p:sp>
      <p:sp>
        <p:nvSpPr>
          <p:cNvPr id="6" name="Rectangle 5">
            <a:extLst>
              <a:ext uri="{FF2B5EF4-FFF2-40B4-BE49-F238E27FC236}">
                <a16:creationId xmlns:a16="http://schemas.microsoft.com/office/drawing/2014/main" id="{CB98FEB5-C321-49FC-A4B6-F55F7330D0A0}"/>
              </a:ext>
            </a:extLst>
          </p:cNvPr>
          <p:cNvSpPr/>
          <p:nvPr/>
        </p:nvSpPr>
        <p:spPr>
          <a:xfrm>
            <a:off x="1343025" y="1585874"/>
            <a:ext cx="4567216" cy="49930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分析結果</a:t>
            </a:r>
          </a:p>
        </p:txBody>
      </p:sp>
      <p:sp>
        <p:nvSpPr>
          <p:cNvPr id="21" name="Isosceles Triangle 20">
            <a:extLst>
              <a:ext uri="{FF2B5EF4-FFF2-40B4-BE49-F238E27FC236}">
                <a16:creationId xmlns:a16="http://schemas.microsoft.com/office/drawing/2014/main" id="{E564DBB8-9B30-46FC-AAC1-0C647591E857}"/>
              </a:ext>
            </a:extLst>
          </p:cNvPr>
          <p:cNvSpPr/>
          <p:nvPr/>
        </p:nvSpPr>
        <p:spPr>
          <a:xfrm rot="5400000">
            <a:off x="4242461" y="4335418"/>
            <a:ext cx="3979541" cy="208378"/>
          </a:xfrm>
          <a:prstGeom prst="triangle">
            <a:avLst>
              <a:gd name="adj" fmla="val 50000"/>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endParaRPr kumimoji="0" lang="ja-JP" altLang="en-US" sz="1600" b="1" kern="0">
              <a:solidFill>
                <a:srgbClr val="FFFFFF"/>
              </a:solidFill>
              <a:latin typeface="Meiryo UI"/>
              <a:ea typeface="Meiryo UI"/>
            </a:endParaRPr>
          </a:p>
        </p:txBody>
      </p:sp>
      <p:sp>
        <p:nvSpPr>
          <p:cNvPr id="22" name="Rectangle 21">
            <a:extLst>
              <a:ext uri="{FF2B5EF4-FFF2-40B4-BE49-F238E27FC236}">
                <a16:creationId xmlns:a16="http://schemas.microsoft.com/office/drawing/2014/main" id="{FA75E9A2-E0CD-4E75-92B4-343A50C77190}"/>
              </a:ext>
            </a:extLst>
          </p:cNvPr>
          <p:cNvSpPr/>
          <p:nvPr/>
        </p:nvSpPr>
        <p:spPr>
          <a:xfrm>
            <a:off x="6554226" y="1585874"/>
            <a:ext cx="3582000" cy="49930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優先的に取り組むべき地域課題</a:t>
            </a:r>
          </a:p>
        </p:txBody>
      </p:sp>
      <p:sp>
        <p:nvSpPr>
          <p:cNvPr id="17" name="TextBox 31">
            <a:extLst>
              <a:ext uri="{FF2B5EF4-FFF2-40B4-BE49-F238E27FC236}">
                <a16:creationId xmlns:a16="http://schemas.microsoft.com/office/drawing/2014/main" id="{C721A97D-A326-4E82-BB1F-3E4711DF1C5B}"/>
              </a:ext>
            </a:extLst>
          </p:cNvPr>
          <p:cNvSpPr txBox="1"/>
          <p:nvPr/>
        </p:nvSpPr>
        <p:spPr>
          <a:xfrm>
            <a:off x="7838640" y="1367420"/>
            <a:ext cx="2338324" cy="230832"/>
          </a:xfrm>
          <a:prstGeom prst="rect">
            <a:avLst/>
          </a:prstGeom>
          <a:noFill/>
        </p:spPr>
        <p:txBody>
          <a:bodyPr wrap="square">
            <a:spAutoFit/>
          </a:bodyPr>
          <a:lstStyle/>
          <a:p>
            <a:pPr algn="r"/>
            <a:r>
              <a:rPr kumimoji="1" lang="ja-JP" altLang="en-US" sz="900" b="1" i="0" u="none" strike="noStrike" kern="1200" cap="none" spc="0" normalizeH="0" baseline="0" noProof="0">
                <a:ln>
                  <a:noFill/>
                </a:ln>
                <a:solidFill>
                  <a:schemeClr val="tx1"/>
                </a:solidFill>
                <a:effectLst/>
                <a:uLnTx/>
                <a:uFillTx/>
                <a:latin typeface="+mn-ea"/>
                <a:ea typeface="+mn-ea"/>
                <a:cs typeface="+mn-cs"/>
              </a:rPr>
              <a:t>凡例：</a:t>
            </a:r>
            <a:r>
              <a:rPr kumimoji="1" lang="en-US" altLang="ja-JP" sz="900" b="1" i="0" u="none" strike="noStrike" kern="1200" cap="none" spc="0" normalizeH="0" baseline="0" noProof="0">
                <a:ln>
                  <a:noFill/>
                </a:ln>
                <a:solidFill>
                  <a:srgbClr val="7DD4A5"/>
                </a:solidFill>
                <a:effectLst/>
                <a:uLnTx/>
                <a:uFillTx/>
                <a:latin typeface="+mn-ea"/>
                <a:ea typeface="+mn-ea"/>
                <a:cs typeface="+mn-cs"/>
              </a:rPr>
              <a:t>【</a:t>
            </a:r>
            <a:r>
              <a:rPr lang="ja-JP" altLang="en-US" sz="900" b="1">
                <a:solidFill>
                  <a:srgbClr val="7DD4A5"/>
                </a:solidFill>
                <a:latin typeface="+mn-ea"/>
                <a:ea typeface="+mn-ea"/>
              </a:rPr>
              <a:t>分析データ</a:t>
            </a:r>
            <a:r>
              <a:rPr kumimoji="1" lang="en-US" altLang="ja-JP" sz="900" b="1" i="0" u="none" strike="noStrike" kern="1200" cap="none" spc="0" normalizeH="0" baseline="0" noProof="0">
                <a:ln>
                  <a:noFill/>
                </a:ln>
                <a:solidFill>
                  <a:srgbClr val="7DD4A5"/>
                </a:solidFill>
                <a:effectLst/>
                <a:uLnTx/>
                <a:uFillTx/>
                <a:latin typeface="+mn-ea"/>
                <a:ea typeface="+mn-ea"/>
                <a:cs typeface="+mn-cs"/>
              </a:rPr>
              <a:t>】</a:t>
            </a:r>
            <a:endParaRPr lang="ja-JP" altLang="en-US" sz="900">
              <a:latin typeface="+mn-ea"/>
              <a:ea typeface="+mn-ea"/>
            </a:endParaRPr>
          </a:p>
        </p:txBody>
      </p:sp>
      <p:sp>
        <p:nvSpPr>
          <p:cNvPr id="7" name="Text Placeholder 7">
            <a:extLst>
              <a:ext uri="{FF2B5EF4-FFF2-40B4-BE49-F238E27FC236}">
                <a16:creationId xmlns:a16="http://schemas.microsoft.com/office/drawing/2014/main" id="{D71C28E1-6D25-C56E-D42E-304C96DEC0CF}"/>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これまでの分析結果を踏まえて、優先的に取り組むべき課題を特定する</a:t>
            </a:r>
          </a:p>
        </p:txBody>
      </p:sp>
      <p:grpSp>
        <p:nvGrpSpPr>
          <p:cNvPr id="8" name="グループ化 7">
            <a:extLst>
              <a:ext uri="{FF2B5EF4-FFF2-40B4-BE49-F238E27FC236}">
                <a16:creationId xmlns:a16="http://schemas.microsoft.com/office/drawing/2014/main" id="{09664A6F-8D5E-041D-0808-3DF4CD60C569}"/>
              </a:ext>
            </a:extLst>
          </p:cNvPr>
          <p:cNvGrpSpPr/>
          <p:nvPr/>
        </p:nvGrpSpPr>
        <p:grpSpPr>
          <a:xfrm>
            <a:off x="215925" y="3458510"/>
            <a:ext cx="9920301" cy="2296501"/>
            <a:chOff x="215925" y="3546354"/>
            <a:chExt cx="9920301" cy="2296501"/>
          </a:xfrm>
        </p:grpSpPr>
        <p:sp>
          <p:nvSpPr>
            <p:cNvPr id="10" name="Rectangle 9">
              <a:extLst>
                <a:ext uri="{FF2B5EF4-FFF2-40B4-BE49-F238E27FC236}">
                  <a16:creationId xmlns:a16="http://schemas.microsoft.com/office/drawing/2014/main" id="{B5227F0D-71D4-42C4-83A7-BE0D4C45C115}"/>
                </a:ext>
              </a:extLst>
            </p:cNvPr>
            <p:cNvSpPr/>
            <p:nvPr/>
          </p:nvSpPr>
          <p:spPr>
            <a:xfrm>
              <a:off x="1343025" y="3546355"/>
              <a:ext cx="4567216" cy="229649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en-US" altLang="ja-JP" sz="1200" kern="0">
                  <a:solidFill>
                    <a:schemeClr val="tx1"/>
                  </a:solidFill>
                  <a:latin typeface="Meiryo UI"/>
                  <a:ea typeface="Meiryo UI"/>
                </a:rPr>
                <a:t>A</a:t>
              </a:r>
              <a:r>
                <a:rPr kumimoji="0" lang="ja-JP" altLang="en-US" sz="1200" kern="0">
                  <a:solidFill>
                    <a:schemeClr val="tx1"/>
                  </a:solidFill>
                  <a:latin typeface="Meiryo UI"/>
                  <a:ea typeface="Meiryo UI"/>
                </a:rPr>
                <a:t>市の「光熱・水道」においては</a:t>
              </a:r>
              <a:r>
                <a:rPr kumimoji="0" lang="en-US" altLang="ja-JP" sz="1200" kern="0">
                  <a:solidFill>
                    <a:schemeClr val="tx1"/>
                  </a:solidFill>
                  <a:latin typeface="Meiryo UI"/>
                  <a:ea typeface="Meiryo UI"/>
                </a:rPr>
                <a:t>2021</a:t>
              </a:r>
              <a:r>
                <a:rPr kumimoji="0" lang="ja-JP" altLang="en-US" sz="1200" kern="0">
                  <a:solidFill>
                    <a:schemeClr val="tx1"/>
                  </a:solidFill>
                  <a:latin typeface="Meiryo UI"/>
                  <a:ea typeface="Meiryo UI"/>
                </a:rPr>
                <a:t>年後半から</a:t>
              </a:r>
              <a:r>
                <a:rPr kumimoji="0" lang="en-US" altLang="ja-JP" sz="1200" kern="0">
                  <a:solidFill>
                    <a:schemeClr val="tx1"/>
                  </a:solidFill>
                  <a:latin typeface="Meiryo UI"/>
                  <a:ea typeface="Meiryo UI"/>
                </a:rPr>
                <a:t>110</a:t>
              </a:r>
              <a:r>
                <a:rPr kumimoji="0" lang="ja-JP" altLang="en-US" sz="1200" kern="0">
                  <a:solidFill>
                    <a:schemeClr val="tx1"/>
                  </a:solidFill>
                  <a:latin typeface="Meiryo UI"/>
                  <a:ea typeface="Meiryo UI"/>
                </a:rPr>
                <a:t>～</a:t>
              </a:r>
              <a:r>
                <a:rPr kumimoji="0" lang="en-US" altLang="ja-JP" sz="1200" kern="0">
                  <a:solidFill>
                    <a:schemeClr val="tx1"/>
                  </a:solidFill>
                  <a:latin typeface="Meiryo UI"/>
                  <a:ea typeface="Meiryo UI"/>
                </a:rPr>
                <a:t>120</a:t>
              </a:r>
              <a:r>
                <a:rPr kumimoji="0" lang="ja-JP" altLang="en-US" sz="1200" kern="0">
                  <a:solidFill>
                    <a:schemeClr val="tx1"/>
                  </a:solidFill>
                  <a:latin typeface="Meiryo UI"/>
                  <a:ea typeface="Meiryo UI"/>
                </a:rPr>
                <a:t>前後で、中分類の「他の光熱」（≒灯油）に絞ると、</a:t>
              </a:r>
              <a:r>
                <a:rPr kumimoji="0" lang="en-US" altLang="ja-JP" sz="1200" kern="0">
                  <a:solidFill>
                    <a:schemeClr val="tx1"/>
                  </a:solidFill>
                  <a:latin typeface="Meiryo UI"/>
                  <a:ea typeface="Meiryo UI"/>
                </a:rPr>
                <a:t>140</a:t>
              </a:r>
              <a:r>
                <a:rPr kumimoji="0" lang="ja-JP" altLang="en-US" sz="1200" kern="0">
                  <a:solidFill>
                    <a:schemeClr val="tx1"/>
                  </a:solidFill>
                  <a:latin typeface="Meiryo UI"/>
                  <a:ea typeface="Meiryo UI"/>
                </a:rPr>
                <a:t>前後の高水準で推移している。大都市平均と比較しても</a:t>
              </a:r>
              <a:r>
                <a:rPr kumimoji="0" lang="en-US" altLang="ja-JP" sz="1200" kern="0">
                  <a:solidFill>
                    <a:schemeClr val="tx1"/>
                  </a:solidFill>
                  <a:latin typeface="Meiryo UI"/>
                  <a:ea typeface="Meiryo UI"/>
                </a:rPr>
                <a:t>10</a:t>
              </a:r>
              <a:r>
                <a:rPr kumimoji="0" lang="ja-JP" altLang="en-US" sz="1200" kern="0">
                  <a:solidFill>
                    <a:schemeClr val="tx1"/>
                  </a:solidFill>
                  <a:latin typeface="Meiryo UI"/>
                  <a:ea typeface="Meiryo UI"/>
                </a:rPr>
                <a:t>弱の指数の差が生じている。</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 【</a:t>
              </a:r>
              <a:r>
                <a:rPr lang="ja-JP" altLang="en-US" b="1">
                  <a:solidFill>
                    <a:srgbClr val="7DD4A5"/>
                  </a:solidFill>
                  <a:latin typeface="ＭＳ Ｐゴシック" panose="020B0600070205080204" pitchFamily="50" charset="-128"/>
                  <a:ea typeface="ＭＳ Ｐゴシック" panose="020B0600070205080204" pitchFamily="50" charset="-128"/>
                </a:rPr>
                <a:t>消費者物価指数</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kern="0">
                <a:solidFill>
                  <a:schemeClr val="tx1"/>
                </a:solidFill>
                <a:latin typeface="Meiryo UI"/>
                <a:ea typeface="Meiryo UI"/>
              </a:endParaRPr>
            </a:p>
            <a:p>
              <a:pPr marL="2857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en-US" altLang="ja-JP" sz="1200" kern="0">
                  <a:solidFill>
                    <a:schemeClr val="tx1"/>
                  </a:solidFill>
                  <a:latin typeface="Meiryo UI"/>
                  <a:ea typeface="Meiryo UI"/>
                </a:rPr>
                <a:t>A</a:t>
              </a:r>
              <a:r>
                <a:rPr kumimoji="0" lang="ja-JP" altLang="en-US" sz="1200" kern="0">
                  <a:solidFill>
                    <a:schemeClr val="tx1"/>
                  </a:solidFill>
                  <a:latin typeface="Meiryo UI"/>
                  <a:ea typeface="Meiryo UI"/>
                </a:rPr>
                <a:t>市の「灯油」の小売価格は、</a:t>
              </a:r>
              <a:r>
                <a:rPr kumimoji="0" lang="en-US" altLang="ja-JP" sz="1200" kern="0">
                  <a:solidFill>
                    <a:schemeClr val="tx1"/>
                  </a:solidFill>
                  <a:latin typeface="Meiryo UI"/>
                  <a:ea typeface="Meiryo UI"/>
                </a:rPr>
                <a:t>2020</a:t>
              </a:r>
              <a:r>
                <a:rPr kumimoji="0" lang="ja-JP" altLang="en-US" sz="1200" kern="0">
                  <a:solidFill>
                    <a:schemeClr val="tx1"/>
                  </a:solidFill>
                  <a:latin typeface="Meiryo UI"/>
                  <a:ea typeface="Meiryo UI"/>
                </a:rPr>
                <a:t>年</a:t>
              </a:r>
              <a:r>
                <a:rPr kumimoji="0" lang="en-US" altLang="ja-JP" sz="1200" kern="0">
                  <a:solidFill>
                    <a:schemeClr val="tx1"/>
                  </a:solidFill>
                  <a:latin typeface="Meiryo UI"/>
                  <a:ea typeface="Meiryo UI"/>
                </a:rPr>
                <a:t>6</a:t>
              </a:r>
              <a:r>
                <a:rPr kumimoji="0" lang="ja-JP" altLang="en-US" sz="1200" kern="0">
                  <a:solidFill>
                    <a:schemeClr val="tx1"/>
                  </a:solidFill>
                  <a:latin typeface="Meiryo UI"/>
                  <a:ea typeface="Meiryo UI"/>
                </a:rPr>
                <a:t>月に</a:t>
              </a:r>
              <a:r>
                <a:rPr kumimoji="0" lang="en-US" altLang="ja-JP" sz="1200" kern="0">
                  <a:solidFill>
                    <a:schemeClr val="tx1"/>
                  </a:solidFill>
                  <a:latin typeface="Meiryo UI"/>
                  <a:ea typeface="Meiryo UI"/>
                </a:rPr>
                <a:t>1,230</a:t>
              </a:r>
              <a:r>
                <a:rPr kumimoji="0" lang="ja-JP" altLang="en-US" sz="1200" kern="0">
                  <a:solidFill>
                    <a:schemeClr val="tx1"/>
                  </a:solidFill>
                  <a:latin typeface="Meiryo UI"/>
                  <a:ea typeface="Meiryo UI"/>
                </a:rPr>
                <a:t>円</a:t>
              </a:r>
              <a:r>
                <a:rPr kumimoji="0" lang="en-US" altLang="ja-JP" sz="1200" kern="0">
                  <a:solidFill>
                    <a:schemeClr val="tx1"/>
                  </a:solidFill>
                  <a:latin typeface="Meiryo UI"/>
                  <a:ea typeface="Meiryo UI"/>
                </a:rPr>
                <a:t>/18L</a:t>
              </a:r>
              <a:r>
                <a:rPr kumimoji="0" lang="ja-JP" altLang="en-US" sz="1200" kern="0">
                  <a:solidFill>
                    <a:schemeClr val="tx1"/>
                  </a:solidFill>
                  <a:latin typeface="Meiryo UI"/>
                  <a:ea typeface="Meiryo UI"/>
                </a:rPr>
                <a:t>だったが、直近</a:t>
              </a:r>
              <a:r>
                <a:rPr kumimoji="0" lang="en-US" altLang="ja-JP" sz="1200" kern="0">
                  <a:solidFill>
                    <a:schemeClr val="tx1"/>
                  </a:solidFill>
                  <a:latin typeface="Meiryo UI"/>
                  <a:ea typeface="Meiryo UI"/>
                </a:rPr>
                <a:t>2023</a:t>
              </a:r>
              <a:r>
                <a:rPr kumimoji="0" lang="ja-JP" altLang="en-US" sz="1200" kern="0">
                  <a:solidFill>
                    <a:schemeClr val="tx1"/>
                  </a:solidFill>
                  <a:latin typeface="Meiryo UI"/>
                  <a:ea typeface="Meiryo UI"/>
                </a:rPr>
                <a:t>年</a:t>
              </a:r>
              <a:r>
                <a:rPr kumimoji="0" lang="en-US" altLang="ja-JP" sz="1200" kern="0">
                  <a:solidFill>
                    <a:schemeClr val="tx1"/>
                  </a:solidFill>
                  <a:latin typeface="Meiryo UI"/>
                  <a:ea typeface="Meiryo UI"/>
                </a:rPr>
                <a:t>6</a:t>
              </a:r>
              <a:r>
                <a:rPr kumimoji="0" lang="ja-JP" altLang="en-US" sz="1200" kern="0">
                  <a:solidFill>
                    <a:schemeClr val="tx1"/>
                  </a:solidFill>
                  <a:latin typeface="Meiryo UI"/>
                  <a:ea typeface="Meiryo UI"/>
                </a:rPr>
                <a:t>月には</a:t>
              </a:r>
              <a:r>
                <a:rPr kumimoji="0" lang="en-US" altLang="ja-JP" sz="1200" kern="0">
                  <a:solidFill>
                    <a:schemeClr val="tx1"/>
                  </a:solidFill>
                  <a:latin typeface="Meiryo UI"/>
                  <a:ea typeface="Meiryo UI"/>
                </a:rPr>
                <a:t>2,052</a:t>
              </a:r>
              <a:r>
                <a:rPr kumimoji="0" lang="ja-JP" altLang="en-US" sz="1200" kern="0">
                  <a:solidFill>
                    <a:schemeClr val="tx1"/>
                  </a:solidFill>
                  <a:latin typeface="Meiryo UI"/>
                  <a:ea typeface="Meiryo UI"/>
                </a:rPr>
                <a:t>円</a:t>
              </a:r>
              <a:r>
                <a:rPr kumimoji="0" lang="en-US" altLang="ja-JP" sz="1200" kern="0">
                  <a:solidFill>
                    <a:schemeClr val="tx1"/>
                  </a:solidFill>
                  <a:latin typeface="Meiryo UI"/>
                  <a:ea typeface="Meiryo UI"/>
                </a:rPr>
                <a:t>/18L</a:t>
              </a:r>
              <a:r>
                <a:rPr kumimoji="0" lang="ja-JP" altLang="en-US" sz="1200" kern="0">
                  <a:solidFill>
                    <a:schemeClr val="tx1"/>
                  </a:solidFill>
                  <a:latin typeface="Meiryo UI"/>
                  <a:ea typeface="Meiryo UI"/>
                </a:rPr>
                <a:t>となり、約</a:t>
              </a:r>
              <a:r>
                <a:rPr kumimoji="0" lang="en-US" altLang="ja-JP" sz="1200" kern="0">
                  <a:solidFill>
                    <a:schemeClr val="tx1"/>
                  </a:solidFill>
                  <a:latin typeface="Meiryo UI"/>
                  <a:ea typeface="Meiryo UI"/>
                </a:rPr>
                <a:t>800</a:t>
              </a:r>
              <a:r>
                <a:rPr kumimoji="0" lang="ja-JP" altLang="en-US" sz="1200" kern="0">
                  <a:solidFill>
                    <a:schemeClr val="tx1"/>
                  </a:solidFill>
                  <a:latin typeface="Meiryo UI"/>
                  <a:ea typeface="Meiryo UI"/>
                </a:rPr>
                <a:t>円</a:t>
              </a:r>
              <a:r>
                <a:rPr kumimoji="0" lang="en-US" altLang="ja-JP" sz="1200" kern="0">
                  <a:solidFill>
                    <a:schemeClr val="tx1"/>
                  </a:solidFill>
                  <a:latin typeface="Meiryo UI"/>
                  <a:ea typeface="Meiryo UI"/>
                </a:rPr>
                <a:t>/18L</a:t>
              </a:r>
              <a:r>
                <a:rPr kumimoji="0" lang="ja-JP" altLang="en-US" sz="1200" kern="0">
                  <a:solidFill>
                    <a:schemeClr val="tx1"/>
                  </a:solidFill>
                  <a:latin typeface="Meiryo UI"/>
                  <a:ea typeface="Meiryo UI"/>
                </a:rPr>
                <a:t>物価が高騰している。</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 【</a:t>
              </a:r>
              <a:r>
                <a:rPr lang="ja-JP" altLang="en-US" b="1">
                  <a:solidFill>
                    <a:srgbClr val="7DD4A5"/>
                  </a:solidFill>
                  <a:latin typeface="ＭＳ Ｐゴシック" panose="020B0600070205080204" pitchFamily="50" charset="-128"/>
                  <a:ea typeface="ＭＳ Ｐゴシック" panose="020B0600070205080204" pitchFamily="50" charset="-128"/>
                </a:rPr>
                <a:t>小売価格</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kern="0">
                <a:solidFill>
                  <a:schemeClr val="tx1"/>
                </a:solidFill>
                <a:latin typeface="Meiryo UI"/>
                <a:ea typeface="Meiryo UI"/>
              </a:endParaRPr>
            </a:p>
            <a:p>
              <a:pPr marL="2857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en-US" altLang="ja-JP" sz="1200" kern="0">
                  <a:solidFill>
                    <a:schemeClr val="tx1"/>
                  </a:solidFill>
                  <a:latin typeface="Meiryo UI"/>
                  <a:ea typeface="Meiryo UI"/>
                </a:rPr>
                <a:t>A</a:t>
              </a:r>
              <a:r>
                <a:rPr kumimoji="0" lang="ja-JP" altLang="en-US" sz="1200" kern="0">
                  <a:solidFill>
                    <a:schemeClr val="tx1"/>
                  </a:solidFill>
                  <a:latin typeface="Meiryo UI"/>
                  <a:ea typeface="Meiryo UI"/>
                </a:rPr>
                <a:t>市の消費支出全体の中で「光熱・水道」が占める割合が</a:t>
              </a:r>
              <a:r>
                <a:rPr kumimoji="0" lang="en-US" altLang="ja-JP" sz="1200" kern="0">
                  <a:solidFill>
                    <a:schemeClr val="tx1"/>
                  </a:solidFill>
                  <a:latin typeface="Meiryo UI"/>
                  <a:ea typeface="Meiryo UI"/>
                </a:rPr>
                <a:t>11%</a:t>
              </a:r>
              <a:r>
                <a:rPr kumimoji="0" lang="ja-JP" altLang="en-US" sz="1200" kern="0">
                  <a:solidFill>
                    <a:schemeClr val="tx1"/>
                  </a:solidFill>
                  <a:latin typeface="Meiryo UI"/>
                  <a:ea typeface="Meiryo UI"/>
                </a:rPr>
                <a:t>である一方で、大都市平均は</a:t>
              </a:r>
              <a:r>
                <a:rPr kumimoji="0" lang="en-US" altLang="ja-JP" sz="1200" kern="0">
                  <a:solidFill>
                    <a:schemeClr val="tx1"/>
                  </a:solidFill>
                  <a:latin typeface="Meiryo UI"/>
                  <a:ea typeface="Meiryo UI"/>
                </a:rPr>
                <a:t>8%</a:t>
              </a:r>
              <a:r>
                <a:rPr kumimoji="0" lang="ja-JP" altLang="en-US" sz="1200" kern="0">
                  <a:solidFill>
                    <a:schemeClr val="tx1"/>
                  </a:solidFill>
                  <a:latin typeface="Meiryo UI"/>
                  <a:ea typeface="Meiryo UI"/>
                </a:rPr>
                <a:t>である。中分類の「他の光熱」が占める割合は</a:t>
              </a:r>
              <a:r>
                <a:rPr kumimoji="0" lang="en-US" altLang="ja-JP" sz="1200" kern="0">
                  <a:solidFill>
                    <a:schemeClr val="tx1"/>
                  </a:solidFill>
                  <a:latin typeface="Meiryo UI"/>
                  <a:ea typeface="Meiryo UI"/>
                </a:rPr>
                <a:t>A</a:t>
              </a:r>
              <a:r>
                <a:rPr kumimoji="0" lang="ja-JP" altLang="en-US" sz="1200" kern="0">
                  <a:solidFill>
                    <a:schemeClr val="tx1"/>
                  </a:solidFill>
                  <a:latin typeface="Meiryo UI"/>
                  <a:ea typeface="Meiryo UI"/>
                </a:rPr>
                <a:t>市で</a:t>
              </a:r>
              <a:r>
                <a:rPr kumimoji="0" lang="en-US" altLang="ja-JP" sz="1200" kern="0">
                  <a:solidFill>
                    <a:schemeClr val="tx1"/>
                  </a:solidFill>
                  <a:latin typeface="Meiryo UI"/>
                  <a:ea typeface="Meiryo UI"/>
                </a:rPr>
                <a:t>25%</a:t>
              </a:r>
              <a:r>
                <a:rPr kumimoji="0" lang="ja-JP" altLang="en-US" sz="1200" kern="0">
                  <a:solidFill>
                    <a:schemeClr val="tx1"/>
                  </a:solidFill>
                  <a:latin typeface="Meiryo UI"/>
                  <a:ea typeface="Meiryo UI"/>
                </a:rPr>
                <a:t>である一方で、大都市平均は</a:t>
              </a:r>
              <a:r>
                <a:rPr kumimoji="0" lang="en-US" altLang="ja-JP" sz="1200" kern="0">
                  <a:solidFill>
                    <a:schemeClr val="tx1"/>
                  </a:solidFill>
                  <a:latin typeface="Meiryo UI"/>
                  <a:ea typeface="Meiryo UI"/>
                </a:rPr>
                <a:t>6%</a:t>
              </a:r>
              <a:r>
                <a:rPr kumimoji="0" lang="ja-JP" altLang="en-US" sz="1200" kern="0">
                  <a:solidFill>
                    <a:schemeClr val="tx1"/>
                  </a:solidFill>
                  <a:latin typeface="Meiryo UI"/>
                  <a:ea typeface="Meiryo UI"/>
                </a:rPr>
                <a:t>である。</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消費支出</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200" kern="0">
                <a:solidFill>
                  <a:schemeClr val="tx1"/>
                </a:solidFill>
                <a:latin typeface="Meiryo UI"/>
                <a:ea typeface="Meiryo UI"/>
              </a:endParaRPr>
            </a:p>
          </p:txBody>
        </p:sp>
        <p:sp>
          <p:nvSpPr>
            <p:cNvPr id="23" name="Oval 22">
              <a:extLst>
                <a:ext uri="{FF2B5EF4-FFF2-40B4-BE49-F238E27FC236}">
                  <a16:creationId xmlns:a16="http://schemas.microsoft.com/office/drawing/2014/main" id="{27306D7B-05A6-4FB0-A9BE-417C02D258BC}"/>
                </a:ext>
              </a:extLst>
            </p:cNvPr>
            <p:cNvSpPr/>
            <p:nvPr/>
          </p:nvSpPr>
          <p:spPr>
            <a:xfrm>
              <a:off x="6554226" y="3546355"/>
              <a:ext cx="3582000" cy="2296499"/>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600" b="1">
                  <a:solidFill>
                    <a:schemeClr val="tx1"/>
                  </a:solidFill>
                  <a:latin typeface="+mn-ea"/>
                </a:rPr>
                <a:t>物価高騰と共に</a:t>
              </a:r>
              <a:endParaRPr kumimoji="1" lang="en-US" altLang="ja-JP" sz="1600" b="1">
                <a:solidFill>
                  <a:schemeClr val="tx1"/>
                </a:solidFill>
                <a:latin typeface="+mn-ea"/>
              </a:endParaRPr>
            </a:p>
            <a:p>
              <a:pPr algn="ctr">
                <a:buClr>
                  <a:schemeClr val="accent1"/>
                </a:buClr>
              </a:pPr>
              <a:r>
                <a:rPr kumimoji="1" lang="ja-JP" altLang="en-US" sz="1600" b="1">
                  <a:solidFill>
                    <a:schemeClr val="tx1"/>
                  </a:solidFill>
                  <a:latin typeface="+mn-ea"/>
                </a:rPr>
                <a:t>消費支出が増加している</a:t>
              </a:r>
              <a:endParaRPr kumimoji="1" lang="en-US" altLang="ja-JP" sz="1600" b="1">
                <a:solidFill>
                  <a:schemeClr val="tx1"/>
                </a:solidFill>
                <a:latin typeface="+mn-ea"/>
              </a:endParaRPr>
            </a:p>
            <a:p>
              <a:pPr algn="ctr">
                <a:buClr>
                  <a:schemeClr val="accent1"/>
                </a:buClr>
              </a:pPr>
              <a:r>
                <a:rPr kumimoji="1" lang="ja-JP" altLang="en-US" sz="1600" b="1">
                  <a:solidFill>
                    <a:schemeClr val="tx1"/>
                  </a:solidFill>
                  <a:latin typeface="+mn-ea"/>
                </a:rPr>
                <a:t>「灯油」に対する支援</a:t>
              </a:r>
              <a:endParaRPr kumimoji="1" lang="en-US" altLang="ja-JP" sz="1600" b="1">
                <a:solidFill>
                  <a:schemeClr val="tx1"/>
                </a:solidFill>
                <a:latin typeface="+mn-ea"/>
              </a:endParaRPr>
            </a:p>
          </p:txBody>
        </p:sp>
        <p:sp>
          <p:nvSpPr>
            <p:cNvPr id="19" name="Rectangle 11">
              <a:extLst>
                <a:ext uri="{FF2B5EF4-FFF2-40B4-BE49-F238E27FC236}">
                  <a16:creationId xmlns:a16="http://schemas.microsoft.com/office/drawing/2014/main" id="{5F3FE0E6-8F13-ACB8-8198-8BA43D46CB6A}"/>
                </a:ext>
              </a:extLst>
            </p:cNvPr>
            <p:cNvSpPr/>
            <p:nvPr/>
          </p:nvSpPr>
          <p:spPr>
            <a:xfrm>
              <a:off x="215925" y="3546354"/>
              <a:ext cx="1041375" cy="2296501"/>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必要な</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品目を</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特定する</a:t>
              </a:r>
            </a:p>
          </p:txBody>
        </p:sp>
      </p:grpSp>
      <p:grpSp>
        <p:nvGrpSpPr>
          <p:cNvPr id="14" name="グループ化 13">
            <a:extLst>
              <a:ext uri="{FF2B5EF4-FFF2-40B4-BE49-F238E27FC236}">
                <a16:creationId xmlns:a16="http://schemas.microsoft.com/office/drawing/2014/main" id="{4160DBE6-A5B0-D276-B898-FB507383568C}"/>
              </a:ext>
            </a:extLst>
          </p:cNvPr>
          <p:cNvGrpSpPr/>
          <p:nvPr/>
        </p:nvGrpSpPr>
        <p:grpSpPr>
          <a:xfrm>
            <a:off x="215925" y="5838396"/>
            <a:ext cx="9920301" cy="1206567"/>
            <a:chOff x="215925" y="5905071"/>
            <a:chExt cx="9920301" cy="1206567"/>
          </a:xfrm>
        </p:grpSpPr>
        <p:sp>
          <p:nvSpPr>
            <p:cNvPr id="4" name="Rectangle 9">
              <a:extLst>
                <a:ext uri="{FF2B5EF4-FFF2-40B4-BE49-F238E27FC236}">
                  <a16:creationId xmlns:a16="http://schemas.microsoft.com/office/drawing/2014/main" id="{D4181080-BC28-C515-0D33-F03C33774F2C}"/>
                </a:ext>
              </a:extLst>
            </p:cNvPr>
            <p:cNvSpPr/>
            <p:nvPr/>
          </p:nvSpPr>
          <p:spPr>
            <a:xfrm>
              <a:off x="1343023" y="5905072"/>
              <a:ext cx="4567216" cy="120656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fontAlgn="auto">
                <a:spcBef>
                  <a:spcPts val="0"/>
                </a:spcBef>
                <a:spcAft>
                  <a:spcPts val="600"/>
                </a:spcAft>
                <a:buFont typeface="Wingdings" panose="05000000000000000000" pitchFamily="2" charset="2"/>
                <a:buChar char="n"/>
              </a:pPr>
              <a:r>
                <a:rPr kumimoji="0" lang="en-US" altLang="ja-JP" sz="1200" kern="0">
                  <a:solidFill>
                    <a:schemeClr val="tx1"/>
                  </a:solidFill>
                  <a:latin typeface="Meiryo UI"/>
                  <a:ea typeface="Meiryo UI"/>
                </a:rPr>
                <a:t>A</a:t>
              </a:r>
              <a:r>
                <a:rPr kumimoji="0" lang="ja-JP" altLang="en-US" sz="1200" kern="0">
                  <a:solidFill>
                    <a:schemeClr val="tx1"/>
                  </a:solidFill>
                  <a:latin typeface="Meiryo UI"/>
                  <a:ea typeface="Meiryo UI"/>
                </a:rPr>
                <a:t>市の消費支出の中で 「他の光熱」は、冬期間にかけて高くなっている。また、消費支出が最も多い金額に着目すると、</a:t>
              </a:r>
              <a:r>
                <a:rPr kumimoji="0" lang="en-US" altLang="ja-JP" sz="1200" kern="0">
                  <a:solidFill>
                    <a:schemeClr val="tx1"/>
                  </a:solidFill>
                  <a:latin typeface="Meiryo UI"/>
                  <a:ea typeface="Meiryo UI"/>
                </a:rPr>
                <a:t>2021</a:t>
              </a:r>
              <a:r>
                <a:rPr kumimoji="0" lang="ja-JP" altLang="en-US" sz="1200" kern="0">
                  <a:solidFill>
                    <a:schemeClr val="tx1"/>
                  </a:solidFill>
                  <a:latin typeface="Meiryo UI"/>
                  <a:ea typeface="Meiryo UI"/>
                </a:rPr>
                <a:t>年では</a:t>
              </a:r>
              <a:r>
                <a:rPr kumimoji="0" lang="en-US" altLang="ja-JP" sz="1200" kern="0">
                  <a:solidFill>
                    <a:schemeClr val="tx1"/>
                  </a:solidFill>
                  <a:latin typeface="Meiryo UI"/>
                  <a:ea typeface="Meiryo UI"/>
                </a:rPr>
                <a:t>12,567</a:t>
              </a:r>
              <a:r>
                <a:rPr kumimoji="0" lang="ja-JP" altLang="en-US" sz="1200" kern="0">
                  <a:solidFill>
                    <a:schemeClr val="tx1"/>
                  </a:solidFill>
                  <a:latin typeface="Meiryo UI"/>
                  <a:ea typeface="Meiryo UI"/>
                </a:rPr>
                <a:t>円、</a:t>
              </a:r>
              <a:r>
                <a:rPr kumimoji="0" lang="en-US" altLang="ja-JP" sz="1200" kern="0">
                  <a:solidFill>
                    <a:schemeClr val="tx1"/>
                  </a:solidFill>
                  <a:latin typeface="Meiryo UI"/>
                  <a:ea typeface="Meiryo UI"/>
                </a:rPr>
                <a:t>2022</a:t>
              </a:r>
              <a:r>
                <a:rPr kumimoji="0" lang="ja-JP" altLang="en-US" sz="1200" kern="0">
                  <a:solidFill>
                    <a:schemeClr val="tx1"/>
                  </a:solidFill>
                  <a:latin typeface="Meiryo UI"/>
                  <a:ea typeface="Meiryo UI"/>
                </a:rPr>
                <a:t>年では</a:t>
              </a:r>
              <a:r>
                <a:rPr kumimoji="0" lang="en-US" altLang="ja-JP" sz="1200" kern="0">
                  <a:solidFill>
                    <a:schemeClr val="tx1"/>
                  </a:solidFill>
                  <a:latin typeface="Meiryo UI"/>
                  <a:ea typeface="Meiryo UI"/>
                </a:rPr>
                <a:t>15,100</a:t>
              </a:r>
              <a:r>
                <a:rPr kumimoji="0" lang="ja-JP" altLang="en-US" sz="1200" kern="0">
                  <a:solidFill>
                    <a:schemeClr val="tx1"/>
                  </a:solidFill>
                  <a:latin typeface="Meiryo UI"/>
                  <a:ea typeface="Meiryo UI"/>
                </a:rPr>
                <a:t>円、</a:t>
              </a:r>
              <a:r>
                <a:rPr kumimoji="0" lang="en-US" altLang="ja-JP" sz="1200" kern="0">
                  <a:solidFill>
                    <a:schemeClr val="tx1"/>
                  </a:solidFill>
                  <a:latin typeface="Meiryo UI"/>
                  <a:ea typeface="Meiryo UI"/>
                </a:rPr>
                <a:t>2023</a:t>
              </a:r>
              <a:r>
                <a:rPr kumimoji="0" lang="ja-JP" altLang="en-US" sz="1200" kern="0">
                  <a:solidFill>
                    <a:schemeClr val="tx1"/>
                  </a:solidFill>
                  <a:latin typeface="Meiryo UI"/>
                  <a:ea typeface="Meiryo UI"/>
                </a:rPr>
                <a:t>年では</a:t>
              </a:r>
              <a:r>
                <a:rPr kumimoji="0" lang="en-US" altLang="ja-JP" sz="1200" kern="0">
                  <a:solidFill>
                    <a:schemeClr val="tx1"/>
                  </a:solidFill>
                  <a:latin typeface="Meiryo UI"/>
                  <a:ea typeface="Meiryo UI"/>
                </a:rPr>
                <a:t>16,809</a:t>
              </a:r>
              <a:r>
                <a:rPr kumimoji="0" lang="ja-JP" altLang="en-US" sz="1200" kern="0">
                  <a:solidFill>
                    <a:schemeClr val="tx1"/>
                  </a:solidFill>
                  <a:latin typeface="Meiryo UI"/>
                  <a:ea typeface="Meiryo UI"/>
                </a:rPr>
                <a:t>円と、約</a:t>
              </a:r>
              <a:r>
                <a:rPr kumimoji="0" lang="en-US" altLang="ja-JP" sz="1200" kern="0">
                  <a:solidFill>
                    <a:schemeClr val="tx1"/>
                  </a:solidFill>
                  <a:latin typeface="Meiryo UI"/>
                  <a:ea typeface="Meiryo UI"/>
                </a:rPr>
                <a:t>4,200</a:t>
              </a:r>
              <a:r>
                <a:rPr kumimoji="0" lang="ja-JP" altLang="en-US" sz="1200" kern="0">
                  <a:solidFill>
                    <a:schemeClr val="tx1"/>
                  </a:solidFill>
                  <a:latin typeface="Meiryo UI"/>
                  <a:ea typeface="Meiryo UI"/>
                </a:rPr>
                <a:t>円増加している。</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消費支出</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kern="0">
                <a:solidFill>
                  <a:schemeClr val="tx1"/>
                </a:solidFill>
                <a:latin typeface="Meiryo UI"/>
                <a:ea typeface="Meiryo UI"/>
              </a:endParaRPr>
            </a:p>
          </p:txBody>
        </p:sp>
        <p:sp>
          <p:nvSpPr>
            <p:cNvPr id="20" name="Rectangle 11">
              <a:extLst>
                <a:ext uri="{FF2B5EF4-FFF2-40B4-BE49-F238E27FC236}">
                  <a16:creationId xmlns:a16="http://schemas.microsoft.com/office/drawing/2014/main" id="{865358DF-19B7-4B49-21DA-0EAFDD8F643F}"/>
                </a:ext>
              </a:extLst>
            </p:cNvPr>
            <p:cNvSpPr/>
            <p:nvPr/>
          </p:nvSpPr>
          <p:spPr>
            <a:xfrm>
              <a:off x="215925" y="5905071"/>
              <a:ext cx="1041375" cy="1206566"/>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必要な量を</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把握する</a:t>
              </a:r>
            </a:p>
          </p:txBody>
        </p:sp>
        <p:sp>
          <p:nvSpPr>
            <p:cNvPr id="12" name="Oval 22">
              <a:extLst>
                <a:ext uri="{FF2B5EF4-FFF2-40B4-BE49-F238E27FC236}">
                  <a16:creationId xmlns:a16="http://schemas.microsoft.com/office/drawing/2014/main" id="{3F4BFC33-A271-56FD-45EA-BC2625E6CE1E}"/>
                </a:ext>
              </a:extLst>
            </p:cNvPr>
            <p:cNvSpPr/>
            <p:nvPr/>
          </p:nvSpPr>
          <p:spPr>
            <a:xfrm>
              <a:off x="6554226" y="5905072"/>
              <a:ext cx="3582000" cy="1206566"/>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lang="ja-JP" altLang="en-US" sz="1600" b="1">
                  <a:solidFill>
                    <a:schemeClr val="tx1"/>
                  </a:solidFill>
                  <a:latin typeface="+mn-ea"/>
                </a:rPr>
                <a:t>家計当たり</a:t>
              </a:r>
              <a:r>
                <a:rPr kumimoji="1" lang="en-US" altLang="ja-JP" sz="1600" b="1">
                  <a:solidFill>
                    <a:schemeClr val="tx1"/>
                  </a:solidFill>
                  <a:latin typeface="+mn-ea"/>
                </a:rPr>
                <a:t>4,000</a:t>
              </a:r>
              <a:r>
                <a:rPr kumimoji="1" lang="ja-JP" altLang="en-US" sz="1600" b="1">
                  <a:solidFill>
                    <a:schemeClr val="tx1"/>
                  </a:solidFill>
                  <a:latin typeface="+mn-ea"/>
                </a:rPr>
                <a:t>円前後の支援</a:t>
              </a:r>
              <a:endParaRPr kumimoji="1" lang="en-US" altLang="ja-JP" sz="1600" b="1">
                <a:solidFill>
                  <a:schemeClr val="tx1"/>
                </a:solidFill>
                <a:latin typeface="+mn-ea"/>
              </a:endParaRPr>
            </a:p>
          </p:txBody>
        </p:sp>
      </p:grpSp>
      <p:grpSp>
        <p:nvGrpSpPr>
          <p:cNvPr id="5" name="グループ化 4">
            <a:extLst>
              <a:ext uri="{FF2B5EF4-FFF2-40B4-BE49-F238E27FC236}">
                <a16:creationId xmlns:a16="http://schemas.microsoft.com/office/drawing/2014/main" id="{5B7FD1C6-0C42-E744-C07C-1008F06320C5}"/>
              </a:ext>
            </a:extLst>
          </p:cNvPr>
          <p:cNvGrpSpPr/>
          <p:nvPr/>
        </p:nvGrpSpPr>
        <p:grpSpPr>
          <a:xfrm>
            <a:off x="215925" y="2168559"/>
            <a:ext cx="9920301" cy="1206566"/>
            <a:chOff x="215925" y="5802253"/>
            <a:chExt cx="9920301" cy="1206566"/>
          </a:xfrm>
        </p:grpSpPr>
        <p:sp>
          <p:nvSpPr>
            <p:cNvPr id="9" name="Rectangle 9">
              <a:extLst>
                <a:ext uri="{FF2B5EF4-FFF2-40B4-BE49-F238E27FC236}">
                  <a16:creationId xmlns:a16="http://schemas.microsoft.com/office/drawing/2014/main" id="{49DFA374-CA4A-420E-C9E6-DB787F645C4D}"/>
                </a:ext>
              </a:extLst>
            </p:cNvPr>
            <p:cNvSpPr/>
            <p:nvPr/>
          </p:nvSpPr>
          <p:spPr>
            <a:xfrm>
              <a:off x="1343021" y="5802254"/>
              <a:ext cx="4567216" cy="120656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fontAlgn="auto">
                <a:spcBef>
                  <a:spcPts val="0"/>
                </a:spcBef>
                <a:spcAft>
                  <a:spcPts val="600"/>
                </a:spcAft>
                <a:buFont typeface="Wingdings" panose="05000000000000000000" pitchFamily="2" charset="2"/>
                <a:buChar char="n"/>
              </a:pPr>
              <a:r>
                <a:rPr kumimoji="0" lang="en-US" altLang="ja-JP" sz="1200" kern="0">
                  <a:solidFill>
                    <a:schemeClr val="tx1"/>
                  </a:solidFill>
                  <a:latin typeface="Meiryo UI"/>
                  <a:ea typeface="Meiryo UI"/>
                </a:rPr>
                <a:t>A</a:t>
              </a:r>
              <a:r>
                <a:rPr kumimoji="0" lang="ja-JP" altLang="en-US" sz="1200" kern="0">
                  <a:solidFill>
                    <a:schemeClr val="tx1"/>
                  </a:solidFill>
                  <a:latin typeface="Meiryo UI"/>
                  <a:ea typeface="Meiryo UI"/>
                </a:rPr>
                <a:t>市の子育て世帯（核家族）の総数は約</a:t>
              </a:r>
              <a:r>
                <a:rPr kumimoji="0" lang="en-US" altLang="ja-JP" sz="1200" kern="0">
                  <a:solidFill>
                    <a:schemeClr val="tx1"/>
                  </a:solidFill>
                  <a:latin typeface="Meiryo UI"/>
                  <a:ea typeface="Meiryo UI"/>
                </a:rPr>
                <a:t>29</a:t>
              </a:r>
              <a:r>
                <a:rPr kumimoji="0" lang="ja-JP" altLang="en-US" sz="1200" kern="0">
                  <a:solidFill>
                    <a:schemeClr val="tx1"/>
                  </a:solidFill>
                  <a:latin typeface="Meiryo UI"/>
                  <a:ea typeface="Meiryo UI"/>
                </a:rPr>
                <a:t>万世帯、うちひとり親世帯は約</a:t>
              </a:r>
              <a:r>
                <a:rPr kumimoji="0" lang="en-US" altLang="ja-JP" sz="1200" kern="0">
                  <a:solidFill>
                    <a:schemeClr val="tx1"/>
                  </a:solidFill>
                  <a:latin typeface="Meiryo UI"/>
                  <a:ea typeface="Meiryo UI"/>
                </a:rPr>
                <a:t>9</a:t>
              </a:r>
              <a:r>
                <a:rPr kumimoji="0" lang="ja-JP" altLang="en-US" sz="1200" kern="0">
                  <a:solidFill>
                    <a:schemeClr val="tx1"/>
                  </a:solidFill>
                  <a:latin typeface="Meiryo UI"/>
                  <a:ea typeface="Meiryo UI"/>
                </a:rPr>
                <a:t>万世帯である。子育て世帯（核家族）の全体に占める世帯数の割合は全国平均と比較しても大きな違いはない。</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 【</a:t>
              </a:r>
              <a:r>
                <a:rPr lang="ja-JP" altLang="en-US" b="1">
                  <a:solidFill>
                    <a:srgbClr val="7DD4A5"/>
                  </a:solidFill>
                  <a:latin typeface="ＭＳ Ｐゴシック" panose="020B0600070205080204" pitchFamily="50" charset="-128"/>
                  <a:ea typeface="ＭＳ Ｐゴシック" panose="020B0600070205080204" pitchFamily="50" charset="-128"/>
                </a:rPr>
                <a:t>世帯数</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kern="0">
                <a:solidFill>
                  <a:schemeClr val="tx1"/>
                </a:solidFill>
                <a:latin typeface="Meiryo UI"/>
                <a:ea typeface="Meiryo UI"/>
              </a:endParaRPr>
            </a:p>
          </p:txBody>
        </p:sp>
        <p:sp>
          <p:nvSpPr>
            <p:cNvPr id="11" name="Rectangle 11">
              <a:extLst>
                <a:ext uri="{FF2B5EF4-FFF2-40B4-BE49-F238E27FC236}">
                  <a16:creationId xmlns:a16="http://schemas.microsoft.com/office/drawing/2014/main" id="{E826C8AD-6448-8136-752C-6D6B6C869405}"/>
                </a:ext>
              </a:extLst>
            </p:cNvPr>
            <p:cNvSpPr/>
            <p:nvPr/>
          </p:nvSpPr>
          <p:spPr>
            <a:xfrm>
              <a:off x="215925" y="5802253"/>
              <a:ext cx="1041375" cy="1206566"/>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必要な</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対象を</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特定する</a:t>
              </a:r>
            </a:p>
          </p:txBody>
        </p:sp>
        <p:sp>
          <p:nvSpPr>
            <p:cNvPr id="13" name="Oval 22">
              <a:extLst>
                <a:ext uri="{FF2B5EF4-FFF2-40B4-BE49-F238E27FC236}">
                  <a16:creationId xmlns:a16="http://schemas.microsoft.com/office/drawing/2014/main" id="{C8A3FDE7-2E3E-FE8C-3187-F8F50B0DA560}"/>
                </a:ext>
              </a:extLst>
            </p:cNvPr>
            <p:cNvSpPr/>
            <p:nvPr/>
          </p:nvSpPr>
          <p:spPr>
            <a:xfrm>
              <a:off x="6554226" y="5802253"/>
              <a:ext cx="3582000" cy="1206566"/>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en-US" altLang="ja-JP" sz="1600" b="1">
                  <a:solidFill>
                    <a:schemeClr val="tx1"/>
                  </a:solidFill>
                  <a:latin typeface="+mn-ea"/>
                </a:rPr>
                <a:t>【</a:t>
              </a:r>
              <a:r>
                <a:rPr kumimoji="1" lang="ja-JP" altLang="en-US" sz="1600" b="1">
                  <a:solidFill>
                    <a:schemeClr val="tx1"/>
                  </a:solidFill>
                  <a:latin typeface="+mn-ea"/>
                </a:rPr>
                <a:t>子育て世帯への支援の場合</a:t>
              </a:r>
              <a:r>
                <a:rPr kumimoji="1" lang="en-US" altLang="ja-JP" sz="1600" b="1">
                  <a:solidFill>
                    <a:schemeClr val="tx1"/>
                  </a:solidFill>
                  <a:latin typeface="+mn-ea"/>
                </a:rPr>
                <a:t>】</a:t>
              </a:r>
            </a:p>
            <a:p>
              <a:pPr algn="ctr">
                <a:buClr>
                  <a:schemeClr val="accent1"/>
                </a:buClr>
              </a:pPr>
              <a:r>
                <a:rPr kumimoji="1" lang="ja-JP" altLang="en-US" sz="1600" b="1">
                  <a:solidFill>
                    <a:schemeClr val="tx1"/>
                  </a:solidFill>
                  <a:latin typeface="+mn-ea"/>
                </a:rPr>
                <a:t>子育て世帯全体では約</a:t>
              </a:r>
              <a:r>
                <a:rPr kumimoji="1" lang="en-US" altLang="ja-JP" sz="1600" b="1">
                  <a:solidFill>
                    <a:schemeClr val="tx1"/>
                  </a:solidFill>
                  <a:latin typeface="+mn-ea"/>
                </a:rPr>
                <a:t>29</a:t>
              </a:r>
              <a:r>
                <a:rPr kumimoji="1" lang="ja-JP" altLang="en-US" sz="1600" b="1">
                  <a:solidFill>
                    <a:schemeClr val="tx1"/>
                  </a:solidFill>
                  <a:latin typeface="+mn-ea"/>
                </a:rPr>
                <a:t>万世帯、</a:t>
              </a:r>
              <a:endParaRPr kumimoji="1" lang="en-US" altLang="ja-JP" sz="1600" b="1">
                <a:solidFill>
                  <a:schemeClr val="tx1"/>
                </a:solidFill>
                <a:latin typeface="+mn-ea"/>
              </a:endParaRPr>
            </a:p>
            <a:p>
              <a:pPr algn="ctr">
                <a:buClr>
                  <a:schemeClr val="accent1"/>
                </a:buClr>
              </a:pPr>
              <a:r>
                <a:rPr kumimoji="1" lang="ja-JP" altLang="en-US" sz="1600" b="1">
                  <a:solidFill>
                    <a:schemeClr val="tx1"/>
                  </a:solidFill>
                  <a:latin typeface="+mn-ea"/>
                </a:rPr>
                <a:t>ひとり親世帯では約</a:t>
              </a:r>
              <a:r>
                <a:rPr lang="en-US" altLang="ja-JP" sz="1600" b="1">
                  <a:solidFill>
                    <a:schemeClr val="tx1"/>
                  </a:solidFill>
                  <a:latin typeface="+mn-ea"/>
                </a:rPr>
                <a:t>9</a:t>
              </a:r>
              <a:r>
                <a:rPr kumimoji="1" lang="ja-JP" altLang="en-US" sz="1600" b="1">
                  <a:solidFill>
                    <a:schemeClr val="tx1"/>
                  </a:solidFill>
                  <a:latin typeface="+mn-ea"/>
                </a:rPr>
                <a:t>万世帯</a:t>
              </a:r>
              <a:endParaRPr kumimoji="1" lang="en-US" altLang="ja-JP" sz="1600" b="1">
                <a:solidFill>
                  <a:schemeClr val="tx1"/>
                </a:solidFill>
                <a:latin typeface="+mn-ea"/>
              </a:endParaRPr>
            </a:p>
          </p:txBody>
        </p:sp>
      </p:grpSp>
      <p:sp>
        <p:nvSpPr>
          <p:cNvPr id="15" name="スライド番号プレースホルダー 14">
            <a:extLst>
              <a:ext uri="{FF2B5EF4-FFF2-40B4-BE49-F238E27FC236}">
                <a16:creationId xmlns:a16="http://schemas.microsoft.com/office/drawing/2014/main" id="{2E952D76-ED11-6174-1ACD-00FE40003F1C}"/>
              </a:ext>
            </a:extLst>
          </p:cNvPr>
          <p:cNvSpPr>
            <a:spLocks noGrp="1"/>
          </p:cNvSpPr>
          <p:nvPr>
            <p:ph type="sldNum" sz="quarter" idx="12"/>
          </p:nvPr>
        </p:nvSpPr>
        <p:spPr/>
        <p:txBody>
          <a:bodyPr/>
          <a:lstStyle/>
          <a:p>
            <a:fld id="{D9550142-B990-490A-A107-ED7302A7FD52}" type="slidenum">
              <a:rPr lang="ja-JP" altLang="en-US" smtClean="0"/>
              <a:pPr/>
              <a:t>15</a:t>
            </a:fld>
            <a:endParaRPr lang="ja-JP" altLang="en-US"/>
          </a:p>
        </p:txBody>
      </p:sp>
    </p:spTree>
    <p:extLst>
      <p:ext uri="{BB962C8B-B14F-4D97-AF65-F5344CB8AC3E}">
        <p14:creationId xmlns:p14="http://schemas.microsoft.com/office/powerpoint/2010/main" val="106677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29EC80-96B2-1E04-9615-7F98B98C281F}"/>
              </a:ext>
            </a:extLst>
          </p:cNvPr>
          <p:cNvSpPr>
            <a:spLocks noGrp="1"/>
          </p:cNvSpPr>
          <p:nvPr>
            <p:ph type="title"/>
          </p:nvPr>
        </p:nvSpPr>
        <p:spPr/>
        <p:txBody>
          <a:bodyPr vert="horz">
            <a:normAutofit/>
          </a:bodyPr>
          <a:lstStyle/>
          <a:p>
            <a:r>
              <a:rPr kumimoji="1" lang="ja-JP" altLang="en-US" sz="2400" b="1" i="0" u="none" strike="noStrike" kern="1200" cap="none" spc="0" normalizeH="0" baseline="0" noProof="0">
                <a:ln>
                  <a:noFill/>
                </a:ln>
                <a:solidFill>
                  <a:srgbClr val="000000"/>
                </a:solidFill>
                <a:effectLst/>
                <a:uLnTx/>
                <a:uFillTx/>
                <a:latin typeface="Meiryo UI"/>
                <a:ea typeface="Meiryo UI"/>
                <a:cs typeface="Arial" pitchFamily="34" charset="0"/>
              </a:rPr>
              <a:t>ｘｘｘｘ</a:t>
            </a:r>
            <a:endParaRPr lang="ja-JP" altLang="en-US"/>
          </a:p>
        </p:txBody>
      </p:sp>
      <p:sp>
        <p:nvSpPr>
          <p:cNvPr id="5" name="Text Placeholder 7">
            <a:extLst>
              <a:ext uri="{FF2B5EF4-FFF2-40B4-BE49-F238E27FC236}">
                <a16:creationId xmlns:a16="http://schemas.microsoft.com/office/drawing/2014/main" id="{346CF176-FC97-D100-DEF1-83680A28230D}"/>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ｘｘｘｘｘ</a:t>
            </a:r>
          </a:p>
        </p:txBody>
      </p:sp>
      <p:sp>
        <p:nvSpPr>
          <p:cNvPr id="6" name="正方形/長方形 24">
            <a:extLst>
              <a:ext uri="{FF2B5EF4-FFF2-40B4-BE49-F238E27FC236}">
                <a16:creationId xmlns:a16="http://schemas.microsoft.com/office/drawing/2014/main" id="{B3AEF318-39F2-48B4-A458-E9D62234CF84}"/>
              </a:ext>
            </a:extLst>
          </p:cNvPr>
          <p:cNvSpPr/>
          <p:nvPr/>
        </p:nvSpPr>
        <p:spPr>
          <a:xfrm>
            <a:off x="5562598" y="1937487"/>
            <a:ext cx="4572000"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Ｚｚｚｚ</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ｘｘｘｘｘ</a:t>
            </a: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7" name="正方形/長方形 24">
            <a:extLst>
              <a:ext uri="{FF2B5EF4-FFF2-40B4-BE49-F238E27FC236}">
                <a16:creationId xmlns:a16="http://schemas.microsoft.com/office/drawing/2014/main" id="{113F75F5-86C7-FA47-428C-A99336603CA1}"/>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2451970A-DD31-12DE-1582-9716E608FB9B}"/>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1" name="正方形/長方形 24">
            <a:extLst>
              <a:ext uri="{FF2B5EF4-FFF2-40B4-BE49-F238E27FC236}">
                <a16:creationId xmlns:a16="http://schemas.microsoft.com/office/drawing/2014/main" id="{1C06ABDC-E7DE-95C1-3800-C89668CFDFAE}"/>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400" b="1" i="0" u="sng" strike="noStrike" kern="0" cap="none" spc="0" normalizeH="0" baseline="0" noProof="0">
                <a:ln>
                  <a:noFill/>
                </a:ln>
                <a:solidFill>
                  <a:srgbClr val="0070C0"/>
                </a:solidFill>
                <a:effectLst/>
                <a:uLnTx/>
                <a:uFillTx/>
                <a:latin typeface="Meiryo UI"/>
                <a:ea typeface="Meiryo UI"/>
                <a:cs typeface="+mn-cs"/>
              </a:rPr>
              <a:t>ｘｘｘｘ</a:t>
            </a:r>
          </a:p>
        </p:txBody>
      </p:sp>
      <p:sp>
        <p:nvSpPr>
          <p:cNvPr id="12" name="正方形/長方形 11">
            <a:extLst>
              <a:ext uri="{FF2B5EF4-FFF2-40B4-BE49-F238E27FC236}">
                <a16:creationId xmlns:a16="http://schemas.microsoft.com/office/drawing/2014/main" id="{A3545D6E-6BB0-B25E-D999-35516C00D994}"/>
              </a:ext>
            </a:extLst>
          </p:cNvPr>
          <p:cNvSpPr/>
          <p:nvPr/>
        </p:nvSpPr>
        <p:spPr>
          <a:xfrm>
            <a:off x="1449325" y="3597388"/>
            <a:ext cx="2790950" cy="1710141"/>
          </a:xfrm>
          <a:prstGeom prst="rect">
            <a:avLst/>
          </a:prstGeom>
          <a:solidFill>
            <a:schemeClr val="bg1">
              <a:lumMod val="75000"/>
              <a:alpha val="5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r>
              <a:rPr kumimoji="1" lang="ja-JP" altLang="en-US" sz="1600" b="1">
                <a:solidFill>
                  <a:schemeClr val="tx1"/>
                </a:solidFill>
              </a:rPr>
              <a:t>グラフ挿入</a:t>
            </a:r>
          </a:p>
        </p:txBody>
      </p:sp>
      <p:sp>
        <p:nvSpPr>
          <p:cNvPr id="4" name="スライド番号プレースホルダー 3">
            <a:extLst>
              <a:ext uri="{FF2B5EF4-FFF2-40B4-BE49-F238E27FC236}">
                <a16:creationId xmlns:a16="http://schemas.microsoft.com/office/drawing/2014/main" id="{44804105-60E3-7324-1858-6F4571EBDCBA}"/>
              </a:ext>
            </a:extLst>
          </p:cNvPr>
          <p:cNvSpPr>
            <a:spLocks noGrp="1"/>
          </p:cNvSpPr>
          <p:nvPr>
            <p:ph type="sldNum" sz="quarter" idx="12"/>
          </p:nvPr>
        </p:nvSpPr>
        <p:spPr/>
        <p:txBody>
          <a:bodyPr/>
          <a:lstStyle/>
          <a:p>
            <a:fld id="{D9550142-B990-490A-A107-ED7302A7FD52}" type="slidenum">
              <a:rPr lang="ja-JP" altLang="en-US" smtClean="0"/>
              <a:pPr/>
              <a:t>16</a:t>
            </a:fld>
            <a:endParaRPr lang="ja-JP" altLang="en-US"/>
          </a:p>
        </p:txBody>
      </p:sp>
    </p:spTree>
    <p:extLst>
      <p:ext uri="{BB962C8B-B14F-4D97-AF65-F5344CB8AC3E}">
        <p14:creationId xmlns:p14="http://schemas.microsoft.com/office/powerpoint/2010/main" val="164268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55864-EEF2-4AF3-A696-562A1C5C83EC}"/>
              </a:ext>
            </a:extLst>
          </p:cNvPr>
          <p:cNvSpPr>
            <a:spLocks noGrp="1"/>
          </p:cNvSpPr>
          <p:nvPr>
            <p:ph type="title"/>
          </p:nvPr>
        </p:nvSpPr>
        <p:spPr/>
        <p:txBody>
          <a:bodyPr vert="horz">
            <a:normAutofit/>
          </a:bodyPr>
          <a:lstStyle/>
          <a:p>
            <a:r>
              <a:rPr kumimoji="1" lang="ja-JP" altLang="en-US">
                <a:latin typeface="+mn-ea"/>
                <a:ea typeface="+mn-ea"/>
              </a:rPr>
              <a:t>分析サマリー</a:t>
            </a:r>
            <a:endParaRPr kumimoji="1" lang="ja-JP" altLang="en-US" sz="2000">
              <a:latin typeface="+mn-ea"/>
              <a:ea typeface="+mn-ea"/>
            </a:endParaRPr>
          </a:p>
        </p:txBody>
      </p:sp>
      <p:sp>
        <p:nvSpPr>
          <p:cNvPr id="6" name="Rectangle 5">
            <a:extLst>
              <a:ext uri="{FF2B5EF4-FFF2-40B4-BE49-F238E27FC236}">
                <a16:creationId xmlns:a16="http://schemas.microsoft.com/office/drawing/2014/main" id="{CB98FEB5-C321-49FC-A4B6-F55F7330D0A0}"/>
              </a:ext>
            </a:extLst>
          </p:cNvPr>
          <p:cNvSpPr/>
          <p:nvPr/>
        </p:nvSpPr>
        <p:spPr>
          <a:xfrm>
            <a:off x="1343025" y="1585874"/>
            <a:ext cx="4567216" cy="49930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分析結果</a:t>
            </a:r>
          </a:p>
        </p:txBody>
      </p:sp>
      <p:sp>
        <p:nvSpPr>
          <p:cNvPr id="21" name="Isosceles Triangle 20">
            <a:extLst>
              <a:ext uri="{FF2B5EF4-FFF2-40B4-BE49-F238E27FC236}">
                <a16:creationId xmlns:a16="http://schemas.microsoft.com/office/drawing/2014/main" id="{E564DBB8-9B30-46FC-AAC1-0C647591E857}"/>
              </a:ext>
            </a:extLst>
          </p:cNvPr>
          <p:cNvSpPr/>
          <p:nvPr/>
        </p:nvSpPr>
        <p:spPr>
          <a:xfrm rot="5400000">
            <a:off x="4242461" y="4335418"/>
            <a:ext cx="3979541" cy="208378"/>
          </a:xfrm>
          <a:prstGeom prst="triangle">
            <a:avLst>
              <a:gd name="adj" fmla="val 50000"/>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endParaRPr kumimoji="0" lang="ja-JP" altLang="en-US" sz="1600" b="1" kern="0">
              <a:solidFill>
                <a:srgbClr val="FFFFFF"/>
              </a:solidFill>
              <a:latin typeface="Meiryo UI"/>
              <a:ea typeface="Meiryo UI"/>
            </a:endParaRPr>
          </a:p>
        </p:txBody>
      </p:sp>
      <p:sp>
        <p:nvSpPr>
          <p:cNvPr id="22" name="Rectangle 21">
            <a:extLst>
              <a:ext uri="{FF2B5EF4-FFF2-40B4-BE49-F238E27FC236}">
                <a16:creationId xmlns:a16="http://schemas.microsoft.com/office/drawing/2014/main" id="{FA75E9A2-E0CD-4E75-92B4-343A50C77190}"/>
              </a:ext>
            </a:extLst>
          </p:cNvPr>
          <p:cNvSpPr/>
          <p:nvPr/>
        </p:nvSpPr>
        <p:spPr>
          <a:xfrm>
            <a:off x="6554226" y="1585874"/>
            <a:ext cx="3582000" cy="49930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優先的に取り組むべき地域課題</a:t>
            </a:r>
          </a:p>
        </p:txBody>
      </p:sp>
      <p:sp>
        <p:nvSpPr>
          <p:cNvPr id="17" name="TextBox 31">
            <a:extLst>
              <a:ext uri="{FF2B5EF4-FFF2-40B4-BE49-F238E27FC236}">
                <a16:creationId xmlns:a16="http://schemas.microsoft.com/office/drawing/2014/main" id="{C721A97D-A326-4E82-BB1F-3E4711DF1C5B}"/>
              </a:ext>
            </a:extLst>
          </p:cNvPr>
          <p:cNvSpPr txBox="1"/>
          <p:nvPr/>
        </p:nvSpPr>
        <p:spPr>
          <a:xfrm>
            <a:off x="7838640" y="1367420"/>
            <a:ext cx="2338324" cy="230832"/>
          </a:xfrm>
          <a:prstGeom prst="rect">
            <a:avLst/>
          </a:prstGeom>
          <a:noFill/>
        </p:spPr>
        <p:txBody>
          <a:bodyPr wrap="square">
            <a:spAutoFit/>
          </a:bodyPr>
          <a:lstStyle/>
          <a:p>
            <a:pPr algn="r"/>
            <a:r>
              <a:rPr kumimoji="1" lang="ja-JP" altLang="en-US" sz="900" b="1" i="0" u="none" strike="noStrike" kern="1200" cap="none" spc="0" normalizeH="0" baseline="0" noProof="0">
                <a:ln>
                  <a:noFill/>
                </a:ln>
                <a:solidFill>
                  <a:schemeClr val="tx1"/>
                </a:solidFill>
                <a:effectLst/>
                <a:uLnTx/>
                <a:uFillTx/>
                <a:latin typeface="+mn-ea"/>
                <a:ea typeface="+mn-ea"/>
                <a:cs typeface="+mn-cs"/>
              </a:rPr>
              <a:t>凡例：</a:t>
            </a:r>
            <a:r>
              <a:rPr kumimoji="1" lang="en-US" altLang="ja-JP" sz="900" b="1" i="0" u="none" strike="noStrike" kern="1200" cap="none" spc="0" normalizeH="0" baseline="0" noProof="0">
                <a:ln>
                  <a:noFill/>
                </a:ln>
                <a:solidFill>
                  <a:srgbClr val="7DD4A5"/>
                </a:solidFill>
                <a:effectLst/>
                <a:uLnTx/>
                <a:uFillTx/>
                <a:latin typeface="+mn-ea"/>
                <a:ea typeface="+mn-ea"/>
                <a:cs typeface="+mn-cs"/>
              </a:rPr>
              <a:t>【</a:t>
            </a:r>
            <a:r>
              <a:rPr lang="ja-JP" altLang="en-US" sz="900" b="1">
                <a:solidFill>
                  <a:srgbClr val="7DD4A5"/>
                </a:solidFill>
                <a:latin typeface="+mn-ea"/>
                <a:ea typeface="+mn-ea"/>
              </a:rPr>
              <a:t>分析データ</a:t>
            </a:r>
            <a:r>
              <a:rPr kumimoji="1" lang="en-US" altLang="ja-JP" sz="900" b="1" i="0" u="none" strike="noStrike" kern="1200" cap="none" spc="0" normalizeH="0" baseline="0" noProof="0">
                <a:ln>
                  <a:noFill/>
                </a:ln>
                <a:solidFill>
                  <a:srgbClr val="7DD4A5"/>
                </a:solidFill>
                <a:effectLst/>
                <a:uLnTx/>
                <a:uFillTx/>
                <a:latin typeface="+mn-ea"/>
                <a:ea typeface="+mn-ea"/>
                <a:cs typeface="+mn-cs"/>
              </a:rPr>
              <a:t>】</a:t>
            </a:r>
            <a:endParaRPr lang="ja-JP" altLang="en-US" sz="900">
              <a:latin typeface="+mn-ea"/>
              <a:ea typeface="+mn-ea"/>
            </a:endParaRPr>
          </a:p>
        </p:txBody>
      </p:sp>
      <p:sp>
        <p:nvSpPr>
          <p:cNvPr id="7" name="Text Placeholder 7">
            <a:extLst>
              <a:ext uri="{FF2B5EF4-FFF2-40B4-BE49-F238E27FC236}">
                <a16:creationId xmlns:a16="http://schemas.microsoft.com/office/drawing/2014/main" id="{D71C28E1-6D25-C56E-D42E-304C96DEC0CF}"/>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これまでの分析結果を踏まえて、優先的に取り組むべき課題を特定する</a:t>
            </a:r>
          </a:p>
        </p:txBody>
      </p:sp>
      <p:grpSp>
        <p:nvGrpSpPr>
          <p:cNvPr id="15" name="グループ化 14">
            <a:extLst>
              <a:ext uri="{FF2B5EF4-FFF2-40B4-BE49-F238E27FC236}">
                <a16:creationId xmlns:a16="http://schemas.microsoft.com/office/drawing/2014/main" id="{994A39C7-7BDA-FD34-9EDE-96C42DB9397D}"/>
              </a:ext>
            </a:extLst>
          </p:cNvPr>
          <p:cNvGrpSpPr/>
          <p:nvPr/>
        </p:nvGrpSpPr>
        <p:grpSpPr>
          <a:xfrm>
            <a:off x="215925" y="3817858"/>
            <a:ext cx="9920301" cy="1584000"/>
            <a:chOff x="215925" y="2174754"/>
            <a:chExt cx="9920301" cy="2296501"/>
          </a:xfrm>
        </p:grpSpPr>
        <p:sp>
          <p:nvSpPr>
            <p:cNvPr id="16" name="Rectangle 9">
              <a:extLst>
                <a:ext uri="{FF2B5EF4-FFF2-40B4-BE49-F238E27FC236}">
                  <a16:creationId xmlns:a16="http://schemas.microsoft.com/office/drawing/2014/main" id="{9BF9EA7D-15B5-6CB7-6F5F-8B025D7D24F4}"/>
                </a:ext>
              </a:extLst>
            </p:cNvPr>
            <p:cNvSpPr/>
            <p:nvPr/>
          </p:nvSpPr>
          <p:spPr>
            <a:xfrm>
              <a:off x="1343025" y="2174755"/>
              <a:ext cx="4567216" cy="229649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65113" indent="-265113">
                <a:buFont typeface="Wingdings" panose="05000000000000000000" pitchFamily="2" charset="2"/>
                <a:buChar char="n"/>
                <a:defRPr/>
              </a:pPr>
              <a:endParaRPr lang="ja-JP" altLang="en-US" sz="1400" b="1">
                <a:solidFill>
                  <a:schemeClr val="tx1"/>
                </a:solidFill>
                <a:latin typeface="+mn-ea"/>
              </a:endParaRPr>
            </a:p>
          </p:txBody>
        </p:sp>
        <p:sp>
          <p:nvSpPr>
            <p:cNvPr id="18" name="Oval 22">
              <a:extLst>
                <a:ext uri="{FF2B5EF4-FFF2-40B4-BE49-F238E27FC236}">
                  <a16:creationId xmlns:a16="http://schemas.microsoft.com/office/drawing/2014/main" id="{0EDBDB93-801D-27DE-629F-BC0A1A290FA9}"/>
                </a:ext>
              </a:extLst>
            </p:cNvPr>
            <p:cNvSpPr/>
            <p:nvPr/>
          </p:nvSpPr>
          <p:spPr>
            <a:xfrm>
              <a:off x="6554226" y="2174755"/>
              <a:ext cx="3582000" cy="2296499"/>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en-US" altLang="ja-JP" sz="1600" b="1">
                <a:solidFill>
                  <a:schemeClr val="bg1">
                    <a:lumMod val="65000"/>
                  </a:schemeClr>
                </a:solidFill>
                <a:latin typeface="+mn-ea"/>
              </a:endParaRPr>
            </a:p>
          </p:txBody>
        </p:sp>
        <p:sp>
          <p:nvSpPr>
            <p:cNvPr id="24" name="Rectangle 11">
              <a:extLst>
                <a:ext uri="{FF2B5EF4-FFF2-40B4-BE49-F238E27FC236}">
                  <a16:creationId xmlns:a16="http://schemas.microsoft.com/office/drawing/2014/main" id="{F050F700-8A2D-BDFF-3B38-6B67D0DFE15D}"/>
                </a:ext>
              </a:extLst>
            </p:cNvPr>
            <p:cNvSpPr/>
            <p:nvPr/>
          </p:nvSpPr>
          <p:spPr>
            <a:xfrm>
              <a:off x="215925" y="2174754"/>
              <a:ext cx="1041375" cy="2296501"/>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必要な</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品目を</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特定する</a:t>
              </a:r>
            </a:p>
          </p:txBody>
        </p:sp>
      </p:grpSp>
      <p:grpSp>
        <p:nvGrpSpPr>
          <p:cNvPr id="25" name="グループ化 24">
            <a:extLst>
              <a:ext uri="{FF2B5EF4-FFF2-40B4-BE49-F238E27FC236}">
                <a16:creationId xmlns:a16="http://schemas.microsoft.com/office/drawing/2014/main" id="{39793B77-A4BA-1425-AA48-D10B8638DB54}"/>
              </a:ext>
            </a:extLst>
          </p:cNvPr>
          <p:cNvGrpSpPr/>
          <p:nvPr/>
        </p:nvGrpSpPr>
        <p:grpSpPr>
          <a:xfrm>
            <a:off x="215925" y="5460962"/>
            <a:ext cx="9920301" cy="1584000"/>
            <a:chOff x="215925" y="4533471"/>
            <a:chExt cx="9920301" cy="1206567"/>
          </a:xfrm>
        </p:grpSpPr>
        <p:sp>
          <p:nvSpPr>
            <p:cNvPr id="26" name="Rectangle 9">
              <a:extLst>
                <a:ext uri="{FF2B5EF4-FFF2-40B4-BE49-F238E27FC236}">
                  <a16:creationId xmlns:a16="http://schemas.microsoft.com/office/drawing/2014/main" id="{1C9678B6-3234-FD56-EF42-C165CAAAD8C9}"/>
                </a:ext>
              </a:extLst>
            </p:cNvPr>
            <p:cNvSpPr/>
            <p:nvPr/>
          </p:nvSpPr>
          <p:spPr>
            <a:xfrm>
              <a:off x="1343023" y="4533472"/>
              <a:ext cx="4567216" cy="120656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65113" indent="-265113">
                <a:buFont typeface="Wingdings" panose="05000000000000000000" pitchFamily="2" charset="2"/>
                <a:buChar char="n"/>
                <a:defRPr/>
              </a:pPr>
              <a:endParaRPr lang="ja-JP" altLang="en-US" sz="1400" b="1">
                <a:solidFill>
                  <a:schemeClr val="tx1"/>
                </a:solidFill>
                <a:latin typeface="+mn-ea"/>
              </a:endParaRPr>
            </a:p>
          </p:txBody>
        </p:sp>
        <p:sp>
          <p:nvSpPr>
            <p:cNvPr id="27" name="Rectangle 11">
              <a:extLst>
                <a:ext uri="{FF2B5EF4-FFF2-40B4-BE49-F238E27FC236}">
                  <a16:creationId xmlns:a16="http://schemas.microsoft.com/office/drawing/2014/main" id="{7A6718AE-906B-9961-6261-A84BC92B25CF}"/>
                </a:ext>
              </a:extLst>
            </p:cNvPr>
            <p:cNvSpPr/>
            <p:nvPr/>
          </p:nvSpPr>
          <p:spPr>
            <a:xfrm>
              <a:off x="215925" y="4533471"/>
              <a:ext cx="1041375" cy="1206566"/>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必要な量を</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把握する</a:t>
              </a:r>
            </a:p>
          </p:txBody>
        </p:sp>
        <p:sp>
          <p:nvSpPr>
            <p:cNvPr id="28" name="Oval 22">
              <a:extLst>
                <a:ext uri="{FF2B5EF4-FFF2-40B4-BE49-F238E27FC236}">
                  <a16:creationId xmlns:a16="http://schemas.microsoft.com/office/drawing/2014/main" id="{7A3A70F5-49BD-0491-F7F4-95AED57AC33A}"/>
                </a:ext>
              </a:extLst>
            </p:cNvPr>
            <p:cNvSpPr/>
            <p:nvPr/>
          </p:nvSpPr>
          <p:spPr>
            <a:xfrm>
              <a:off x="6554226" y="4533472"/>
              <a:ext cx="3582000" cy="1206566"/>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lang="en-US" altLang="ja-JP" sz="1600" b="1">
                <a:solidFill>
                  <a:schemeClr val="bg1">
                    <a:lumMod val="65000"/>
                  </a:schemeClr>
                </a:solidFill>
                <a:latin typeface="+mn-ea"/>
              </a:endParaRPr>
            </a:p>
          </p:txBody>
        </p:sp>
      </p:grpSp>
      <p:grpSp>
        <p:nvGrpSpPr>
          <p:cNvPr id="29" name="グループ化 28">
            <a:extLst>
              <a:ext uri="{FF2B5EF4-FFF2-40B4-BE49-F238E27FC236}">
                <a16:creationId xmlns:a16="http://schemas.microsoft.com/office/drawing/2014/main" id="{6C690BBE-9E9F-3FEE-1313-A65BC045D938}"/>
              </a:ext>
            </a:extLst>
          </p:cNvPr>
          <p:cNvGrpSpPr/>
          <p:nvPr/>
        </p:nvGrpSpPr>
        <p:grpSpPr>
          <a:xfrm>
            <a:off x="215925" y="2174754"/>
            <a:ext cx="9920301" cy="1584000"/>
            <a:chOff x="215925" y="5802253"/>
            <a:chExt cx="9920301" cy="1206566"/>
          </a:xfrm>
        </p:grpSpPr>
        <p:sp>
          <p:nvSpPr>
            <p:cNvPr id="30" name="Rectangle 9">
              <a:extLst>
                <a:ext uri="{FF2B5EF4-FFF2-40B4-BE49-F238E27FC236}">
                  <a16:creationId xmlns:a16="http://schemas.microsoft.com/office/drawing/2014/main" id="{5F0AD834-70E0-7F92-8D4C-7150020DB5D0}"/>
                </a:ext>
              </a:extLst>
            </p:cNvPr>
            <p:cNvSpPr/>
            <p:nvPr/>
          </p:nvSpPr>
          <p:spPr>
            <a:xfrm>
              <a:off x="1343021" y="5802254"/>
              <a:ext cx="4567216" cy="120656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65113" indent="-265113">
                <a:buFont typeface="Wingdings" panose="05000000000000000000" pitchFamily="2" charset="2"/>
                <a:buChar char="n"/>
                <a:defRPr/>
              </a:pPr>
              <a:endParaRPr lang="ja-JP" altLang="en-US" sz="1400" b="1">
                <a:solidFill>
                  <a:schemeClr val="tx1"/>
                </a:solidFill>
                <a:latin typeface="+mn-ea"/>
              </a:endParaRPr>
            </a:p>
          </p:txBody>
        </p:sp>
        <p:sp>
          <p:nvSpPr>
            <p:cNvPr id="31" name="Rectangle 11">
              <a:extLst>
                <a:ext uri="{FF2B5EF4-FFF2-40B4-BE49-F238E27FC236}">
                  <a16:creationId xmlns:a16="http://schemas.microsoft.com/office/drawing/2014/main" id="{3202F5B0-D968-7AFC-D064-735893461197}"/>
                </a:ext>
              </a:extLst>
            </p:cNvPr>
            <p:cNvSpPr/>
            <p:nvPr/>
          </p:nvSpPr>
          <p:spPr>
            <a:xfrm>
              <a:off x="215925" y="5802253"/>
              <a:ext cx="1041375" cy="1206566"/>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必要な</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対象を</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特定する</a:t>
              </a:r>
            </a:p>
          </p:txBody>
        </p:sp>
        <p:sp>
          <p:nvSpPr>
            <p:cNvPr id="32" name="Oval 22">
              <a:extLst>
                <a:ext uri="{FF2B5EF4-FFF2-40B4-BE49-F238E27FC236}">
                  <a16:creationId xmlns:a16="http://schemas.microsoft.com/office/drawing/2014/main" id="{56BDB43C-072C-6A4C-3151-C49AD38785F2}"/>
                </a:ext>
              </a:extLst>
            </p:cNvPr>
            <p:cNvSpPr/>
            <p:nvPr/>
          </p:nvSpPr>
          <p:spPr>
            <a:xfrm>
              <a:off x="6554226" y="5802253"/>
              <a:ext cx="3582000" cy="1206566"/>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en-US" altLang="ja-JP" sz="1600" b="1">
                <a:solidFill>
                  <a:schemeClr val="bg1">
                    <a:lumMod val="65000"/>
                  </a:schemeClr>
                </a:solidFill>
                <a:latin typeface="+mn-ea"/>
              </a:endParaRPr>
            </a:p>
          </p:txBody>
        </p:sp>
      </p:grpSp>
      <p:sp>
        <p:nvSpPr>
          <p:cNvPr id="4" name="スライド番号プレースホルダー 3">
            <a:extLst>
              <a:ext uri="{FF2B5EF4-FFF2-40B4-BE49-F238E27FC236}">
                <a16:creationId xmlns:a16="http://schemas.microsoft.com/office/drawing/2014/main" id="{23F4A3CC-1824-C9E3-F0F2-E090BCB48B35}"/>
              </a:ext>
            </a:extLst>
          </p:cNvPr>
          <p:cNvSpPr>
            <a:spLocks noGrp="1"/>
          </p:cNvSpPr>
          <p:nvPr>
            <p:ph type="sldNum" sz="quarter" idx="12"/>
          </p:nvPr>
        </p:nvSpPr>
        <p:spPr/>
        <p:txBody>
          <a:bodyPr/>
          <a:lstStyle/>
          <a:p>
            <a:fld id="{D9550142-B990-490A-A107-ED7302A7FD52}" type="slidenum">
              <a:rPr lang="ja-JP" altLang="en-US" smtClean="0"/>
              <a:pPr/>
              <a:t>17</a:t>
            </a:fld>
            <a:endParaRPr lang="ja-JP" altLang="en-US"/>
          </a:p>
        </p:txBody>
      </p:sp>
    </p:spTree>
    <p:extLst>
      <p:ext uri="{BB962C8B-B14F-4D97-AF65-F5344CB8AC3E}">
        <p14:creationId xmlns:p14="http://schemas.microsoft.com/office/powerpoint/2010/main" val="137424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 y="2817481"/>
            <a:ext cx="10704945" cy="835616"/>
          </a:xfrm>
          <a:prstGeom prst="rect">
            <a:avLst/>
          </a:prstGeom>
          <a:noFill/>
          <a:ln>
            <a:noFill/>
          </a:ln>
        </p:spPr>
        <p:txBody>
          <a:bodyPr vert="horz" wrap="square" lIns="0" tIns="0" rIns="0" bIns="0" rtlCol="0" anchor="ctr">
            <a:normAutofit fontScale="85000" lnSpcReduction="20000"/>
          </a:bodyPr>
          <a:lstStyle/>
          <a:p>
            <a:pPr algn="ctr" defTabSz="987095" fontAlgn="auto">
              <a:spcAft>
                <a:spcPts val="0"/>
              </a:spcAft>
            </a:pPr>
            <a:r>
              <a:rPr lang="ja-JP" altLang="en-US" sz="3886" b="1">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事業者支援に向けた</a:t>
            </a:r>
            <a:endParaRPr lang="en-US" altLang="ja-JP" sz="3886"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87095" fontAlgn="auto">
              <a:spcAft>
                <a:spcPts val="0"/>
              </a:spcAft>
            </a:pPr>
            <a:r>
              <a:rPr lang="ja-JP" altLang="en-US" sz="3886" b="1">
                <a:solidFill>
                  <a:prstClr val="black"/>
                </a:solidFill>
                <a:latin typeface="Meiryo UI" panose="020B0604030504040204" pitchFamily="50" charset="-128"/>
                <a:ea typeface="Meiryo UI" panose="020B0604030504040204" pitchFamily="50" charset="-128"/>
                <a:cs typeface="Meiryo UI" panose="020B0604030504040204" pitchFamily="50" charset="-128"/>
              </a:rPr>
              <a:t>地域課題分析ナビゲーション</a:t>
            </a:r>
          </a:p>
        </p:txBody>
      </p:sp>
      <p:sp>
        <p:nvSpPr>
          <p:cNvPr id="2" name="楕円 1">
            <a:extLst>
              <a:ext uri="{FF2B5EF4-FFF2-40B4-BE49-F238E27FC236}">
                <a16:creationId xmlns:a16="http://schemas.microsoft.com/office/drawing/2014/main" id="{4FA79AB3-F847-61CD-C964-74AD887CEC2F}"/>
              </a:ext>
            </a:extLst>
          </p:cNvPr>
          <p:cNvSpPr/>
          <p:nvPr/>
        </p:nvSpPr>
        <p:spPr>
          <a:xfrm>
            <a:off x="2081345" y="2993831"/>
            <a:ext cx="482917" cy="482917"/>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2000" b="1">
                <a:solidFill>
                  <a:schemeClr val="bg1"/>
                </a:solidFill>
              </a:rPr>
              <a:t>２</a:t>
            </a:r>
          </a:p>
        </p:txBody>
      </p:sp>
      <p:sp>
        <p:nvSpPr>
          <p:cNvPr id="3" name="スライド番号プレースホルダー 2">
            <a:extLst>
              <a:ext uri="{FF2B5EF4-FFF2-40B4-BE49-F238E27FC236}">
                <a16:creationId xmlns:a16="http://schemas.microsoft.com/office/drawing/2014/main" id="{699DF116-DAC7-D924-8F91-7BF249E16D88}"/>
              </a:ext>
            </a:extLst>
          </p:cNvPr>
          <p:cNvSpPr>
            <a:spLocks noGrp="1"/>
          </p:cNvSpPr>
          <p:nvPr>
            <p:ph type="sldNum" sz="quarter" idx="12"/>
          </p:nvPr>
        </p:nvSpPr>
        <p:spPr/>
        <p:txBody>
          <a:bodyPr/>
          <a:lstStyle/>
          <a:p>
            <a:fld id="{D9550142-B990-490A-A107-ED7302A7FD52}" type="slidenum">
              <a:rPr lang="ja-JP" altLang="en-US" smtClean="0"/>
              <a:pPr/>
              <a:t>18</a:t>
            </a:fld>
            <a:endParaRPr lang="ja-JP" altLang="en-US"/>
          </a:p>
        </p:txBody>
      </p:sp>
    </p:spTree>
    <p:extLst>
      <p:ext uri="{BB962C8B-B14F-4D97-AF65-F5344CB8AC3E}">
        <p14:creationId xmlns:p14="http://schemas.microsoft.com/office/powerpoint/2010/main" val="123014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19</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noAutofit/>
          </a:bodyPr>
          <a:lstStyle/>
          <a:p>
            <a:r>
              <a:rPr kumimoji="1" lang="ja-JP" altLang="en-US" sz="1400"/>
              <a:t>全産業の構造</a:t>
            </a:r>
            <a:br>
              <a:rPr kumimoji="1" lang="en-US" altLang="ja-JP" sz="1400"/>
            </a:br>
            <a:r>
              <a:rPr kumimoji="1" lang="en-US" altLang="ja-JP" sz="1400"/>
              <a:t>-</a:t>
            </a:r>
            <a:r>
              <a:rPr lang="ja-JP" altLang="en-US" sz="1400"/>
              <a:t>売上額、</a:t>
            </a:r>
            <a:r>
              <a:rPr kumimoji="1" lang="zh-TW" altLang="en-US" sz="1400"/>
              <a:t>付加価値額、事業所数、従業者数</a:t>
            </a:r>
            <a:endParaRPr kumimoji="1" lang="ja-JP" altLang="en-US" sz="1400"/>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1937488"/>
            <a:ext cx="4572000" cy="3882287"/>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売上額、付加価値額、事業所数、従業者数等の全産業の構造を分析することで、地域の主要な産業を把握します。</a:t>
            </a:r>
            <a:endParaRPr kumimoji="0" lang="en-US" altLang="ja-JP" sz="1600" b="1" kern="0">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売上額、付加価値額は地域の所得創出、事業所数は地域の経済活動の拠点、従業者数は雇用確保の観点から地域の主要な産業を捉えます。</a:t>
            </a:r>
            <a:endParaRPr kumimoji="0" lang="en-US" altLang="ja-JP" sz="1600" b="1" kern="0">
              <a:latin typeface="Meiryo UI"/>
              <a:ea typeface="Meiryo UI"/>
            </a:endParaRPr>
          </a:p>
          <a:p>
            <a:pPr marR="0" lvl="0" defTabSz="914400" eaLnBrk="1" fontAlgn="auto" latinLnBrk="0" hangingPunct="1">
              <a:lnSpc>
                <a:spcPct val="100000"/>
              </a:lnSpc>
              <a:spcBef>
                <a:spcPts val="0"/>
              </a:spcBef>
              <a:spcAft>
                <a:spcPts val="600"/>
              </a:spcAft>
              <a:buClrTx/>
              <a:buSzTx/>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kern="0">
                <a:latin typeface="Meiryo UI"/>
                <a:ea typeface="Meiryo UI"/>
              </a:rPr>
              <a:t>A</a:t>
            </a:r>
            <a:r>
              <a:rPr kumimoji="0" lang="ja-JP" altLang="en-US" sz="1200" kern="0">
                <a:latin typeface="Meiryo UI"/>
                <a:ea typeface="Meiryo UI"/>
              </a:rPr>
              <a:t>市の全産業の構造</a:t>
            </a:r>
            <a:r>
              <a:rPr kumimoji="0" lang="en-US" altLang="ja-JP" sz="1200" kern="0">
                <a:latin typeface="Meiryo UI"/>
                <a:ea typeface="Meiryo UI"/>
              </a:rPr>
              <a:t>-</a:t>
            </a:r>
            <a:r>
              <a:rPr kumimoji="0" lang="ja-JP" altLang="en-US" sz="1200" kern="0">
                <a:latin typeface="Meiryo UI"/>
                <a:ea typeface="Meiryo UI"/>
              </a:rPr>
              <a:t>事業所数（事業所単位）を中分類で分析すると、「飲食店」、「不動産賃貸業・管理業」、「洗濯・理容・美容・浴場業」、「その他の小売業」、 「医療業」 が上位に挙がる。</a:t>
            </a:r>
          </a:p>
          <a:p>
            <a:pPr marL="285750" indent="-285750" fontAlgn="auto">
              <a:spcBef>
                <a:spcPts val="0"/>
              </a:spcBef>
              <a:spcAft>
                <a:spcPts val="600"/>
              </a:spcAft>
              <a:buFont typeface="Arial" panose="020B0604020202020204" pitchFamily="34" charset="0"/>
              <a:buChar char="•"/>
              <a:defRPr/>
            </a:pPr>
            <a:r>
              <a:rPr kumimoji="0" lang="ja-JP" altLang="en-US" sz="1600" b="1" kern="0">
                <a:latin typeface="Meiryo UI"/>
                <a:ea typeface="Meiryo UI"/>
              </a:rPr>
              <a:t>担当する産業が決まっている場合は、特定産業内の分類について、同様の観点で分析することで、産業内の主要な分類を把握できます。</a:t>
            </a:r>
            <a:endParaRPr kumimoji="0" lang="en-US" altLang="ja-JP" sz="1600" b="1" kern="0">
              <a:latin typeface="Meiryo UI"/>
              <a:ea typeface="Meiryo U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農業の中で、産出額が多いのは「米」及び「畜産」である。</a:t>
            </a: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E282A661-BFF5-8E26-1CBD-1D604A4573C1}"/>
              </a:ext>
            </a:extLst>
          </p:cNvPr>
          <p:cNvSpPr/>
          <p:nvPr/>
        </p:nvSpPr>
        <p:spPr>
          <a:xfrm>
            <a:off x="558800" y="1953382"/>
            <a:ext cx="4572000" cy="74180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sng" strike="noStrike" kern="0" cap="none" spc="0" normalizeH="0" baseline="0" noProof="0">
                <a:ln>
                  <a:noFill/>
                </a:ln>
                <a:solidFill>
                  <a:srgbClr val="0070C0"/>
                </a:solidFill>
                <a:effectLst/>
                <a:uLnTx/>
                <a:uFillTx/>
                <a:latin typeface="Meiryo UI"/>
                <a:ea typeface="Meiryo UI"/>
                <a:hlinkClick r:id="rId2"/>
              </a:rPr>
              <a:t>RESAS</a:t>
            </a:r>
            <a:r>
              <a:rPr kumimoji="0" lang="ja-JP" altLang="en-US" sz="1400" b="1" i="0" u="sng" strike="noStrike" kern="0" cap="none" spc="0" normalizeH="0" baseline="0" noProof="0">
                <a:ln>
                  <a:noFill/>
                </a:ln>
                <a:solidFill>
                  <a:srgbClr val="0070C0"/>
                </a:solidFill>
                <a:effectLst/>
                <a:uLnTx/>
                <a:uFillTx/>
                <a:latin typeface="Meiryo UI"/>
                <a:ea typeface="Meiryo UI"/>
                <a:hlinkClick r:id="rId2"/>
              </a:rPr>
              <a:t>（地域経済分析システム）産業構造マップ</a:t>
            </a:r>
            <a:endParaRPr kumimoji="0" lang="en-US" altLang="ja-JP" sz="1400" b="1" i="0" u="sng" strike="noStrike" kern="0" cap="none" spc="0" normalizeH="0" baseline="0" noProof="0">
              <a:ln>
                <a:noFill/>
              </a:ln>
              <a:solidFill>
                <a:srgbClr val="0070C0"/>
              </a:solidFill>
              <a:effectLst/>
              <a:uLnTx/>
              <a:uFillTx/>
              <a:latin typeface="Meiryo UI"/>
              <a:ea typeface="Meiryo UI"/>
              <a:hlinkClick r:id="rId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u="sng" kern="0">
                <a:solidFill>
                  <a:srgbClr val="0070C0"/>
                </a:solidFill>
                <a:latin typeface="Meiryo UI"/>
                <a:ea typeface="Meiryo UI"/>
                <a:hlinkClick r:id="rId2"/>
              </a:rPr>
              <a:t>＞全産業＞全産業の構造</a:t>
            </a:r>
            <a:endParaRPr kumimoji="0" lang="en-US" altLang="ja-JP" sz="1400" b="1" u="sng" kern="0">
              <a:solidFill>
                <a:srgbClr val="0070C0"/>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prstClr val="black"/>
                </a:solidFill>
                <a:effectLst/>
                <a:uLnTx/>
                <a:uFillTx/>
                <a:latin typeface="Meiryo UI"/>
                <a:ea typeface="Meiryo UI"/>
                <a:cs typeface="+mn-cs"/>
              </a:rPr>
              <a:t>※</a:t>
            </a:r>
            <a:r>
              <a:rPr kumimoji="0" lang="ja-JP" altLang="en-US" sz="1050" b="0" i="0" u="none" strike="noStrike" kern="0" cap="none" spc="0" normalizeH="0" baseline="0" noProof="0">
                <a:ln>
                  <a:noFill/>
                </a:ln>
                <a:solidFill>
                  <a:prstClr val="black"/>
                </a:solidFill>
                <a:effectLst/>
                <a:uLnTx/>
                <a:uFillTx/>
                <a:latin typeface="Meiryo UI"/>
                <a:ea typeface="Meiryo UI"/>
                <a:cs typeface="+mn-cs"/>
              </a:rPr>
              <a:t>上記はデータの一例であるため、</a:t>
            </a:r>
            <a:endParaRPr kumimoji="0" lang="en-US" altLang="ja-JP" sz="1050" b="0" i="0" u="none" strike="noStrike" kern="0" cap="none" spc="0" normalizeH="0" baseline="0" noProof="0">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Meiryo UI"/>
                <a:ea typeface="Meiryo UI"/>
                <a:cs typeface="+mn-cs"/>
              </a:rPr>
              <a:t>地域独自のデータがある場合はそちらを優先して利用ください。</a:t>
            </a: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売上額、付加価値額、事業所数、従業者数等から地域の特色ある主要産業を分析し、支援が必要な産業や産業内の分類を特定する。</a:t>
            </a:r>
          </a:p>
        </p:txBody>
      </p:sp>
      <p:sp>
        <p:nvSpPr>
          <p:cNvPr id="25" name="正方形/長方形 24">
            <a:extLst>
              <a:ext uri="{FF2B5EF4-FFF2-40B4-BE49-F238E27FC236}">
                <a16:creationId xmlns:a16="http://schemas.microsoft.com/office/drawing/2014/main" id="{4CFCB3CC-0427-6B06-8155-F3BA6D2558B3}"/>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「付加価値額」とは、生産額から原材料などの中間投入財を差し引くことによって算出できます。付加価値額は、給与等の労働コストと配当や支払利息等の資本コストの合計値と等しくなります。</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事業所」とは経済活動の場所ごとの単位であり、①経済活動が、単一の経営主体のもとで一定の場所（一区画）を占めて行われていること、②物の生産や販売、サービスの提供が、従業者と設備を有して、継続的に行われていること、を要件としています。</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「従業者（事業所単位）」とは、当該事業所に所属して働いている全ての人をいいます。したがって、他の会社などの別経営の事業所へ出向又は派遣している人も含まれます。</a:t>
            </a:r>
            <a:endParaRPr kumimoji="0" lang="en-US" altLang="ja-JP" sz="1200" kern="0">
              <a:solidFill>
                <a:srgbClr val="2E2E38"/>
              </a:solidFill>
              <a:latin typeface="Meiryo UI"/>
              <a:ea typeface="Meiryo UI"/>
            </a:endParaRPr>
          </a:p>
        </p:txBody>
      </p:sp>
      <p:sp>
        <p:nvSpPr>
          <p:cNvPr id="26" name="正方形/長方形 24">
            <a:extLst>
              <a:ext uri="{FF2B5EF4-FFF2-40B4-BE49-F238E27FC236}">
                <a16:creationId xmlns:a16="http://schemas.microsoft.com/office/drawing/2014/main" id="{77D02DBD-AEC1-D8F5-4FB3-F39204982493}"/>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grpSp>
        <p:nvGrpSpPr>
          <p:cNvPr id="49" name="グループ化 48">
            <a:extLst>
              <a:ext uri="{FF2B5EF4-FFF2-40B4-BE49-F238E27FC236}">
                <a16:creationId xmlns:a16="http://schemas.microsoft.com/office/drawing/2014/main" id="{1E6A506E-D929-73D6-CCAB-68A259B91E87}"/>
              </a:ext>
            </a:extLst>
          </p:cNvPr>
          <p:cNvGrpSpPr/>
          <p:nvPr/>
        </p:nvGrpSpPr>
        <p:grpSpPr>
          <a:xfrm>
            <a:off x="4478134" y="174818"/>
            <a:ext cx="6053017" cy="518028"/>
            <a:chOff x="4478134" y="174818"/>
            <a:chExt cx="6053017" cy="518028"/>
          </a:xfrm>
        </p:grpSpPr>
        <p:grpSp>
          <p:nvGrpSpPr>
            <p:cNvPr id="23" name="グループ化 22">
              <a:extLst>
                <a:ext uri="{FF2B5EF4-FFF2-40B4-BE49-F238E27FC236}">
                  <a16:creationId xmlns:a16="http://schemas.microsoft.com/office/drawing/2014/main" id="{DA7A454C-E987-C1DD-DD8F-9334BEFD317E}"/>
                </a:ext>
              </a:extLst>
            </p:cNvPr>
            <p:cNvGrpSpPr/>
            <p:nvPr/>
          </p:nvGrpSpPr>
          <p:grpSpPr>
            <a:xfrm>
              <a:off x="8587151" y="174818"/>
              <a:ext cx="1944000" cy="512314"/>
              <a:chOff x="8836706" y="182438"/>
              <a:chExt cx="2139724" cy="512314"/>
            </a:xfrm>
          </p:grpSpPr>
          <p:sp>
            <p:nvSpPr>
              <p:cNvPr id="47" name="Rectangle 7">
                <a:extLst>
                  <a:ext uri="{FF2B5EF4-FFF2-40B4-BE49-F238E27FC236}">
                    <a16:creationId xmlns:a16="http://schemas.microsoft.com/office/drawing/2014/main" id="{B2587999-E6F5-41DA-27FD-404B53B3E111}"/>
                  </a:ext>
                </a:extLst>
              </p:cNvPr>
              <p:cNvSpPr/>
              <p:nvPr/>
            </p:nvSpPr>
            <p:spPr>
              <a:xfrm>
                <a:off x="8944656" y="182438"/>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支援が必要な量を把握する</a:t>
                </a:r>
              </a:p>
            </p:txBody>
          </p:sp>
          <p:sp>
            <p:nvSpPr>
              <p:cNvPr id="48" name="Rectangle 7">
                <a:extLst>
                  <a:ext uri="{FF2B5EF4-FFF2-40B4-BE49-F238E27FC236}">
                    <a16:creationId xmlns:a16="http://schemas.microsoft.com/office/drawing/2014/main" id="{424DAC1F-154F-C537-5707-4F4A2D3FEBC9}"/>
                  </a:ext>
                </a:extLst>
              </p:cNvPr>
              <p:cNvSpPr/>
              <p:nvPr/>
            </p:nvSpPr>
            <p:spPr>
              <a:xfrm>
                <a:off x="8836706" y="182438"/>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C</a:t>
                </a:r>
                <a:endParaRPr kumimoji="0" lang="ja-JP" altLang="en-US" sz="1050" b="1" kern="0">
                  <a:solidFill>
                    <a:schemeClr val="bg1"/>
                  </a:solidFill>
                  <a:latin typeface="Meiryo UI"/>
                  <a:ea typeface="Meiryo UI"/>
                </a:endParaRPr>
              </a:p>
            </p:txBody>
          </p:sp>
        </p:grpSp>
        <p:grpSp>
          <p:nvGrpSpPr>
            <p:cNvPr id="24" name="グループ化 23">
              <a:extLst>
                <a:ext uri="{FF2B5EF4-FFF2-40B4-BE49-F238E27FC236}">
                  <a16:creationId xmlns:a16="http://schemas.microsoft.com/office/drawing/2014/main" id="{444C90A2-A68B-487C-6618-594BB1E292F9}"/>
                </a:ext>
              </a:extLst>
            </p:cNvPr>
            <p:cNvGrpSpPr/>
            <p:nvPr/>
          </p:nvGrpSpPr>
          <p:grpSpPr>
            <a:xfrm>
              <a:off x="4478134" y="180532"/>
              <a:ext cx="1944000" cy="512314"/>
              <a:chOff x="4257154" y="188152"/>
              <a:chExt cx="2139724" cy="512314"/>
            </a:xfrm>
          </p:grpSpPr>
          <p:sp>
            <p:nvSpPr>
              <p:cNvPr id="45" name="Rectangle 7">
                <a:extLst>
                  <a:ext uri="{FF2B5EF4-FFF2-40B4-BE49-F238E27FC236}">
                    <a16:creationId xmlns:a16="http://schemas.microsoft.com/office/drawing/2014/main" id="{F1C09AC0-B382-B1DC-96DE-9AB33374724E}"/>
                  </a:ext>
                </a:extLst>
              </p:cNvPr>
              <p:cNvSpPr/>
              <p:nvPr/>
            </p:nvSpPr>
            <p:spPr>
              <a:xfrm>
                <a:off x="4365104"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支援が必要な対象を特定する</a:t>
                </a:r>
              </a:p>
            </p:txBody>
          </p:sp>
          <p:sp>
            <p:nvSpPr>
              <p:cNvPr id="46" name="Rectangle 7">
                <a:extLst>
                  <a:ext uri="{FF2B5EF4-FFF2-40B4-BE49-F238E27FC236}">
                    <a16:creationId xmlns:a16="http://schemas.microsoft.com/office/drawing/2014/main" id="{43293D70-D6E3-B5EC-7F25-EC0195562102}"/>
                  </a:ext>
                </a:extLst>
              </p:cNvPr>
              <p:cNvSpPr/>
              <p:nvPr/>
            </p:nvSpPr>
            <p:spPr>
              <a:xfrm>
                <a:off x="4257154"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A</a:t>
                </a:r>
                <a:endParaRPr kumimoji="0" lang="ja-JP" altLang="en-US" sz="1050" b="1" kern="0">
                  <a:solidFill>
                    <a:schemeClr val="tx1"/>
                  </a:solidFill>
                  <a:latin typeface="Meiryo UI"/>
                  <a:ea typeface="Meiryo UI"/>
                </a:endParaRPr>
              </a:p>
            </p:txBody>
          </p:sp>
        </p:grpSp>
        <p:grpSp>
          <p:nvGrpSpPr>
            <p:cNvPr id="31" name="グループ化 30">
              <a:extLst>
                <a:ext uri="{FF2B5EF4-FFF2-40B4-BE49-F238E27FC236}">
                  <a16:creationId xmlns:a16="http://schemas.microsoft.com/office/drawing/2014/main" id="{2F6B6A7E-AEC9-EB02-6F63-A61572838C68}"/>
                </a:ext>
              </a:extLst>
            </p:cNvPr>
            <p:cNvGrpSpPr/>
            <p:nvPr/>
          </p:nvGrpSpPr>
          <p:grpSpPr>
            <a:xfrm>
              <a:off x="6532643" y="180532"/>
              <a:ext cx="1944000" cy="512314"/>
              <a:chOff x="6384300" y="188152"/>
              <a:chExt cx="2139724" cy="512314"/>
            </a:xfrm>
          </p:grpSpPr>
          <p:sp>
            <p:nvSpPr>
              <p:cNvPr id="43" name="Rectangle 7">
                <a:extLst>
                  <a:ext uri="{FF2B5EF4-FFF2-40B4-BE49-F238E27FC236}">
                    <a16:creationId xmlns:a16="http://schemas.microsoft.com/office/drawing/2014/main" id="{7887FA1C-054C-811B-89F9-05EDF1275911}"/>
                  </a:ext>
                </a:extLst>
              </p:cNvPr>
              <p:cNvSpPr/>
              <p:nvPr/>
            </p:nvSpPr>
            <p:spPr>
              <a:xfrm>
                <a:off x="6492250"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747480"/>
                  </a:buClr>
                  <a:buSzTx/>
                  <a:buFontTx/>
                  <a:buNone/>
                  <a:tabLst/>
                  <a:defRPr/>
                </a:pPr>
                <a:r>
                  <a:rPr kumimoji="0" lang="ja-JP" altLang="en-US" sz="1050" b="0" i="0" u="none" strike="noStrike" kern="0" cap="none" spc="0" normalizeH="0" baseline="0" noProof="0">
                    <a:ln>
                      <a:noFill/>
                    </a:ln>
                    <a:solidFill>
                      <a:srgbClr val="2E2E38"/>
                    </a:solidFill>
                    <a:effectLst/>
                    <a:uLnTx/>
                    <a:uFillTx/>
                    <a:latin typeface="Meiryo UI"/>
                    <a:ea typeface="Meiryo UI"/>
                    <a:cs typeface="+mn-cs"/>
                  </a:rPr>
                  <a:t>支援が必要な品目を特定する</a:t>
                </a:r>
              </a:p>
            </p:txBody>
          </p:sp>
          <p:sp>
            <p:nvSpPr>
              <p:cNvPr id="44" name="Rectangle 7">
                <a:extLst>
                  <a:ext uri="{FF2B5EF4-FFF2-40B4-BE49-F238E27FC236}">
                    <a16:creationId xmlns:a16="http://schemas.microsoft.com/office/drawing/2014/main" id="{E842FD56-A219-5187-B2AB-E98861162F51}"/>
                  </a:ext>
                </a:extLst>
              </p:cNvPr>
              <p:cNvSpPr/>
              <p:nvPr/>
            </p:nvSpPr>
            <p:spPr>
              <a:xfrm>
                <a:off x="6384300"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B</a:t>
                </a:r>
                <a:endParaRPr kumimoji="0" lang="ja-JP" altLang="en-US" sz="1050" b="1" kern="0">
                  <a:solidFill>
                    <a:schemeClr val="bg1"/>
                  </a:solidFill>
                  <a:latin typeface="Meiryo UI"/>
                  <a:ea typeface="Meiryo UI"/>
                </a:endParaRPr>
              </a:p>
            </p:txBody>
          </p:sp>
        </p:grpSp>
      </p:grpSp>
      <p:pic>
        <p:nvPicPr>
          <p:cNvPr id="35" name="図 34">
            <a:extLst>
              <a:ext uri="{FF2B5EF4-FFF2-40B4-BE49-F238E27FC236}">
                <a16:creationId xmlns:a16="http://schemas.microsoft.com/office/drawing/2014/main" id="{A5E573B8-3857-8107-4820-3265A21A2A94}"/>
              </a:ext>
            </a:extLst>
          </p:cNvPr>
          <p:cNvPicPr>
            <a:picLocks noChangeAspect="1"/>
          </p:cNvPicPr>
          <p:nvPr/>
        </p:nvPicPr>
        <p:blipFill>
          <a:blip r:embed="rId3"/>
          <a:stretch>
            <a:fillRect/>
          </a:stretch>
        </p:blipFill>
        <p:spPr>
          <a:xfrm>
            <a:off x="930288" y="2707401"/>
            <a:ext cx="3827178" cy="3112374"/>
          </a:xfrm>
          <a:prstGeom prst="rect">
            <a:avLst/>
          </a:prstGeom>
        </p:spPr>
      </p:pic>
    </p:spTree>
    <p:extLst>
      <p:ext uri="{BB962C8B-B14F-4D97-AF65-F5344CB8AC3E}">
        <p14:creationId xmlns:p14="http://schemas.microsoft.com/office/powerpoint/2010/main" val="283114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4DBEED-69F3-5B60-3072-68D8CECBB2E7}"/>
              </a:ext>
            </a:extLst>
          </p:cNvPr>
          <p:cNvSpPr>
            <a:spLocks noGrp="1"/>
          </p:cNvSpPr>
          <p:nvPr>
            <p:ph type="sldNum" sz="quarter" idx="12"/>
          </p:nvPr>
        </p:nvSpPr>
        <p:spPr/>
        <p:txBody>
          <a:bodyPr/>
          <a:lstStyle/>
          <a:p>
            <a:fld id="{D9550142-B990-490A-A107-ED7302A7FD52}" type="slidenum">
              <a:rPr lang="ja-JP" altLang="en-US" smtClean="0"/>
              <a:pPr/>
              <a:t>2</a:t>
            </a:fld>
            <a:endParaRPr lang="ja-JP" altLang="en-US"/>
          </a:p>
        </p:txBody>
      </p:sp>
      <p:sp>
        <p:nvSpPr>
          <p:cNvPr id="3" name="タイトル 2">
            <a:extLst>
              <a:ext uri="{FF2B5EF4-FFF2-40B4-BE49-F238E27FC236}">
                <a16:creationId xmlns:a16="http://schemas.microsoft.com/office/drawing/2014/main" id="{953910AB-F7BB-0D2A-E4B4-123CB279569F}"/>
              </a:ext>
            </a:extLst>
          </p:cNvPr>
          <p:cNvSpPr>
            <a:spLocks noGrp="1"/>
          </p:cNvSpPr>
          <p:nvPr>
            <p:ph type="title"/>
          </p:nvPr>
        </p:nvSpPr>
        <p:spPr/>
        <p:txBody>
          <a:bodyPr vert="horz"/>
          <a:lstStyle/>
          <a:p>
            <a:r>
              <a:rPr kumimoji="1" lang="ja-JP" altLang="en-US"/>
              <a:t>本資料の構成</a:t>
            </a:r>
          </a:p>
        </p:txBody>
      </p:sp>
      <p:sp>
        <p:nvSpPr>
          <p:cNvPr id="6" name="Text Placeholder 7">
            <a:extLst>
              <a:ext uri="{FF2B5EF4-FFF2-40B4-BE49-F238E27FC236}">
                <a16:creationId xmlns:a16="http://schemas.microsoft.com/office/drawing/2014/main" id="{645ED461-7DF5-434B-1A4D-1B5ECF91B48A}"/>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物価高騰・円安対応に向けた地域の注力課題の特定」における地域課題分析ナビゲーションは、①生活者支援に向けた地域課題分析ナビゲーション、②事業者支援に向けた地域課題分析ナビゲーション、③参考データ集の構成になっています。</a:t>
            </a:r>
          </a:p>
        </p:txBody>
      </p:sp>
      <p:sp>
        <p:nvSpPr>
          <p:cNvPr id="7" name="正方形/長方形 24">
            <a:extLst>
              <a:ext uri="{FF2B5EF4-FFF2-40B4-BE49-F238E27FC236}">
                <a16:creationId xmlns:a16="http://schemas.microsoft.com/office/drawing/2014/main" id="{4A2B4DC5-9423-54AA-484F-24B80B1003CB}"/>
              </a:ext>
            </a:extLst>
          </p:cNvPr>
          <p:cNvSpPr/>
          <p:nvPr/>
        </p:nvSpPr>
        <p:spPr>
          <a:xfrm>
            <a:off x="605550" y="2224772"/>
            <a:ext cx="9309422" cy="4557767"/>
          </a:xfrm>
          <a:prstGeom prst="rect">
            <a:avLst/>
          </a:prstGeom>
          <a:solidFill>
            <a:schemeClr val="accent5">
              <a:lumMod val="20000"/>
              <a:lumOff val="80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chemeClr val="tx1"/>
                </a:solidFill>
                <a:effectLst/>
                <a:uLnTx/>
                <a:uFillTx/>
                <a:latin typeface="Meiryo UI"/>
                <a:ea typeface="Meiryo UI"/>
                <a:cs typeface="+mn-cs"/>
              </a:rPr>
              <a:t>「物価高騰・円安対応に向けた地域の注力課題の特定」</a:t>
            </a:r>
            <a:endParaRPr kumimoji="0" lang="en-US" altLang="ja-JP" sz="2000" b="1" i="0" u="none" strike="noStrike" kern="0" cap="none" spc="0" normalizeH="0" baseline="0" noProof="0">
              <a:ln>
                <a:noFill/>
              </a:ln>
              <a:solidFill>
                <a:schemeClr val="tx1"/>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chemeClr val="tx1"/>
                </a:solidFill>
                <a:effectLst/>
                <a:uLnTx/>
                <a:uFillTx/>
                <a:latin typeface="Meiryo UI"/>
                <a:ea typeface="Meiryo UI"/>
                <a:cs typeface="+mn-cs"/>
              </a:rPr>
              <a:t>地域課題分析ナビゲーション</a:t>
            </a:r>
            <a:endParaRPr kumimoji="0" lang="en-US" altLang="ja-JP" sz="2000" b="1" i="0" u="none" strike="noStrike" kern="0" cap="none" spc="0" normalizeH="0" baseline="0" noProof="0">
              <a:ln>
                <a:noFill/>
              </a:ln>
              <a:solidFill>
                <a:schemeClr val="tx1"/>
              </a:solidFill>
              <a:effectLst/>
              <a:uLnTx/>
              <a:uFillTx/>
              <a:latin typeface="Meiryo UI"/>
              <a:ea typeface="Meiryo UI"/>
              <a:cs typeface="+mn-cs"/>
            </a:endParaRPr>
          </a:p>
        </p:txBody>
      </p:sp>
      <p:sp>
        <p:nvSpPr>
          <p:cNvPr id="18" name="正方形/長方形 24">
            <a:extLst>
              <a:ext uri="{FF2B5EF4-FFF2-40B4-BE49-F238E27FC236}">
                <a16:creationId xmlns:a16="http://schemas.microsoft.com/office/drawing/2014/main" id="{13A39736-68AB-D1C6-A561-46987F67E492}"/>
              </a:ext>
            </a:extLst>
          </p:cNvPr>
          <p:cNvSpPr/>
          <p:nvPr/>
        </p:nvSpPr>
        <p:spPr>
          <a:xfrm>
            <a:off x="778428" y="5610688"/>
            <a:ext cx="8932357" cy="887768"/>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rgbClr val="FFFFFF"/>
                </a:solidFill>
                <a:effectLst/>
                <a:uLnTx/>
                <a:uFillTx/>
                <a:latin typeface="Meiryo UI"/>
                <a:ea typeface="Meiryo UI"/>
                <a:cs typeface="+mn-cs"/>
              </a:rPr>
              <a:t>参考データ集</a:t>
            </a:r>
            <a:endParaRPr kumimoji="0" lang="en-US" altLang="ja-JP" sz="2000" b="1" i="0" u="none" strike="noStrike" kern="0" cap="none" spc="0" normalizeH="0" baseline="0" noProof="0">
              <a:ln>
                <a:noFill/>
              </a:ln>
              <a:solidFill>
                <a:srgbClr val="FFFFFF"/>
              </a:solidFill>
              <a:effectLst/>
              <a:uLnTx/>
              <a:uFillTx/>
              <a:latin typeface="Meiryo UI"/>
              <a:ea typeface="Meiryo UI"/>
              <a:cs typeface="+mn-cs"/>
            </a:endParaRPr>
          </a:p>
        </p:txBody>
      </p:sp>
      <p:sp>
        <p:nvSpPr>
          <p:cNvPr id="19" name="二等辺三角形 18">
            <a:extLst>
              <a:ext uri="{FF2B5EF4-FFF2-40B4-BE49-F238E27FC236}">
                <a16:creationId xmlns:a16="http://schemas.microsoft.com/office/drawing/2014/main" id="{ACDCB962-846C-9E30-8E69-0FA1EF50CB3D}"/>
              </a:ext>
            </a:extLst>
          </p:cNvPr>
          <p:cNvSpPr/>
          <p:nvPr/>
        </p:nvSpPr>
        <p:spPr>
          <a:xfrm>
            <a:off x="3272995" y="5046550"/>
            <a:ext cx="3974533" cy="258261"/>
          </a:xfrm>
          <a:prstGeom prst="triangl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endParaRPr kumimoji="1" lang="ja-JP" altLang="en-US" sz="1600" b="1">
              <a:solidFill>
                <a:schemeClr val="tx1"/>
              </a:solidFill>
            </a:endParaRPr>
          </a:p>
        </p:txBody>
      </p:sp>
      <p:grpSp>
        <p:nvGrpSpPr>
          <p:cNvPr id="24" name="グループ化 23">
            <a:extLst>
              <a:ext uri="{FF2B5EF4-FFF2-40B4-BE49-F238E27FC236}">
                <a16:creationId xmlns:a16="http://schemas.microsoft.com/office/drawing/2014/main" id="{87DA01A3-0114-5B97-B12D-2E3447048634}"/>
              </a:ext>
            </a:extLst>
          </p:cNvPr>
          <p:cNvGrpSpPr/>
          <p:nvPr/>
        </p:nvGrpSpPr>
        <p:grpSpPr>
          <a:xfrm>
            <a:off x="794084" y="3160450"/>
            <a:ext cx="8932355" cy="1651246"/>
            <a:chOff x="778430" y="3160450"/>
            <a:chExt cx="8932355" cy="1651246"/>
          </a:xfrm>
        </p:grpSpPr>
        <p:sp>
          <p:nvSpPr>
            <p:cNvPr id="8" name="正方形/長方形 24">
              <a:extLst>
                <a:ext uri="{FF2B5EF4-FFF2-40B4-BE49-F238E27FC236}">
                  <a16:creationId xmlns:a16="http://schemas.microsoft.com/office/drawing/2014/main" id="{6BA763F4-2782-27C4-F46B-25910BDDE178}"/>
                </a:ext>
              </a:extLst>
            </p:cNvPr>
            <p:cNvSpPr/>
            <p:nvPr/>
          </p:nvSpPr>
          <p:spPr>
            <a:xfrm>
              <a:off x="778430" y="3160450"/>
              <a:ext cx="4335108" cy="1651246"/>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rgbClr val="FFFFFF"/>
                  </a:solidFill>
                  <a:effectLst/>
                  <a:uLnTx/>
                  <a:uFillTx/>
                  <a:latin typeface="Meiryo UI"/>
                  <a:ea typeface="Meiryo UI"/>
                  <a:cs typeface="+mn-cs"/>
                </a:rPr>
                <a:t>生活者支援に向けた</a:t>
              </a:r>
              <a:endParaRPr kumimoji="0" lang="en-US" altLang="ja-JP" sz="2000" b="1" i="0" u="none" strike="noStrike" kern="0" cap="none" spc="0" normalizeH="0" baseline="0" noProof="0">
                <a:ln>
                  <a:noFill/>
                </a:ln>
                <a:solidFill>
                  <a:srgbClr val="FFFFFF"/>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a:solidFill>
                    <a:srgbClr val="FFFFFF"/>
                  </a:solidFill>
                  <a:latin typeface="Meiryo UI"/>
                  <a:ea typeface="Meiryo UI"/>
                </a:rPr>
                <a:t>地域課題分析</a:t>
              </a:r>
              <a:endParaRPr kumimoji="0" lang="en-US" altLang="ja-JP" sz="2000" b="1" kern="0">
                <a:solidFill>
                  <a:srgbClr val="FFFFFF"/>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a:solidFill>
                    <a:srgbClr val="FFFFFF"/>
                  </a:solidFill>
                  <a:latin typeface="Meiryo UI"/>
                  <a:ea typeface="Meiryo UI"/>
                </a:rPr>
                <a:t>ナビゲーション</a:t>
              </a:r>
              <a:endParaRPr kumimoji="0" lang="en-US" altLang="ja-JP" sz="20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BEC927B5-EFD9-D478-0940-3CD4F3EC63A0}"/>
                </a:ext>
              </a:extLst>
            </p:cNvPr>
            <p:cNvSpPr/>
            <p:nvPr/>
          </p:nvSpPr>
          <p:spPr>
            <a:xfrm>
              <a:off x="5375677" y="3160450"/>
              <a:ext cx="4335108" cy="1651246"/>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rgbClr val="FFFFFF"/>
                  </a:solidFill>
                  <a:effectLst/>
                  <a:uLnTx/>
                  <a:uFillTx/>
                  <a:latin typeface="Meiryo UI"/>
                  <a:ea typeface="Meiryo UI"/>
                  <a:cs typeface="+mn-cs"/>
                </a:rPr>
                <a:t>事業者支援に向けた</a:t>
              </a:r>
              <a:endParaRPr kumimoji="0" lang="en-US" altLang="ja-JP" sz="2000" b="1" i="0" u="none" strike="noStrike" kern="0" cap="none" spc="0" normalizeH="0" baseline="0" noProof="0">
                <a:ln>
                  <a:noFill/>
                </a:ln>
                <a:solidFill>
                  <a:srgbClr val="FFFFFF"/>
                </a:solidFill>
                <a:effectLst/>
                <a:uLnTx/>
                <a:uFillTx/>
                <a:latin typeface="Meiryo UI"/>
                <a:ea typeface="Meiryo UI"/>
                <a:cs typeface="+mn-cs"/>
              </a:endParaRPr>
            </a:p>
            <a:p>
              <a:pPr algn="ctr" fontAlgn="auto">
                <a:spcBef>
                  <a:spcPts val="0"/>
                </a:spcBef>
                <a:spcAft>
                  <a:spcPts val="0"/>
                </a:spcAft>
                <a:defRPr/>
              </a:pPr>
              <a:r>
                <a:rPr kumimoji="0" lang="ja-JP" altLang="en-US" sz="2000" b="1" kern="0">
                  <a:solidFill>
                    <a:srgbClr val="FFFFFF"/>
                  </a:solidFill>
                  <a:latin typeface="Meiryo UI"/>
                  <a:ea typeface="Meiryo UI"/>
                </a:rPr>
                <a:t>地域課題分析</a:t>
              </a:r>
              <a:endParaRPr kumimoji="0" lang="en-US" altLang="ja-JP" sz="2000" b="1" i="0" u="none" strike="noStrike" kern="0" cap="none" spc="0" normalizeH="0" baseline="0" noProof="0">
                <a:ln>
                  <a:noFill/>
                </a:ln>
                <a:solidFill>
                  <a:srgbClr val="FFFFFF"/>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rgbClr val="FFFFFF"/>
                  </a:solidFill>
                  <a:effectLst/>
                  <a:uLnTx/>
                  <a:uFillTx/>
                  <a:latin typeface="Meiryo UI"/>
                  <a:ea typeface="Meiryo UI"/>
                  <a:cs typeface="+mn-cs"/>
                </a:rPr>
                <a:t>ナビゲーション</a:t>
              </a:r>
              <a:endParaRPr kumimoji="0" lang="en-US" altLang="ja-JP" sz="2000" b="1" i="0" u="none" strike="noStrike" kern="0" cap="none" spc="0" normalizeH="0" baseline="0" noProof="0">
                <a:ln>
                  <a:noFill/>
                </a:ln>
                <a:solidFill>
                  <a:srgbClr val="FFFFFF"/>
                </a:solidFill>
                <a:effectLst/>
                <a:uLnTx/>
                <a:uFillTx/>
                <a:latin typeface="Meiryo UI"/>
                <a:ea typeface="Meiryo UI"/>
                <a:cs typeface="+mn-cs"/>
              </a:endParaRPr>
            </a:p>
          </p:txBody>
        </p:sp>
        <p:sp>
          <p:nvSpPr>
            <p:cNvPr id="20" name="楕円 19">
              <a:extLst>
                <a:ext uri="{FF2B5EF4-FFF2-40B4-BE49-F238E27FC236}">
                  <a16:creationId xmlns:a16="http://schemas.microsoft.com/office/drawing/2014/main" id="{8D4DA1D1-3E37-39EC-0143-32ABA6073523}"/>
                </a:ext>
              </a:extLst>
            </p:cNvPr>
            <p:cNvSpPr/>
            <p:nvPr/>
          </p:nvSpPr>
          <p:spPr>
            <a:xfrm>
              <a:off x="1160169" y="3744615"/>
              <a:ext cx="482917" cy="482917"/>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2000" b="1">
                  <a:solidFill>
                    <a:schemeClr val="bg1"/>
                  </a:solidFill>
                </a:rPr>
                <a:t>１</a:t>
              </a:r>
            </a:p>
          </p:txBody>
        </p:sp>
        <p:sp>
          <p:nvSpPr>
            <p:cNvPr id="21" name="楕円 20">
              <a:extLst>
                <a:ext uri="{FF2B5EF4-FFF2-40B4-BE49-F238E27FC236}">
                  <a16:creationId xmlns:a16="http://schemas.microsoft.com/office/drawing/2014/main" id="{9196DA85-C9CB-8985-F647-F58407A65D3F}"/>
                </a:ext>
              </a:extLst>
            </p:cNvPr>
            <p:cNvSpPr/>
            <p:nvPr/>
          </p:nvSpPr>
          <p:spPr>
            <a:xfrm>
              <a:off x="5757416" y="3744615"/>
              <a:ext cx="482917" cy="482917"/>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2000" b="1">
                  <a:solidFill>
                    <a:schemeClr val="bg1"/>
                  </a:solidFill>
                </a:rPr>
                <a:t>２</a:t>
              </a:r>
              <a:endParaRPr kumimoji="1" lang="ja-JP" altLang="en-US" sz="2000" b="1">
                <a:solidFill>
                  <a:schemeClr val="bg1"/>
                </a:solidFill>
              </a:endParaRPr>
            </a:p>
          </p:txBody>
        </p:sp>
      </p:grpSp>
      <p:sp>
        <p:nvSpPr>
          <p:cNvPr id="22" name="楕円 21">
            <a:extLst>
              <a:ext uri="{FF2B5EF4-FFF2-40B4-BE49-F238E27FC236}">
                <a16:creationId xmlns:a16="http://schemas.microsoft.com/office/drawing/2014/main" id="{14CB6A54-E14A-0BE9-FAFB-8819CC3DCEDD}"/>
              </a:ext>
            </a:extLst>
          </p:cNvPr>
          <p:cNvSpPr/>
          <p:nvPr/>
        </p:nvSpPr>
        <p:spPr>
          <a:xfrm>
            <a:off x="3876742" y="5813114"/>
            <a:ext cx="482917" cy="482917"/>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2000" b="1">
                <a:solidFill>
                  <a:schemeClr val="bg1"/>
                </a:solidFill>
              </a:rPr>
              <a:t>３</a:t>
            </a:r>
          </a:p>
        </p:txBody>
      </p:sp>
    </p:spTree>
    <p:extLst>
      <p:ext uri="{BB962C8B-B14F-4D97-AF65-F5344CB8AC3E}">
        <p14:creationId xmlns:p14="http://schemas.microsoft.com/office/powerpoint/2010/main" val="3033808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20</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noAutofit/>
          </a:bodyPr>
          <a:lstStyle/>
          <a:p>
            <a:r>
              <a:rPr kumimoji="1" lang="ja-JP" altLang="en-US" sz="1400"/>
              <a:t>全産業の構造</a:t>
            </a:r>
            <a:br>
              <a:rPr kumimoji="1" lang="en-US" altLang="ja-JP" sz="1400"/>
            </a:br>
            <a:r>
              <a:rPr kumimoji="1" lang="en-US" altLang="ja-JP" sz="1400"/>
              <a:t>-</a:t>
            </a:r>
            <a:r>
              <a:rPr kumimoji="1" lang="ja-JP" altLang="en-US" sz="1400"/>
              <a:t>売上額、</a:t>
            </a:r>
            <a:r>
              <a:rPr kumimoji="1" lang="zh-TW" altLang="en-US" sz="1400"/>
              <a:t>付加価値額、事業所数、従業者数</a:t>
            </a:r>
            <a:endParaRPr kumimoji="1" lang="ja-JP" altLang="en-US" sz="1400"/>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1937487"/>
            <a:ext cx="4572000" cy="4206137"/>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主要な産業について、都道府県平均</a:t>
            </a:r>
            <a:r>
              <a:rPr kumimoji="0" lang="ja-JP" altLang="en-US" sz="1600" b="1" kern="0">
                <a:latin typeface="Meiryo UI"/>
                <a:ea typeface="Meiryo UI"/>
              </a:rPr>
              <a:t>や全国平均と比較して分析することで、地域の特色のある主要</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産業を把握</a:t>
            </a:r>
            <a:r>
              <a:rPr kumimoji="0" lang="ja-JP" altLang="en-US" sz="1600" b="1" kern="0">
                <a:latin typeface="Meiryo UI"/>
                <a:ea typeface="Meiryo UI"/>
              </a:rPr>
              <a:t>します</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。（付加価値額、従業者数は特化係数でも把握できます。）</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R="0" lvl="0" defTabSz="914400" eaLnBrk="1" fontAlgn="auto" latinLnBrk="0" hangingPunct="1">
              <a:lnSpc>
                <a:spcPct val="100000"/>
              </a:lnSpc>
              <a:spcBef>
                <a:spcPts val="0"/>
              </a:spcBef>
              <a:spcAft>
                <a:spcPts val="600"/>
              </a:spcAft>
              <a:buClrTx/>
              <a:buSzTx/>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kern="0">
                <a:latin typeface="Meiryo UI"/>
                <a:ea typeface="Meiryo UI"/>
              </a:rPr>
              <a:t>A</a:t>
            </a:r>
            <a:r>
              <a:rPr kumimoji="0" lang="ja-JP" altLang="en-US" sz="1200" kern="0">
                <a:latin typeface="Meiryo UI"/>
                <a:ea typeface="Meiryo UI"/>
              </a:rPr>
              <a:t>市の「宿泊・飲食サービス業」の事業所数の割合は</a:t>
            </a:r>
            <a:r>
              <a:rPr kumimoji="0" lang="en-US" altLang="ja-JP" sz="1200" kern="0">
                <a:latin typeface="Meiryo UI"/>
                <a:ea typeface="Meiryo UI"/>
              </a:rPr>
              <a:t>13.6%</a:t>
            </a:r>
            <a:r>
              <a:rPr kumimoji="0" lang="ja-JP" altLang="en-US" sz="1200" kern="0">
                <a:latin typeface="Meiryo UI"/>
                <a:ea typeface="Meiryo UI"/>
              </a:rPr>
              <a:t>と都道府県平均とほぼ同値だが、内訳の飲食サービス業に該当する割合は</a:t>
            </a:r>
            <a:r>
              <a:rPr kumimoji="0" lang="en-US" altLang="ja-JP" sz="1200" kern="0">
                <a:latin typeface="Meiryo UI"/>
                <a:ea typeface="Meiryo UI"/>
              </a:rPr>
              <a:t>96.3%</a:t>
            </a:r>
            <a:r>
              <a:rPr kumimoji="0" lang="ja-JP" altLang="en-US" sz="1200" kern="0">
                <a:latin typeface="Meiryo UI"/>
                <a:ea typeface="Meiryo UI"/>
              </a:rPr>
              <a:t>と都道府県平均よりも</a:t>
            </a:r>
            <a:r>
              <a:rPr kumimoji="0" lang="en-US" altLang="ja-JP" sz="1200" kern="0">
                <a:latin typeface="Meiryo UI"/>
                <a:ea typeface="Meiryo UI"/>
              </a:rPr>
              <a:t>5.4%</a:t>
            </a:r>
            <a:r>
              <a:rPr kumimoji="0" lang="ja-JP" altLang="en-US" sz="1200" kern="0">
                <a:latin typeface="Meiryo UI"/>
                <a:ea typeface="Meiryo UI"/>
              </a:rPr>
              <a:t>高い。</a:t>
            </a:r>
          </a:p>
          <a:p>
            <a:pPr marL="285750" indent="-285750" fontAlgn="auto">
              <a:spcBef>
                <a:spcPts val="0"/>
              </a:spcBef>
              <a:spcAft>
                <a:spcPts val="600"/>
              </a:spcAft>
              <a:buFont typeface="Arial" panose="020B0604020202020204" pitchFamily="34" charset="0"/>
              <a:buChar char="•"/>
              <a:defRPr/>
            </a:pP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地域課題分析ナビゲーション「地域の産業活性化」を用いて、地域を牽引する力がある産業を把握することも有用です。</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285750" indent="-285750" fontAlgn="auto">
              <a:spcBef>
                <a:spcPts val="0"/>
              </a:spcBef>
              <a:spcAft>
                <a:spcPts val="600"/>
              </a:spcAft>
              <a:buFont typeface="Arial" panose="020B0604020202020204" pitchFamily="34" charset="0"/>
              <a:buChar char="•"/>
              <a:defRPr/>
            </a:pPr>
            <a:r>
              <a:rPr kumimoji="0" lang="ja-JP" altLang="en-US" sz="1600" b="1" kern="0">
                <a:latin typeface="Meiryo UI"/>
                <a:ea typeface="Meiryo UI"/>
              </a:rPr>
              <a:t>担当する産業が決まっている場合は、特定産業内の分類について、同様に分析することにより、地域の特色のある分類を把握できます。</a:t>
            </a:r>
            <a:endParaRPr kumimoji="0" lang="en-US" altLang="ja-JP" sz="1600" b="1" kern="0">
              <a:latin typeface="Meiryo UI"/>
              <a:ea typeface="Meiryo UI"/>
            </a:endParaRPr>
          </a:p>
          <a:p>
            <a:pPr marR="0" lvl="0" defTabSz="914400" eaLnBrk="1" fontAlgn="auto" latinLnBrk="0" hangingPunct="1">
              <a:lnSpc>
                <a:spcPct val="100000"/>
              </a:lnSpc>
              <a:spcBef>
                <a:spcPts val="0"/>
              </a:spcBef>
              <a:spcAft>
                <a:spcPts val="600"/>
              </a:spcAft>
              <a:buClrTx/>
              <a:buSzTx/>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農業の営農類型の中で酪農における経営体数が都道府県平均及び全国平均と比較して高い。</a:t>
            </a: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売上額、付加価値額、事業所数、従業者数等から地域の特色ある主要産業を分析し、支援が必要な産業や産業内の分類を特定する。</a:t>
            </a:r>
          </a:p>
        </p:txBody>
      </p:sp>
      <p:sp>
        <p:nvSpPr>
          <p:cNvPr id="16" name="正方形/長方形 24">
            <a:extLst>
              <a:ext uri="{FF2B5EF4-FFF2-40B4-BE49-F238E27FC236}">
                <a16:creationId xmlns:a16="http://schemas.microsoft.com/office/drawing/2014/main" id="{15439D12-DC43-D0D9-26AF-787C2FAD2296}"/>
              </a:ext>
            </a:extLst>
          </p:cNvPr>
          <p:cNvSpPr/>
          <p:nvPr/>
        </p:nvSpPr>
        <p:spPr>
          <a:xfrm>
            <a:off x="1543050" y="6267450"/>
            <a:ext cx="8591548" cy="69998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特化係数：地域内の当該産業が全産業に占める割合を、全国の当該産業が全産業に占める割合で除したもの。１を超えていれば、その地域の当該産業が全国に比べて特化している産業とされます。</a:t>
            </a:r>
          </a:p>
        </p:txBody>
      </p:sp>
      <p:sp>
        <p:nvSpPr>
          <p:cNvPr id="17" name="正方形/長方形 24">
            <a:extLst>
              <a:ext uri="{FF2B5EF4-FFF2-40B4-BE49-F238E27FC236}">
                <a16:creationId xmlns:a16="http://schemas.microsoft.com/office/drawing/2014/main" id="{DAC54328-975F-7FEB-71F3-4FE3D85790DF}"/>
              </a:ext>
            </a:extLst>
          </p:cNvPr>
          <p:cNvSpPr/>
          <p:nvPr/>
        </p:nvSpPr>
        <p:spPr>
          <a:xfrm>
            <a:off x="558800" y="6267450"/>
            <a:ext cx="877066" cy="69998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32" name="正方形/長方形 24">
            <a:extLst>
              <a:ext uri="{FF2B5EF4-FFF2-40B4-BE49-F238E27FC236}">
                <a16:creationId xmlns:a16="http://schemas.microsoft.com/office/drawing/2014/main" id="{4DC8E764-1D39-4691-1854-A068D3F45AA2}"/>
              </a:ext>
            </a:extLst>
          </p:cNvPr>
          <p:cNvSpPr/>
          <p:nvPr/>
        </p:nvSpPr>
        <p:spPr>
          <a:xfrm>
            <a:off x="558800" y="1953382"/>
            <a:ext cx="4572000" cy="74180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sng" strike="noStrike" kern="0" cap="none" spc="0" normalizeH="0" baseline="0" noProof="0">
                <a:ln>
                  <a:noFill/>
                </a:ln>
                <a:solidFill>
                  <a:srgbClr val="0070C0"/>
                </a:solidFill>
                <a:effectLst/>
                <a:uLnTx/>
                <a:uFillTx/>
                <a:latin typeface="Meiryo UI"/>
                <a:ea typeface="Meiryo UI"/>
                <a:hlinkClick r:id="rId2"/>
              </a:rPr>
              <a:t>RESAS</a:t>
            </a:r>
            <a:r>
              <a:rPr kumimoji="0" lang="ja-JP" altLang="en-US" sz="1400" b="1" i="0" u="sng" strike="noStrike" kern="0" cap="none" spc="0" normalizeH="0" baseline="0" noProof="0">
                <a:ln>
                  <a:noFill/>
                </a:ln>
                <a:solidFill>
                  <a:srgbClr val="0070C0"/>
                </a:solidFill>
                <a:effectLst/>
                <a:uLnTx/>
                <a:uFillTx/>
                <a:latin typeface="Meiryo UI"/>
                <a:ea typeface="Meiryo UI"/>
                <a:hlinkClick r:id="rId2"/>
              </a:rPr>
              <a:t>（地域経済分析システム）産業構造マップ</a:t>
            </a:r>
            <a:endParaRPr kumimoji="0" lang="en-US" altLang="ja-JP" sz="1400" b="1" i="0" u="sng" strike="noStrike" kern="0" cap="none" spc="0" normalizeH="0" baseline="0" noProof="0">
              <a:ln>
                <a:noFill/>
              </a:ln>
              <a:solidFill>
                <a:srgbClr val="0070C0"/>
              </a:solidFill>
              <a:effectLst/>
              <a:uLnTx/>
              <a:uFillTx/>
              <a:latin typeface="Meiryo UI"/>
              <a:ea typeface="Meiryo UI"/>
              <a:hlinkClick r:id="rId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u="sng" kern="0">
                <a:solidFill>
                  <a:srgbClr val="0070C0"/>
                </a:solidFill>
                <a:latin typeface="Meiryo UI"/>
                <a:ea typeface="Meiryo UI"/>
                <a:hlinkClick r:id="rId2"/>
              </a:rPr>
              <a:t>＞全産業＞全産業の構造</a:t>
            </a:r>
            <a:endParaRPr kumimoji="0" lang="en-US" altLang="ja-JP" sz="1400" b="1" u="sng" kern="0">
              <a:solidFill>
                <a:srgbClr val="0070C0"/>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prstClr val="black"/>
                </a:solidFill>
                <a:effectLst/>
                <a:uLnTx/>
                <a:uFillTx/>
                <a:latin typeface="Meiryo UI"/>
                <a:ea typeface="Meiryo UI"/>
                <a:cs typeface="+mn-cs"/>
              </a:rPr>
              <a:t>※</a:t>
            </a:r>
            <a:r>
              <a:rPr kumimoji="0" lang="ja-JP" altLang="en-US" sz="1050" b="0" i="0" u="none" strike="noStrike" kern="0" cap="none" spc="0" normalizeH="0" baseline="0" noProof="0">
                <a:ln>
                  <a:noFill/>
                </a:ln>
                <a:solidFill>
                  <a:prstClr val="black"/>
                </a:solidFill>
                <a:effectLst/>
                <a:uLnTx/>
                <a:uFillTx/>
                <a:latin typeface="Meiryo UI"/>
                <a:ea typeface="Meiryo UI"/>
                <a:cs typeface="+mn-cs"/>
              </a:rPr>
              <a:t>上記はデータの一例であるため、</a:t>
            </a:r>
            <a:endParaRPr kumimoji="0" lang="en-US" altLang="ja-JP" sz="1050" b="0" i="0" u="none" strike="noStrike" kern="0" cap="none" spc="0" normalizeH="0" baseline="0" noProof="0">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Meiryo UI"/>
                <a:ea typeface="Meiryo UI"/>
                <a:cs typeface="+mn-cs"/>
              </a:rPr>
              <a:t>地域独自のデータがある場合はそちらを優先して利用ください。</a:t>
            </a:r>
          </a:p>
        </p:txBody>
      </p:sp>
      <p:grpSp>
        <p:nvGrpSpPr>
          <p:cNvPr id="56" name="グループ化 55">
            <a:extLst>
              <a:ext uri="{FF2B5EF4-FFF2-40B4-BE49-F238E27FC236}">
                <a16:creationId xmlns:a16="http://schemas.microsoft.com/office/drawing/2014/main" id="{5E58417A-39DE-1A25-688A-DAE625E12034}"/>
              </a:ext>
            </a:extLst>
          </p:cNvPr>
          <p:cNvGrpSpPr/>
          <p:nvPr/>
        </p:nvGrpSpPr>
        <p:grpSpPr>
          <a:xfrm>
            <a:off x="4478134" y="174818"/>
            <a:ext cx="6053017" cy="518028"/>
            <a:chOff x="4478134" y="174818"/>
            <a:chExt cx="6053017" cy="518028"/>
          </a:xfrm>
        </p:grpSpPr>
        <p:grpSp>
          <p:nvGrpSpPr>
            <p:cNvPr id="57" name="グループ化 56">
              <a:extLst>
                <a:ext uri="{FF2B5EF4-FFF2-40B4-BE49-F238E27FC236}">
                  <a16:creationId xmlns:a16="http://schemas.microsoft.com/office/drawing/2014/main" id="{D01E4F61-C1F6-6F83-6AC9-7DC74ABB3843}"/>
                </a:ext>
              </a:extLst>
            </p:cNvPr>
            <p:cNvGrpSpPr/>
            <p:nvPr/>
          </p:nvGrpSpPr>
          <p:grpSpPr>
            <a:xfrm>
              <a:off x="8587151" y="174818"/>
              <a:ext cx="1944000" cy="512314"/>
              <a:chOff x="8836706" y="182438"/>
              <a:chExt cx="2139724" cy="512314"/>
            </a:xfrm>
          </p:grpSpPr>
          <p:sp>
            <p:nvSpPr>
              <p:cNvPr id="64" name="Rectangle 7">
                <a:extLst>
                  <a:ext uri="{FF2B5EF4-FFF2-40B4-BE49-F238E27FC236}">
                    <a16:creationId xmlns:a16="http://schemas.microsoft.com/office/drawing/2014/main" id="{452572AF-268D-3E7E-16E5-BACE76EB65E3}"/>
                  </a:ext>
                </a:extLst>
              </p:cNvPr>
              <p:cNvSpPr/>
              <p:nvPr/>
            </p:nvSpPr>
            <p:spPr>
              <a:xfrm>
                <a:off x="8944656" y="182438"/>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支援が必要な量を把握する</a:t>
                </a:r>
              </a:p>
            </p:txBody>
          </p:sp>
          <p:sp>
            <p:nvSpPr>
              <p:cNvPr id="65" name="Rectangle 7">
                <a:extLst>
                  <a:ext uri="{FF2B5EF4-FFF2-40B4-BE49-F238E27FC236}">
                    <a16:creationId xmlns:a16="http://schemas.microsoft.com/office/drawing/2014/main" id="{5099D708-24A9-A373-52B7-38DD2992F142}"/>
                  </a:ext>
                </a:extLst>
              </p:cNvPr>
              <p:cNvSpPr/>
              <p:nvPr/>
            </p:nvSpPr>
            <p:spPr>
              <a:xfrm>
                <a:off x="8836706" y="182438"/>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C</a:t>
                </a:r>
                <a:endParaRPr kumimoji="0" lang="ja-JP" altLang="en-US" sz="1050" b="1" kern="0">
                  <a:solidFill>
                    <a:schemeClr val="bg1"/>
                  </a:solidFill>
                  <a:latin typeface="Meiryo UI"/>
                  <a:ea typeface="Meiryo UI"/>
                </a:endParaRPr>
              </a:p>
            </p:txBody>
          </p:sp>
        </p:grpSp>
        <p:grpSp>
          <p:nvGrpSpPr>
            <p:cNvPr id="58" name="グループ化 57">
              <a:extLst>
                <a:ext uri="{FF2B5EF4-FFF2-40B4-BE49-F238E27FC236}">
                  <a16:creationId xmlns:a16="http://schemas.microsoft.com/office/drawing/2014/main" id="{B4BB2AD2-1E5C-6645-7DA1-92E0631ABA1D}"/>
                </a:ext>
              </a:extLst>
            </p:cNvPr>
            <p:cNvGrpSpPr/>
            <p:nvPr/>
          </p:nvGrpSpPr>
          <p:grpSpPr>
            <a:xfrm>
              <a:off x="4478134" y="180532"/>
              <a:ext cx="1944000" cy="512314"/>
              <a:chOff x="4257154" y="188152"/>
              <a:chExt cx="2139724" cy="512314"/>
            </a:xfrm>
          </p:grpSpPr>
          <p:sp>
            <p:nvSpPr>
              <p:cNvPr id="62" name="Rectangle 7">
                <a:extLst>
                  <a:ext uri="{FF2B5EF4-FFF2-40B4-BE49-F238E27FC236}">
                    <a16:creationId xmlns:a16="http://schemas.microsoft.com/office/drawing/2014/main" id="{B5159E17-2A2E-580D-B216-1C209321BB91}"/>
                  </a:ext>
                </a:extLst>
              </p:cNvPr>
              <p:cNvSpPr/>
              <p:nvPr/>
            </p:nvSpPr>
            <p:spPr>
              <a:xfrm>
                <a:off x="4365104"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支援が必要な対象を特定する</a:t>
                </a:r>
              </a:p>
            </p:txBody>
          </p:sp>
          <p:sp>
            <p:nvSpPr>
              <p:cNvPr id="63" name="Rectangle 7">
                <a:extLst>
                  <a:ext uri="{FF2B5EF4-FFF2-40B4-BE49-F238E27FC236}">
                    <a16:creationId xmlns:a16="http://schemas.microsoft.com/office/drawing/2014/main" id="{AACAAA74-F800-1C68-5131-D3285ED0644E}"/>
                  </a:ext>
                </a:extLst>
              </p:cNvPr>
              <p:cNvSpPr/>
              <p:nvPr/>
            </p:nvSpPr>
            <p:spPr>
              <a:xfrm>
                <a:off x="4257154"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A</a:t>
                </a:r>
                <a:endParaRPr kumimoji="0" lang="ja-JP" altLang="en-US" sz="1050" b="1" kern="0">
                  <a:solidFill>
                    <a:schemeClr val="tx1"/>
                  </a:solidFill>
                  <a:latin typeface="Meiryo UI"/>
                  <a:ea typeface="Meiryo UI"/>
                </a:endParaRPr>
              </a:p>
            </p:txBody>
          </p:sp>
        </p:grpSp>
        <p:grpSp>
          <p:nvGrpSpPr>
            <p:cNvPr id="59" name="グループ化 58">
              <a:extLst>
                <a:ext uri="{FF2B5EF4-FFF2-40B4-BE49-F238E27FC236}">
                  <a16:creationId xmlns:a16="http://schemas.microsoft.com/office/drawing/2014/main" id="{BEAA0869-CE92-F994-4333-D82E9C07B0C5}"/>
                </a:ext>
              </a:extLst>
            </p:cNvPr>
            <p:cNvGrpSpPr/>
            <p:nvPr/>
          </p:nvGrpSpPr>
          <p:grpSpPr>
            <a:xfrm>
              <a:off x="6532643" y="180532"/>
              <a:ext cx="1944000" cy="512314"/>
              <a:chOff x="6384300" y="188152"/>
              <a:chExt cx="2139724" cy="512314"/>
            </a:xfrm>
          </p:grpSpPr>
          <p:sp>
            <p:nvSpPr>
              <p:cNvPr id="60" name="Rectangle 7">
                <a:extLst>
                  <a:ext uri="{FF2B5EF4-FFF2-40B4-BE49-F238E27FC236}">
                    <a16:creationId xmlns:a16="http://schemas.microsoft.com/office/drawing/2014/main" id="{927D7EAE-1C39-EF8D-1F6B-3CA7C1BB137C}"/>
                  </a:ext>
                </a:extLst>
              </p:cNvPr>
              <p:cNvSpPr/>
              <p:nvPr/>
            </p:nvSpPr>
            <p:spPr>
              <a:xfrm>
                <a:off x="6492250"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747480"/>
                  </a:buClr>
                  <a:buSzTx/>
                  <a:buFontTx/>
                  <a:buNone/>
                  <a:tabLst/>
                  <a:defRPr/>
                </a:pPr>
                <a:r>
                  <a:rPr kumimoji="0" lang="ja-JP" altLang="en-US" sz="1050" b="0" i="0" u="none" strike="noStrike" kern="0" cap="none" spc="0" normalizeH="0" baseline="0" noProof="0">
                    <a:ln>
                      <a:noFill/>
                    </a:ln>
                    <a:solidFill>
                      <a:srgbClr val="2E2E38"/>
                    </a:solidFill>
                    <a:effectLst/>
                    <a:uLnTx/>
                    <a:uFillTx/>
                    <a:latin typeface="Meiryo UI"/>
                    <a:ea typeface="Meiryo UI"/>
                    <a:cs typeface="+mn-cs"/>
                  </a:rPr>
                  <a:t>支援が必要な品目を特定する</a:t>
                </a:r>
              </a:p>
            </p:txBody>
          </p:sp>
          <p:sp>
            <p:nvSpPr>
              <p:cNvPr id="61" name="Rectangle 7">
                <a:extLst>
                  <a:ext uri="{FF2B5EF4-FFF2-40B4-BE49-F238E27FC236}">
                    <a16:creationId xmlns:a16="http://schemas.microsoft.com/office/drawing/2014/main" id="{CBDEEE0A-6B51-5CF9-D51C-DE1713DD3AB7}"/>
                  </a:ext>
                </a:extLst>
              </p:cNvPr>
              <p:cNvSpPr/>
              <p:nvPr/>
            </p:nvSpPr>
            <p:spPr>
              <a:xfrm>
                <a:off x="6384300"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B</a:t>
                </a:r>
                <a:endParaRPr kumimoji="0" lang="ja-JP" altLang="en-US" sz="1050" b="1" kern="0">
                  <a:solidFill>
                    <a:schemeClr val="bg1"/>
                  </a:solidFill>
                  <a:latin typeface="Meiryo UI"/>
                  <a:ea typeface="Meiryo UI"/>
                </a:endParaRPr>
              </a:p>
            </p:txBody>
          </p:sp>
        </p:grpSp>
      </p:grpSp>
      <p:pic>
        <p:nvPicPr>
          <p:cNvPr id="19" name="図 18">
            <a:extLst>
              <a:ext uri="{FF2B5EF4-FFF2-40B4-BE49-F238E27FC236}">
                <a16:creationId xmlns:a16="http://schemas.microsoft.com/office/drawing/2014/main" id="{E8761842-F9B8-E12D-DA80-AECDF11E0604}"/>
              </a:ext>
            </a:extLst>
          </p:cNvPr>
          <p:cNvPicPr>
            <a:picLocks noChangeAspect="1"/>
          </p:cNvPicPr>
          <p:nvPr/>
        </p:nvPicPr>
        <p:blipFill>
          <a:blip r:embed="rId3"/>
          <a:stretch>
            <a:fillRect/>
          </a:stretch>
        </p:blipFill>
        <p:spPr>
          <a:xfrm>
            <a:off x="764961" y="2857595"/>
            <a:ext cx="4157832" cy="3286029"/>
          </a:xfrm>
          <a:prstGeom prst="rect">
            <a:avLst/>
          </a:prstGeom>
        </p:spPr>
      </p:pic>
      <p:sp>
        <p:nvSpPr>
          <p:cNvPr id="4" name="吹き出し: 線 3">
            <a:extLst>
              <a:ext uri="{FF2B5EF4-FFF2-40B4-BE49-F238E27FC236}">
                <a16:creationId xmlns:a16="http://schemas.microsoft.com/office/drawing/2014/main" id="{14B3E794-4991-AE36-3250-8C0860DB4831}"/>
              </a:ext>
            </a:extLst>
          </p:cNvPr>
          <p:cNvSpPr/>
          <p:nvPr/>
        </p:nvSpPr>
        <p:spPr>
          <a:xfrm>
            <a:off x="4183968" y="4499347"/>
            <a:ext cx="945909" cy="366729"/>
          </a:xfrm>
          <a:prstGeom prst="borderCallout1">
            <a:avLst>
              <a:gd name="adj1" fmla="val 83874"/>
              <a:gd name="adj2" fmla="val -926"/>
              <a:gd name="adj3" fmla="val 109563"/>
              <a:gd name="adj4" fmla="val -17745"/>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都道府県平均よりも高い</a:t>
            </a:r>
          </a:p>
        </p:txBody>
      </p:sp>
      <p:sp>
        <p:nvSpPr>
          <p:cNvPr id="7" name="テキスト ボックス 6">
            <a:extLst>
              <a:ext uri="{FF2B5EF4-FFF2-40B4-BE49-F238E27FC236}">
                <a16:creationId xmlns:a16="http://schemas.microsoft.com/office/drawing/2014/main" id="{9F652C51-4FEE-0A60-DE89-FEBAD99A022C}"/>
              </a:ext>
            </a:extLst>
          </p:cNvPr>
          <p:cNvSpPr txBox="1"/>
          <p:nvPr/>
        </p:nvSpPr>
        <p:spPr>
          <a:xfrm>
            <a:off x="1989600" y="3397211"/>
            <a:ext cx="478016" cy="200055"/>
          </a:xfrm>
          <a:prstGeom prst="rect">
            <a:avLst/>
          </a:prstGeom>
          <a:noFill/>
        </p:spPr>
        <p:txBody>
          <a:bodyPr wrap="none" rtlCol="0">
            <a:spAutoFit/>
          </a:bodyPr>
          <a:lstStyle/>
          <a:p>
            <a:pPr algn="ctr"/>
            <a:r>
              <a:rPr lang="en-US" altLang="ja-JP" sz="700">
                <a:latin typeface="Meiryo UI" panose="020B0604030504040204" pitchFamily="50" charset="-128"/>
                <a:ea typeface="Meiryo UI" panose="020B0604030504040204" pitchFamily="50" charset="-128"/>
                <a:cs typeface="Meiryo UI" panose="020B0604030504040204" pitchFamily="50" charset="-128"/>
              </a:rPr>
              <a:t>13.6%</a:t>
            </a:r>
            <a:endParaRPr kumimoji="1" lang="ja-JP" altLang="en-US"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9EDBD395-93A0-45BD-246B-9D23655EA8F8}"/>
              </a:ext>
            </a:extLst>
          </p:cNvPr>
          <p:cNvSpPr txBox="1"/>
          <p:nvPr/>
        </p:nvSpPr>
        <p:spPr>
          <a:xfrm>
            <a:off x="1989600" y="3745200"/>
            <a:ext cx="478016" cy="200055"/>
          </a:xfrm>
          <a:prstGeom prst="rect">
            <a:avLst/>
          </a:prstGeom>
          <a:noFill/>
        </p:spPr>
        <p:txBody>
          <a:bodyPr wrap="none" rtlCol="0">
            <a:spAutoFit/>
          </a:bodyPr>
          <a:lstStyle/>
          <a:p>
            <a:pPr algn="ctr"/>
            <a:r>
              <a:rPr lang="en-US" altLang="ja-JP" sz="700">
                <a:latin typeface="Meiryo UI" panose="020B0604030504040204" pitchFamily="50" charset="-128"/>
                <a:ea typeface="Meiryo UI" panose="020B0604030504040204" pitchFamily="50" charset="-128"/>
                <a:cs typeface="Meiryo UI" panose="020B0604030504040204" pitchFamily="50" charset="-128"/>
              </a:rPr>
              <a:t>14.4%</a:t>
            </a:r>
            <a:endParaRPr kumimoji="1" lang="ja-JP" altLang="en-US"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4D11D7B0-AA64-0957-1639-8C27A03A7DC4}"/>
              </a:ext>
            </a:extLst>
          </p:cNvPr>
          <p:cNvSpPr txBox="1"/>
          <p:nvPr/>
        </p:nvSpPr>
        <p:spPr>
          <a:xfrm>
            <a:off x="1970230" y="4095751"/>
            <a:ext cx="478016" cy="200055"/>
          </a:xfrm>
          <a:prstGeom prst="rect">
            <a:avLst/>
          </a:prstGeom>
          <a:noFill/>
        </p:spPr>
        <p:txBody>
          <a:bodyPr wrap="none" rtlCol="0">
            <a:spAutoFit/>
          </a:bodyPr>
          <a:lstStyle/>
          <a:p>
            <a:pPr algn="ctr"/>
            <a:r>
              <a:rPr lang="en-US" altLang="ja-JP" sz="700">
                <a:latin typeface="Meiryo UI" panose="020B0604030504040204" pitchFamily="50" charset="-128"/>
                <a:ea typeface="Meiryo UI" panose="020B0604030504040204" pitchFamily="50" charset="-128"/>
                <a:cs typeface="Meiryo UI" panose="020B0604030504040204" pitchFamily="50" charset="-128"/>
              </a:rPr>
              <a:t>13.0%</a:t>
            </a:r>
            <a:endParaRPr kumimoji="1" lang="ja-JP" altLang="en-US" sz="70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6604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FA1D63A-68CC-85F1-3443-F9489203FD44}"/>
              </a:ext>
            </a:extLst>
          </p:cNvPr>
          <p:cNvPicPr>
            <a:picLocks noChangeAspect="1"/>
          </p:cNvPicPr>
          <p:nvPr/>
        </p:nvPicPr>
        <p:blipFill>
          <a:blip r:embed="rId2"/>
          <a:stretch>
            <a:fillRect/>
          </a:stretch>
        </p:blipFill>
        <p:spPr>
          <a:xfrm>
            <a:off x="557876" y="2894463"/>
            <a:ext cx="4572001" cy="2230332"/>
          </a:xfrm>
          <a:prstGeom prst="rect">
            <a:avLst/>
          </a:prstGeom>
        </p:spPr>
      </p:pic>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21</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lstStyle/>
          <a:p>
            <a:r>
              <a:rPr lang="ja-JP" altLang="en-US"/>
              <a:t>費用</a:t>
            </a:r>
            <a:r>
              <a:rPr kumimoji="1" lang="ja-JP" altLang="en-US"/>
              <a:t>内訳</a:t>
            </a:r>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1937487"/>
            <a:ext cx="4572000"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地域の特色ある主要産業について、全体に占める各費用の割合を分析することで、物価高騰によって経営に大きな影響を及ぼし得る費用を把握します。</a:t>
            </a:r>
            <a:endParaRPr kumimoji="0" lang="en-US" altLang="ja-JP" sz="1600" b="1" kern="0">
              <a:latin typeface="Meiryo UI"/>
              <a:ea typeface="Meiryo UI"/>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飲食店」の費用内訳では「給与総額」、「製造原価（材料費）」、「賃借料（土地・建物）」、「水道光熱費」、「減価償却費」、「製造原価（労務費）」が上位に挙がり、うち物価高騰の影響が生じうる費用としては「製造原価（材料費）」、「賃借料（土地・建物）」、「水道光熱費」 が該当する。</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担当する産業が決まっている場合は、特定産業内の分類について、同様に分析することで物価高騰によって経営に大きな影響を及ぼし得る費用を把握できます。</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農業の営農類型の中で、「肥育豚」における「飼料</a:t>
            </a:r>
            <a:r>
              <a:rPr kumimoji="0" lang="ja-JP" altLang="en-US" sz="1200" kern="0">
                <a:latin typeface="Meiryo UI"/>
                <a:ea typeface="Meiryo UI"/>
              </a:rPr>
              <a:t>費</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」が占める費用の割合が高い。</a:t>
            </a:r>
            <a:endParaRPr kumimoji="0" lang="en-US" altLang="ja-JP" sz="1600" b="1" kern="0">
              <a:latin typeface="Meiryo UI"/>
              <a:ea typeface="Meiryo UI"/>
            </a:endParaRP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E282A661-BFF5-8E26-1CBD-1D604A4573C1}"/>
              </a:ext>
            </a:extLst>
          </p:cNvPr>
          <p:cNvSpPr/>
          <p:nvPr/>
        </p:nvSpPr>
        <p:spPr>
          <a:xfrm>
            <a:off x="558800" y="1953383"/>
            <a:ext cx="4572000" cy="66118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strike="noStrike" kern="0" cap="none" spc="0" normalizeH="0" baseline="0" noProof="0">
                <a:ln>
                  <a:noFill/>
                </a:ln>
                <a:solidFill>
                  <a:schemeClr val="tx1"/>
                </a:solidFill>
                <a:effectLst/>
                <a:uLnTx/>
                <a:uFillTx/>
                <a:latin typeface="Meiryo UI"/>
                <a:ea typeface="Meiryo UI"/>
                <a:cs typeface="+mn-cs"/>
              </a:rPr>
              <a:t>グラフ上部：</a:t>
            </a:r>
            <a:r>
              <a:rPr kumimoji="0" lang="ja-JP" altLang="en-US" sz="1200" b="1" i="0" u="sng" strike="noStrike" kern="0" cap="none" spc="0" normalizeH="0" baseline="0" noProof="0">
                <a:ln>
                  <a:noFill/>
                </a:ln>
                <a:solidFill>
                  <a:srgbClr val="0070C0"/>
                </a:solidFill>
                <a:effectLst/>
                <a:uLnTx/>
                <a:uFillTx/>
                <a:latin typeface="Meiryo UI"/>
                <a:ea typeface="Meiryo UI"/>
                <a:cs typeface="+mn-cs"/>
                <a:hlinkClick r:id="rId3"/>
              </a:rPr>
              <a:t>「</a:t>
            </a:r>
            <a:r>
              <a:rPr kumimoji="0" lang="zh-TW" altLang="en-US" sz="1200" b="1" i="0" u="sng" strike="noStrike" kern="0" cap="none" spc="0" normalizeH="0" baseline="0" noProof="0">
                <a:ln>
                  <a:noFill/>
                </a:ln>
                <a:solidFill>
                  <a:srgbClr val="0070C0"/>
                </a:solidFill>
                <a:effectLst/>
                <a:uLnTx/>
                <a:uFillTx/>
                <a:latin typeface="Meiryo UI"/>
                <a:ea typeface="Meiryo UI"/>
                <a:cs typeface="+mn-cs"/>
                <a:hlinkClick r:id="rId3"/>
              </a:rPr>
              <a:t>経済構造実態調査</a:t>
            </a:r>
            <a:r>
              <a:rPr kumimoji="0" lang="ja-JP" altLang="en-US" sz="1200" b="1" i="0" u="sng" strike="noStrike" kern="0" cap="none" spc="0" normalizeH="0" baseline="0" noProof="0">
                <a:ln>
                  <a:noFill/>
                </a:ln>
                <a:solidFill>
                  <a:srgbClr val="0070C0"/>
                </a:solidFill>
                <a:effectLst/>
                <a:uLnTx/>
                <a:uFillTx/>
                <a:latin typeface="Meiryo UI"/>
                <a:ea typeface="Meiryo UI"/>
                <a:cs typeface="+mn-cs"/>
              </a:rPr>
              <a:t>」</a:t>
            </a:r>
            <a:r>
              <a:rPr kumimoji="0" lang="ja-JP" altLang="en-US" sz="1200" kern="0">
                <a:solidFill>
                  <a:schemeClr val="tx1"/>
                </a:solidFill>
                <a:latin typeface="Meiryo UI"/>
                <a:ea typeface="Meiryo UI"/>
              </a:rPr>
              <a:t>より作成</a:t>
            </a:r>
            <a:endParaRPr kumimoji="0" lang="en-US" altLang="zh-TW" sz="120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kern="0">
                <a:solidFill>
                  <a:schemeClr val="tx1"/>
                </a:solidFill>
                <a:latin typeface="Meiryo UI"/>
                <a:ea typeface="Meiryo UI"/>
              </a:rPr>
              <a:t>グラフ下部：</a:t>
            </a:r>
            <a:r>
              <a:rPr kumimoji="0" lang="ja-JP" altLang="en-US" sz="1200" b="1" i="0" u="sng" strike="noStrike" kern="0" cap="none" spc="0" normalizeH="0" baseline="0" noProof="0">
                <a:ln>
                  <a:noFill/>
                </a:ln>
                <a:solidFill>
                  <a:srgbClr val="0070C0"/>
                </a:solidFill>
                <a:effectLst/>
                <a:uLnTx/>
                <a:uFillTx/>
                <a:latin typeface="Meiryo UI"/>
                <a:ea typeface="Meiryo UI"/>
                <a:cs typeface="+mn-cs"/>
                <a:hlinkClick r:id="rId4"/>
              </a:rPr>
              <a:t>「</a:t>
            </a:r>
            <a:r>
              <a:rPr kumimoji="0" lang="zh-TW" altLang="en-US" sz="1200" b="1" i="0" u="sng" strike="noStrike" kern="0" cap="none" spc="0" normalizeH="0" baseline="0" noProof="0">
                <a:ln>
                  <a:noFill/>
                </a:ln>
                <a:solidFill>
                  <a:srgbClr val="0070C0"/>
                </a:solidFill>
                <a:effectLst/>
                <a:uLnTx/>
                <a:uFillTx/>
                <a:latin typeface="Meiryo UI"/>
                <a:ea typeface="Meiryo UI"/>
                <a:cs typeface="+mn-cs"/>
                <a:hlinkClick r:id="rId4"/>
              </a:rPr>
              <a:t>畜産物生産費統計</a:t>
            </a:r>
            <a:r>
              <a:rPr kumimoji="0" lang="ja-JP" altLang="en-US" sz="1200" b="1" i="0" u="sng" strike="noStrike" kern="0" cap="none" spc="0" normalizeH="0" baseline="0" noProof="0">
                <a:ln>
                  <a:noFill/>
                </a:ln>
                <a:solidFill>
                  <a:srgbClr val="0070C0"/>
                </a:solidFill>
                <a:effectLst/>
                <a:uLnTx/>
                <a:uFillTx/>
                <a:latin typeface="Meiryo UI"/>
                <a:ea typeface="Meiryo UI"/>
                <a:cs typeface="+mn-cs"/>
              </a:rPr>
              <a:t>」</a:t>
            </a:r>
            <a:r>
              <a:rPr kumimoji="0" lang="ja-JP" altLang="en-US" sz="1200" kern="0">
                <a:solidFill>
                  <a:schemeClr val="tx1"/>
                </a:solidFill>
                <a:latin typeface="Meiryo UI"/>
                <a:ea typeface="Meiryo UI"/>
              </a:rPr>
              <a:t>の「統計表</a:t>
            </a:r>
            <a:r>
              <a:rPr kumimoji="0" lang="en-US" altLang="ja-JP" sz="1200" kern="0">
                <a:solidFill>
                  <a:schemeClr val="tx1"/>
                </a:solidFill>
                <a:latin typeface="Meiryo UI"/>
                <a:ea typeface="Meiryo UI"/>
              </a:rPr>
              <a:t>7</a:t>
            </a:r>
            <a:r>
              <a:rPr kumimoji="0" lang="ja-JP" altLang="en-US" sz="1200" kern="0">
                <a:solidFill>
                  <a:schemeClr val="tx1"/>
                </a:solidFill>
                <a:latin typeface="Meiryo UI"/>
                <a:ea typeface="Meiryo UI"/>
              </a:rPr>
              <a:t>　交雑種肥育牛生産費」及び「統計表</a:t>
            </a:r>
            <a:r>
              <a:rPr kumimoji="0" lang="en-US" altLang="ja-JP" sz="1200" kern="0">
                <a:solidFill>
                  <a:schemeClr val="tx1"/>
                </a:solidFill>
                <a:latin typeface="Meiryo UI"/>
                <a:ea typeface="Meiryo UI"/>
              </a:rPr>
              <a:t>8</a:t>
            </a:r>
            <a:r>
              <a:rPr kumimoji="0" lang="ja-JP" altLang="en-US" sz="1200" kern="0">
                <a:solidFill>
                  <a:schemeClr val="tx1"/>
                </a:solidFill>
                <a:latin typeface="Meiryo UI"/>
                <a:ea typeface="Meiryo UI"/>
              </a:rPr>
              <a:t>　肥育豚生産費」より作成</a:t>
            </a:r>
            <a:endParaRPr kumimoji="0" lang="en-US" altLang="ja-JP" sz="120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a:t>
            </a:r>
            <a:r>
              <a:rPr kumimoji="0" lang="ja-JP" altLang="en-US" sz="1050" kern="0">
                <a:solidFill>
                  <a:schemeClr val="tx1"/>
                </a:solidFill>
                <a:latin typeface="Meiryo UI"/>
                <a:ea typeface="Meiryo UI"/>
              </a:rPr>
              <a:t>上記は全国の傾向を捉えるデータの一例であるため、</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地域独自のデータがある場合はそちらを優先して利用ください。</a:t>
            </a: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費用の構造分析等から、物価高騰によって経営に大きな影響を及ぼし得る費用を分析し、支援が必要な産業や産業内の分類において支援が必要となる品目の候補を把握する。</a:t>
            </a:r>
          </a:p>
        </p:txBody>
      </p:sp>
      <p:sp>
        <p:nvSpPr>
          <p:cNvPr id="15" name="テキスト ボックス 14">
            <a:extLst>
              <a:ext uri="{FF2B5EF4-FFF2-40B4-BE49-F238E27FC236}">
                <a16:creationId xmlns:a16="http://schemas.microsoft.com/office/drawing/2014/main" id="{0D42CDEE-1616-1D65-60AB-D4F76C6E9A30}"/>
              </a:ext>
            </a:extLst>
          </p:cNvPr>
          <p:cNvSpPr txBox="1"/>
          <p:nvPr/>
        </p:nvSpPr>
        <p:spPr>
          <a:xfrm>
            <a:off x="4752619" y="4831156"/>
            <a:ext cx="457176" cy="200055"/>
          </a:xfrm>
          <a:prstGeom prst="rect">
            <a:avLst/>
          </a:prstGeom>
          <a:noFill/>
        </p:spPr>
        <p:txBody>
          <a:bodyPr wrap="none" rtlCol="0">
            <a:spAutoFit/>
          </a:bodyPr>
          <a:lstStyle/>
          <a:p>
            <a:r>
              <a:rPr kumimoji="1" lang="ja-JP" altLang="en-US" sz="70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22" name="図 21">
            <a:extLst>
              <a:ext uri="{FF2B5EF4-FFF2-40B4-BE49-F238E27FC236}">
                <a16:creationId xmlns:a16="http://schemas.microsoft.com/office/drawing/2014/main" id="{FF05C385-EECC-4687-DBEC-26482F1F27EF}"/>
              </a:ext>
            </a:extLst>
          </p:cNvPr>
          <p:cNvPicPr>
            <a:picLocks noChangeAspect="1"/>
          </p:cNvPicPr>
          <p:nvPr/>
        </p:nvPicPr>
        <p:blipFill>
          <a:blip r:embed="rId5"/>
          <a:stretch>
            <a:fillRect/>
          </a:stretch>
        </p:blipFill>
        <p:spPr>
          <a:xfrm>
            <a:off x="557877" y="5252930"/>
            <a:ext cx="4572000" cy="1714500"/>
          </a:xfrm>
          <a:prstGeom prst="rect">
            <a:avLst/>
          </a:prstGeom>
          <a:ln>
            <a:solidFill>
              <a:schemeClr val="bg1">
                <a:lumMod val="75000"/>
              </a:schemeClr>
            </a:solidFill>
          </a:ln>
        </p:spPr>
      </p:pic>
      <p:sp>
        <p:nvSpPr>
          <p:cNvPr id="23" name="正方形/長方形 24">
            <a:extLst>
              <a:ext uri="{FF2B5EF4-FFF2-40B4-BE49-F238E27FC236}">
                <a16:creationId xmlns:a16="http://schemas.microsoft.com/office/drawing/2014/main" id="{F81949A1-5609-0B1E-441B-F322A8A63760}"/>
              </a:ext>
            </a:extLst>
          </p:cNvPr>
          <p:cNvSpPr/>
          <p:nvPr/>
        </p:nvSpPr>
        <p:spPr>
          <a:xfrm>
            <a:off x="557877" y="6967430"/>
            <a:ext cx="4572000" cy="158357"/>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kern="0">
                <a:solidFill>
                  <a:schemeClr val="tx1"/>
                </a:solidFill>
                <a:latin typeface="Meiryo UI"/>
                <a:ea typeface="Meiryo UI"/>
              </a:rPr>
              <a:t>※</a:t>
            </a:r>
            <a:r>
              <a:rPr kumimoji="0" lang="ja-JP" altLang="en-US" kern="0">
                <a:solidFill>
                  <a:schemeClr val="tx1"/>
                </a:solidFill>
                <a:latin typeface="Meiryo UI"/>
                <a:ea typeface="Meiryo UI"/>
              </a:rPr>
              <a:t>交雑肥育牛</a:t>
            </a:r>
            <a:r>
              <a:rPr kumimoji="0" lang="en-US" altLang="ja-JP" kern="0">
                <a:solidFill>
                  <a:schemeClr val="tx1"/>
                </a:solidFill>
                <a:latin typeface="Meiryo UI"/>
                <a:ea typeface="Meiryo UI"/>
              </a:rPr>
              <a:t>1</a:t>
            </a:r>
            <a:r>
              <a:rPr kumimoji="0" lang="ja-JP" altLang="en-US" kern="0">
                <a:solidFill>
                  <a:schemeClr val="tx1"/>
                </a:solidFill>
                <a:latin typeface="Meiryo UI"/>
                <a:ea typeface="Meiryo UI"/>
              </a:rPr>
              <a:t>頭当たり、肥育豚</a:t>
            </a:r>
            <a:r>
              <a:rPr kumimoji="0" lang="en-US" altLang="ja-JP" kern="0">
                <a:solidFill>
                  <a:schemeClr val="tx1"/>
                </a:solidFill>
                <a:latin typeface="Meiryo UI"/>
                <a:ea typeface="Meiryo UI"/>
              </a:rPr>
              <a:t>1</a:t>
            </a:r>
            <a:r>
              <a:rPr kumimoji="0" lang="ja-JP" altLang="en-US" kern="0">
                <a:solidFill>
                  <a:schemeClr val="tx1"/>
                </a:solidFill>
                <a:latin typeface="Meiryo UI"/>
                <a:ea typeface="Meiryo UI"/>
              </a:rPr>
              <a:t>頭当たりの生産費</a:t>
            </a:r>
          </a:p>
        </p:txBody>
      </p:sp>
      <p:sp>
        <p:nvSpPr>
          <p:cNvPr id="24" name="正方形/長方形 23">
            <a:extLst>
              <a:ext uri="{FF2B5EF4-FFF2-40B4-BE49-F238E27FC236}">
                <a16:creationId xmlns:a16="http://schemas.microsoft.com/office/drawing/2014/main" id="{E73907CB-A283-9815-AAA5-D714D9E287B4}"/>
              </a:ext>
            </a:extLst>
          </p:cNvPr>
          <p:cNvSpPr/>
          <p:nvPr/>
        </p:nvSpPr>
        <p:spPr>
          <a:xfrm>
            <a:off x="1743075" y="4154678"/>
            <a:ext cx="1362076" cy="598298"/>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25" name="正方形/長方形 24">
            <a:extLst>
              <a:ext uri="{FF2B5EF4-FFF2-40B4-BE49-F238E27FC236}">
                <a16:creationId xmlns:a16="http://schemas.microsoft.com/office/drawing/2014/main" id="{51936868-9ADE-9A2A-45CB-E84E4FF5E85E}"/>
              </a:ext>
            </a:extLst>
          </p:cNvPr>
          <p:cNvSpPr/>
          <p:nvPr/>
        </p:nvSpPr>
        <p:spPr>
          <a:xfrm>
            <a:off x="1418857" y="6354952"/>
            <a:ext cx="2238743" cy="226823"/>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grpSp>
        <p:nvGrpSpPr>
          <p:cNvPr id="26" name="グループ化 25">
            <a:extLst>
              <a:ext uri="{FF2B5EF4-FFF2-40B4-BE49-F238E27FC236}">
                <a16:creationId xmlns:a16="http://schemas.microsoft.com/office/drawing/2014/main" id="{4DA60A98-728F-0A77-E616-776C97DAFEA0}"/>
              </a:ext>
            </a:extLst>
          </p:cNvPr>
          <p:cNvGrpSpPr/>
          <p:nvPr/>
        </p:nvGrpSpPr>
        <p:grpSpPr>
          <a:xfrm>
            <a:off x="4478134" y="174818"/>
            <a:ext cx="6053017" cy="518028"/>
            <a:chOff x="4478134" y="174818"/>
            <a:chExt cx="6053017" cy="518028"/>
          </a:xfrm>
        </p:grpSpPr>
        <p:grpSp>
          <p:nvGrpSpPr>
            <p:cNvPr id="27" name="グループ化 26">
              <a:extLst>
                <a:ext uri="{FF2B5EF4-FFF2-40B4-BE49-F238E27FC236}">
                  <a16:creationId xmlns:a16="http://schemas.microsoft.com/office/drawing/2014/main" id="{8C6AF3BF-2B4C-83AE-9313-A4ACCA74B1D6}"/>
                </a:ext>
              </a:extLst>
            </p:cNvPr>
            <p:cNvGrpSpPr/>
            <p:nvPr/>
          </p:nvGrpSpPr>
          <p:grpSpPr>
            <a:xfrm>
              <a:off x="8587151" y="174818"/>
              <a:ext cx="1944000" cy="512314"/>
              <a:chOff x="8836706" y="182438"/>
              <a:chExt cx="2139724" cy="512314"/>
            </a:xfrm>
          </p:grpSpPr>
          <p:sp>
            <p:nvSpPr>
              <p:cNvPr id="34" name="Rectangle 7">
                <a:extLst>
                  <a:ext uri="{FF2B5EF4-FFF2-40B4-BE49-F238E27FC236}">
                    <a16:creationId xmlns:a16="http://schemas.microsoft.com/office/drawing/2014/main" id="{F22DCBE9-28D5-6346-94CA-1E784F9AE7F2}"/>
                  </a:ext>
                </a:extLst>
              </p:cNvPr>
              <p:cNvSpPr/>
              <p:nvPr/>
            </p:nvSpPr>
            <p:spPr>
              <a:xfrm>
                <a:off x="8944656" y="182438"/>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支援が必要な量を把握する</a:t>
                </a:r>
              </a:p>
            </p:txBody>
          </p:sp>
          <p:sp>
            <p:nvSpPr>
              <p:cNvPr id="35" name="Rectangle 7">
                <a:extLst>
                  <a:ext uri="{FF2B5EF4-FFF2-40B4-BE49-F238E27FC236}">
                    <a16:creationId xmlns:a16="http://schemas.microsoft.com/office/drawing/2014/main" id="{A476F7C9-4108-BC3A-AAB3-014149F6C11B}"/>
                  </a:ext>
                </a:extLst>
              </p:cNvPr>
              <p:cNvSpPr/>
              <p:nvPr/>
            </p:nvSpPr>
            <p:spPr>
              <a:xfrm>
                <a:off x="8836706" y="182438"/>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C</a:t>
                </a:r>
                <a:endParaRPr kumimoji="0" lang="ja-JP" altLang="en-US" sz="1050" b="1" kern="0">
                  <a:solidFill>
                    <a:schemeClr val="bg1"/>
                  </a:solidFill>
                  <a:latin typeface="Meiryo UI"/>
                  <a:ea typeface="Meiryo UI"/>
                </a:endParaRPr>
              </a:p>
            </p:txBody>
          </p:sp>
        </p:grpSp>
        <p:grpSp>
          <p:nvGrpSpPr>
            <p:cNvPr id="28" name="グループ化 27">
              <a:extLst>
                <a:ext uri="{FF2B5EF4-FFF2-40B4-BE49-F238E27FC236}">
                  <a16:creationId xmlns:a16="http://schemas.microsoft.com/office/drawing/2014/main" id="{359C66D3-DBFA-5426-8FB1-0BC50A6ACA64}"/>
                </a:ext>
              </a:extLst>
            </p:cNvPr>
            <p:cNvGrpSpPr/>
            <p:nvPr/>
          </p:nvGrpSpPr>
          <p:grpSpPr>
            <a:xfrm>
              <a:off x="4478134" y="180532"/>
              <a:ext cx="1944000" cy="512314"/>
              <a:chOff x="4257154" y="188152"/>
              <a:chExt cx="2139724" cy="512314"/>
            </a:xfrm>
          </p:grpSpPr>
          <p:sp>
            <p:nvSpPr>
              <p:cNvPr id="32" name="Rectangle 7">
                <a:extLst>
                  <a:ext uri="{FF2B5EF4-FFF2-40B4-BE49-F238E27FC236}">
                    <a16:creationId xmlns:a16="http://schemas.microsoft.com/office/drawing/2014/main" id="{F8A85393-0490-C6FC-5EB1-7C6F244906D6}"/>
                  </a:ext>
                </a:extLst>
              </p:cNvPr>
              <p:cNvSpPr/>
              <p:nvPr/>
            </p:nvSpPr>
            <p:spPr>
              <a:xfrm>
                <a:off x="4365104"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支援が必要な対象を特定する</a:t>
                </a:r>
              </a:p>
            </p:txBody>
          </p:sp>
          <p:sp>
            <p:nvSpPr>
              <p:cNvPr id="33" name="Rectangle 7">
                <a:extLst>
                  <a:ext uri="{FF2B5EF4-FFF2-40B4-BE49-F238E27FC236}">
                    <a16:creationId xmlns:a16="http://schemas.microsoft.com/office/drawing/2014/main" id="{A33E0541-485B-FE92-FBD8-CA40DEA3EED8}"/>
                  </a:ext>
                </a:extLst>
              </p:cNvPr>
              <p:cNvSpPr/>
              <p:nvPr/>
            </p:nvSpPr>
            <p:spPr>
              <a:xfrm>
                <a:off x="4257154"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A</a:t>
                </a:r>
                <a:endParaRPr kumimoji="0" lang="ja-JP" altLang="en-US" sz="1050" b="1" kern="0">
                  <a:solidFill>
                    <a:schemeClr val="tx1"/>
                  </a:solidFill>
                  <a:latin typeface="Meiryo UI"/>
                  <a:ea typeface="Meiryo UI"/>
                </a:endParaRPr>
              </a:p>
            </p:txBody>
          </p:sp>
        </p:grpSp>
        <p:grpSp>
          <p:nvGrpSpPr>
            <p:cNvPr id="29" name="グループ化 28">
              <a:extLst>
                <a:ext uri="{FF2B5EF4-FFF2-40B4-BE49-F238E27FC236}">
                  <a16:creationId xmlns:a16="http://schemas.microsoft.com/office/drawing/2014/main" id="{F16E5FAE-3694-DBAB-26D6-DA02CB17377B}"/>
                </a:ext>
              </a:extLst>
            </p:cNvPr>
            <p:cNvGrpSpPr/>
            <p:nvPr/>
          </p:nvGrpSpPr>
          <p:grpSpPr>
            <a:xfrm>
              <a:off x="6532643" y="180532"/>
              <a:ext cx="1944000" cy="512314"/>
              <a:chOff x="6384300" y="188152"/>
              <a:chExt cx="2139724" cy="512314"/>
            </a:xfrm>
          </p:grpSpPr>
          <p:sp>
            <p:nvSpPr>
              <p:cNvPr id="30" name="Rectangle 7">
                <a:extLst>
                  <a:ext uri="{FF2B5EF4-FFF2-40B4-BE49-F238E27FC236}">
                    <a16:creationId xmlns:a16="http://schemas.microsoft.com/office/drawing/2014/main" id="{D50E8DAA-7E05-AAA2-766C-9C411A67CCEF}"/>
                  </a:ext>
                </a:extLst>
              </p:cNvPr>
              <p:cNvSpPr/>
              <p:nvPr/>
            </p:nvSpPr>
            <p:spPr>
              <a:xfrm>
                <a:off x="6492250"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支援が必要な品目を特定する</a:t>
                </a:r>
              </a:p>
            </p:txBody>
          </p:sp>
          <p:sp>
            <p:nvSpPr>
              <p:cNvPr id="31" name="Rectangle 7">
                <a:extLst>
                  <a:ext uri="{FF2B5EF4-FFF2-40B4-BE49-F238E27FC236}">
                    <a16:creationId xmlns:a16="http://schemas.microsoft.com/office/drawing/2014/main" id="{80AD3CBF-6125-700D-9DB5-1C0FEA516AE3}"/>
                  </a:ext>
                </a:extLst>
              </p:cNvPr>
              <p:cNvSpPr/>
              <p:nvPr/>
            </p:nvSpPr>
            <p:spPr>
              <a:xfrm>
                <a:off x="6384300"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B</a:t>
                </a:r>
                <a:endParaRPr kumimoji="0" lang="ja-JP" altLang="en-US" sz="1050" b="1" kern="0">
                  <a:solidFill>
                    <a:schemeClr val="tx1"/>
                  </a:solidFill>
                  <a:latin typeface="Meiryo UI"/>
                  <a:ea typeface="Meiryo UI"/>
                </a:endParaRPr>
              </a:p>
            </p:txBody>
          </p:sp>
        </p:grpSp>
      </p:grpSp>
      <p:sp>
        <p:nvSpPr>
          <p:cNvPr id="4" name="吹き出し: 線 3">
            <a:extLst>
              <a:ext uri="{FF2B5EF4-FFF2-40B4-BE49-F238E27FC236}">
                <a16:creationId xmlns:a16="http://schemas.microsoft.com/office/drawing/2014/main" id="{FA709834-9AC7-B27B-F418-E27B3BBF633B}"/>
              </a:ext>
            </a:extLst>
          </p:cNvPr>
          <p:cNvSpPr/>
          <p:nvPr/>
        </p:nvSpPr>
        <p:spPr>
          <a:xfrm>
            <a:off x="3657600" y="3780631"/>
            <a:ext cx="1431844" cy="598298"/>
          </a:xfrm>
          <a:prstGeom prst="borderCallout1">
            <a:avLst>
              <a:gd name="adj1" fmla="val 16344"/>
              <a:gd name="adj2" fmla="val 404"/>
              <a:gd name="adj3" fmla="val 101771"/>
              <a:gd name="adj4" fmla="val -38367"/>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「飲食店」の</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費用のうち物価高騰により影響が</a:t>
            </a:r>
            <a:r>
              <a:rPr lang="ja-JP" altLang="en-US" sz="1050" dirty="0">
                <a:solidFill>
                  <a:schemeClr val="tx1"/>
                </a:solidFill>
                <a:latin typeface="Meiryo UI" panose="020B0604030504040204" pitchFamily="50" charset="-128"/>
                <a:ea typeface="Meiryo UI" panose="020B0604030504040204" pitchFamily="50" charset="-128"/>
              </a:rPr>
              <a:t>生じうるもの</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1" name="吹き出し: 線 10">
            <a:extLst>
              <a:ext uri="{FF2B5EF4-FFF2-40B4-BE49-F238E27FC236}">
                <a16:creationId xmlns:a16="http://schemas.microsoft.com/office/drawing/2014/main" id="{6DEA88D2-B1A4-0F60-F05C-7F197D9ACBDE}"/>
              </a:ext>
            </a:extLst>
          </p:cNvPr>
          <p:cNvSpPr/>
          <p:nvPr/>
        </p:nvSpPr>
        <p:spPr>
          <a:xfrm>
            <a:off x="341889" y="5448403"/>
            <a:ext cx="1133750" cy="398473"/>
          </a:xfrm>
          <a:prstGeom prst="borderCallout1">
            <a:avLst>
              <a:gd name="adj1" fmla="val 76104"/>
              <a:gd name="adj2" fmla="val 98699"/>
              <a:gd name="adj3" fmla="val 221290"/>
              <a:gd name="adj4" fmla="val 131340"/>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a:solidFill>
                  <a:schemeClr val="tx1"/>
                </a:solidFill>
              </a:rPr>
              <a:t>「</a:t>
            </a:r>
            <a:r>
              <a:rPr kumimoji="1" lang="ja-JP" altLang="en-US" sz="1050" dirty="0">
                <a:solidFill>
                  <a:schemeClr val="tx1"/>
                </a:solidFill>
                <a:latin typeface="Meiryo UI" panose="020B0604030504040204" pitchFamily="50" charset="-128"/>
                <a:ea typeface="Meiryo UI" panose="020B0604030504040204" pitchFamily="50" charset="-128"/>
              </a:rPr>
              <a:t>飼料費」が占める割合が高い</a:t>
            </a:r>
          </a:p>
        </p:txBody>
      </p:sp>
    </p:spTree>
    <p:extLst>
      <p:ext uri="{BB962C8B-B14F-4D97-AF65-F5344CB8AC3E}">
        <p14:creationId xmlns:p14="http://schemas.microsoft.com/office/powerpoint/2010/main" val="253611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4D3D37D-EDC5-54AF-3DC0-04DAB93E12C8}"/>
              </a:ext>
            </a:extLst>
          </p:cNvPr>
          <p:cNvPicPr>
            <a:picLocks noChangeAspect="1"/>
          </p:cNvPicPr>
          <p:nvPr/>
        </p:nvPicPr>
        <p:blipFill>
          <a:blip r:embed="rId2"/>
          <a:stretch>
            <a:fillRect/>
          </a:stretch>
        </p:blipFill>
        <p:spPr>
          <a:xfrm>
            <a:off x="557877" y="2404017"/>
            <a:ext cx="4572000" cy="3017897"/>
          </a:xfrm>
          <a:prstGeom prst="rect">
            <a:avLst/>
          </a:prstGeom>
        </p:spPr>
      </p:pic>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22</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lstStyle/>
          <a:p>
            <a:r>
              <a:rPr kumimoji="1" lang="ja-JP" altLang="en-US"/>
              <a:t>国内企業物価指数</a:t>
            </a:r>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1937487"/>
            <a:ext cx="4572000" cy="4263287"/>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国内企業物価指数の時系列変化を類別（大類別、類別、小類別、など）に掘り下げて分析することで、全国的な動向として物価が高騰している品目分類を把握します。</a:t>
            </a:r>
            <a:endParaRPr kumimoji="0" lang="en-US" altLang="ja-JP" sz="1600" b="1" kern="0" dirty="0">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物価の分析を行う品目は、</a:t>
            </a:r>
            <a:r>
              <a:rPr kumimoji="0" lang="ja-JP" altLang="en-US" sz="1600" b="1" kern="0" dirty="0">
                <a:latin typeface="Meiryo UI"/>
                <a:ea typeface="Meiryo UI"/>
                <a:hlinkClick r:id="rId3" action="ppaction://hlinksldjump"/>
              </a:rPr>
              <a:t>前頁</a:t>
            </a:r>
            <a:r>
              <a:rPr kumimoji="0" lang="ja-JP" altLang="en-US" sz="1600" b="1" kern="0" dirty="0">
                <a:latin typeface="Meiryo UI"/>
                <a:ea typeface="Meiryo UI"/>
              </a:rPr>
              <a:t>で分析した、経営に大きな影響を及ぼし得る費用を参考にできます。</a:t>
            </a:r>
            <a:endParaRPr kumimoji="0" lang="en-US" altLang="ja-JP" sz="1600" b="1" kern="0" dirty="0">
              <a:latin typeface="Meiryo UI"/>
              <a:ea typeface="Meiryo UI"/>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kern="0" dirty="0">
                <a:latin typeface="Meiryo UI"/>
                <a:ea typeface="Meiryo UI"/>
              </a:rPr>
              <a:t>2022</a:t>
            </a:r>
            <a:r>
              <a:rPr kumimoji="0" lang="ja-JP" altLang="en-US" sz="1200" kern="0" dirty="0">
                <a:latin typeface="Meiryo UI"/>
                <a:ea typeface="Meiryo UI"/>
              </a:rPr>
              <a:t>年から、全国の「スクラップ類」、「電力・都市ガス・水道」及び「鉱産物」における国内企業物価指数が</a:t>
            </a:r>
            <a:r>
              <a:rPr kumimoji="0" lang="en-US" altLang="ja-JP" sz="1200" kern="0" dirty="0">
                <a:latin typeface="Meiryo UI"/>
                <a:ea typeface="Meiryo UI"/>
              </a:rPr>
              <a:t>120</a:t>
            </a:r>
            <a:r>
              <a:rPr kumimoji="0" lang="ja-JP" altLang="en-US" sz="1200" kern="0" dirty="0">
                <a:latin typeface="Meiryo UI"/>
                <a:ea typeface="Meiryo UI"/>
              </a:rPr>
              <a:t>を超えて推移している。</a:t>
            </a:r>
            <a:endParaRPr kumimoji="0" lang="en-US" altLang="ja-JP" sz="1200" kern="0" dirty="0">
              <a:latin typeface="Meiryo UI"/>
              <a:ea typeface="Meiryo UI"/>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dirty="0">
                <a:latin typeface="Meiryo UI"/>
                <a:ea typeface="Meiryo UI"/>
              </a:rPr>
              <a:t>「電力・都市ガス・水道」を小類別に分析すると、「都市ガス」において国内企業物価指数が</a:t>
            </a:r>
            <a:r>
              <a:rPr kumimoji="0" lang="en-US" altLang="ja-JP" sz="1200" kern="0" dirty="0">
                <a:latin typeface="Meiryo UI"/>
                <a:ea typeface="Meiryo UI"/>
              </a:rPr>
              <a:t>200</a:t>
            </a:r>
            <a:r>
              <a:rPr kumimoji="0" lang="ja-JP" altLang="en-US" sz="1200" kern="0" dirty="0">
                <a:latin typeface="Meiryo UI"/>
                <a:ea typeface="Meiryo UI"/>
              </a:rPr>
              <a:t>を超える時期も見られ、高水準で推移している。</a:t>
            </a:r>
            <a:endParaRPr kumimoji="0" lang="en-US" altLang="ja-JP" sz="1200" kern="0" dirty="0">
              <a:latin typeface="Meiryo UI"/>
              <a:ea typeface="Meiryo UI"/>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dirty="0">
                <a:latin typeface="Meiryo UI"/>
                <a:ea typeface="Meiryo UI"/>
              </a:rPr>
              <a:t>直近</a:t>
            </a:r>
            <a:r>
              <a:rPr kumimoji="0" lang="en-US" altLang="ja-JP" sz="1200" kern="0" dirty="0">
                <a:latin typeface="Meiryo UI"/>
                <a:ea typeface="Meiryo UI"/>
              </a:rPr>
              <a:t>2023</a:t>
            </a:r>
            <a:r>
              <a:rPr kumimoji="0" lang="ja-JP" altLang="en-US" sz="1200" kern="0" dirty="0">
                <a:latin typeface="Meiryo UI"/>
                <a:ea typeface="Meiryo UI"/>
              </a:rPr>
              <a:t>年の「電気・都市ガス・水道」は下落傾向が見られる一方で、飲食料品などが含まれる「工業製品」や「農林水産物」は上昇傾向が続いている</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農業においては「</a:t>
            </a:r>
            <a:r>
              <a:rPr kumimoji="0" lang="ja-JP" altLang="en-US" sz="1600" b="1" kern="0" dirty="0">
                <a:latin typeface="Meiryo UI"/>
                <a:ea typeface="Meiryo UI"/>
                <a:hlinkClick r:id="rId4"/>
              </a:rPr>
              <a:t>農業物価指数</a:t>
            </a:r>
            <a:r>
              <a:rPr kumimoji="0" lang="ja-JP" altLang="en-US" sz="1600" b="1" kern="0" dirty="0">
                <a:latin typeface="Meiryo UI"/>
                <a:ea typeface="Meiryo UI"/>
              </a:rPr>
              <a:t>」を利用することも有用です。</a:t>
            </a:r>
            <a:endParaRPr kumimoji="0" lang="en-US" altLang="ja-JP" sz="1600" b="1" kern="0" dirty="0">
              <a:latin typeface="Meiryo UI"/>
              <a:ea typeface="Meiryo UI"/>
            </a:endParaRP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E282A661-BFF5-8E26-1CBD-1D604A4573C1}"/>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Meiryo UI"/>
                <a:ea typeface="Meiryo UI"/>
                <a:cs typeface="+mn-cs"/>
              </a:rPr>
              <a:t>「</a:t>
            </a:r>
            <a:r>
              <a:rPr kumimoji="0" lang="ja-JP" altLang="en-US" sz="1400" b="1" i="0" u="sng" strike="noStrike" kern="0" cap="none" spc="0" normalizeH="0" baseline="0" noProof="0">
                <a:ln>
                  <a:noFill/>
                </a:ln>
                <a:solidFill>
                  <a:srgbClr val="0070C0"/>
                </a:solidFill>
                <a:effectLst/>
                <a:uLnTx/>
                <a:uFillTx/>
                <a:latin typeface="Meiryo UI"/>
                <a:ea typeface="Meiryo UI"/>
                <a:cs typeface="+mn-cs"/>
                <a:hlinkClick r:id="rId5"/>
              </a:rPr>
              <a:t>企業物価指数</a:t>
            </a:r>
            <a:r>
              <a:rPr kumimoji="0" lang="ja-JP" altLang="en-US" sz="1400" b="0" i="0" u="none" strike="noStrike" kern="0" cap="none" spc="0" normalizeH="0" baseline="0" noProof="0">
                <a:ln>
                  <a:noFill/>
                </a:ln>
                <a:solidFill>
                  <a:prstClr val="black"/>
                </a:solidFill>
                <a:effectLst/>
                <a:uLnTx/>
                <a:uFillTx/>
                <a:latin typeface="Meiryo UI"/>
                <a:ea typeface="Meiryo UI"/>
                <a:cs typeface="+mn-cs"/>
              </a:rPr>
              <a:t>」</a:t>
            </a:r>
            <a:endParaRPr kumimoji="0" lang="en-US" altLang="ja-JP" sz="1400" b="0" i="0" u="none" strike="noStrike" kern="0" cap="none" spc="0" normalizeH="0" baseline="0" noProof="0">
              <a:ln>
                <a:noFill/>
              </a:ln>
              <a:solidFill>
                <a:prstClr val="black"/>
              </a:solidFill>
              <a:effectLst/>
              <a:uLnTx/>
              <a:uFillTx/>
              <a:latin typeface="Meiryo UI"/>
              <a:ea typeface="Meiryo UI"/>
              <a:cs typeface="+mn-cs"/>
            </a:endParaRP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国内企業物価指数の時系列分析から、物価高騰の影響が強く、支援が必要となる品目を把握する。</a:t>
            </a:r>
          </a:p>
        </p:txBody>
      </p:sp>
      <p:sp>
        <p:nvSpPr>
          <p:cNvPr id="16" name="正方形/長方形 24">
            <a:extLst>
              <a:ext uri="{FF2B5EF4-FFF2-40B4-BE49-F238E27FC236}">
                <a16:creationId xmlns:a16="http://schemas.microsoft.com/office/drawing/2014/main" id="{15439D12-DC43-D0D9-26AF-787C2FAD2296}"/>
              </a:ext>
            </a:extLst>
          </p:cNvPr>
          <p:cNvSpPr/>
          <p:nvPr/>
        </p:nvSpPr>
        <p:spPr>
          <a:xfrm>
            <a:off x="1543050" y="6305550"/>
            <a:ext cx="8591548" cy="880956"/>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dirty="0">
                <a:solidFill>
                  <a:srgbClr val="2E2E38"/>
                </a:solidFill>
                <a:latin typeface="Meiryo UI"/>
                <a:ea typeface="Meiryo UI"/>
              </a:rPr>
              <a:t>企業物価指数は、企業間で取引される商品（財）全般に関する価格の変動を測定するものです。</a:t>
            </a:r>
            <a:endParaRPr kumimoji="0" lang="en-US" altLang="ja-JP" sz="1200" kern="0" dirty="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kern="0" dirty="0">
                <a:solidFill>
                  <a:srgbClr val="2E2E38"/>
                </a:solidFill>
                <a:latin typeface="Meiryo UI"/>
                <a:ea typeface="Meiryo UI"/>
              </a:rPr>
              <a:t>2020</a:t>
            </a:r>
            <a:r>
              <a:rPr kumimoji="0" lang="ja-JP" altLang="en-US" sz="1200" kern="0" dirty="0">
                <a:solidFill>
                  <a:srgbClr val="2E2E38"/>
                </a:solidFill>
                <a:latin typeface="Meiryo UI"/>
                <a:ea typeface="Meiryo UI"/>
              </a:rPr>
              <a:t>年基準企業物価指数では、国内企業物価指数、輸出物価指数、輸入物価指数を公表しています。</a:t>
            </a:r>
            <a:endParaRPr kumimoji="0" lang="en-US" altLang="ja-JP" sz="1200" kern="0" dirty="0">
              <a:solidFill>
                <a:srgbClr val="2E2E38"/>
              </a:solidFill>
              <a:latin typeface="Meiryo UI"/>
              <a:ea typeface="Meiryo UI"/>
            </a:endParaRPr>
          </a:p>
          <a:p>
            <a:pPr marL="628650" lvl="1" indent="-285750" fontAlgn="auto">
              <a:spcBef>
                <a:spcPts val="0"/>
              </a:spcBef>
              <a:spcAft>
                <a:spcPts val="0"/>
              </a:spcAft>
              <a:buFont typeface="Wingdings" panose="05000000000000000000" pitchFamily="2" charset="2"/>
              <a:buChar char="ü"/>
              <a:defRPr/>
            </a:pPr>
            <a:r>
              <a:rPr kumimoji="0" lang="ja-JP" altLang="en-US" sz="1050" kern="0" dirty="0">
                <a:solidFill>
                  <a:srgbClr val="2E2E38"/>
                </a:solidFill>
                <a:latin typeface="Meiryo UI"/>
                <a:ea typeface="Meiryo UI"/>
              </a:rPr>
              <a:t>国内企業物価指数：国内で生産した国内需要家向けの商品（財）を対象とし、生産者段階における出荷時点の生産者価格を調査。</a:t>
            </a:r>
            <a:endParaRPr kumimoji="0" lang="en-US" altLang="ja-JP" sz="1050" kern="0" dirty="0">
              <a:solidFill>
                <a:srgbClr val="2E2E38"/>
              </a:solidFill>
              <a:latin typeface="Meiryo UI"/>
              <a:ea typeface="Meiryo UI"/>
            </a:endParaRPr>
          </a:p>
          <a:p>
            <a:pPr marL="628650" lvl="1" indent="-285750" fontAlgn="auto">
              <a:spcBef>
                <a:spcPts val="0"/>
              </a:spcBef>
              <a:spcAft>
                <a:spcPts val="0"/>
              </a:spcAft>
              <a:buFont typeface="Wingdings" panose="05000000000000000000" pitchFamily="2" charset="2"/>
              <a:buChar char="ü"/>
              <a:defRPr/>
            </a:pPr>
            <a:r>
              <a:rPr kumimoji="0" lang="ja-JP" altLang="en-US" sz="1050" kern="0" dirty="0">
                <a:solidFill>
                  <a:srgbClr val="2E2E38"/>
                </a:solidFill>
                <a:latin typeface="Meiryo UI"/>
                <a:ea typeface="Meiryo UI"/>
              </a:rPr>
              <a:t>輸出物価指数：輸出品を対象とし、原則、通関段階における船積み時点の</a:t>
            </a:r>
            <a:r>
              <a:rPr kumimoji="0" lang="en-US" altLang="ja-JP" sz="1050" kern="0" dirty="0">
                <a:solidFill>
                  <a:srgbClr val="2E2E38"/>
                </a:solidFill>
                <a:latin typeface="Meiryo UI"/>
                <a:ea typeface="Meiryo UI"/>
              </a:rPr>
              <a:t>FOB</a:t>
            </a:r>
            <a:r>
              <a:rPr kumimoji="0" lang="ja-JP" altLang="en-US" sz="1050" kern="0" dirty="0">
                <a:solidFill>
                  <a:srgbClr val="2E2E38"/>
                </a:solidFill>
                <a:latin typeface="Meiryo UI"/>
                <a:ea typeface="Meiryo UI"/>
              </a:rPr>
              <a:t>価格を調査。</a:t>
            </a:r>
            <a:endParaRPr kumimoji="0" lang="en-US" altLang="ja-JP" sz="1050" kern="0" dirty="0">
              <a:solidFill>
                <a:srgbClr val="2E2E38"/>
              </a:solidFill>
              <a:latin typeface="Meiryo UI"/>
              <a:ea typeface="Meiryo UI"/>
            </a:endParaRPr>
          </a:p>
          <a:p>
            <a:pPr marL="628650" lvl="1" indent="-285750" fontAlgn="auto">
              <a:spcBef>
                <a:spcPts val="0"/>
              </a:spcBef>
              <a:spcAft>
                <a:spcPts val="0"/>
              </a:spcAft>
              <a:buFont typeface="Wingdings" panose="05000000000000000000" pitchFamily="2" charset="2"/>
              <a:buChar char="ü"/>
              <a:defRPr/>
            </a:pPr>
            <a:r>
              <a:rPr kumimoji="0" lang="ja-JP" altLang="en-US" sz="1050" kern="0" dirty="0">
                <a:solidFill>
                  <a:srgbClr val="2E2E38"/>
                </a:solidFill>
                <a:latin typeface="Meiryo UI"/>
                <a:ea typeface="Meiryo UI"/>
              </a:rPr>
              <a:t>輸入物価指数：輸入品を対象とし、原則、通関段階における荷降ろし時点の</a:t>
            </a:r>
            <a:r>
              <a:rPr kumimoji="0" lang="en-US" altLang="ja-JP" sz="1050" kern="0" dirty="0">
                <a:solidFill>
                  <a:srgbClr val="2E2E38"/>
                </a:solidFill>
                <a:latin typeface="Meiryo UI"/>
                <a:ea typeface="Meiryo UI"/>
              </a:rPr>
              <a:t>CIF</a:t>
            </a:r>
            <a:r>
              <a:rPr kumimoji="0" lang="ja-JP" altLang="en-US" sz="1050" kern="0" dirty="0">
                <a:solidFill>
                  <a:srgbClr val="2E2E38"/>
                </a:solidFill>
                <a:latin typeface="Meiryo UI"/>
                <a:ea typeface="Meiryo UI"/>
              </a:rPr>
              <a:t>価格を調査。</a:t>
            </a:r>
            <a:endParaRPr kumimoji="0" lang="en-US" altLang="ja-JP" sz="1050" kern="0" dirty="0">
              <a:solidFill>
                <a:srgbClr val="2E2E38"/>
              </a:solidFill>
              <a:latin typeface="Meiryo UI"/>
              <a:ea typeface="Meiryo UI"/>
            </a:endParaRPr>
          </a:p>
        </p:txBody>
      </p:sp>
      <p:sp>
        <p:nvSpPr>
          <p:cNvPr id="17" name="正方形/長方形 24">
            <a:extLst>
              <a:ext uri="{FF2B5EF4-FFF2-40B4-BE49-F238E27FC236}">
                <a16:creationId xmlns:a16="http://schemas.microsoft.com/office/drawing/2014/main" id="{DAC54328-975F-7FEB-71F3-4FE3D85790DF}"/>
              </a:ext>
            </a:extLst>
          </p:cNvPr>
          <p:cNvSpPr/>
          <p:nvPr/>
        </p:nvSpPr>
        <p:spPr>
          <a:xfrm>
            <a:off x="558800" y="6305550"/>
            <a:ext cx="877066" cy="880956"/>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cxnSp>
        <p:nvCxnSpPr>
          <p:cNvPr id="27" name="直線矢印コネクタ 26">
            <a:extLst>
              <a:ext uri="{FF2B5EF4-FFF2-40B4-BE49-F238E27FC236}">
                <a16:creationId xmlns:a16="http://schemas.microsoft.com/office/drawing/2014/main" id="{2288E615-6CD3-34AE-57E6-DF02C5E10AC1}"/>
              </a:ext>
            </a:extLst>
          </p:cNvPr>
          <p:cNvCxnSpPr>
            <a:cxnSpLocks/>
          </p:cNvCxnSpPr>
          <p:nvPr/>
        </p:nvCxnSpPr>
        <p:spPr>
          <a:xfrm flipV="1">
            <a:off x="4705464" y="4467225"/>
            <a:ext cx="314211" cy="1678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2B674B4B-A7B3-6B00-F231-FE09FF60E973}"/>
              </a:ext>
            </a:extLst>
          </p:cNvPr>
          <p:cNvCxnSpPr>
            <a:cxnSpLocks/>
          </p:cNvCxnSpPr>
          <p:nvPr/>
        </p:nvCxnSpPr>
        <p:spPr>
          <a:xfrm>
            <a:off x="4705464" y="4209827"/>
            <a:ext cx="304686" cy="14309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10804518-48ED-FB46-DD01-3CC6E2140040}"/>
              </a:ext>
            </a:extLst>
          </p:cNvPr>
          <p:cNvGrpSpPr/>
          <p:nvPr/>
        </p:nvGrpSpPr>
        <p:grpSpPr>
          <a:xfrm>
            <a:off x="4478134" y="174818"/>
            <a:ext cx="6053017" cy="518028"/>
            <a:chOff x="4478134" y="174818"/>
            <a:chExt cx="6053017" cy="518028"/>
          </a:xfrm>
        </p:grpSpPr>
        <p:grpSp>
          <p:nvGrpSpPr>
            <p:cNvPr id="40" name="グループ化 39">
              <a:extLst>
                <a:ext uri="{FF2B5EF4-FFF2-40B4-BE49-F238E27FC236}">
                  <a16:creationId xmlns:a16="http://schemas.microsoft.com/office/drawing/2014/main" id="{19349A60-9073-17E8-8F07-2F63D7BDBA16}"/>
                </a:ext>
              </a:extLst>
            </p:cNvPr>
            <p:cNvGrpSpPr/>
            <p:nvPr/>
          </p:nvGrpSpPr>
          <p:grpSpPr>
            <a:xfrm>
              <a:off x="8587151" y="174818"/>
              <a:ext cx="1944000" cy="512314"/>
              <a:chOff x="8836706" y="182438"/>
              <a:chExt cx="2139724" cy="512314"/>
            </a:xfrm>
          </p:grpSpPr>
          <p:sp>
            <p:nvSpPr>
              <p:cNvPr id="47" name="Rectangle 7">
                <a:extLst>
                  <a:ext uri="{FF2B5EF4-FFF2-40B4-BE49-F238E27FC236}">
                    <a16:creationId xmlns:a16="http://schemas.microsoft.com/office/drawing/2014/main" id="{51F8EF7A-8AFB-D3C2-11AE-89E1662E09E0}"/>
                  </a:ext>
                </a:extLst>
              </p:cNvPr>
              <p:cNvSpPr/>
              <p:nvPr/>
            </p:nvSpPr>
            <p:spPr>
              <a:xfrm>
                <a:off x="8944656" y="182438"/>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支援が必要な量を把握する</a:t>
                </a:r>
              </a:p>
            </p:txBody>
          </p:sp>
          <p:sp>
            <p:nvSpPr>
              <p:cNvPr id="48" name="Rectangle 7">
                <a:extLst>
                  <a:ext uri="{FF2B5EF4-FFF2-40B4-BE49-F238E27FC236}">
                    <a16:creationId xmlns:a16="http://schemas.microsoft.com/office/drawing/2014/main" id="{725D753F-D934-034D-2C9D-3C2DBEBBDC51}"/>
                  </a:ext>
                </a:extLst>
              </p:cNvPr>
              <p:cNvSpPr/>
              <p:nvPr/>
            </p:nvSpPr>
            <p:spPr>
              <a:xfrm>
                <a:off x="8836706" y="182438"/>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C</a:t>
                </a:r>
                <a:endParaRPr kumimoji="0" lang="ja-JP" altLang="en-US" sz="1050" b="1" kern="0">
                  <a:solidFill>
                    <a:schemeClr val="bg1"/>
                  </a:solidFill>
                  <a:latin typeface="Meiryo UI"/>
                  <a:ea typeface="Meiryo UI"/>
                </a:endParaRPr>
              </a:p>
            </p:txBody>
          </p:sp>
        </p:grpSp>
        <p:grpSp>
          <p:nvGrpSpPr>
            <p:cNvPr id="41" name="グループ化 40">
              <a:extLst>
                <a:ext uri="{FF2B5EF4-FFF2-40B4-BE49-F238E27FC236}">
                  <a16:creationId xmlns:a16="http://schemas.microsoft.com/office/drawing/2014/main" id="{A4FA07BA-5A76-F4C0-B8EE-EB232848AFBA}"/>
                </a:ext>
              </a:extLst>
            </p:cNvPr>
            <p:cNvGrpSpPr/>
            <p:nvPr/>
          </p:nvGrpSpPr>
          <p:grpSpPr>
            <a:xfrm>
              <a:off x="4478134" y="180532"/>
              <a:ext cx="1944000" cy="512314"/>
              <a:chOff x="4257154" y="188152"/>
              <a:chExt cx="2139724" cy="512314"/>
            </a:xfrm>
          </p:grpSpPr>
          <p:sp>
            <p:nvSpPr>
              <p:cNvPr id="45" name="Rectangle 7">
                <a:extLst>
                  <a:ext uri="{FF2B5EF4-FFF2-40B4-BE49-F238E27FC236}">
                    <a16:creationId xmlns:a16="http://schemas.microsoft.com/office/drawing/2014/main" id="{64B42983-503D-F066-7815-4486AE9C0BDF}"/>
                  </a:ext>
                </a:extLst>
              </p:cNvPr>
              <p:cNvSpPr/>
              <p:nvPr/>
            </p:nvSpPr>
            <p:spPr>
              <a:xfrm>
                <a:off x="4365104"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支援が必要な対象を特定する</a:t>
                </a:r>
              </a:p>
            </p:txBody>
          </p:sp>
          <p:sp>
            <p:nvSpPr>
              <p:cNvPr id="46" name="Rectangle 7">
                <a:extLst>
                  <a:ext uri="{FF2B5EF4-FFF2-40B4-BE49-F238E27FC236}">
                    <a16:creationId xmlns:a16="http://schemas.microsoft.com/office/drawing/2014/main" id="{BFBE56F0-50A1-6EDC-198F-980C27B214BB}"/>
                  </a:ext>
                </a:extLst>
              </p:cNvPr>
              <p:cNvSpPr/>
              <p:nvPr/>
            </p:nvSpPr>
            <p:spPr>
              <a:xfrm>
                <a:off x="4257154"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A</a:t>
                </a:r>
                <a:endParaRPr kumimoji="0" lang="ja-JP" altLang="en-US" sz="1050" b="1" kern="0">
                  <a:solidFill>
                    <a:schemeClr val="bg1"/>
                  </a:solidFill>
                  <a:latin typeface="Meiryo UI"/>
                  <a:ea typeface="Meiryo UI"/>
                </a:endParaRPr>
              </a:p>
            </p:txBody>
          </p:sp>
        </p:grpSp>
        <p:grpSp>
          <p:nvGrpSpPr>
            <p:cNvPr id="42" name="グループ化 41">
              <a:extLst>
                <a:ext uri="{FF2B5EF4-FFF2-40B4-BE49-F238E27FC236}">
                  <a16:creationId xmlns:a16="http://schemas.microsoft.com/office/drawing/2014/main" id="{718F889A-7273-0557-80ED-CEEA7F394C8A}"/>
                </a:ext>
              </a:extLst>
            </p:cNvPr>
            <p:cNvGrpSpPr/>
            <p:nvPr/>
          </p:nvGrpSpPr>
          <p:grpSpPr>
            <a:xfrm>
              <a:off x="6532643" y="180532"/>
              <a:ext cx="1944000" cy="512314"/>
              <a:chOff x="6384300" y="188152"/>
              <a:chExt cx="2139724" cy="512314"/>
            </a:xfrm>
          </p:grpSpPr>
          <p:sp>
            <p:nvSpPr>
              <p:cNvPr id="43" name="Rectangle 7">
                <a:extLst>
                  <a:ext uri="{FF2B5EF4-FFF2-40B4-BE49-F238E27FC236}">
                    <a16:creationId xmlns:a16="http://schemas.microsoft.com/office/drawing/2014/main" id="{717F557E-E3BC-2537-3C9E-22B74A5BA0B4}"/>
                  </a:ext>
                </a:extLst>
              </p:cNvPr>
              <p:cNvSpPr/>
              <p:nvPr/>
            </p:nvSpPr>
            <p:spPr>
              <a:xfrm>
                <a:off x="6492250"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支援が必要な品目を特定する</a:t>
                </a:r>
              </a:p>
            </p:txBody>
          </p:sp>
          <p:sp>
            <p:nvSpPr>
              <p:cNvPr id="44" name="Rectangle 7">
                <a:extLst>
                  <a:ext uri="{FF2B5EF4-FFF2-40B4-BE49-F238E27FC236}">
                    <a16:creationId xmlns:a16="http://schemas.microsoft.com/office/drawing/2014/main" id="{C989D7A6-21BF-AD94-FCDC-F8E95E824CE7}"/>
                  </a:ext>
                </a:extLst>
              </p:cNvPr>
              <p:cNvSpPr/>
              <p:nvPr/>
            </p:nvSpPr>
            <p:spPr>
              <a:xfrm>
                <a:off x="6384300"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B</a:t>
                </a:r>
                <a:endParaRPr kumimoji="0" lang="ja-JP" altLang="en-US" sz="1050" b="1" kern="0">
                  <a:solidFill>
                    <a:schemeClr val="tx1"/>
                  </a:solidFill>
                  <a:latin typeface="Meiryo UI"/>
                  <a:ea typeface="Meiryo UI"/>
                </a:endParaRPr>
              </a:p>
            </p:txBody>
          </p:sp>
        </p:grpSp>
      </p:grpSp>
      <p:sp>
        <p:nvSpPr>
          <p:cNvPr id="4" name="吹き出し: 線 3">
            <a:extLst>
              <a:ext uri="{FF2B5EF4-FFF2-40B4-BE49-F238E27FC236}">
                <a16:creationId xmlns:a16="http://schemas.microsoft.com/office/drawing/2014/main" id="{714ADDAF-F37A-206B-008E-CBBC31FE9D6B}"/>
              </a:ext>
            </a:extLst>
          </p:cNvPr>
          <p:cNvSpPr/>
          <p:nvPr/>
        </p:nvSpPr>
        <p:spPr>
          <a:xfrm>
            <a:off x="1931583" y="4001786"/>
            <a:ext cx="1400175" cy="243578"/>
          </a:xfrm>
          <a:prstGeom prst="borderCallout1">
            <a:avLst>
              <a:gd name="adj1" fmla="val 85449"/>
              <a:gd name="adj2" fmla="val 99043"/>
              <a:gd name="adj3" fmla="val 76507"/>
              <a:gd name="adj4" fmla="val 127619"/>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電力・都市ガス・水道</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8" name="吹き出し: 線 7">
            <a:extLst>
              <a:ext uri="{FF2B5EF4-FFF2-40B4-BE49-F238E27FC236}">
                <a16:creationId xmlns:a16="http://schemas.microsoft.com/office/drawing/2014/main" id="{6D20F780-48CD-C77C-11D4-8796799FC13B}"/>
              </a:ext>
            </a:extLst>
          </p:cNvPr>
          <p:cNvSpPr/>
          <p:nvPr/>
        </p:nvSpPr>
        <p:spPr>
          <a:xfrm>
            <a:off x="3678090" y="3204338"/>
            <a:ext cx="1668609" cy="487869"/>
          </a:xfrm>
          <a:prstGeom prst="borderCallout1">
            <a:avLst>
              <a:gd name="adj1" fmla="val 102839"/>
              <a:gd name="adj2" fmla="val 8567"/>
              <a:gd name="adj3" fmla="val 255845"/>
              <a:gd name="adj4" fmla="val 18563"/>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工業製品</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（飲食料品なども含まれる）</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7" name="直線矢印コネクタ 6">
            <a:extLst>
              <a:ext uri="{FF2B5EF4-FFF2-40B4-BE49-F238E27FC236}">
                <a16:creationId xmlns:a16="http://schemas.microsoft.com/office/drawing/2014/main" id="{3FEC3395-8918-1868-62FD-6EA018E14F20}"/>
              </a:ext>
            </a:extLst>
          </p:cNvPr>
          <p:cNvCxnSpPr>
            <a:cxnSpLocks/>
          </p:cNvCxnSpPr>
          <p:nvPr/>
        </p:nvCxnSpPr>
        <p:spPr>
          <a:xfrm flipV="1">
            <a:off x="4705464" y="4595884"/>
            <a:ext cx="314211" cy="1678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吹き出し: 線 10">
            <a:extLst>
              <a:ext uri="{FF2B5EF4-FFF2-40B4-BE49-F238E27FC236}">
                <a16:creationId xmlns:a16="http://schemas.microsoft.com/office/drawing/2014/main" id="{C7E5BBAA-C84F-8162-E20F-305BD53B1B5C}"/>
              </a:ext>
            </a:extLst>
          </p:cNvPr>
          <p:cNvSpPr/>
          <p:nvPr/>
        </p:nvSpPr>
        <p:spPr>
          <a:xfrm>
            <a:off x="2243115" y="4705562"/>
            <a:ext cx="777109" cy="190288"/>
          </a:xfrm>
          <a:prstGeom prst="borderCallout1">
            <a:avLst>
              <a:gd name="adj1" fmla="val 39463"/>
              <a:gd name="adj2" fmla="val 100086"/>
              <a:gd name="adj3" fmla="val -16346"/>
              <a:gd name="adj4" fmla="val 121259"/>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農林水産物</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15" name="直線コネクタ 14">
            <a:extLst>
              <a:ext uri="{FF2B5EF4-FFF2-40B4-BE49-F238E27FC236}">
                <a16:creationId xmlns:a16="http://schemas.microsoft.com/office/drawing/2014/main" id="{EBC2D8CF-24B7-AA26-5638-02E1292E872C}"/>
              </a:ext>
            </a:extLst>
          </p:cNvPr>
          <p:cNvCxnSpPr>
            <a:cxnSpLocks/>
          </p:cNvCxnSpPr>
          <p:nvPr/>
        </p:nvCxnSpPr>
        <p:spPr>
          <a:xfrm>
            <a:off x="841375" y="4416425"/>
            <a:ext cx="4152900" cy="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C01C1FB2-A05A-B5E3-0A7B-7FE263B55D32}"/>
              </a:ext>
            </a:extLst>
          </p:cNvPr>
          <p:cNvSpPr/>
          <p:nvPr/>
        </p:nvSpPr>
        <p:spPr>
          <a:xfrm>
            <a:off x="499423" y="4352925"/>
            <a:ext cx="341952" cy="14309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050" b="1" dirty="0">
                <a:solidFill>
                  <a:schemeClr val="tx1"/>
                </a:solidFill>
              </a:rPr>
              <a:t>120</a:t>
            </a:r>
            <a:endParaRPr kumimoji="1" lang="ja-JP" altLang="en-US" sz="1050" b="1" dirty="0">
              <a:solidFill>
                <a:schemeClr val="tx1"/>
              </a:solidFill>
            </a:endParaRPr>
          </a:p>
        </p:txBody>
      </p:sp>
      <p:sp>
        <p:nvSpPr>
          <p:cNvPr id="12" name="テキスト ボックス 11">
            <a:extLst>
              <a:ext uri="{FF2B5EF4-FFF2-40B4-BE49-F238E27FC236}">
                <a16:creationId xmlns:a16="http://schemas.microsoft.com/office/drawing/2014/main" id="{34AAE1A5-ADDC-163A-9702-CCD6C6528A10}"/>
              </a:ext>
            </a:extLst>
          </p:cNvPr>
          <p:cNvSpPr txBox="1"/>
          <p:nvPr/>
        </p:nvSpPr>
        <p:spPr>
          <a:xfrm>
            <a:off x="2347284" y="2637190"/>
            <a:ext cx="856325" cy="200055"/>
          </a:xfrm>
          <a:prstGeom prst="rect">
            <a:avLst/>
          </a:prstGeom>
          <a:solidFill>
            <a:schemeClr val="bg1"/>
          </a:solidFill>
        </p:spPr>
        <p:txBody>
          <a:bodyPr wrap="none" rtlCol="0">
            <a:spAutoFit/>
          </a:bodyPr>
          <a:lstStyle/>
          <a:p>
            <a:r>
              <a:rPr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大類別</a:t>
            </a:r>
            <a:r>
              <a:rPr lang="en-US" altLang="ja-JP"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工業製品</a:t>
            </a:r>
            <a:endParaRPr kumimoji="1"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7F692E52-80BD-1723-B94E-5D83902DEEF3}"/>
              </a:ext>
            </a:extLst>
          </p:cNvPr>
          <p:cNvSpPr txBox="1"/>
          <p:nvPr/>
        </p:nvSpPr>
        <p:spPr>
          <a:xfrm>
            <a:off x="3678090" y="2638481"/>
            <a:ext cx="766557" cy="200055"/>
          </a:xfrm>
          <a:prstGeom prst="rect">
            <a:avLst/>
          </a:prstGeom>
          <a:solidFill>
            <a:schemeClr val="bg1"/>
          </a:solidFill>
        </p:spPr>
        <p:txBody>
          <a:bodyPr wrap="none" rtlCol="0">
            <a:spAutoFit/>
          </a:bodyPr>
          <a:lstStyle/>
          <a:p>
            <a:r>
              <a:rPr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大類別</a:t>
            </a:r>
            <a:r>
              <a:rPr lang="en-US" altLang="ja-JP"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鉱産物</a:t>
            </a:r>
            <a:endParaRPr kumimoji="1"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E4310CCC-3D0D-3414-3C1E-D67DDEBD72E4}"/>
              </a:ext>
            </a:extLst>
          </p:cNvPr>
          <p:cNvSpPr txBox="1"/>
          <p:nvPr/>
        </p:nvSpPr>
        <p:spPr>
          <a:xfrm>
            <a:off x="2347284" y="2827220"/>
            <a:ext cx="946093" cy="200055"/>
          </a:xfrm>
          <a:prstGeom prst="rect">
            <a:avLst/>
          </a:prstGeom>
          <a:solidFill>
            <a:schemeClr val="bg1"/>
          </a:solidFill>
        </p:spPr>
        <p:txBody>
          <a:bodyPr wrap="none" rtlCol="0">
            <a:spAutoFit/>
          </a:bodyPr>
          <a:lstStyle/>
          <a:p>
            <a:r>
              <a:rPr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大類別</a:t>
            </a:r>
            <a:r>
              <a:rPr lang="en-US" altLang="ja-JP"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農林水産物</a:t>
            </a:r>
            <a:endParaRPr kumimoji="1"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E6A6769D-D543-EA5E-4AE9-D1E5D03D6FB9}"/>
              </a:ext>
            </a:extLst>
          </p:cNvPr>
          <p:cNvSpPr txBox="1"/>
          <p:nvPr/>
        </p:nvSpPr>
        <p:spPr>
          <a:xfrm>
            <a:off x="1025119" y="2659307"/>
            <a:ext cx="896399" cy="200055"/>
          </a:xfrm>
          <a:prstGeom prst="rect">
            <a:avLst/>
          </a:prstGeom>
          <a:solidFill>
            <a:schemeClr val="bg1"/>
          </a:solidFill>
        </p:spPr>
        <p:txBody>
          <a:bodyPr wrap="none" rtlCol="0">
            <a:spAutoFit/>
          </a:bodyPr>
          <a:lstStyle/>
          <a:p>
            <a:r>
              <a:rPr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大類別</a:t>
            </a:r>
            <a:r>
              <a:rPr lang="en-US" altLang="ja-JP"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スクラップ類</a:t>
            </a:r>
            <a:endParaRPr kumimoji="1"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DAD0CB60-4539-3260-F804-F62BD3B825FC}"/>
              </a:ext>
            </a:extLst>
          </p:cNvPr>
          <p:cNvSpPr txBox="1"/>
          <p:nvPr/>
        </p:nvSpPr>
        <p:spPr>
          <a:xfrm>
            <a:off x="1032541" y="2810249"/>
            <a:ext cx="1152347" cy="307777"/>
          </a:xfrm>
          <a:prstGeom prst="rect">
            <a:avLst/>
          </a:prstGeom>
          <a:solidFill>
            <a:schemeClr val="bg1"/>
          </a:solidFill>
        </p:spPr>
        <p:txBody>
          <a:bodyPr wrap="square" rtlCol="0">
            <a:spAutoFit/>
          </a:bodyPr>
          <a:lstStyle/>
          <a:p>
            <a:r>
              <a:rPr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大類別</a:t>
            </a:r>
            <a:r>
              <a:rPr lang="en-US" altLang="ja-JP"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電力・都市ガス</a:t>
            </a:r>
            <a:endParaRPr lang="en-US" altLang="ja-JP"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8119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23</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lstStyle/>
          <a:p>
            <a:r>
              <a:rPr kumimoji="1" lang="ja-JP" altLang="en-US"/>
              <a:t>輸入物価指数</a:t>
            </a:r>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輸入物価指数の時系列変化を類別に分析することで、</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海外情勢等の影響を受けやすい輸入品目の中から、</a:t>
            </a:r>
            <a:r>
              <a:rPr kumimoji="0" lang="ja-JP" altLang="en-US" sz="1600" b="1" kern="0">
                <a:latin typeface="Meiryo UI"/>
                <a:ea typeface="Meiryo UI"/>
              </a:rPr>
              <a:t>物価が高騰している品目分類を把握します。</a:t>
            </a:r>
            <a:endParaRPr kumimoji="0" lang="en-US" altLang="ja-JP" sz="1600" b="1" kern="0">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輸入品目の物価動向は国内企業物価指数には現れません。 </a:t>
            </a:r>
            <a:endParaRPr kumimoji="0" lang="en-US" altLang="ja-JP" sz="1600" b="1" kern="0">
              <a:latin typeface="Meiryo UI"/>
              <a:ea typeface="Meiryo UI"/>
            </a:endParaRPr>
          </a:p>
          <a:p>
            <a:pPr marR="0" lvl="0" defTabSz="914400" eaLnBrk="1" fontAlgn="auto" latinLnBrk="0" hangingPunct="1">
              <a:lnSpc>
                <a:spcPct val="100000"/>
              </a:lnSpc>
              <a:spcBef>
                <a:spcPts val="0"/>
              </a:spcBef>
              <a:spcAft>
                <a:spcPts val="600"/>
              </a:spcAft>
              <a:buClrTx/>
              <a:buSzTx/>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「石油・石炭・天然ガス」の輸入物価指数は</a:t>
            </a:r>
            <a:r>
              <a:rPr kumimoji="0" lang="en-US" altLang="ja-JP" sz="1200" kern="0">
                <a:latin typeface="Meiryo UI"/>
                <a:ea typeface="Meiryo UI"/>
              </a:rPr>
              <a:t>2023</a:t>
            </a:r>
            <a:r>
              <a:rPr kumimoji="0" lang="ja-JP" altLang="en-US" sz="1200" kern="0">
                <a:latin typeface="Meiryo UI"/>
                <a:ea typeface="Meiryo UI"/>
              </a:rPr>
              <a:t>年</a:t>
            </a:r>
            <a:r>
              <a:rPr kumimoji="0" lang="en-US" altLang="ja-JP" sz="1200" kern="0">
                <a:latin typeface="Meiryo UI"/>
                <a:ea typeface="Meiryo UI"/>
              </a:rPr>
              <a:t>6</a:t>
            </a:r>
            <a:r>
              <a:rPr kumimoji="0" lang="ja-JP" altLang="en-US" sz="1200" kern="0">
                <a:latin typeface="Meiryo UI"/>
                <a:ea typeface="Meiryo UI"/>
              </a:rPr>
              <a:t>月頃から上昇傾向に転じ、</a:t>
            </a:r>
            <a:r>
              <a:rPr kumimoji="0" lang="en-US" altLang="ja-JP" sz="1200" kern="0">
                <a:latin typeface="Meiryo UI"/>
                <a:ea typeface="Meiryo UI"/>
              </a:rPr>
              <a:t> 2023</a:t>
            </a:r>
            <a:r>
              <a:rPr kumimoji="0" lang="ja-JP" altLang="en-US" sz="1200" kern="0">
                <a:latin typeface="Meiryo UI"/>
                <a:ea typeface="Meiryo UI"/>
              </a:rPr>
              <a:t>年</a:t>
            </a:r>
            <a:r>
              <a:rPr kumimoji="0" lang="en-US" altLang="ja-JP" sz="1200" kern="0">
                <a:latin typeface="Meiryo UI"/>
                <a:ea typeface="Meiryo UI"/>
              </a:rPr>
              <a:t>9</a:t>
            </a:r>
            <a:r>
              <a:rPr kumimoji="0" lang="ja-JP" altLang="en-US" sz="1200" kern="0">
                <a:latin typeface="Meiryo UI"/>
                <a:ea typeface="Meiryo UI"/>
              </a:rPr>
              <a:t>月では</a:t>
            </a:r>
            <a:r>
              <a:rPr kumimoji="0" lang="en-US" altLang="ja-JP" sz="1200" kern="0">
                <a:latin typeface="Meiryo UI"/>
                <a:ea typeface="Meiryo UI"/>
              </a:rPr>
              <a:t>251</a:t>
            </a:r>
            <a:r>
              <a:rPr kumimoji="0" lang="ja-JP" altLang="en-US" sz="1200" kern="0">
                <a:latin typeface="Meiryo UI"/>
                <a:ea typeface="Meiryo UI"/>
              </a:rPr>
              <a:t>と非常に高い。</a:t>
            </a:r>
            <a:endParaRPr kumimoji="0" lang="en-US" altLang="ja-JP" sz="1200" kern="0">
              <a:latin typeface="Meiryo UI"/>
              <a:ea typeface="Meiryo UI"/>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「石油・石炭・天然ガス」の中で特に「灯油」の輸入物価指数の上昇傾向が強くみられる。</a:t>
            </a: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E282A661-BFF5-8E26-1CBD-1D604A4573C1}"/>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Meiryo UI"/>
                <a:ea typeface="Meiryo UI"/>
                <a:cs typeface="+mn-cs"/>
              </a:rPr>
              <a:t>「</a:t>
            </a:r>
            <a:r>
              <a:rPr kumimoji="0" lang="ja-JP" altLang="en-US" sz="1400" b="1" i="0" u="sng" strike="noStrike" kern="0" cap="none" spc="0" normalizeH="0" baseline="0" noProof="0">
                <a:ln>
                  <a:noFill/>
                </a:ln>
                <a:solidFill>
                  <a:srgbClr val="0070C0"/>
                </a:solidFill>
                <a:effectLst/>
                <a:uLnTx/>
                <a:uFillTx/>
                <a:latin typeface="Meiryo UI"/>
                <a:ea typeface="Meiryo UI"/>
                <a:cs typeface="+mn-cs"/>
                <a:hlinkClick r:id="rId2"/>
              </a:rPr>
              <a:t>企業物価指数</a:t>
            </a:r>
            <a:r>
              <a:rPr kumimoji="0" lang="ja-JP" altLang="en-US" sz="1400" b="0" i="0" u="none" strike="noStrike" kern="0" cap="none" spc="0" normalizeH="0" baseline="0" noProof="0">
                <a:ln>
                  <a:noFill/>
                </a:ln>
                <a:solidFill>
                  <a:prstClr val="black"/>
                </a:solidFill>
                <a:effectLst/>
                <a:uLnTx/>
                <a:uFillTx/>
                <a:latin typeface="Meiryo UI"/>
                <a:ea typeface="Meiryo UI"/>
                <a:cs typeface="+mn-cs"/>
              </a:rPr>
              <a:t>」</a:t>
            </a:r>
            <a:endParaRPr kumimoji="0" lang="en-US" altLang="ja-JP" sz="1400" b="0" i="0" u="none" strike="noStrike" kern="0" cap="none" spc="0" normalizeH="0" baseline="0" noProof="0">
              <a:ln>
                <a:noFill/>
              </a:ln>
              <a:solidFill>
                <a:prstClr val="black"/>
              </a:solidFill>
              <a:effectLst/>
              <a:uLnTx/>
              <a:uFillTx/>
              <a:latin typeface="Meiryo UI"/>
              <a:ea typeface="Meiryo UI"/>
              <a:cs typeface="+mn-cs"/>
            </a:endParaRP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輸入物価指数の時系列分析から、物価高騰の可能性がある品目を推測する。</a:t>
            </a:r>
          </a:p>
        </p:txBody>
      </p:sp>
      <p:sp>
        <p:nvSpPr>
          <p:cNvPr id="16" name="正方形/長方形 24">
            <a:extLst>
              <a:ext uri="{FF2B5EF4-FFF2-40B4-BE49-F238E27FC236}">
                <a16:creationId xmlns:a16="http://schemas.microsoft.com/office/drawing/2014/main" id="{15439D12-DC43-D0D9-26AF-787C2FAD2296}"/>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輸入物価指数は、輸入品を対象とし、原則、通関段階における荷降ろし時点の</a:t>
            </a:r>
            <a:r>
              <a:rPr kumimoji="0" lang="en-US" altLang="ja-JP" sz="1200" kern="0">
                <a:solidFill>
                  <a:srgbClr val="2E2E38"/>
                </a:solidFill>
                <a:latin typeface="Meiryo UI"/>
                <a:ea typeface="Meiryo UI"/>
              </a:rPr>
              <a:t>CIF</a:t>
            </a:r>
            <a:r>
              <a:rPr kumimoji="0" lang="ja-JP" altLang="en-US" sz="1200" kern="0">
                <a:solidFill>
                  <a:srgbClr val="2E2E38"/>
                </a:solidFill>
                <a:latin typeface="Meiryo UI"/>
                <a:ea typeface="Meiryo UI"/>
              </a:rPr>
              <a:t>価格を調査しており、円ベース、契約通貨ベースの双方の指数を作成しています。輸入品の国内販売価格（輸入品の水際価格に、関税、個別間接税、消費税、輸入業者のマージンが上乗せされた価格）とは異なります。なお、消費税、関税、個別間接税は、原則として含んでいません。</a:t>
            </a:r>
            <a:endParaRPr kumimoji="0" lang="en-US" altLang="ja-JP" sz="1200" kern="0">
              <a:solidFill>
                <a:srgbClr val="2E2E38"/>
              </a:solidFill>
              <a:latin typeface="Meiryo UI"/>
              <a:ea typeface="Meiryo UI"/>
            </a:endParaRPr>
          </a:p>
        </p:txBody>
      </p:sp>
      <p:sp>
        <p:nvSpPr>
          <p:cNvPr id="17" name="正方形/長方形 24">
            <a:extLst>
              <a:ext uri="{FF2B5EF4-FFF2-40B4-BE49-F238E27FC236}">
                <a16:creationId xmlns:a16="http://schemas.microsoft.com/office/drawing/2014/main" id="{DAC54328-975F-7FEB-71F3-4FE3D85790DF}"/>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grpSp>
        <p:nvGrpSpPr>
          <p:cNvPr id="21" name="グループ化 20">
            <a:extLst>
              <a:ext uri="{FF2B5EF4-FFF2-40B4-BE49-F238E27FC236}">
                <a16:creationId xmlns:a16="http://schemas.microsoft.com/office/drawing/2014/main" id="{8D83753C-C9B6-4C1A-27A8-0C98F5890D78}"/>
              </a:ext>
            </a:extLst>
          </p:cNvPr>
          <p:cNvGrpSpPr/>
          <p:nvPr/>
        </p:nvGrpSpPr>
        <p:grpSpPr>
          <a:xfrm>
            <a:off x="4478134" y="174818"/>
            <a:ext cx="6053017" cy="518028"/>
            <a:chOff x="4478134" y="174818"/>
            <a:chExt cx="6053017" cy="518028"/>
          </a:xfrm>
        </p:grpSpPr>
        <p:grpSp>
          <p:nvGrpSpPr>
            <p:cNvPr id="22" name="グループ化 21">
              <a:extLst>
                <a:ext uri="{FF2B5EF4-FFF2-40B4-BE49-F238E27FC236}">
                  <a16:creationId xmlns:a16="http://schemas.microsoft.com/office/drawing/2014/main" id="{21E328FB-D0D6-FD61-AC19-0857175F573A}"/>
                </a:ext>
              </a:extLst>
            </p:cNvPr>
            <p:cNvGrpSpPr/>
            <p:nvPr/>
          </p:nvGrpSpPr>
          <p:grpSpPr>
            <a:xfrm>
              <a:off x="8587151" y="174818"/>
              <a:ext cx="1944000" cy="512314"/>
              <a:chOff x="8836706" y="182438"/>
              <a:chExt cx="2139724" cy="512314"/>
            </a:xfrm>
          </p:grpSpPr>
          <p:sp>
            <p:nvSpPr>
              <p:cNvPr id="30" name="Rectangle 7">
                <a:extLst>
                  <a:ext uri="{FF2B5EF4-FFF2-40B4-BE49-F238E27FC236}">
                    <a16:creationId xmlns:a16="http://schemas.microsoft.com/office/drawing/2014/main" id="{0D02E4F9-1656-EB76-0DE1-02FC58155EF2}"/>
                  </a:ext>
                </a:extLst>
              </p:cNvPr>
              <p:cNvSpPr/>
              <p:nvPr/>
            </p:nvSpPr>
            <p:spPr>
              <a:xfrm>
                <a:off x="8944656" y="182438"/>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支援が必要な量を把握する</a:t>
                </a:r>
              </a:p>
            </p:txBody>
          </p:sp>
          <p:sp>
            <p:nvSpPr>
              <p:cNvPr id="31" name="Rectangle 7">
                <a:extLst>
                  <a:ext uri="{FF2B5EF4-FFF2-40B4-BE49-F238E27FC236}">
                    <a16:creationId xmlns:a16="http://schemas.microsoft.com/office/drawing/2014/main" id="{4A8492BD-3ED7-ACF0-1241-7A26636049B8}"/>
                  </a:ext>
                </a:extLst>
              </p:cNvPr>
              <p:cNvSpPr/>
              <p:nvPr/>
            </p:nvSpPr>
            <p:spPr>
              <a:xfrm>
                <a:off x="8836706" y="182438"/>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C</a:t>
                </a:r>
                <a:endParaRPr kumimoji="0" lang="ja-JP" altLang="en-US" sz="1050" b="1" kern="0">
                  <a:solidFill>
                    <a:schemeClr val="bg1"/>
                  </a:solidFill>
                  <a:latin typeface="Meiryo UI"/>
                  <a:ea typeface="Meiryo UI"/>
                </a:endParaRPr>
              </a:p>
            </p:txBody>
          </p:sp>
        </p:grpSp>
        <p:grpSp>
          <p:nvGrpSpPr>
            <p:cNvPr id="23" name="グループ化 22">
              <a:extLst>
                <a:ext uri="{FF2B5EF4-FFF2-40B4-BE49-F238E27FC236}">
                  <a16:creationId xmlns:a16="http://schemas.microsoft.com/office/drawing/2014/main" id="{39FBBB2A-9D1B-F826-388E-81410C8CB74E}"/>
                </a:ext>
              </a:extLst>
            </p:cNvPr>
            <p:cNvGrpSpPr/>
            <p:nvPr/>
          </p:nvGrpSpPr>
          <p:grpSpPr>
            <a:xfrm>
              <a:off x="4478134" y="180532"/>
              <a:ext cx="1944000" cy="512314"/>
              <a:chOff x="4257154" y="188152"/>
              <a:chExt cx="2139724" cy="512314"/>
            </a:xfrm>
          </p:grpSpPr>
          <p:sp>
            <p:nvSpPr>
              <p:cNvPr id="28" name="Rectangle 7">
                <a:extLst>
                  <a:ext uri="{FF2B5EF4-FFF2-40B4-BE49-F238E27FC236}">
                    <a16:creationId xmlns:a16="http://schemas.microsoft.com/office/drawing/2014/main" id="{B272DF14-EEB2-F6CA-D492-7314FD691ACD}"/>
                  </a:ext>
                </a:extLst>
              </p:cNvPr>
              <p:cNvSpPr/>
              <p:nvPr/>
            </p:nvSpPr>
            <p:spPr>
              <a:xfrm>
                <a:off x="4365104"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支援が必要な対象を特定する</a:t>
                </a:r>
              </a:p>
            </p:txBody>
          </p:sp>
          <p:sp>
            <p:nvSpPr>
              <p:cNvPr id="29" name="Rectangle 7">
                <a:extLst>
                  <a:ext uri="{FF2B5EF4-FFF2-40B4-BE49-F238E27FC236}">
                    <a16:creationId xmlns:a16="http://schemas.microsoft.com/office/drawing/2014/main" id="{DCD253A7-1308-DC19-F202-17E0F638E58E}"/>
                  </a:ext>
                </a:extLst>
              </p:cNvPr>
              <p:cNvSpPr/>
              <p:nvPr/>
            </p:nvSpPr>
            <p:spPr>
              <a:xfrm>
                <a:off x="4257154"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A</a:t>
                </a:r>
                <a:endParaRPr kumimoji="0" lang="ja-JP" altLang="en-US" sz="1050" b="1" kern="0">
                  <a:solidFill>
                    <a:schemeClr val="bg1"/>
                  </a:solidFill>
                  <a:latin typeface="Meiryo UI"/>
                  <a:ea typeface="Meiryo UI"/>
                </a:endParaRPr>
              </a:p>
            </p:txBody>
          </p:sp>
        </p:grpSp>
        <p:grpSp>
          <p:nvGrpSpPr>
            <p:cNvPr id="24" name="グループ化 23">
              <a:extLst>
                <a:ext uri="{FF2B5EF4-FFF2-40B4-BE49-F238E27FC236}">
                  <a16:creationId xmlns:a16="http://schemas.microsoft.com/office/drawing/2014/main" id="{03948F77-4D34-9CAF-735D-E349C01C55F3}"/>
                </a:ext>
              </a:extLst>
            </p:cNvPr>
            <p:cNvGrpSpPr/>
            <p:nvPr/>
          </p:nvGrpSpPr>
          <p:grpSpPr>
            <a:xfrm>
              <a:off x="6532643" y="180532"/>
              <a:ext cx="1944000" cy="512314"/>
              <a:chOff x="6384300" y="188152"/>
              <a:chExt cx="2139724" cy="512314"/>
            </a:xfrm>
          </p:grpSpPr>
          <p:sp>
            <p:nvSpPr>
              <p:cNvPr id="26" name="Rectangle 7">
                <a:extLst>
                  <a:ext uri="{FF2B5EF4-FFF2-40B4-BE49-F238E27FC236}">
                    <a16:creationId xmlns:a16="http://schemas.microsoft.com/office/drawing/2014/main" id="{1597271C-C31B-927D-C60C-A2EDB6D22F89}"/>
                  </a:ext>
                </a:extLst>
              </p:cNvPr>
              <p:cNvSpPr/>
              <p:nvPr/>
            </p:nvSpPr>
            <p:spPr>
              <a:xfrm>
                <a:off x="6492250"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支援が必要な品目を特定する</a:t>
                </a:r>
              </a:p>
            </p:txBody>
          </p:sp>
          <p:sp>
            <p:nvSpPr>
              <p:cNvPr id="27" name="Rectangle 7">
                <a:extLst>
                  <a:ext uri="{FF2B5EF4-FFF2-40B4-BE49-F238E27FC236}">
                    <a16:creationId xmlns:a16="http://schemas.microsoft.com/office/drawing/2014/main" id="{A8B98A17-2E4C-EF8E-9EAC-D2F1946F4877}"/>
                  </a:ext>
                </a:extLst>
              </p:cNvPr>
              <p:cNvSpPr/>
              <p:nvPr/>
            </p:nvSpPr>
            <p:spPr>
              <a:xfrm>
                <a:off x="6384300"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B</a:t>
                </a:r>
                <a:endParaRPr kumimoji="0" lang="ja-JP" altLang="en-US" sz="1050" b="1" kern="0">
                  <a:solidFill>
                    <a:schemeClr val="tx1"/>
                  </a:solidFill>
                  <a:latin typeface="Meiryo UI"/>
                  <a:ea typeface="Meiryo UI"/>
                </a:endParaRPr>
              </a:p>
            </p:txBody>
          </p:sp>
        </p:grpSp>
      </p:grpSp>
      <p:grpSp>
        <p:nvGrpSpPr>
          <p:cNvPr id="8" name="グループ化 7">
            <a:extLst>
              <a:ext uri="{FF2B5EF4-FFF2-40B4-BE49-F238E27FC236}">
                <a16:creationId xmlns:a16="http://schemas.microsoft.com/office/drawing/2014/main" id="{39AB5AF8-AA7A-8275-B9A6-565844E665D2}"/>
              </a:ext>
            </a:extLst>
          </p:cNvPr>
          <p:cNvGrpSpPr/>
          <p:nvPr/>
        </p:nvGrpSpPr>
        <p:grpSpPr>
          <a:xfrm>
            <a:off x="557877" y="2454428"/>
            <a:ext cx="4572000" cy="2850974"/>
            <a:chOff x="557877" y="2235353"/>
            <a:chExt cx="4572000" cy="2850974"/>
          </a:xfrm>
        </p:grpSpPr>
        <p:pic>
          <p:nvPicPr>
            <p:cNvPr id="12" name="図 11">
              <a:extLst>
                <a:ext uri="{FF2B5EF4-FFF2-40B4-BE49-F238E27FC236}">
                  <a16:creationId xmlns:a16="http://schemas.microsoft.com/office/drawing/2014/main" id="{6AF6626B-79F0-EF23-6F7A-FA122665A32E}"/>
                </a:ext>
              </a:extLst>
            </p:cNvPr>
            <p:cNvPicPr>
              <a:picLocks noChangeAspect="1"/>
            </p:cNvPicPr>
            <p:nvPr/>
          </p:nvPicPr>
          <p:blipFill>
            <a:blip r:embed="rId3"/>
            <a:stretch>
              <a:fillRect/>
            </a:stretch>
          </p:blipFill>
          <p:spPr>
            <a:xfrm>
              <a:off x="557877" y="2463324"/>
              <a:ext cx="4572000" cy="2623003"/>
            </a:xfrm>
            <a:prstGeom prst="rect">
              <a:avLst/>
            </a:prstGeom>
          </p:spPr>
        </p:pic>
        <p:sp>
          <p:nvSpPr>
            <p:cNvPr id="15" name="正方形/長方形 14">
              <a:extLst>
                <a:ext uri="{FF2B5EF4-FFF2-40B4-BE49-F238E27FC236}">
                  <a16:creationId xmlns:a16="http://schemas.microsoft.com/office/drawing/2014/main" id="{2A7B821D-1C8B-3B31-B9C2-6A81CDBAB8F8}"/>
                </a:ext>
              </a:extLst>
            </p:cNvPr>
            <p:cNvSpPr/>
            <p:nvPr/>
          </p:nvSpPr>
          <p:spPr>
            <a:xfrm>
              <a:off x="4668323" y="3864450"/>
              <a:ext cx="415834" cy="569225"/>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8" name="正方形/長方形 17">
              <a:extLst>
                <a:ext uri="{FF2B5EF4-FFF2-40B4-BE49-F238E27FC236}">
                  <a16:creationId xmlns:a16="http://schemas.microsoft.com/office/drawing/2014/main" id="{8C4370F0-DC81-8374-AC95-FD11E92532F5}"/>
                </a:ext>
              </a:extLst>
            </p:cNvPr>
            <p:cNvSpPr/>
            <p:nvPr/>
          </p:nvSpPr>
          <p:spPr>
            <a:xfrm>
              <a:off x="735023" y="2373799"/>
              <a:ext cx="4227501" cy="6062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endParaRPr kumimoji="1" lang="ja-JP" altLang="en-US" sz="1600" b="1">
                <a:solidFill>
                  <a:schemeClr val="tx1"/>
                </a:solidFill>
              </a:endParaRPr>
            </a:p>
          </p:txBody>
        </p:sp>
        <p:pic>
          <p:nvPicPr>
            <p:cNvPr id="19" name="図 18">
              <a:extLst>
                <a:ext uri="{FF2B5EF4-FFF2-40B4-BE49-F238E27FC236}">
                  <a16:creationId xmlns:a16="http://schemas.microsoft.com/office/drawing/2014/main" id="{038994DE-3FFE-B3B0-57A3-DDD554692271}"/>
                </a:ext>
              </a:extLst>
            </p:cNvPr>
            <p:cNvPicPr>
              <a:picLocks noChangeAspect="1"/>
            </p:cNvPicPr>
            <p:nvPr/>
          </p:nvPicPr>
          <p:blipFill rotWithShape="1">
            <a:blip r:embed="rId4"/>
            <a:srcRect l="11883" r="11706" b="78286"/>
            <a:stretch/>
          </p:blipFill>
          <p:spPr>
            <a:xfrm>
              <a:off x="557877" y="2235353"/>
              <a:ext cx="4572000" cy="757640"/>
            </a:xfrm>
            <a:prstGeom prst="rect">
              <a:avLst/>
            </a:prstGeom>
          </p:spPr>
        </p:pic>
      </p:grpSp>
      <p:sp>
        <p:nvSpPr>
          <p:cNvPr id="20" name="吹き出し: 線 19">
            <a:extLst>
              <a:ext uri="{FF2B5EF4-FFF2-40B4-BE49-F238E27FC236}">
                <a16:creationId xmlns:a16="http://schemas.microsoft.com/office/drawing/2014/main" id="{AFDF9C8D-0927-9B03-79A6-8CEF97111740}"/>
              </a:ext>
            </a:extLst>
          </p:cNvPr>
          <p:cNvSpPr/>
          <p:nvPr/>
        </p:nvSpPr>
        <p:spPr>
          <a:xfrm>
            <a:off x="4090784" y="3964735"/>
            <a:ext cx="447675" cy="196000"/>
          </a:xfrm>
          <a:prstGeom prst="borderCallout1">
            <a:avLst>
              <a:gd name="adj1" fmla="val 68290"/>
              <a:gd name="adj2" fmla="val 101135"/>
              <a:gd name="adj3" fmla="val 148699"/>
              <a:gd name="adj4" fmla="val 185241"/>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dirty="0">
                <a:solidFill>
                  <a:schemeClr val="tx1"/>
                </a:solidFill>
                <a:latin typeface="Meiryo UI" panose="020B0604030504040204" pitchFamily="50" charset="-128"/>
                <a:ea typeface="Meiryo UI" panose="020B0604030504040204" pitchFamily="50" charset="-128"/>
              </a:rPr>
              <a:t>灯油</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32" name="吹き出し: 線 31">
            <a:extLst>
              <a:ext uri="{FF2B5EF4-FFF2-40B4-BE49-F238E27FC236}">
                <a16:creationId xmlns:a16="http://schemas.microsoft.com/office/drawing/2014/main" id="{A7086256-86BB-890A-AAEA-7231EF2C350C}"/>
              </a:ext>
            </a:extLst>
          </p:cNvPr>
          <p:cNvSpPr/>
          <p:nvPr/>
        </p:nvSpPr>
        <p:spPr>
          <a:xfrm>
            <a:off x="3703483" y="2359623"/>
            <a:ext cx="1380674" cy="316715"/>
          </a:xfrm>
          <a:prstGeom prst="borderCallout1">
            <a:avLst>
              <a:gd name="adj1" fmla="val 68290"/>
              <a:gd name="adj2" fmla="val 412"/>
              <a:gd name="adj3" fmla="val 109602"/>
              <a:gd name="adj4" fmla="val -21033"/>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dirty="0">
                <a:solidFill>
                  <a:schemeClr val="tx1"/>
                </a:solidFill>
                <a:latin typeface="Meiryo UI" panose="020B0604030504040204" pitchFamily="50" charset="-128"/>
                <a:ea typeface="Meiryo UI" panose="020B0604030504040204" pitchFamily="50" charset="-128"/>
              </a:rPr>
              <a:t>石油・石炭・天然ガス</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に紐づく分類の分析</a:t>
            </a:r>
          </a:p>
        </p:txBody>
      </p:sp>
    </p:spTree>
    <p:extLst>
      <p:ext uri="{BB962C8B-B14F-4D97-AF65-F5344CB8AC3E}">
        <p14:creationId xmlns:p14="http://schemas.microsoft.com/office/powerpoint/2010/main" val="388900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29EC80-96B2-1E04-9615-7F98B98C281F}"/>
              </a:ext>
            </a:extLst>
          </p:cNvPr>
          <p:cNvSpPr>
            <a:spLocks noGrp="1"/>
          </p:cNvSpPr>
          <p:nvPr>
            <p:ph type="title"/>
          </p:nvPr>
        </p:nvSpPr>
        <p:spPr/>
        <p:txBody>
          <a:bodyPr vert="horz">
            <a:normAutofit/>
          </a:bodyPr>
          <a:lstStyle/>
          <a:p>
            <a:r>
              <a:rPr kumimoji="1" lang="ja-JP" altLang="en-US" sz="2400" b="1" i="0" u="none" strike="noStrike" kern="1200" cap="none" spc="0" normalizeH="0" baseline="0" noProof="0">
                <a:ln>
                  <a:noFill/>
                </a:ln>
                <a:solidFill>
                  <a:srgbClr val="000000"/>
                </a:solidFill>
                <a:effectLst/>
                <a:uLnTx/>
                <a:uFillTx/>
                <a:latin typeface="Meiryo UI"/>
                <a:ea typeface="Meiryo UI"/>
                <a:cs typeface="Arial" pitchFamily="34" charset="0"/>
              </a:rPr>
              <a:t>消費者物価指数</a:t>
            </a:r>
            <a:endParaRPr lang="ja-JP" altLang="en-US"/>
          </a:p>
        </p:txBody>
      </p:sp>
      <p:sp>
        <p:nvSpPr>
          <p:cNvPr id="5" name="Text Placeholder 7">
            <a:extLst>
              <a:ext uri="{FF2B5EF4-FFF2-40B4-BE49-F238E27FC236}">
                <a16:creationId xmlns:a16="http://schemas.microsoft.com/office/drawing/2014/main" id="{346CF176-FC97-D100-DEF1-83680A28230D}"/>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消費者物価指数の時系列分析、地域間の比較分析等から、地域で物価高騰の影響が強く、支援が必要となる品目を把握する。</a:t>
            </a:r>
          </a:p>
        </p:txBody>
      </p:sp>
      <p:sp>
        <p:nvSpPr>
          <p:cNvPr id="6" name="正方形/長方形 24">
            <a:extLst>
              <a:ext uri="{FF2B5EF4-FFF2-40B4-BE49-F238E27FC236}">
                <a16:creationId xmlns:a16="http://schemas.microsoft.com/office/drawing/2014/main" id="{B3AEF318-39F2-48B4-A458-E9D62234CF84}"/>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a:t>
            </a:r>
            <a:r>
              <a:rPr kumimoji="0" lang="ja-JP" altLang="en-US" sz="1600" b="1" kern="0">
                <a:latin typeface="Meiryo UI"/>
                <a:ea typeface="Meiryo UI"/>
                <a:hlinkClick r:id="rId2" action="ppaction://hlinksldjump"/>
              </a:rPr>
              <a:t>生活者支援に向けた分析</a:t>
            </a:r>
            <a:r>
              <a:rPr kumimoji="0" lang="ja-JP" altLang="en-US" sz="1600" b="1" kern="0">
                <a:latin typeface="Meiryo UI"/>
                <a:ea typeface="Meiryo UI"/>
              </a:rPr>
              <a:t>」における「</a:t>
            </a:r>
            <a:r>
              <a:rPr kumimoji="0" lang="ja-JP" altLang="en-US" sz="1600" b="1" kern="0">
                <a:latin typeface="Meiryo UI"/>
                <a:ea typeface="Meiryo UI"/>
                <a:hlinkClick r:id="rId3" action="ppaction://hlinksldjump"/>
              </a:rPr>
              <a:t>消費者物価指数（</a:t>
            </a:r>
            <a:r>
              <a:rPr kumimoji="0" lang="en-US" altLang="ja-JP" sz="1600" b="1" kern="0">
                <a:latin typeface="Meiryo UI"/>
                <a:ea typeface="Meiryo UI"/>
                <a:hlinkClick r:id="rId3" action="ppaction://hlinksldjump"/>
              </a:rPr>
              <a:t>P9</a:t>
            </a:r>
            <a:r>
              <a:rPr kumimoji="0" lang="ja-JP" altLang="en-US" sz="1600" b="1" kern="0">
                <a:latin typeface="Meiryo UI"/>
                <a:ea typeface="Meiryo UI"/>
                <a:hlinkClick r:id="rId3" action="ppaction://hlinksldjump"/>
              </a:rPr>
              <a:t>）</a:t>
            </a:r>
            <a:r>
              <a:rPr kumimoji="0" lang="ja-JP" altLang="en-US" sz="1600" b="1" kern="0">
                <a:latin typeface="Meiryo UI"/>
                <a:ea typeface="Meiryo UI"/>
              </a:rPr>
              <a:t>」、「</a:t>
            </a:r>
            <a:r>
              <a:rPr kumimoji="0" lang="ja-JP" altLang="en-US" sz="1600" b="1" kern="0">
                <a:latin typeface="Meiryo UI"/>
                <a:ea typeface="Meiryo UI"/>
                <a:hlinkClick r:id="rId4" action="ppaction://hlinksldjump"/>
              </a:rPr>
              <a:t>消費者物価指数（</a:t>
            </a:r>
            <a:r>
              <a:rPr kumimoji="0" lang="en-US" altLang="ja-JP" sz="1600" b="1" kern="0">
                <a:latin typeface="Meiryo UI"/>
                <a:ea typeface="Meiryo UI"/>
                <a:hlinkClick r:id="rId4" action="ppaction://hlinksldjump"/>
              </a:rPr>
              <a:t>P10</a:t>
            </a:r>
            <a:r>
              <a:rPr kumimoji="0" lang="ja-JP" altLang="en-US" sz="1600" b="1" kern="0">
                <a:latin typeface="Meiryo UI"/>
                <a:ea typeface="Meiryo UI"/>
                <a:hlinkClick r:id="rId4" action="ppaction://hlinksldjump"/>
              </a:rPr>
              <a:t>）</a:t>
            </a:r>
            <a:r>
              <a:rPr kumimoji="0" lang="ja-JP" altLang="en-US" sz="1600" b="1" kern="0">
                <a:latin typeface="Meiryo UI"/>
                <a:ea typeface="Meiryo UI"/>
              </a:rPr>
              <a:t>」と同様の視点で分析を行い、地域の中で物価が高騰している品目分類を把握します。</a:t>
            </a:r>
            <a:endParaRPr kumimoji="0" lang="en-US" altLang="ja-JP" sz="1600" b="1" kern="0">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消費者物価指数は小売価格の物価であり、企業間取引の価格ではないため、あくまで地域の物価高騰の動向を捉える上での参考値となります。</a:t>
            </a:r>
            <a:endParaRPr kumimoji="0" lang="en-US" altLang="ja-JP" sz="1600" b="1" kern="0">
              <a:latin typeface="Meiryo UI"/>
              <a:ea typeface="Meiryo UI"/>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kern="0">
                <a:latin typeface="Meiryo UI"/>
                <a:ea typeface="Meiryo UI"/>
              </a:rPr>
              <a:t>2022</a:t>
            </a:r>
            <a:r>
              <a:rPr kumimoji="0" lang="ja-JP" altLang="en-US" sz="1200" kern="0">
                <a:latin typeface="Meiryo UI"/>
                <a:ea typeface="Meiryo UI"/>
              </a:rPr>
              <a:t>年</a:t>
            </a:r>
            <a:r>
              <a:rPr kumimoji="0" lang="en-US" altLang="ja-JP" sz="1200" kern="0">
                <a:latin typeface="Meiryo UI"/>
                <a:ea typeface="Meiryo UI"/>
              </a:rPr>
              <a:t>10</a:t>
            </a:r>
            <a:r>
              <a:rPr kumimoji="0" lang="ja-JP" altLang="en-US" sz="1200" kern="0">
                <a:latin typeface="Meiryo UI"/>
                <a:ea typeface="Meiryo UI"/>
              </a:rPr>
              <a:t>月以降、</a:t>
            </a:r>
            <a:r>
              <a:rPr kumimoji="0" lang="en-US" altLang="ja-JP" sz="1200" kern="0">
                <a:latin typeface="Meiryo UI"/>
                <a:ea typeface="Meiryo UI"/>
              </a:rPr>
              <a:t>A</a:t>
            </a:r>
            <a:r>
              <a:rPr kumimoji="0" lang="ja-JP" altLang="en-US" sz="1200" kern="0">
                <a:latin typeface="Meiryo UI"/>
                <a:ea typeface="Meiryo UI"/>
              </a:rPr>
              <a:t>市の「食料」、「家具・家事用品」、「光熱・水道」の品目分類における消費者物価指数が</a:t>
            </a:r>
            <a:r>
              <a:rPr kumimoji="0" lang="en-US" altLang="ja-JP" sz="1200" kern="0">
                <a:latin typeface="Meiryo UI"/>
                <a:ea typeface="Meiryo UI"/>
              </a:rPr>
              <a:t>110</a:t>
            </a:r>
            <a:r>
              <a:rPr kumimoji="0" lang="ja-JP" altLang="en-US" sz="1200" kern="0">
                <a:latin typeface="Meiryo UI"/>
                <a:ea typeface="Meiryo UI"/>
              </a:rPr>
              <a:t>を超えて高く、特に「光熱・水道」においては</a:t>
            </a:r>
            <a:r>
              <a:rPr kumimoji="0" lang="en-US" altLang="ja-JP" sz="1200" kern="0">
                <a:latin typeface="Meiryo UI"/>
                <a:ea typeface="Meiryo UI"/>
              </a:rPr>
              <a:t>2021</a:t>
            </a:r>
            <a:r>
              <a:rPr kumimoji="0" lang="ja-JP" altLang="en-US" sz="1200" kern="0">
                <a:latin typeface="Meiryo UI"/>
                <a:ea typeface="Meiryo UI"/>
              </a:rPr>
              <a:t>年後半から高水準で推移している。</a:t>
            </a:r>
          </a:p>
        </p:txBody>
      </p:sp>
      <p:sp>
        <p:nvSpPr>
          <p:cNvPr id="7" name="正方形/長方形 24">
            <a:extLst>
              <a:ext uri="{FF2B5EF4-FFF2-40B4-BE49-F238E27FC236}">
                <a16:creationId xmlns:a16="http://schemas.microsoft.com/office/drawing/2014/main" id="{113F75F5-86C7-FA47-428C-A99336603CA1}"/>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2451970A-DD31-12DE-1582-9716E608FB9B}"/>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22" name="正方形/長方形 24">
            <a:extLst>
              <a:ext uri="{FF2B5EF4-FFF2-40B4-BE49-F238E27FC236}">
                <a16:creationId xmlns:a16="http://schemas.microsoft.com/office/drawing/2014/main" id="{2B73435A-95B9-A981-53F7-77D06E9E5F5E}"/>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消費者物価指数は、消費者が購入する商品（財やサービス）について、基準となる時点の消費者物価の水準を</a:t>
            </a:r>
            <a:r>
              <a:rPr kumimoji="0" lang="en-US" altLang="ja-JP" sz="1200" kern="0">
                <a:solidFill>
                  <a:srgbClr val="2E2E38"/>
                </a:solidFill>
                <a:latin typeface="Meiryo UI"/>
                <a:ea typeface="Meiryo UI"/>
              </a:rPr>
              <a:t>100</a:t>
            </a:r>
            <a:r>
              <a:rPr kumimoji="0" lang="ja-JP" altLang="en-US" sz="1200" kern="0">
                <a:solidFill>
                  <a:srgbClr val="2E2E38"/>
                </a:solidFill>
                <a:latin typeface="Meiryo UI"/>
                <a:ea typeface="Meiryo UI"/>
              </a:rPr>
              <a:t>として物価の変化を総合的かつ客観的に表すものです。</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一般に「消費者物価指数」というと、「総合」の指数を指します。物価の動きを細かく分析するには、「食料」、「住居」、「光熱・水道」といった分類に分けた価格の変動を捉える必要があります。</a:t>
            </a:r>
            <a:endParaRPr kumimoji="0" lang="en-US" altLang="ja-JP" sz="1200" kern="0">
              <a:solidFill>
                <a:srgbClr val="2E2E38"/>
              </a:solidFill>
              <a:latin typeface="Meiryo UI"/>
              <a:ea typeface="Meiryo UI"/>
            </a:endParaRPr>
          </a:p>
        </p:txBody>
      </p:sp>
      <p:sp>
        <p:nvSpPr>
          <p:cNvPr id="23" name="正方形/長方形 24">
            <a:extLst>
              <a:ext uri="{FF2B5EF4-FFF2-40B4-BE49-F238E27FC236}">
                <a16:creationId xmlns:a16="http://schemas.microsoft.com/office/drawing/2014/main" id="{AFA42A90-389F-FFF6-00F7-A75F3D0FCA8E}"/>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grpSp>
        <p:nvGrpSpPr>
          <p:cNvPr id="19" name="グループ化 18">
            <a:extLst>
              <a:ext uri="{FF2B5EF4-FFF2-40B4-BE49-F238E27FC236}">
                <a16:creationId xmlns:a16="http://schemas.microsoft.com/office/drawing/2014/main" id="{9E387678-F43E-F6E6-29C2-17AB405DBF5D}"/>
              </a:ext>
            </a:extLst>
          </p:cNvPr>
          <p:cNvGrpSpPr/>
          <p:nvPr/>
        </p:nvGrpSpPr>
        <p:grpSpPr>
          <a:xfrm>
            <a:off x="4478134" y="174818"/>
            <a:ext cx="6053017" cy="518028"/>
            <a:chOff x="4478134" y="174818"/>
            <a:chExt cx="6053017" cy="518028"/>
          </a:xfrm>
        </p:grpSpPr>
        <p:grpSp>
          <p:nvGrpSpPr>
            <p:cNvPr id="20" name="グループ化 19">
              <a:extLst>
                <a:ext uri="{FF2B5EF4-FFF2-40B4-BE49-F238E27FC236}">
                  <a16:creationId xmlns:a16="http://schemas.microsoft.com/office/drawing/2014/main" id="{90E1D054-B30B-8599-42B3-EA7D26B91768}"/>
                </a:ext>
              </a:extLst>
            </p:cNvPr>
            <p:cNvGrpSpPr/>
            <p:nvPr/>
          </p:nvGrpSpPr>
          <p:grpSpPr>
            <a:xfrm>
              <a:off x="8587151" y="174818"/>
              <a:ext cx="1944000" cy="512314"/>
              <a:chOff x="8836706" y="182438"/>
              <a:chExt cx="2139724" cy="512314"/>
            </a:xfrm>
          </p:grpSpPr>
          <p:sp>
            <p:nvSpPr>
              <p:cNvPr id="29" name="Rectangle 7">
                <a:extLst>
                  <a:ext uri="{FF2B5EF4-FFF2-40B4-BE49-F238E27FC236}">
                    <a16:creationId xmlns:a16="http://schemas.microsoft.com/office/drawing/2014/main" id="{9E0E128E-D4A0-71D3-DE71-656702BC4048}"/>
                  </a:ext>
                </a:extLst>
              </p:cNvPr>
              <p:cNvSpPr/>
              <p:nvPr/>
            </p:nvSpPr>
            <p:spPr>
              <a:xfrm>
                <a:off x="8944656" y="182438"/>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支援が必要な量を把握する</a:t>
                </a:r>
              </a:p>
            </p:txBody>
          </p:sp>
          <p:sp>
            <p:nvSpPr>
              <p:cNvPr id="30" name="Rectangle 7">
                <a:extLst>
                  <a:ext uri="{FF2B5EF4-FFF2-40B4-BE49-F238E27FC236}">
                    <a16:creationId xmlns:a16="http://schemas.microsoft.com/office/drawing/2014/main" id="{1E0044F1-C693-8C9E-F97B-2DF21D1B0208}"/>
                  </a:ext>
                </a:extLst>
              </p:cNvPr>
              <p:cNvSpPr/>
              <p:nvPr/>
            </p:nvSpPr>
            <p:spPr>
              <a:xfrm>
                <a:off x="8836706" y="182438"/>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C</a:t>
                </a:r>
                <a:endParaRPr kumimoji="0" lang="ja-JP" altLang="en-US" sz="1050" b="1" kern="0">
                  <a:solidFill>
                    <a:schemeClr val="bg1"/>
                  </a:solidFill>
                  <a:latin typeface="Meiryo UI"/>
                  <a:ea typeface="Meiryo UI"/>
                </a:endParaRPr>
              </a:p>
            </p:txBody>
          </p:sp>
        </p:grpSp>
        <p:grpSp>
          <p:nvGrpSpPr>
            <p:cNvPr id="21" name="グループ化 20">
              <a:extLst>
                <a:ext uri="{FF2B5EF4-FFF2-40B4-BE49-F238E27FC236}">
                  <a16:creationId xmlns:a16="http://schemas.microsoft.com/office/drawing/2014/main" id="{C678B4F6-EC97-06F3-5B1B-F7541AC3D3F5}"/>
                </a:ext>
              </a:extLst>
            </p:cNvPr>
            <p:cNvGrpSpPr/>
            <p:nvPr/>
          </p:nvGrpSpPr>
          <p:grpSpPr>
            <a:xfrm>
              <a:off x="4478134" y="180532"/>
              <a:ext cx="1944000" cy="512314"/>
              <a:chOff x="4257154" y="188152"/>
              <a:chExt cx="2139724" cy="512314"/>
            </a:xfrm>
          </p:grpSpPr>
          <p:sp>
            <p:nvSpPr>
              <p:cNvPr id="27" name="Rectangle 7">
                <a:extLst>
                  <a:ext uri="{FF2B5EF4-FFF2-40B4-BE49-F238E27FC236}">
                    <a16:creationId xmlns:a16="http://schemas.microsoft.com/office/drawing/2014/main" id="{EA60A819-2F90-A924-3D44-6BD90DB1201F}"/>
                  </a:ext>
                </a:extLst>
              </p:cNvPr>
              <p:cNvSpPr/>
              <p:nvPr/>
            </p:nvSpPr>
            <p:spPr>
              <a:xfrm>
                <a:off x="4365104"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支援が必要な対象を特定する</a:t>
                </a:r>
              </a:p>
            </p:txBody>
          </p:sp>
          <p:sp>
            <p:nvSpPr>
              <p:cNvPr id="28" name="Rectangle 7">
                <a:extLst>
                  <a:ext uri="{FF2B5EF4-FFF2-40B4-BE49-F238E27FC236}">
                    <a16:creationId xmlns:a16="http://schemas.microsoft.com/office/drawing/2014/main" id="{F1398790-DE0D-E00F-58F3-9E086B0A9F16}"/>
                  </a:ext>
                </a:extLst>
              </p:cNvPr>
              <p:cNvSpPr/>
              <p:nvPr/>
            </p:nvSpPr>
            <p:spPr>
              <a:xfrm>
                <a:off x="4257154"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A</a:t>
                </a:r>
                <a:endParaRPr kumimoji="0" lang="ja-JP" altLang="en-US" sz="1050" b="1" kern="0">
                  <a:solidFill>
                    <a:schemeClr val="bg1"/>
                  </a:solidFill>
                  <a:latin typeface="Meiryo UI"/>
                  <a:ea typeface="Meiryo UI"/>
                </a:endParaRPr>
              </a:p>
            </p:txBody>
          </p:sp>
        </p:grpSp>
        <p:grpSp>
          <p:nvGrpSpPr>
            <p:cNvPr id="24" name="グループ化 23">
              <a:extLst>
                <a:ext uri="{FF2B5EF4-FFF2-40B4-BE49-F238E27FC236}">
                  <a16:creationId xmlns:a16="http://schemas.microsoft.com/office/drawing/2014/main" id="{9B214655-7824-5C13-84FC-8AEE31E6329F}"/>
                </a:ext>
              </a:extLst>
            </p:cNvPr>
            <p:cNvGrpSpPr/>
            <p:nvPr/>
          </p:nvGrpSpPr>
          <p:grpSpPr>
            <a:xfrm>
              <a:off x="6532643" y="180532"/>
              <a:ext cx="1944000" cy="512314"/>
              <a:chOff x="6384300" y="188152"/>
              <a:chExt cx="2139724" cy="512314"/>
            </a:xfrm>
          </p:grpSpPr>
          <p:sp>
            <p:nvSpPr>
              <p:cNvPr id="25" name="Rectangle 7">
                <a:extLst>
                  <a:ext uri="{FF2B5EF4-FFF2-40B4-BE49-F238E27FC236}">
                    <a16:creationId xmlns:a16="http://schemas.microsoft.com/office/drawing/2014/main" id="{76062944-F469-1385-C48A-4A05046BAF0F}"/>
                  </a:ext>
                </a:extLst>
              </p:cNvPr>
              <p:cNvSpPr/>
              <p:nvPr/>
            </p:nvSpPr>
            <p:spPr>
              <a:xfrm>
                <a:off x="6492250"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支援が必要な品目を特定する</a:t>
                </a:r>
              </a:p>
            </p:txBody>
          </p:sp>
          <p:sp>
            <p:nvSpPr>
              <p:cNvPr id="26" name="Rectangle 7">
                <a:extLst>
                  <a:ext uri="{FF2B5EF4-FFF2-40B4-BE49-F238E27FC236}">
                    <a16:creationId xmlns:a16="http://schemas.microsoft.com/office/drawing/2014/main" id="{B239B1B8-21EA-9A52-E870-227A0065435C}"/>
                  </a:ext>
                </a:extLst>
              </p:cNvPr>
              <p:cNvSpPr/>
              <p:nvPr/>
            </p:nvSpPr>
            <p:spPr>
              <a:xfrm>
                <a:off x="6384300"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B</a:t>
                </a:r>
                <a:endParaRPr kumimoji="0" lang="ja-JP" altLang="en-US" sz="1050" b="1" kern="0">
                  <a:solidFill>
                    <a:schemeClr val="tx1"/>
                  </a:solidFill>
                  <a:latin typeface="Meiryo UI"/>
                  <a:ea typeface="Meiryo UI"/>
                </a:endParaRPr>
              </a:p>
            </p:txBody>
          </p:sp>
        </p:grpSp>
      </p:grpSp>
      <p:sp>
        <p:nvSpPr>
          <p:cNvPr id="4" name="スライド番号プレースホルダー 3">
            <a:extLst>
              <a:ext uri="{FF2B5EF4-FFF2-40B4-BE49-F238E27FC236}">
                <a16:creationId xmlns:a16="http://schemas.microsoft.com/office/drawing/2014/main" id="{FAEF0EA7-078A-14E2-37BF-7F75D6396A99}"/>
              </a:ext>
            </a:extLst>
          </p:cNvPr>
          <p:cNvSpPr>
            <a:spLocks noGrp="1"/>
          </p:cNvSpPr>
          <p:nvPr>
            <p:ph type="sldNum" sz="quarter" idx="12"/>
          </p:nvPr>
        </p:nvSpPr>
        <p:spPr/>
        <p:txBody>
          <a:bodyPr/>
          <a:lstStyle/>
          <a:p>
            <a:fld id="{D9550142-B990-490A-A107-ED7302A7FD52}" type="slidenum">
              <a:rPr lang="ja-JP" altLang="en-US" smtClean="0"/>
              <a:pPr/>
              <a:t>24</a:t>
            </a:fld>
            <a:endParaRPr lang="ja-JP" altLang="en-US"/>
          </a:p>
        </p:txBody>
      </p:sp>
      <p:sp>
        <p:nvSpPr>
          <p:cNvPr id="8" name="正方形/長方形 24">
            <a:extLst>
              <a:ext uri="{FF2B5EF4-FFF2-40B4-BE49-F238E27FC236}">
                <a16:creationId xmlns:a16="http://schemas.microsoft.com/office/drawing/2014/main" id="{0956176F-E5AB-DBEE-1387-FFC3EA765D4A}"/>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strike="noStrike" kern="0" cap="none" spc="0" normalizeH="0" baseline="0" noProof="0" dirty="0">
                <a:ln>
                  <a:noFill/>
                </a:ln>
                <a:solidFill>
                  <a:schemeClr val="tx1"/>
                </a:solidFill>
                <a:effectLst/>
                <a:uLnTx/>
                <a:uFillTx/>
                <a:latin typeface="Meiryo UI"/>
                <a:ea typeface="Meiryo UI"/>
                <a:hlinkClick r:id="rId5"/>
              </a:rPr>
              <a:t>RAIDA</a:t>
            </a:r>
            <a:r>
              <a:rPr kumimoji="0" lang="ja-JP" altLang="en-US" sz="1400" b="1" i="0" strike="noStrike" kern="0" cap="none" spc="0" normalizeH="0" baseline="0" noProof="0" dirty="0">
                <a:ln>
                  <a:noFill/>
                </a:ln>
                <a:solidFill>
                  <a:schemeClr val="tx1"/>
                </a:solidFill>
                <a:effectLst/>
                <a:uLnTx/>
                <a:uFillTx/>
                <a:latin typeface="Meiryo UI"/>
                <a:ea typeface="Meiryo UI"/>
                <a:hlinkClick r:id="rId5"/>
              </a:rPr>
              <a:t>＞物価高騰・円安＞課題特定に向け</a:t>
            </a:r>
            <a:r>
              <a:rPr kumimoji="0" lang="ja-JP" altLang="en-US" sz="1400" b="1" kern="0" dirty="0">
                <a:solidFill>
                  <a:schemeClr val="tx1"/>
                </a:solidFill>
                <a:latin typeface="Meiryo UI"/>
                <a:ea typeface="Meiryo UI"/>
                <a:hlinkClick r:id="rId5"/>
              </a:rPr>
              <a:t>た詳細な分析</a:t>
            </a:r>
            <a:endParaRPr kumimoji="0" lang="ja-JP" altLang="en-US" sz="1400" b="1" i="0" strike="noStrike" kern="0" cap="none" spc="0" normalizeH="0" baseline="0" noProof="0" dirty="0">
              <a:ln>
                <a:noFill/>
              </a:ln>
              <a:solidFill>
                <a:schemeClr val="tx1"/>
              </a:solidFill>
              <a:effectLst/>
              <a:uLnTx/>
              <a:uFillTx/>
              <a:latin typeface="Meiryo UI"/>
              <a:ea typeface="Meiryo UI"/>
              <a:cs typeface="+mn-cs"/>
            </a:endParaRPr>
          </a:p>
        </p:txBody>
      </p:sp>
      <p:grpSp>
        <p:nvGrpSpPr>
          <p:cNvPr id="9" name="グループ化 8">
            <a:extLst>
              <a:ext uri="{FF2B5EF4-FFF2-40B4-BE49-F238E27FC236}">
                <a16:creationId xmlns:a16="http://schemas.microsoft.com/office/drawing/2014/main" id="{DD96A560-8FB7-04AA-C3B2-9BAAF96E08D9}"/>
              </a:ext>
            </a:extLst>
          </p:cNvPr>
          <p:cNvGrpSpPr/>
          <p:nvPr/>
        </p:nvGrpSpPr>
        <p:grpSpPr>
          <a:xfrm>
            <a:off x="552332" y="2759692"/>
            <a:ext cx="4625272" cy="2704605"/>
            <a:chOff x="552332" y="2835864"/>
            <a:chExt cx="4625272" cy="2704605"/>
          </a:xfrm>
        </p:grpSpPr>
        <p:pic>
          <p:nvPicPr>
            <p:cNvPr id="12" name="図 11" descr="グラフィカル ユーザー インターフェイス, グラフ, アプリケーション&#10;&#10;自動的に生成された説明">
              <a:extLst>
                <a:ext uri="{FF2B5EF4-FFF2-40B4-BE49-F238E27FC236}">
                  <a16:creationId xmlns:a16="http://schemas.microsoft.com/office/drawing/2014/main" id="{167A63EE-AAC5-5F34-D483-7B5457F22218}"/>
                </a:ext>
              </a:extLst>
            </p:cNvPr>
            <p:cNvPicPr>
              <a:picLocks noChangeAspect="1"/>
            </p:cNvPicPr>
            <p:nvPr/>
          </p:nvPicPr>
          <p:blipFill rotWithShape="1">
            <a:blip r:embed="rId6"/>
            <a:srcRect t="28157"/>
            <a:stretch/>
          </p:blipFill>
          <p:spPr>
            <a:xfrm>
              <a:off x="552332" y="2835864"/>
              <a:ext cx="4578468" cy="2704605"/>
            </a:xfrm>
            <a:prstGeom prst="rect">
              <a:avLst/>
            </a:prstGeom>
            <a:ln>
              <a:solidFill>
                <a:schemeClr val="tx1">
                  <a:lumMod val="50000"/>
                  <a:lumOff val="50000"/>
                </a:schemeClr>
              </a:solidFill>
            </a:ln>
          </p:spPr>
        </p:pic>
        <p:cxnSp>
          <p:nvCxnSpPr>
            <p:cNvPr id="13" name="直線矢印コネクタ 12">
              <a:extLst>
                <a:ext uri="{FF2B5EF4-FFF2-40B4-BE49-F238E27FC236}">
                  <a16:creationId xmlns:a16="http://schemas.microsoft.com/office/drawing/2014/main" id="{16C36092-7BB4-A657-3297-26AE1B3F4489}"/>
                </a:ext>
              </a:extLst>
            </p:cNvPr>
            <p:cNvCxnSpPr>
              <a:cxnSpLocks/>
            </p:cNvCxnSpPr>
            <p:nvPr/>
          </p:nvCxnSpPr>
          <p:spPr>
            <a:xfrm flipV="1">
              <a:off x="2844800" y="3467477"/>
              <a:ext cx="867121" cy="53013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120DC38-F25C-43E5-EC14-7805B4CCDC74}"/>
                </a:ext>
              </a:extLst>
            </p:cNvPr>
            <p:cNvCxnSpPr>
              <a:cxnSpLocks/>
            </p:cNvCxnSpPr>
            <p:nvPr/>
          </p:nvCxnSpPr>
          <p:spPr>
            <a:xfrm flipV="1">
              <a:off x="3987612" y="3608242"/>
              <a:ext cx="957070" cy="23266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 name="吹き出し: 線 14">
              <a:extLst>
                <a:ext uri="{FF2B5EF4-FFF2-40B4-BE49-F238E27FC236}">
                  <a16:creationId xmlns:a16="http://schemas.microsoft.com/office/drawing/2014/main" id="{CA4BEBE0-5AC5-9AD3-D3A8-743F01A4AE7F}"/>
                </a:ext>
              </a:extLst>
            </p:cNvPr>
            <p:cNvSpPr/>
            <p:nvPr/>
          </p:nvSpPr>
          <p:spPr>
            <a:xfrm>
              <a:off x="2460002" y="3583407"/>
              <a:ext cx="756659" cy="197224"/>
            </a:xfrm>
            <a:prstGeom prst="borderCallout1">
              <a:avLst>
                <a:gd name="adj1" fmla="val 68290"/>
                <a:gd name="adj2" fmla="val 101135"/>
                <a:gd name="adj3" fmla="val 80664"/>
                <a:gd name="adj4" fmla="val 134177"/>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dirty="0">
                  <a:solidFill>
                    <a:schemeClr val="tx1"/>
                  </a:solidFill>
                  <a:latin typeface="Meiryo UI" panose="020B0604030504040204" pitchFamily="50" charset="-128"/>
                  <a:ea typeface="Meiryo UI" panose="020B0604030504040204" pitchFamily="50" charset="-128"/>
                </a:rPr>
                <a:t>光熱・水道</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6" name="吹き出し: 線 15">
              <a:extLst>
                <a:ext uri="{FF2B5EF4-FFF2-40B4-BE49-F238E27FC236}">
                  <a16:creationId xmlns:a16="http://schemas.microsoft.com/office/drawing/2014/main" id="{FFBFAFB2-D900-3A44-2204-B1D57F886002}"/>
                </a:ext>
              </a:extLst>
            </p:cNvPr>
            <p:cNvSpPr/>
            <p:nvPr/>
          </p:nvSpPr>
          <p:spPr>
            <a:xfrm>
              <a:off x="4420945" y="3144890"/>
              <a:ext cx="756659" cy="390324"/>
            </a:xfrm>
            <a:prstGeom prst="borderCallout1">
              <a:avLst>
                <a:gd name="adj1" fmla="val 100014"/>
                <a:gd name="adj2" fmla="val 14276"/>
                <a:gd name="adj3" fmla="val 162426"/>
                <a:gd name="adj4" fmla="val 41486"/>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家具・家事用品</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7" name="吹き出し: 線 16">
              <a:extLst>
                <a:ext uri="{FF2B5EF4-FFF2-40B4-BE49-F238E27FC236}">
                  <a16:creationId xmlns:a16="http://schemas.microsoft.com/office/drawing/2014/main" id="{852DEFD1-520E-FD6E-6E50-253AA619521B}"/>
                </a:ext>
              </a:extLst>
            </p:cNvPr>
            <p:cNvSpPr/>
            <p:nvPr/>
          </p:nvSpPr>
          <p:spPr>
            <a:xfrm>
              <a:off x="3804343" y="3547918"/>
              <a:ext cx="356982" cy="217783"/>
            </a:xfrm>
            <a:prstGeom prst="borderCallout1">
              <a:avLst>
                <a:gd name="adj1" fmla="val 104387"/>
                <a:gd name="adj2" fmla="val 86318"/>
                <a:gd name="adj3" fmla="val 165473"/>
                <a:gd name="adj4" fmla="val 114065"/>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食料</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pic>
          <p:nvPicPr>
            <p:cNvPr id="18" name="図 17" descr="グラフィカル ユーザー インターフェイス, グラフ, アプリケーション&#10;&#10;自動的に生成された説明">
              <a:extLst>
                <a:ext uri="{FF2B5EF4-FFF2-40B4-BE49-F238E27FC236}">
                  <a16:creationId xmlns:a16="http://schemas.microsoft.com/office/drawing/2014/main" id="{13FB7709-985B-3642-1AEE-96DBEBF076A5}"/>
                </a:ext>
              </a:extLst>
            </p:cNvPr>
            <p:cNvPicPr>
              <a:picLocks noChangeAspect="1"/>
            </p:cNvPicPr>
            <p:nvPr/>
          </p:nvPicPr>
          <p:blipFill rotWithShape="1">
            <a:blip r:embed="rId6"/>
            <a:srcRect l="7725" t="31634" r="7396" b="65963"/>
            <a:stretch/>
          </p:blipFill>
          <p:spPr>
            <a:xfrm>
              <a:off x="625939" y="2950546"/>
              <a:ext cx="4424786" cy="103029"/>
            </a:xfrm>
            <a:prstGeom prst="rect">
              <a:avLst/>
            </a:prstGeom>
          </p:spPr>
        </p:pic>
      </p:grpSp>
    </p:spTree>
    <p:extLst>
      <p:ext uri="{BB962C8B-B14F-4D97-AF65-F5344CB8AC3E}">
        <p14:creationId xmlns:p14="http://schemas.microsoft.com/office/powerpoint/2010/main" val="1099961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1D635E98-3921-B84E-3D1D-2CDBA7AE00E8}"/>
              </a:ext>
            </a:extLst>
          </p:cNvPr>
          <p:cNvPicPr>
            <a:picLocks noChangeAspect="1"/>
          </p:cNvPicPr>
          <p:nvPr/>
        </p:nvPicPr>
        <p:blipFill>
          <a:blip r:embed="rId2"/>
          <a:stretch>
            <a:fillRect/>
          </a:stretch>
        </p:blipFill>
        <p:spPr>
          <a:xfrm>
            <a:off x="760504" y="2615738"/>
            <a:ext cx="4156723" cy="1886441"/>
          </a:xfrm>
          <a:prstGeom prst="rect">
            <a:avLst/>
          </a:prstGeom>
        </p:spPr>
      </p:pic>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25</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lstStyle/>
          <a:p>
            <a:r>
              <a:rPr lang="ja-JP" altLang="en-US"/>
              <a:t>費用内訳</a:t>
            </a:r>
            <a:endParaRPr kumimoji="1" lang="ja-JP" altLang="en-US"/>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1937487"/>
            <a:ext cx="4572000" cy="5096618"/>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物価高騰の影響を受けやすい費用について、費用の増減</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を時系列で分析することで、物価高騰によって経営の</a:t>
            </a:r>
            <a:r>
              <a:rPr kumimoji="0" lang="ja-JP" altLang="en-US" sz="1600" b="1" kern="0">
                <a:latin typeface="Meiryo UI"/>
                <a:ea typeface="Meiryo UI"/>
              </a:rPr>
              <a:t>負担の増加分</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を捉え、支援が必要な量の参考値とすることができます。</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飲食サービス業において、事業所当たりの「水道光熱費」は</a:t>
            </a:r>
            <a:r>
              <a:rPr kumimoji="0" lang="en-US" altLang="ja-JP" sz="1200" kern="0">
                <a:latin typeface="Meiryo UI"/>
                <a:ea typeface="Meiryo UI"/>
              </a:rPr>
              <a:t>R4</a:t>
            </a:r>
            <a:r>
              <a:rPr kumimoji="0" lang="ja-JP" altLang="en-US" sz="1200" kern="0">
                <a:latin typeface="Meiryo UI"/>
                <a:ea typeface="Meiryo UI"/>
              </a:rPr>
              <a:t>から</a:t>
            </a:r>
            <a:r>
              <a:rPr kumimoji="0" lang="en-US" altLang="ja-JP" sz="1200" kern="0">
                <a:latin typeface="Meiryo UI"/>
                <a:ea typeface="Meiryo UI"/>
              </a:rPr>
              <a:t>R5</a:t>
            </a:r>
            <a:r>
              <a:rPr kumimoji="0" lang="ja-JP" altLang="en-US" sz="1200" kern="0">
                <a:latin typeface="Meiryo UI"/>
                <a:ea typeface="Meiryo UI"/>
              </a:rPr>
              <a:t>にかけて約</a:t>
            </a:r>
            <a:r>
              <a:rPr kumimoji="0" lang="en-US" altLang="ja-JP" sz="1200" kern="0">
                <a:latin typeface="Meiryo UI"/>
                <a:ea typeface="Meiryo UI"/>
              </a:rPr>
              <a:t>20,000</a:t>
            </a:r>
            <a:r>
              <a:rPr kumimoji="0" lang="ja-JP" altLang="en-US" sz="1200" kern="0">
                <a:latin typeface="Meiryo UI"/>
                <a:ea typeface="Meiryo UI"/>
              </a:rPr>
              <a:t>円程度増加している。</a:t>
            </a:r>
            <a:endParaRPr kumimoji="0" lang="en-US" altLang="ja-JP" sz="1200" kern="0">
              <a:latin typeface="Meiryo UI"/>
              <a:ea typeface="Meiryo UI"/>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農業の「肥育豚」の営農類型において、肥育豚１頭当たりの「飼料費」は</a:t>
            </a:r>
            <a:r>
              <a:rPr kumimoji="0" lang="en-US" altLang="ja-JP" sz="1200" kern="0">
                <a:latin typeface="Meiryo UI"/>
                <a:ea typeface="Meiryo UI"/>
              </a:rPr>
              <a:t>R2</a:t>
            </a:r>
            <a:r>
              <a:rPr kumimoji="0" lang="ja-JP" altLang="en-US" sz="1200" kern="0">
                <a:latin typeface="Meiryo UI"/>
                <a:ea typeface="Meiryo UI"/>
              </a:rPr>
              <a:t>から</a:t>
            </a:r>
            <a:r>
              <a:rPr kumimoji="0" lang="en-US" altLang="ja-JP" sz="1200" kern="0">
                <a:latin typeface="Meiryo UI"/>
                <a:ea typeface="Meiryo UI"/>
              </a:rPr>
              <a:t>R3</a:t>
            </a:r>
            <a:r>
              <a:rPr kumimoji="0" lang="ja-JP" altLang="en-US" sz="1200" kern="0">
                <a:latin typeface="Meiryo UI"/>
                <a:ea typeface="Meiryo UI"/>
              </a:rPr>
              <a:t>にかけて約</a:t>
            </a:r>
            <a:r>
              <a:rPr kumimoji="0" lang="en-US" altLang="ja-JP" sz="1200" kern="0">
                <a:latin typeface="Meiryo UI"/>
                <a:ea typeface="Meiryo UI"/>
              </a:rPr>
              <a:t>4,000</a:t>
            </a:r>
            <a:r>
              <a:rPr kumimoji="0" lang="ja-JP" altLang="en-US" sz="1200" kern="0">
                <a:latin typeface="Meiryo UI"/>
                <a:ea typeface="Meiryo UI"/>
              </a:rPr>
              <a:t>円程度増加している。</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ja-JP" sz="1600" b="1" kern="0">
              <a:latin typeface="Meiryo UI"/>
              <a:ea typeface="Meiryo UI"/>
            </a:endParaRP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E282A661-BFF5-8E26-1CBD-1D604A4573C1}"/>
              </a:ext>
            </a:extLst>
          </p:cNvPr>
          <p:cNvSpPr/>
          <p:nvPr/>
        </p:nvSpPr>
        <p:spPr>
          <a:xfrm>
            <a:off x="558800" y="1953383"/>
            <a:ext cx="4572000" cy="542167"/>
          </a:xfrm>
          <a:prstGeom prst="rect">
            <a:avLst/>
          </a:prstGeom>
          <a:no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strike="noStrike" kern="0" cap="none" spc="0" normalizeH="0" baseline="0" noProof="0">
                <a:ln>
                  <a:noFill/>
                </a:ln>
                <a:solidFill>
                  <a:schemeClr val="tx1"/>
                </a:solidFill>
                <a:effectLst/>
                <a:uLnTx/>
                <a:uFillTx/>
                <a:latin typeface="Meiryo UI"/>
                <a:ea typeface="Meiryo UI"/>
                <a:cs typeface="+mn-cs"/>
              </a:rPr>
              <a:t>グラフ上部：サンプルデータより作成</a:t>
            </a:r>
            <a:endParaRPr kumimoji="0" lang="en-US" altLang="ja-JP" sz="1200" i="0" strike="noStrike" kern="0" cap="none" spc="0" normalizeH="0" baseline="0" noProof="0">
              <a:ln>
                <a:noFill/>
              </a:ln>
              <a:solidFill>
                <a:schemeClr val="tx1"/>
              </a:solidFill>
              <a:effectLst/>
              <a:uLnTx/>
              <a:uFillTx/>
              <a:latin typeface="Meiryo UI"/>
              <a:ea typeface="Meiryo UI"/>
              <a:cs typeface="+mn-cs"/>
              <a:hlinkClick r:id="rId3">
                <a:extLst>
                  <a:ext uri="{A12FA001-AC4F-418D-AE19-62706E023703}">
                    <ahyp:hlinkClr xmlns:ahyp="http://schemas.microsoft.com/office/drawing/2018/hyperlinkcolor" val="tx"/>
                  </a:ext>
                </a:extLst>
              </a:hlinkClick>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strike="noStrike" kern="0" cap="none" spc="0" normalizeH="0" baseline="0" noProof="0">
                <a:ln>
                  <a:noFill/>
                </a:ln>
                <a:solidFill>
                  <a:schemeClr val="tx1"/>
                </a:solidFill>
                <a:effectLst/>
                <a:uLnTx/>
                <a:uFillTx/>
                <a:latin typeface="Meiryo UI"/>
                <a:ea typeface="Meiryo UI"/>
                <a:cs typeface="+mn-cs"/>
              </a:rPr>
              <a:t>グラフ下部：</a:t>
            </a:r>
            <a:r>
              <a:rPr kumimoji="0" lang="ja-JP" altLang="en-US" sz="1200" b="1" i="0" u="sng" strike="noStrike" kern="0" cap="none" spc="0" normalizeH="0" baseline="0" noProof="0">
                <a:ln>
                  <a:noFill/>
                </a:ln>
                <a:solidFill>
                  <a:srgbClr val="3399FF"/>
                </a:solidFill>
                <a:effectLst/>
                <a:uLnTx/>
                <a:uFillTx/>
                <a:latin typeface="Meiryo UI"/>
                <a:ea typeface="Meiryo UI"/>
                <a:cs typeface="+mn-cs"/>
                <a:hlinkClick r:id="rId3">
                  <a:extLst>
                    <a:ext uri="{A12FA001-AC4F-418D-AE19-62706E023703}">
                      <ahyp:hlinkClr xmlns:ahyp="http://schemas.microsoft.com/office/drawing/2018/hyperlinkcolor" val="tx"/>
                    </a:ext>
                  </a:extLst>
                </a:hlinkClick>
              </a:rPr>
              <a:t>「</a:t>
            </a:r>
            <a:r>
              <a:rPr kumimoji="0" lang="zh-TW" altLang="en-US" sz="1200" b="1" i="0" u="sng" strike="noStrike" kern="0" cap="none" spc="0" normalizeH="0" baseline="0" noProof="0">
                <a:ln>
                  <a:noFill/>
                </a:ln>
                <a:solidFill>
                  <a:srgbClr val="3399FF"/>
                </a:solidFill>
                <a:effectLst/>
                <a:uLnTx/>
                <a:uFillTx/>
                <a:latin typeface="Meiryo UI"/>
                <a:ea typeface="Meiryo UI"/>
                <a:cs typeface="+mn-cs"/>
                <a:hlinkClick r:id="rId3">
                  <a:extLst>
                    <a:ext uri="{A12FA001-AC4F-418D-AE19-62706E023703}">
                      <ahyp:hlinkClr xmlns:ahyp="http://schemas.microsoft.com/office/drawing/2018/hyperlinkcolor" val="tx"/>
                    </a:ext>
                  </a:extLst>
                </a:hlinkClick>
              </a:rPr>
              <a:t>畜産物生産費統計</a:t>
            </a:r>
            <a:r>
              <a:rPr kumimoji="0" lang="ja-JP" altLang="en-US" sz="1200" b="1" i="0" u="sng" strike="noStrike" kern="0" cap="none" spc="0" normalizeH="0" baseline="0" noProof="0">
                <a:ln>
                  <a:noFill/>
                </a:ln>
                <a:solidFill>
                  <a:srgbClr val="0070C0"/>
                </a:solidFill>
                <a:effectLst/>
                <a:uLnTx/>
                <a:uFillTx/>
                <a:latin typeface="Meiryo UI"/>
                <a:ea typeface="Meiryo UI"/>
                <a:cs typeface="+mn-cs"/>
              </a:rPr>
              <a:t>」</a:t>
            </a:r>
            <a:r>
              <a:rPr kumimoji="0" lang="ja-JP" altLang="en-US" sz="1200" kern="0">
                <a:solidFill>
                  <a:schemeClr val="tx1"/>
                </a:solidFill>
                <a:latin typeface="Meiryo UI"/>
                <a:ea typeface="Meiryo UI"/>
              </a:rPr>
              <a:t>の「統計表</a:t>
            </a:r>
            <a:r>
              <a:rPr kumimoji="0" lang="en-US" altLang="ja-JP" sz="1200" kern="0">
                <a:solidFill>
                  <a:schemeClr val="tx1"/>
                </a:solidFill>
                <a:latin typeface="Meiryo UI"/>
                <a:ea typeface="Meiryo UI"/>
              </a:rPr>
              <a:t>8</a:t>
            </a:r>
            <a:r>
              <a:rPr kumimoji="0" lang="ja-JP" altLang="en-US" sz="1200" kern="0">
                <a:solidFill>
                  <a:schemeClr val="tx1"/>
                </a:solidFill>
                <a:latin typeface="Meiryo UI"/>
                <a:ea typeface="Meiryo UI"/>
              </a:rPr>
              <a:t>　肥育豚生産費」より作成</a:t>
            </a:r>
            <a:endParaRPr kumimoji="0" lang="en-US" altLang="ja-JP" sz="1200" kern="0">
              <a:solidFill>
                <a:schemeClr val="tx1"/>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prstClr val="black"/>
                </a:solidFill>
                <a:effectLst/>
                <a:uLnTx/>
                <a:uFillTx/>
                <a:latin typeface="Meiryo UI"/>
                <a:ea typeface="Meiryo UI"/>
                <a:cs typeface="+mn-cs"/>
              </a:rPr>
              <a:t>※</a:t>
            </a:r>
            <a:r>
              <a:rPr kumimoji="0" lang="ja-JP" altLang="en-US" sz="1050" b="0" i="0" u="none" strike="noStrike" kern="0" cap="none" spc="0" normalizeH="0" baseline="0" noProof="0">
                <a:ln>
                  <a:noFill/>
                </a:ln>
                <a:solidFill>
                  <a:prstClr val="black"/>
                </a:solidFill>
                <a:effectLst/>
                <a:uLnTx/>
                <a:uFillTx/>
                <a:latin typeface="Meiryo UI"/>
                <a:ea typeface="Meiryo UI"/>
                <a:cs typeface="+mn-cs"/>
              </a:rPr>
              <a:t>上記は全国の傾向を捉えるデータの一例であるため、</a:t>
            </a:r>
            <a:endParaRPr kumimoji="0" lang="en-US" altLang="ja-JP" sz="1050" b="0" i="0" u="none" strike="noStrike" kern="0" cap="none" spc="0" normalizeH="0" baseline="0" noProof="0">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Meiryo UI"/>
                <a:ea typeface="Meiryo UI"/>
                <a:cs typeface="+mn-cs"/>
              </a:rPr>
              <a:t>地域独自のデータがある場合はそちらを優先して利用ください。</a:t>
            </a: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費用分析等から物価高騰による費用上昇分を分析し、支援が必要な量を把握する。</a:t>
            </a:r>
          </a:p>
        </p:txBody>
      </p:sp>
      <p:pic>
        <p:nvPicPr>
          <p:cNvPr id="34" name="図 33">
            <a:extLst>
              <a:ext uri="{FF2B5EF4-FFF2-40B4-BE49-F238E27FC236}">
                <a16:creationId xmlns:a16="http://schemas.microsoft.com/office/drawing/2014/main" id="{E1ECE75C-C5EB-FEF2-96D5-BDFFC8F27E74}"/>
              </a:ext>
            </a:extLst>
          </p:cNvPr>
          <p:cNvPicPr>
            <a:picLocks noChangeAspect="1"/>
          </p:cNvPicPr>
          <p:nvPr/>
        </p:nvPicPr>
        <p:blipFill>
          <a:blip r:embed="rId4"/>
          <a:stretch>
            <a:fillRect/>
          </a:stretch>
        </p:blipFill>
        <p:spPr>
          <a:xfrm>
            <a:off x="760504" y="4540070"/>
            <a:ext cx="4156724" cy="2494035"/>
          </a:xfrm>
          <a:prstGeom prst="rect">
            <a:avLst/>
          </a:prstGeom>
          <a:ln>
            <a:solidFill>
              <a:schemeClr val="bg1">
                <a:lumMod val="75000"/>
              </a:schemeClr>
            </a:solidFill>
          </a:ln>
        </p:spPr>
      </p:pic>
      <p:sp>
        <p:nvSpPr>
          <p:cNvPr id="35" name="テキスト ボックス 34">
            <a:extLst>
              <a:ext uri="{FF2B5EF4-FFF2-40B4-BE49-F238E27FC236}">
                <a16:creationId xmlns:a16="http://schemas.microsoft.com/office/drawing/2014/main" id="{889422A2-9CA0-25D3-00BB-67D9EBA3D279}"/>
              </a:ext>
            </a:extLst>
          </p:cNvPr>
          <p:cNvSpPr txBox="1"/>
          <p:nvPr/>
        </p:nvSpPr>
        <p:spPr>
          <a:xfrm>
            <a:off x="760504" y="5038861"/>
            <a:ext cx="453970" cy="200055"/>
          </a:xfrm>
          <a:prstGeom prst="rect">
            <a:avLst/>
          </a:prstGeom>
          <a:noFill/>
        </p:spPr>
        <p:txBody>
          <a:bodyPr wrap="none" rtlCol="0">
            <a:spAutoFit/>
          </a:bodyPr>
          <a:lstStyle/>
          <a:p>
            <a:r>
              <a:rPr kumimoji="1" lang="ja-JP" altLang="en-US" sz="700">
                <a:solidFill>
                  <a:schemeClr val="accent6"/>
                </a:solidFill>
                <a:latin typeface="Meiryo UI" panose="020B0604030504040204" pitchFamily="50" charset="-128"/>
                <a:ea typeface="Meiryo UI" panose="020B0604030504040204" pitchFamily="50" charset="-128"/>
                <a:cs typeface="Meiryo UI" panose="020B0604030504040204" pitchFamily="50" charset="-128"/>
              </a:rPr>
              <a:t>（円）</a:t>
            </a:r>
          </a:p>
        </p:txBody>
      </p:sp>
      <p:grpSp>
        <p:nvGrpSpPr>
          <p:cNvPr id="18" name="グループ化 17">
            <a:extLst>
              <a:ext uri="{FF2B5EF4-FFF2-40B4-BE49-F238E27FC236}">
                <a16:creationId xmlns:a16="http://schemas.microsoft.com/office/drawing/2014/main" id="{35216DEE-29B4-6160-B660-2717571AE69E}"/>
              </a:ext>
            </a:extLst>
          </p:cNvPr>
          <p:cNvGrpSpPr/>
          <p:nvPr/>
        </p:nvGrpSpPr>
        <p:grpSpPr>
          <a:xfrm>
            <a:off x="4478134" y="174818"/>
            <a:ext cx="6053017" cy="518028"/>
            <a:chOff x="4478134" y="174818"/>
            <a:chExt cx="6053017" cy="518028"/>
          </a:xfrm>
        </p:grpSpPr>
        <p:grpSp>
          <p:nvGrpSpPr>
            <p:cNvPr id="19" name="グループ化 18">
              <a:extLst>
                <a:ext uri="{FF2B5EF4-FFF2-40B4-BE49-F238E27FC236}">
                  <a16:creationId xmlns:a16="http://schemas.microsoft.com/office/drawing/2014/main" id="{DA9B20D8-EC8D-1E13-55C4-1BA891744CD1}"/>
                </a:ext>
              </a:extLst>
            </p:cNvPr>
            <p:cNvGrpSpPr/>
            <p:nvPr/>
          </p:nvGrpSpPr>
          <p:grpSpPr>
            <a:xfrm>
              <a:off x="8587151" y="174818"/>
              <a:ext cx="1944000" cy="512314"/>
              <a:chOff x="8836706" y="182438"/>
              <a:chExt cx="2139724" cy="512314"/>
            </a:xfrm>
          </p:grpSpPr>
          <p:sp>
            <p:nvSpPr>
              <p:cNvPr id="26" name="Rectangle 7">
                <a:extLst>
                  <a:ext uri="{FF2B5EF4-FFF2-40B4-BE49-F238E27FC236}">
                    <a16:creationId xmlns:a16="http://schemas.microsoft.com/office/drawing/2014/main" id="{EF659951-0F2B-5934-94EF-E43F5202139A}"/>
                  </a:ext>
                </a:extLst>
              </p:cNvPr>
              <p:cNvSpPr/>
              <p:nvPr/>
            </p:nvSpPr>
            <p:spPr>
              <a:xfrm>
                <a:off x="8944656" y="182438"/>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支援が必要な量を把握する</a:t>
                </a:r>
              </a:p>
            </p:txBody>
          </p:sp>
          <p:sp>
            <p:nvSpPr>
              <p:cNvPr id="27" name="Rectangle 7">
                <a:extLst>
                  <a:ext uri="{FF2B5EF4-FFF2-40B4-BE49-F238E27FC236}">
                    <a16:creationId xmlns:a16="http://schemas.microsoft.com/office/drawing/2014/main" id="{3CF143C6-4E6B-6EFA-33E6-2BBFD1CE4803}"/>
                  </a:ext>
                </a:extLst>
              </p:cNvPr>
              <p:cNvSpPr/>
              <p:nvPr/>
            </p:nvSpPr>
            <p:spPr>
              <a:xfrm>
                <a:off x="8836706" y="182438"/>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C</a:t>
                </a:r>
                <a:endParaRPr kumimoji="0" lang="ja-JP" altLang="en-US" sz="1050" b="1" kern="0">
                  <a:solidFill>
                    <a:schemeClr val="tx1"/>
                  </a:solidFill>
                  <a:latin typeface="Meiryo UI"/>
                  <a:ea typeface="Meiryo UI"/>
                </a:endParaRPr>
              </a:p>
            </p:txBody>
          </p:sp>
        </p:grpSp>
        <p:grpSp>
          <p:nvGrpSpPr>
            <p:cNvPr id="20" name="グループ化 19">
              <a:extLst>
                <a:ext uri="{FF2B5EF4-FFF2-40B4-BE49-F238E27FC236}">
                  <a16:creationId xmlns:a16="http://schemas.microsoft.com/office/drawing/2014/main" id="{1125BEF8-BC44-E824-BA3F-0BEE31A43B1E}"/>
                </a:ext>
              </a:extLst>
            </p:cNvPr>
            <p:cNvGrpSpPr/>
            <p:nvPr/>
          </p:nvGrpSpPr>
          <p:grpSpPr>
            <a:xfrm>
              <a:off x="4478134" y="180532"/>
              <a:ext cx="1944000" cy="512314"/>
              <a:chOff x="4257154" y="188152"/>
              <a:chExt cx="2139724" cy="512314"/>
            </a:xfrm>
          </p:grpSpPr>
          <p:sp>
            <p:nvSpPr>
              <p:cNvPr id="24" name="Rectangle 7">
                <a:extLst>
                  <a:ext uri="{FF2B5EF4-FFF2-40B4-BE49-F238E27FC236}">
                    <a16:creationId xmlns:a16="http://schemas.microsoft.com/office/drawing/2014/main" id="{2CECE17F-6269-063D-8561-BBC35E348CEB}"/>
                  </a:ext>
                </a:extLst>
              </p:cNvPr>
              <p:cNvSpPr/>
              <p:nvPr/>
            </p:nvSpPr>
            <p:spPr>
              <a:xfrm>
                <a:off x="4365104"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支援が必要な対象を特定する</a:t>
                </a:r>
              </a:p>
            </p:txBody>
          </p:sp>
          <p:sp>
            <p:nvSpPr>
              <p:cNvPr id="25" name="Rectangle 7">
                <a:extLst>
                  <a:ext uri="{FF2B5EF4-FFF2-40B4-BE49-F238E27FC236}">
                    <a16:creationId xmlns:a16="http://schemas.microsoft.com/office/drawing/2014/main" id="{974FB26C-DF36-907D-CFA6-BD1150013160}"/>
                  </a:ext>
                </a:extLst>
              </p:cNvPr>
              <p:cNvSpPr/>
              <p:nvPr/>
            </p:nvSpPr>
            <p:spPr>
              <a:xfrm>
                <a:off x="4257154"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A</a:t>
                </a:r>
                <a:endParaRPr kumimoji="0" lang="ja-JP" altLang="en-US" sz="1050" b="1" kern="0">
                  <a:solidFill>
                    <a:schemeClr val="bg1"/>
                  </a:solidFill>
                  <a:latin typeface="Meiryo UI"/>
                  <a:ea typeface="Meiryo UI"/>
                </a:endParaRPr>
              </a:p>
            </p:txBody>
          </p:sp>
        </p:grpSp>
        <p:grpSp>
          <p:nvGrpSpPr>
            <p:cNvPr id="21" name="グループ化 20">
              <a:extLst>
                <a:ext uri="{FF2B5EF4-FFF2-40B4-BE49-F238E27FC236}">
                  <a16:creationId xmlns:a16="http://schemas.microsoft.com/office/drawing/2014/main" id="{0A9142B3-5275-AE38-5489-9834269968BD}"/>
                </a:ext>
              </a:extLst>
            </p:cNvPr>
            <p:cNvGrpSpPr/>
            <p:nvPr/>
          </p:nvGrpSpPr>
          <p:grpSpPr>
            <a:xfrm>
              <a:off x="6532643" y="180532"/>
              <a:ext cx="1944000" cy="512314"/>
              <a:chOff x="6384300" y="188152"/>
              <a:chExt cx="2139724" cy="512314"/>
            </a:xfrm>
          </p:grpSpPr>
          <p:sp>
            <p:nvSpPr>
              <p:cNvPr id="22" name="Rectangle 7">
                <a:extLst>
                  <a:ext uri="{FF2B5EF4-FFF2-40B4-BE49-F238E27FC236}">
                    <a16:creationId xmlns:a16="http://schemas.microsoft.com/office/drawing/2014/main" id="{C2EAA2B0-FCBC-CC9F-56FF-FD6079D979D8}"/>
                  </a:ext>
                </a:extLst>
              </p:cNvPr>
              <p:cNvSpPr/>
              <p:nvPr/>
            </p:nvSpPr>
            <p:spPr>
              <a:xfrm>
                <a:off x="6492250"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支援が必要な品目を特定する</a:t>
                </a:r>
              </a:p>
            </p:txBody>
          </p:sp>
          <p:sp>
            <p:nvSpPr>
              <p:cNvPr id="23" name="Rectangle 7">
                <a:extLst>
                  <a:ext uri="{FF2B5EF4-FFF2-40B4-BE49-F238E27FC236}">
                    <a16:creationId xmlns:a16="http://schemas.microsoft.com/office/drawing/2014/main" id="{C4A77448-AB8F-FB33-414D-A8381A24460F}"/>
                  </a:ext>
                </a:extLst>
              </p:cNvPr>
              <p:cNvSpPr/>
              <p:nvPr/>
            </p:nvSpPr>
            <p:spPr>
              <a:xfrm>
                <a:off x="6384300"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B</a:t>
                </a:r>
                <a:endParaRPr kumimoji="0" lang="ja-JP" altLang="en-US" sz="1050" b="1" kern="0">
                  <a:solidFill>
                    <a:schemeClr val="bg1"/>
                  </a:solidFill>
                  <a:latin typeface="Meiryo UI"/>
                  <a:ea typeface="Meiryo UI"/>
                </a:endParaRPr>
              </a:p>
            </p:txBody>
          </p:sp>
        </p:grpSp>
      </p:grpSp>
      <p:sp>
        <p:nvSpPr>
          <p:cNvPr id="4" name="吹き出し: 線 3">
            <a:extLst>
              <a:ext uri="{FF2B5EF4-FFF2-40B4-BE49-F238E27FC236}">
                <a16:creationId xmlns:a16="http://schemas.microsoft.com/office/drawing/2014/main" id="{BFA065CD-69C2-9E1A-783B-F0214E06E026}"/>
              </a:ext>
            </a:extLst>
          </p:cNvPr>
          <p:cNvSpPr/>
          <p:nvPr/>
        </p:nvSpPr>
        <p:spPr>
          <a:xfrm>
            <a:off x="3177253" y="6966713"/>
            <a:ext cx="1509047" cy="390324"/>
          </a:xfrm>
          <a:prstGeom prst="borderCallout1">
            <a:avLst>
              <a:gd name="adj1" fmla="val -2478"/>
              <a:gd name="adj2" fmla="val 12279"/>
              <a:gd name="adj3" fmla="val -53551"/>
              <a:gd name="adj4" fmla="val 22467"/>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物価高騰の影響が強い</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「飼料費」</a:t>
            </a:r>
            <a:r>
              <a:rPr lang="ja-JP" altLang="en-US" sz="1050" dirty="0">
                <a:solidFill>
                  <a:schemeClr val="tx1"/>
                </a:solidFill>
                <a:latin typeface="Meiryo UI" panose="020B0604030504040204" pitchFamily="50" charset="-128"/>
                <a:ea typeface="Meiryo UI" panose="020B0604030504040204" pitchFamily="50" charset="-128"/>
              </a:rPr>
              <a:t>の費用</a:t>
            </a:r>
            <a:r>
              <a:rPr kumimoji="1" lang="ja-JP" altLang="en-US" sz="1050" dirty="0">
                <a:solidFill>
                  <a:schemeClr val="tx1"/>
                </a:solidFill>
                <a:latin typeface="Meiryo UI" panose="020B0604030504040204" pitchFamily="50" charset="-128"/>
                <a:ea typeface="Meiryo UI" panose="020B0604030504040204" pitchFamily="50" charset="-128"/>
              </a:rPr>
              <a:t>が増加</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15245131-6D6C-4E21-11EE-1D7CBB7BFB25}"/>
              </a:ext>
            </a:extLst>
          </p:cNvPr>
          <p:cNvSpPr txBox="1"/>
          <p:nvPr/>
        </p:nvSpPr>
        <p:spPr>
          <a:xfrm>
            <a:off x="765303" y="2972007"/>
            <a:ext cx="453970" cy="200055"/>
          </a:xfrm>
          <a:prstGeom prst="rect">
            <a:avLst/>
          </a:prstGeom>
          <a:noFill/>
        </p:spPr>
        <p:txBody>
          <a:bodyPr wrap="none" rtlCol="0">
            <a:spAutoFit/>
          </a:bodyPr>
          <a:lstStyle/>
          <a:p>
            <a:r>
              <a:rPr kumimoji="1" lang="ja-JP" altLang="en-US" sz="700">
                <a:solidFill>
                  <a:schemeClr val="accent6"/>
                </a:solidFill>
                <a:latin typeface="Meiryo UI" panose="020B0604030504040204" pitchFamily="50" charset="-128"/>
                <a:ea typeface="Meiryo UI" panose="020B0604030504040204" pitchFamily="50" charset="-128"/>
                <a:cs typeface="Meiryo UI" panose="020B0604030504040204" pitchFamily="50" charset="-128"/>
              </a:rPr>
              <a:t>（円）</a:t>
            </a:r>
          </a:p>
        </p:txBody>
      </p:sp>
      <p:cxnSp>
        <p:nvCxnSpPr>
          <p:cNvPr id="31" name="直線矢印コネクタ 30">
            <a:extLst>
              <a:ext uri="{FF2B5EF4-FFF2-40B4-BE49-F238E27FC236}">
                <a16:creationId xmlns:a16="http://schemas.microsoft.com/office/drawing/2014/main" id="{2386821A-8D4C-48D9-C86E-3E307D13E606}"/>
              </a:ext>
            </a:extLst>
          </p:cNvPr>
          <p:cNvCxnSpPr/>
          <p:nvPr/>
        </p:nvCxnSpPr>
        <p:spPr>
          <a:xfrm flipV="1">
            <a:off x="3486150" y="3072034"/>
            <a:ext cx="800100" cy="33791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楕円 31">
            <a:extLst>
              <a:ext uri="{FF2B5EF4-FFF2-40B4-BE49-F238E27FC236}">
                <a16:creationId xmlns:a16="http://schemas.microsoft.com/office/drawing/2014/main" id="{5C918252-F369-4A44-4F35-8DFB7505D000}"/>
              </a:ext>
            </a:extLst>
          </p:cNvPr>
          <p:cNvSpPr/>
          <p:nvPr/>
        </p:nvSpPr>
        <p:spPr>
          <a:xfrm rot="20259849">
            <a:off x="3534159" y="3069329"/>
            <a:ext cx="625053" cy="371821"/>
          </a:xfrm>
          <a:prstGeom prst="ellips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kumimoji="1" lang="ja-JP" altLang="en-US" b="1">
                <a:solidFill>
                  <a:schemeClr val="bg1"/>
                </a:solidFill>
              </a:rPr>
              <a:t>約</a:t>
            </a:r>
            <a:r>
              <a:rPr kumimoji="1" lang="en-US" altLang="ja-JP" b="1">
                <a:solidFill>
                  <a:schemeClr val="bg1"/>
                </a:solidFill>
              </a:rPr>
              <a:t>20,000</a:t>
            </a:r>
            <a:r>
              <a:rPr kumimoji="1" lang="ja-JP" altLang="en-US" b="1">
                <a:solidFill>
                  <a:schemeClr val="bg1"/>
                </a:solidFill>
              </a:rPr>
              <a:t>円</a:t>
            </a:r>
            <a:endParaRPr kumimoji="1" lang="en-US" altLang="ja-JP" b="1">
              <a:solidFill>
                <a:schemeClr val="bg1"/>
              </a:solidFill>
            </a:endParaRPr>
          </a:p>
          <a:p>
            <a:pPr algn="ctr"/>
            <a:r>
              <a:rPr kumimoji="1" lang="ja-JP" altLang="en-US" b="1">
                <a:solidFill>
                  <a:schemeClr val="bg1"/>
                </a:solidFill>
              </a:rPr>
              <a:t>増加</a:t>
            </a:r>
          </a:p>
        </p:txBody>
      </p:sp>
      <p:sp>
        <p:nvSpPr>
          <p:cNvPr id="37" name="吹き出し: 線 36">
            <a:extLst>
              <a:ext uri="{FF2B5EF4-FFF2-40B4-BE49-F238E27FC236}">
                <a16:creationId xmlns:a16="http://schemas.microsoft.com/office/drawing/2014/main" id="{7329EF11-30AB-F262-6FC5-53A40CAC26AB}"/>
              </a:ext>
            </a:extLst>
          </p:cNvPr>
          <p:cNvSpPr/>
          <p:nvPr/>
        </p:nvSpPr>
        <p:spPr>
          <a:xfrm>
            <a:off x="3375690" y="2615736"/>
            <a:ext cx="1754187" cy="390324"/>
          </a:xfrm>
          <a:prstGeom prst="borderCallout1">
            <a:avLst>
              <a:gd name="adj1" fmla="val 100013"/>
              <a:gd name="adj2" fmla="val 6306"/>
              <a:gd name="adj3" fmla="val 146552"/>
              <a:gd name="adj4" fmla="val 13236"/>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物価高騰の影響が強い</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水道光熱費</a:t>
            </a:r>
            <a:r>
              <a:rPr kumimoji="1" lang="ja-JP" altLang="en-US" sz="1050" dirty="0">
                <a:solidFill>
                  <a:schemeClr val="tx1"/>
                </a:solidFill>
                <a:latin typeface="Meiryo UI" panose="020B0604030504040204" pitchFamily="50" charset="-128"/>
                <a:ea typeface="Meiryo UI" panose="020B0604030504040204" pitchFamily="50" charset="-128"/>
              </a:rPr>
              <a:t>」の費用が増加</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89293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55864-EEF2-4AF3-A696-562A1C5C83EC}"/>
              </a:ext>
            </a:extLst>
          </p:cNvPr>
          <p:cNvSpPr>
            <a:spLocks noGrp="1"/>
          </p:cNvSpPr>
          <p:nvPr>
            <p:ph type="title"/>
          </p:nvPr>
        </p:nvSpPr>
        <p:spPr/>
        <p:txBody>
          <a:bodyPr vert="horz">
            <a:normAutofit/>
          </a:bodyPr>
          <a:lstStyle/>
          <a:p>
            <a:r>
              <a:rPr kumimoji="1" lang="ja-JP" altLang="en-US">
                <a:latin typeface="+mn-ea"/>
                <a:ea typeface="+mn-ea"/>
              </a:rPr>
              <a:t>分析サマリー</a:t>
            </a:r>
            <a:endParaRPr kumimoji="1" lang="ja-JP" altLang="en-US" sz="2000">
              <a:latin typeface="+mn-ea"/>
              <a:ea typeface="+mn-ea"/>
            </a:endParaRPr>
          </a:p>
        </p:txBody>
      </p:sp>
      <p:sp>
        <p:nvSpPr>
          <p:cNvPr id="6" name="Rectangle 5">
            <a:extLst>
              <a:ext uri="{FF2B5EF4-FFF2-40B4-BE49-F238E27FC236}">
                <a16:creationId xmlns:a16="http://schemas.microsoft.com/office/drawing/2014/main" id="{CB98FEB5-C321-49FC-A4B6-F55F7330D0A0}"/>
              </a:ext>
            </a:extLst>
          </p:cNvPr>
          <p:cNvSpPr/>
          <p:nvPr/>
        </p:nvSpPr>
        <p:spPr>
          <a:xfrm>
            <a:off x="1343025" y="1585874"/>
            <a:ext cx="4567216" cy="49930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分析結果</a:t>
            </a:r>
          </a:p>
        </p:txBody>
      </p:sp>
      <p:sp>
        <p:nvSpPr>
          <p:cNvPr id="21" name="Isosceles Triangle 20">
            <a:extLst>
              <a:ext uri="{FF2B5EF4-FFF2-40B4-BE49-F238E27FC236}">
                <a16:creationId xmlns:a16="http://schemas.microsoft.com/office/drawing/2014/main" id="{E564DBB8-9B30-46FC-AAC1-0C647591E857}"/>
              </a:ext>
            </a:extLst>
          </p:cNvPr>
          <p:cNvSpPr/>
          <p:nvPr/>
        </p:nvSpPr>
        <p:spPr>
          <a:xfrm rot="5400000">
            <a:off x="4242461" y="4335418"/>
            <a:ext cx="3979541" cy="208378"/>
          </a:xfrm>
          <a:prstGeom prst="triangle">
            <a:avLst>
              <a:gd name="adj" fmla="val 50000"/>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endParaRPr kumimoji="0" lang="ja-JP" altLang="en-US" sz="1600" b="1" kern="0">
              <a:solidFill>
                <a:srgbClr val="FFFFFF"/>
              </a:solidFill>
              <a:latin typeface="Meiryo UI"/>
              <a:ea typeface="Meiryo UI"/>
            </a:endParaRPr>
          </a:p>
        </p:txBody>
      </p:sp>
      <p:sp>
        <p:nvSpPr>
          <p:cNvPr id="22" name="Rectangle 21">
            <a:extLst>
              <a:ext uri="{FF2B5EF4-FFF2-40B4-BE49-F238E27FC236}">
                <a16:creationId xmlns:a16="http://schemas.microsoft.com/office/drawing/2014/main" id="{FA75E9A2-E0CD-4E75-92B4-343A50C77190}"/>
              </a:ext>
            </a:extLst>
          </p:cNvPr>
          <p:cNvSpPr/>
          <p:nvPr/>
        </p:nvSpPr>
        <p:spPr>
          <a:xfrm>
            <a:off x="6554226" y="1585874"/>
            <a:ext cx="3582000" cy="49930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優先的に取り組むべき地域課題</a:t>
            </a:r>
          </a:p>
        </p:txBody>
      </p:sp>
      <p:sp>
        <p:nvSpPr>
          <p:cNvPr id="17" name="TextBox 31">
            <a:extLst>
              <a:ext uri="{FF2B5EF4-FFF2-40B4-BE49-F238E27FC236}">
                <a16:creationId xmlns:a16="http://schemas.microsoft.com/office/drawing/2014/main" id="{C721A97D-A326-4E82-BB1F-3E4711DF1C5B}"/>
              </a:ext>
            </a:extLst>
          </p:cNvPr>
          <p:cNvSpPr txBox="1"/>
          <p:nvPr/>
        </p:nvSpPr>
        <p:spPr>
          <a:xfrm>
            <a:off x="7838640" y="1367420"/>
            <a:ext cx="2338324" cy="230832"/>
          </a:xfrm>
          <a:prstGeom prst="rect">
            <a:avLst/>
          </a:prstGeom>
          <a:noFill/>
        </p:spPr>
        <p:txBody>
          <a:bodyPr wrap="square">
            <a:spAutoFit/>
          </a:bodyPr>
          <a:lstStyle/>
          <a:p>
            <a:pPr algn="r"/>
            <a:r>
              <a:rPr kumimoji="1" lang="ja-JP" altLang="en-US" sz="900" b="1" i="0" u="none" strike="noStrike" kern="1200" cap="none" spc="0" normalizeH="0" baseline="0" noProof="0">
                <a:ln>
                  <a:noFill/>
                </a:ln>
                <a:solidFill>
                  <a:schemeClr val="tx1"/>
                </a:solidFill>
                <a:effectLst/>
                <a:uLnTx/>
                <a:uFillTx/>
                <a:latin typeface="+mn-ea"/>
                <a:ea typeface="+mn-ea"/>
                <a:cs typeface="+mn-cs"/>
              </a:rPr>
              <a:t>凡例：</a:t>
            </a:r>
            <a:r>
              <a:rPr kumimoji="1" lang="en-US" altLang="ja-JP" sz="900" b="1" i="0" u="none" strike="noStrike" kern="1200" cap="none" spc="0" normalizeH="0" baseline="0" noProof="0">
                <a:ln>
                  <a:noFill/>
                </a:ln>
                <a:solidFill>
                  <a:srgbClr val="7DD4A5"/>
                </a:solidFill>
                <a:effectLst/>
                <a:uLnTx/>
                <a:uFillTx/>
                <a:latin typeface="+mn-ea"/>
                <a:ea typeface="+mn-ea"/>
                <a:cs typeface="+mn-cs"/>
              </a:rPr>
              <a:t>【</a:t>
            </a:r>
            <a:r>
              <a:rPr lang="ja-JP" altLang="en-US" sz="900" b="1">
                <a:solidFill>
                  <a:srgbClr val="7DD4A5"/>
                </a:solidFill>
                <a:latin typeface="+mn-ea"/>
                <a:ea typeface="+mn-ea"/>
              </a:rPr>
              <a:t>分析データ</a:t>
            </a:r>
            <a:r>
              <a:rPr kumimoji="1" lang="en-US" altLang="ja-JP" sz="900" b="1" i="0" u="none" strike="noStrike" kern="1200" cap="none" spc="0" normalizeH="0" baseline="0" noProof="0">
                <a:ln>
                  <a:noFill/>
                </a:ln>
                <a:solidFill>
                  <a:srgbClr val="7DD4A5"/>
                </a:solidFill>
                <a:effectLst/>
                <a:uLnTx/>
                <a:uFillTx/>
                <a:latin typeface="+mn-ea"/>
                <a:ea typeface="+mn-ea"/>
                <a:cs typeface="+mn-cs"/>
              </a:rPr>
              <a:t>】</a:t>
            </a:r>
            <a:endParaRPr lang="ja-JP" altLang="en-US" sz="900">
              <a:latin typeface="+mn-ea"/>
              <a:ea typeface="+mn-ea"/>
            </a:endParaRPr>
          </a:p>
        </p:txBody>
      </p:sp>
      <p:sp>
        <p:nvSpPr>
          <p:cNvPr id="7" name="Text Placeholder 7">
            <a:extLst>
              <a:ext uri="{FF2B5EF4-FFF2-40B4-BE49-F238E27FC236}">
                <a16:creationId xmlns:a16="http://schemas.microsoft.com/office/drawing/2014/main" id="{D71C28E1-6D25-C56E-D42E-304C96DEC0CF}"/>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これまでの分析結果を踏まえて、優先的に取り組むべき課題を特定する</a:t>
            </a:r>
          </a:p>
        </p:txBody>
      </p:sp>
      <p:sp>
        <p:nvSpPr>
          <p:cNvPr id="10" name="Rectangle 9">
            <a:extLst>
              <a:ext uri="{FF2B5EF4-FFF2-40B4-BE49-F238E27FC236}">
                <a16:creationId xmlns:a16="http://schemas.microsoft.com/office/drawing/2014/main" id="{B5227F0D-71D4-42C4-83A7-BE0D4C45C115}"/>
              </a:ext>
            </a:extLst>
          </p:cNvPr>
          <p:cNvSpPr/>
          <p:nvPr/>
        </p:nvSpPr>
        <p:spPr>
          <a:xfrm>
            <a:off x="1343025" y="4276725"/>
            <a:ext cx="4567216" cy="1481382"/>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en-US" altLang="ja-JP" sz="1200" kern="0">
                <a:solidFill>
                  <a:schemeClr val="tx1"/>
                </a:solidFill>
                <a:latin typeface="Meiryo UI"/>
                <a:ea typeface="Meiryo UI"/>
              </a:rPr>
              <a:t>2022</a:t>
            </a:r>
            <a:r>
              <a:rPr kumimoji="0" lang="ja-JP" altLang="en-US" sz="1200" kern="0">
                <a:solidFill>
                  <a:schemeClr val="tx1"/>
                </a:solidFill>
                <a:latin typeface="Meiryo UI"/>
                <a:ea typeface="Meiryo UI"/>
              </a:rPr>
              <a:t>年から、全国の「スクラップ類」、「電力・都市ガス・水道」及び「鉱産物」における国内企業物価指数が</a:t>
            </a:r>
            <a:r>
              <a:rPr kumimoji="0" lang="en-US" altLang="ja-JP" sz="1200" kern="0">
                <a:solidFill>
                  <a:schemeClr val="tx1"/>
                </a:solidFill>
                <a:latin typeface="Meiryo UI"/>
                <a:ea typeface="Meiryo UI"/>
              </a:rPr>
              <a:t>120</a:t>
            </a:r>
            <a:r>
              <a:rPr kumimoji="0" lang="ja-JP" altLang="en-US" sz="1200" kern="0">
                <a:solidFill>
                  <a:schemeClr val="tx1"/>
                </a:solidFill>
                <a:latin typeface="Meiryo UI"/>
                <a:ea typeface="Meiryo UI"/>
              </a:rPr>
              <a:t>を超えて推移している。</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r>
              <a:rPr lang="ja-JP" altLang="en-US" b="1">
                <a:solidFill>
                  <a:srgbClr val="7DD4A5"/>
                </a:solidFill>
                <a:latin typeface="ＭＳ Ｐゴシック" panose="020B0600070205080204" pitchFamily="50" charset="-128"/>
                <a:ea typeface="ＭＳ Ｐゴシック" panose="020B0600070205080204" pitchFamily="50" charset="-128"/>
              </a:rPr>
              <a:t>企業物価指数</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国内企業物価指数</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kern="0">
              <a:solidFill>
                <a:schemeClr val="tx1"/>
              </a:solidFill>
              <a:latin typeface="Meiryo UI"/>
              <a:ea typeface="Meiryo UI"/>
            </a:endParaRPr>
          </a:p>
          <a:p>
            <a:pPr marL="2857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1200" kern="0">
                <a:solidFill>
                  <a:schemeClr val="tx1"/>
                </a:solidFill>
                <a:latin typeface="Meiryo UI"/>
                <a:ea typeface="Meiryo UI"/>
              </a:rPr>
              <a:t>「電力・都市ガス・水道」を小類別に分析すると、「都市ガス」において国内企業物価指数が</a:t>
            </a:r>
            <a:r>
              <a:rPr kumimoji="0" lang="en-US" altLang="ja-JP" sz="1200" kern="0">
                <a:solidFill>
                  <a:schemeClr val="tx1"/>
                </a:solidFill>
                <a:latin typeface="Meiryo UI"/>
                <a:ea typeface="Meiryo UI"/>
              </a:rPr>
              <a:t>200</a:t>
            </a:r>
            <a:r>
              <a:rPr kumimoji="0" lang="ja-JP" altLang="en-US" sz="1200" kern="0">
                <a:solidFill>
                  <a:schemeClr val="tx1"/>
                </a:solidFill>
                <a:latin typeface="Meiryo UI"/>
                <a:ea typeface="Meiryo UI"/>
              </a:rPr>
              <a:t>を超える時期も見られ、高水準で推移している。</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企業物価指数</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国内企業物価指数</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0" i="0" u="none" strike="noStrike" kern="0" cap="none" spc="0" normalizeH="0" baseline="0" noProof="0">
              <a:ln>
                <a:noFill/>
              </a:ln>
              <a:solidFill>
                <a:prstClr val="black"/>
              </a:solidFill>
              <a:effectLst/>
              <a:uLnTx/>
              <a:uFillTx/>
              <a:latin typeface="Meiryo UI"/>
              <a:ea typeface="Meiryo UI"/>
              <a:cs typeface="+mn-cs"/>
            </a:endParaRPr>
          </a:p>
        </p:txBody>
      </p:sp>
      <p:sp>
        <p:nvSpPr>
          <p:cNvPr id="23" name="Oval 22">
            <a:extLst>
              <a:ext uri="{FF2B5EF4-FFF2-40B4-BE49-F238E27FC236}">
                <a16:creationId xmlns:a16="http://schemas.microsoft.com/office/drawing/2014/main" id="{27306D7B-05A6-4FB0-A9BE-417C02D258BC}"/>
              </a:ext>
            </a:extLst>
          </p:cNvPr>
          <p:cNvSpPr/>
          <p:nvPr/>
        </p:nvSpPr>
        <p:spPr>
          <a:xfrm>
            <a:off x="6554226" y="4276725"/>
            <a:ext cx="3582000" cy="1481382"/>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600" b="1">
                <a:solidFill>
                  <a:schemeClr val="tx1"/>
                </a:solidFill>
                <a:latin typeface="+mn-ea"/>
              </a:rPr>
              <a:t>「飲食店」の費用内訳の割合が高い</a:t>
            </a:r>
            <a:endParaRPr kumimoji="1" lang="en-US" altLang="ja-JP" sz="1600" b="1">
              <a:solidFill>
                <a:schemeClr val="tx1"/>
              </a:solidFill>
              <a:latin typeface="+mn-ea"/>
            </a:endParaRPr>
          </a:p>
          <a:p>
            <a:pPr algn="ctr">
              <a:buClr>
                <a:schemeClr val="accent1"/>
              </a:buClr>
            </a:pPr>
            <a:r>
              <a:rPr lang="ja-JP" altLang="en-US" sz="1600" b="1">
                <a:solidFill>
                  <a:schemeClr val="tx1"/>
                </a:solidFill>
                <a:latin typeface="+mn-ea"/>
              </a:rPr>
              <a:t>「電力・都市ガス・水道」、</a:t>
            </a:r>
            <a:endParaRPr lang="en-US" altLang="ja-JP" sz="1600" b="1">
              <a:solidFill>
                <a:schemeClr val="tx1"/>
              </a:solidFill>
              <a:latin typeface="+mn-ea"/>
            </a:endParaRPr>
          </a:p>
          <a:p>
            <a:pPr algn="ctr">
              <a:buClr>
                <a:schemeClr val="accent1"/>
              </a:buClr>
            </a:pPr>
            <a:r>
              <a:rPr lang="ja-JP" altLang="en-US" sz="1600" b="1">
                <a:solidFill>
                  <a:schemeClr val="tx1"/>
                </a:solidFill>
                <a:latin typeface="+mn-ea"/>
              </a:rPr>
              <a:t>特に「都市ガス」における支援</a:t>
            </a:r>
            <a:endParaRPr kumimoji="1" lang="en-US" altLang="ja-JP" sz="1600" b="1">
              <a:solidFill>
                <a:schemeClr val="tx1"/>
              </a:solidFill>
              <a:latin typeface="+mn-ea"/>
            </a:endParaRPr>
          </a:p>
        </p:txBody>
      </p:sp>
      <p:sp>
        <p:nvSpPr>
          <p:cNvPr id="19" name="Rectangle 11">
            <a:extLst>
              <a:ext uri="{FF2B5EF4-FFF2-40B4-BE49-F238E27FC236}">
                <a16:creationId xmlns:a16="http://schemas.microsoft.com/office/drawing/2014/main" id="{5F3FE0E6-8F13-ACB8-8198-8BA43D46CB6A}"/>
              </a:ext>
            </a:extLst>
          </p:cNvPr>
          <p:cNvSpPr/>
          <p:nvPr/>
        </p:nvSpPr>
        <p:spPr>
          <a:xfrm>
            <a:off x="215925" y="4276725"/>
            <a:ext cx="1041375" cy="1481383"/>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必要な</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品目を</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特定する</a:t>
            </a:r>
          </a:p>
        </p:txBody>
      </p:sp>
      <p:sp>
        <p:nvSpPr>
          <p:cNvPr id="4" name="Rectangle 9">
            <a:extLst>
              <a:ext uri="{FF2B5EF4-FFF2-40B4-BE49-F238E27FC236}">
                <a16:creationId xmlns:a16="http://schemas.microsoft.com/office/drawing/2014/main" id="{D4181080-BC28-C515-0D33-F03C33774F2C}"/>
              </a:ext>
            </a:extLst>
          </p:cNvPr>
          <p:cNvSpPr/>
          <p:nvPr/>
        </p:nvSpPr>
        <p:spPr>
          <a:xfrm>
            <a:off x="1343023" y="5838397"/>
            <a:ext cx="4567216" cy="120656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fontAlgn="auto">
              <a:spcBef>
                <a:spcPts val="0"/>
              </a:spcBef>
              <a:spcAft>
                <a:spcPts val="600"/>
              </a:spcAft>
              <a:buFont typeface="Wingdings" panose="05000000000000000000" pitchFamily="2" charset="2"/>
              <a:buChar char="n"/>
            </a:pPr>
            <a:r>
              <a:rPr kumimoji="0" lang="ja-JP" altLang="en-US" sz="1200" kern="0">
                <a:solidFill>
                  <a:schemeClr val="tx1"/>
                </a:solidFill>
                <a:latin typeface="Meiryo UI"/>
                <a:ea typeface="Meiryo UI"/>
              </a:rPr>
              <a:t>飲食サービス業において、事業所当たりの「水道光熱費」は</a:t>
            </a:r>
            <a:r>
              <a:rPr kumimoji="0" lang="en-US" altLang="ja-JP" sz="1200" kern="0">
                <a:solidFill>
                  <a:schemeClr val="tx1"/>
                </a:solidFill>
                <a:latin typeface="Meiryo UI"/>
                <a:ea typeface="Meiryo UI"/>
              </a:rPr>
              <a:t>R4</a:t>
            </a:r>
            <a:r>
              <a:rPr kumimoji="0" lang="ja-JP" altLang="en-US" sz="1200" kern="0">
                <a:solidFill>
                  <a:schemeClr val="tx1"/>
                </a:solidFill>
                <a:latin typeface="Meiryo UI"/>
                <a:ea typeface="Meiryo UI"/>
              </a:rPr>
              <a:t>から</a:t>
            </a:r>
            <a:r>
              <a:rPr kumimoji="0" lang="en-US" altLang="ja-JP" sz="1200" kern="0">
                <a:solidFill>
                  <a:schemeClr val="tx1"/>
                </a:solidFill>
                <a:latin typeface="Meiryo UI"/>
                <a:ea typeface="Meiryo UI"/>
              </a:rPr>
              <a:t>R5</a:t>
            </a:r>
            <a:r>
              <a:rPr kumimoji="0" lang="ja-JP" altLang="en-US" sz="1200" kern="0">
                <a:solidFill>
                  <a:schemeClr val="tx1"/>
                </a:solidFill>
                <a:latin typeface="Meiryo UI"/>
                <a:ea typeface="Meiryo UI"/>
              </a:rPr>
              <a:t>にかけて約</a:t>
            </a:r>
            <a:r>
              <a:rPr kumimoji="0" lang="en-US" altLang="ja-JP" sz="1200" kern="0">
                <a:solidFill>
                  <a:schemeClr val="tx1"/>
                </a:solidFill>
                <a:latin typeface="Meiryo UI"/>
                <a:ea typeface="Meiryo UI"/>
              </a:rPr>
              <a:t>20,000</a:t>
            </a:r>
            <a:r>
              <a:rPr kumimoji="0" lang="ja-JP" altLang="en-US" sz="1200" kern="0">
                <a:solidFill>
                  <a:schemeClr val="tx1"/>
                </a:solidFill>
                <a:latin typeface="Meiryo UI"/>
                <a:ea typeface="Meiryo UI"/>
              </a:rPr>
              <a:t>円程度増加している。</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 【</a:t>
            </a:r>
            <a:r>
              <a:rPr lang="ja-JP" altLang="en-US" b="1">
                <a:solidFill>
                  <a:srgbClr val="7DD4A5"/>
                </a:solidFill>
                <a:latin typeface="ＭＳ Ｐゴシック" panose="020B0600070205080204" pitchFamily="50" charset="-128"/>
                <a:ea typeface="ＭＳ Ｐゴシック" panose="020B0600070205080204" pitchFamily="50" charset="-128"/>
              </a:rPr>
              <a:t>サンプルデータ</a:t>
            </a:r>
            <a:r>
              <a:rPr lang="en-US" altLang="ja-JP" b="1">
                <a:solidFill>
                  <a:srgbClr val="7DD4A5"/>
                </a:solidFill>
                <a:latin typeface="ＭＳ Ｐゴシック" panose="020B0600070205080204" pitchFamily="50" charset="-128"/>
                <a:ea typeface="ＭＳ Ｐゴシック" panose="020B0600070205080204" pitchFamily="50" charset="-128"/>
              </a:rPr>
              <a:t>-</a:t>
            </a:r>
            <a:r>
              <a:rPr lang="ja-JP" altLang="en-US" b="1">
                <a:solidFill>
                  <a:srgbClr val="7DD4A5"/>
                </a:solidFill>
                <a:latin typeface="ＭＳ Ｐゴシック" panose="020B0600070205080204" pitchFamily="50" charset="-128"/>
                <a:ea typeface="ＭＳ Ｐゴシック" panose="020B0600070205080204" pitchFamily="50" charset="-128"/>
              </a:rPr>
              <a:t>費用内訳</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kern="0">
              <a:solidFill>
                <a:schemeClr val="tx1"/>
              </a:solidFill>
              <a:latin typeface="Meiryo UI"/>
              <a:ea typeface="Meiryo UI"/>
            </a:endParaRPr>
          </a:p>
        </p:txBody>
      </p:sp>
      <p:sp>
        <p:nvSpPr>
          <p:cNvPr id="20" name="Rectangle 11">
            <a:extLst>
              <a:ext uri="{FF2B5EF4-FFF2-40B4-BE49-F238E27FC236}">
                <a16:creationId xmlns:a16="http://schemas.microsoft.com/office/drawing/2014/main" id="{865358DF-19B7-4B49-21DA-0EAFDD8F643F}"/>
              </a:ext>
            </a:extLst>
          </p:cNvPr>
          <p:cNvSpPr/>
          <p:nvPr/>
        </p:nvSpPr>
        <p:spPr>
          <a:xfrm>
            <a:off x="215925" y="5838396"/>
            <a:ext cx="1041375" cy="1206566"/>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必要な量を</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把握する</a:t>
            </a:r>
          </a:p>
        </p:txBody>
      </p:sp>
      <p:sp>
        <p:nvSpPr>
          <p:cNvPr id="12" name="Oval 22">
            <a:extLst>
              <a:ext uri="{FF2B5EF4-FFF2-40B4-BE49-F238E27FC236}">
                <a16:creationId xmlns:a16="http://schemas.microsoft.com/office/drawing/2014/main" id="{3F4BFC33-A271-56FD-45EA-BC2625E6CE1E}"/>
              </a:ext>
            </a:extLst>
          </p:cNvPr>
          <p:cNvSpPr/>
          <p:nvPr/>
        </p:nvSpPr>
        <p:spPr>
          <a:xfrm>
            <a:off x="6554226" y="5838397"/>
            <a:ext cx="3582000" cy="1206566"/>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lang="ja-JP" altLang="en-US" sz="1600" b="1">
                <a:solidFill>
                  <a:schemeClr val="tx1"/>
                </a:solidFill>
                <a:latin typeface="+mn-ea"/>
              </a:rPr>
              <a:t>事業所当たり約</a:t>
            </a:r>
            <a:r>
              <a:rPr lang="en-US" altLang="ja-JP" sz="1600" b="1">
                <a:solidFill>
                  <a:schemeClr val="tx1"/>
                </a:solidFill>
                <a:latin typeface="+mn-ea"/>
              </a:rPr>
              <a:t>20,000</a:t>
            </a:r>
            <a:r>
              <a:rPr lang="ja-JP" altLang="en-US" sz="1600" b="1">
                <a:solidFill>
                  <a:schemeClr val="tx1"/>
                </a:solidFill>
                <a:latin typeface="+mn-ea"/>
              </a:rPr>
              <a:t>円</a:t>
            </a:r>
            <a:endParaRPr lang="en-US" altLang="ja-JP" sz="1600" b="1">
              <a:solidFill>
                <a:schemeClr val="tx1"/>
              </a:solidFill>
              <a:latin typeface="+mn-ea"/>
            </a:endParaRPr>
          </a:p>
        </p:txBody>
      </p:sp>
      <p:sp>
        <p:nvSpPr>
          <p:cNvPr id="9" name="Rectangle 9">
            <a:extLst>
              <a:ext uri="{FF2B5EF4-FFF2-40B4-BE49-F238E27FC236}">
                <a16:creationId xmlns:a16="http://schemas.microsoft.com/office/drawing/2014/main" id="{49DFA374-CA4A-420E-C9E6-DB787F645C4D}"/>
              </a:ext>
            </a:extLst>
          </p:cNvPr>
          <p:cNvSpPr/>
          <p:nvPr/>
        </p:nvSpPr>
        <p:spPr>
          <a:xfrm>
            <a:off x="1343021" y="2174755"/>
            <a:ext cx="4567216" cy="2021681"/>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fontAlgn="auto">
              <a:spcBef>
                <a:spcPts val="0"/>
              </a:spcBef>
              <a:spcAft>
                <a:spcPts val="0"/>
              </a:spcAft>
              <a:buFont typeface="Wingdings" panose="05000000000000000000" pitchFamily="2" charset="2"/>
              <a:buChar char="n"/>
            </a:pPr>
            <a:r>
              <a:rPr kumimoji="0" lang="en-US" altLang="ja-JP" sz="1200" kern="0">
                <a:solidFill>
                  <a:schemeClr val="tx1"/>
                </a:solidFill>
                <a:latin typeface="Meiryo UI"/>
                <a:ea typeface="Meiryo UI"/>
              </a:rPr>
              <a:t>A</a:t>
            </a:r>
            <a:r>
              <a:rPr kumimoji="0" lang="ja-JP" altLang="en-US" sz="1200" kern="0">
                <a:solidFill>
                  <a:schemeClr val="tx1"/>
                </a:solidFill>
                <a:latin typeface="Meiryo UI"/>
                <a:ea typeface="Meiryo UI"/>
              </a:rPr>
              <a:t>市の全産業の構造</a:t>
            </a:r>
            <a:r>
              <a:rPr kumimoji="0" lang="en-US" altLang="ja-JP" sz="1200" kern="0">
                <a:solidFill>
                  <a:schemeClr val="tx1"/>
                </a:solidFill>
                <a:latin typeface="Meiryo UI"/>
                <a:ea typeface="Meiryo UI"/>
              </a:rPr>
              <a:t>-</a:t>
            </a:r>
            <a:r>
              <a:rPr kumimoji="0" lang="ja-JP" altLang="en-US" sz="1200" kern="0">
                <a:solidFill>
                  <a:schemeClr val="tx1"/>
                </a:solidFill>
                <a:latin typeface="Meiryo UI"/>
                <a:ea typeface="Meiryo UI"/>
              </a:rPr>
              <a:t>事業所数（事業所単位）を中分類で分析すると、「飲食店」、「不動産賃貸業・管理業」、「洗濯・理容・美容・浴場業」、「その他の小売業」、 「医療業」 が上位に挙がる。</a:t>
            </a:r>
            <a:endParaRPr kumimoji="0" lang="en-US" altLang="ja-JP" sz="1200" kern="0">
              <a:solidFill>
                <a:schemeClr val="tx1"/>
              </a:solidFill>
              <a:latin typeface="Meiryo UI"/>
              <a:ea typeface="Meiryo UI"/>
            </a:endParaRPr>
          </a:p>
          <a:p>
            <a:pPr marL="742950" lvl="2" indent="-285750" fontAlgn="auto">
              <a:spcBef>
                <a:spcPts val="0"/>
              </a:spcBef>
              <a:spcAft>
                <a:spcPts val="600"/>
              </a:spcAft>
              <a:buFont typeface="Arial" panose="020B0604020202020204" pitchFamily="34" charset="0"/>
              <a:buChar char="•"/>
            </a:pPr>
            <a:r>
              <a:rPr kumimoji="0" lang="ja-JP" altLang="en-US" sz="1200" kern="0">
                <a:solidFill>
                  <a:schemeClr val="tx1"/>
                </a:solidFill>
                <a:latin typeface="Meiryo UI"/>
                <a:ea typeface="Meiryo UI"/>
              </a:rPr>
              <a:t>「飲食店」は、</a:t>
            </a:r>
            <a:r>
              <a:rPr kumimoji="0" lang="en-US" altLang="ja-JP" sz="1200" kern="0">
                <a:solidFill>
                  <a:schemeClr val="tx1"/>
                </a:solidFill>
                <a:latin typeface="Meiryo UI"/>
                <a:ea typeface="Meiryo UI"/>
              </a:rPr>
              <a:t>8,558</a:t>
            </a:r>
            <a:r>
              <a:rPr kumimoji="0" lang="ja-JP" altLang="en-US" sz="1200" kern="0">
                <a:solidFill>
                  <a:schemeClr val="tx1"/>
                </a:solidFill>
                <a:latin typeface="Meiryo UI"/>
                <a:ea typeface="Meiryo UI"/>
              </a:rPr>
              <a:t>事業所ある。</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全産業の構造</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事業所数</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kern="0">
              <a:solidFill>
                <a:schemeClr val="tx1"/>
              </a:solidFill>
              <a:latin typeface="Meiryo UI"/>
              <a:ea typeface="Meiryo UI"/>
            </a:endParaRPr>
          </a:p>
          <a:p>
            <a:pPr marL="285750" lvl="1" indent="-285750" fontAlgn="auto">
              <a:spcBef>
                <a:spcPts val="0"/>
              </a:spcBef>
              <a:spcAft>
                <a:spcPts val="600"/>
              </a:spcAft>
              <a:buFont typeface="Wingdings" panose="05000000000000000000" pitchFamily="2" charset="2"/>
              <a:buChar char="n"/>
            </a:pPr>
            <a:r>
              <a:rPr kumimoji="0" lang="en-US" altLang="ja-JP" sz="1200" kern="0">
                <a:solidFill>
                  <a:schemeClr val="tx1"/>
                </a:solidFill>
                <a:latin typeface="Meiryo UI"/>
                <a:ea typeface="Meiryo UI"/>
              </a:rPr>
              <a:t>A</a:t>
            </a:r>
            <a:r>
              <a:rPr kumimoji="0" lang="ja-JP" altLang="en-US" sz="1200" kern="0">
                <a:solidFill>
                  <a:schemeClr val="tx1"/>
                </a:solidFill>
                <a:latin typeface="Meiryo UI"/>
                <a:ea typeface="Meiryo UI"/>
              </a:rPr>
              <a:t>市の「宿泊・飲食サービス業」の事業所数の割合は</a:t>
            </a:r>
            <a:r>
              <a:rPr kumimoji="0" lang="en-US" altLang="ja-JP" sz="1200" kern="0">
                <a:solidFill>
                  <a:schemeClr val="tx1"/>
                </a:solidFill>
                <a:latin typeface="Meiryo UI"/>
                <a:ea typeface="Meiryo UI"/>
              </a:rPr>
              <a:t>13.6%</a:t>
            </a:r>
            <a:r>
              <a:rPr kumimoji="0" lang="ja-JP" altLang="en-US" sz="1200" kern="0">
                <a:solidFill>
                  <a:schemeClr val="tx1"/>
                </a:solidFill>
                <a:latin typeface="Meiryo UI"/>
                <a:ea typeface="Meiryo UI"/>
              </a:rPr>
              <a:t>と都道府県平均とほぼ同値だが、飲食サービス業に該当する内訳の割合は</a:t>
            </a:r>
            <a:r>
              <a:rPr kumimoji="0" lang="en-US" altLang="ja-JP" sz="1200" kern="0">
                <a:solidFill>
                  <a:schemeClr val="tx1"/>
                </a:solidFill>
                <a:latin typeface="Meiryo UI"/>
                <a:ea typeface="Meiryo UI"/>
              </a:rPr>
              <a:t>96.3%</a:t>
            </a:r>
            <a:r>
              <a:rPr kumimoji="0" lang="ja-JP" altLang="en-US" sz="1200" kern="0">
                <a:solidFill>
                  <a:schemeClr val="tx1"/>
                </a:solidFill>
                <a:latin typeface="Meiryo UI"/>
                <a:ea typeface="Meiryo UI"/>
              </a:rPr>
              <a:t>と都道府県平均より</a:t>
            </a:r>
            <a:r>
              <a:rPr kumimoji="0" lang="en-US" altLang="ja-JP" sz="1200" kern="0">
                <a:solidFill>
                  <a:schemeClr val="tx1"/>
                </a:solidFill>
                <a:latin typeface="Meiryo UI"/>
                <a:ea typeface="Meiryo UI"/>
              </a:rPr>
              <a:t>5.4%</a:t>
            </a:r>
            <a:r>
              <a:rPr kumimoji="0" lang="ja-JP" altLang="en-US" sz="1200" kern="0">
                <a:solidFill>
                  <a:schemeClr val="tx1"/>
                </a:solidFill>
                <a:latin typeface="Meiryo UI"/>
                <a:ea typeface="Meiryo UI"/>
              </a:rPr>
              <a:t>高い。</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全産業の構造</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事業所数</a:t>
            </a:r>
            <a:r>
              <a:rPr kumimoji="1" lang="en-US" altLang="ja-JP" sz="900" b="1" i="0" u="none" strike="noStrike" kern="1200" cap="none" spc="0" normalizeH="0" baseline="0" noProof="0">
                <a:ln>
                  <a:noFill/>
                </a:ln>
                <a:solidFill>
                  <a:srgbClr val="7DD4A5"/>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kern="0">
              <a:solidFill>
                <a:schemeClr val="tx1"/>
              </a:solidFill>
              <a:latin typeface="Meiryo UI"/>
              <a:ea typeface="Meiryo UI"/>
            </a:endParaRPr>
          </a:p>
          <a:p>
            <a:pPr marL="285750" lvl="1" indent="-285750" fontAlgn="auto">
              <a:spcBef>
                <a:spcPts val="0"/>
              </a:spcBef>
              <a:spcAft>
                <a:spcPts val="600"/>
              </a:spcAft>
              <a:buFont typeface="Wingdings" panose="05000000000000000000" pitchFamily="2" charset="2"/>
              <a:buChar char="n"/>
            </a:pPr>
            <a:r>
              <a:rPr kumimoji="0" lang="ja-JP" altLang="en-US" sz="1200" kern="0">
                <a:solidFill>
                  <a:schemeClr val="tx1"/>
                </a:solidFill>
                <a:latin typeface="Meiryo UI"/>
                <a:ea typeface="Meiryo UI"/>
              </a:rPr>
              <a:t>飲食店の費用内訳では「給与総額」、「製造原価（材料費）」、「賃借料（土地・建物）」、「水道光熱費」、「減価償却費」、「製造原価（労務費）」が上位に挙がる。</a:t>
            </a:r>
            <a:r>
              <a:rPr lang="en-US" altLang="ja-JP" b="1">
                <a:solidFill>
                  <a:srgbClr val="7DD4A5"/>
                </a:solidFill>
                <a:latin typeface="ＭＳ Ｐゴシック" panose="020B0600070205080204" pitchFamily="50" charset="-128"/>
                <a:ea typeface="ＭＳ Ｐゴシック" panose="020B0600070205080204" pitchFamily="50" charset="-128"/>
              </a:rPr>
              <a:t>【</a:t>
            </a:r>
            <a:r>
              <a:rPr lang="zh-TW" altLang="en-US" b="1">
                <a:solidFill>
                  <a:srgbClr val="7DD4A5"/>
                </a:solidFill>
                <a:latin typeface="ＭＳ Ｐゴシック" panose="020B0600070205080204" pitchFamily="50" charset="-128"/>
                <a:ea typeface="ＭＳ Ｐゴシック" panose="020B0600070205080204" pitchFamily="50" charset="-128"/>
              </a:rPr>
              <a:t>経済構造実態調査</a:t>
            </a:r>
            <a:r>
              <a:rPr lang="en-US" altLang="zh-TW" b="1">
                <a:solidFill>
                  <a:srgbClr val="7DD4A5"/>
                </a:solidFill>
                <a:latin typeface="ＭＳ Ｐゴシック" panose="020B0600070205080204" pitchFamily="50" charset="-128"/>
                <a:ea typeface="ＭＳ Ｐゴシック" panose="020B0600070205080204" pitchFamily="50" charset="-128"/>
              </a:rPr>
              <a:t>-</a:t>
            </a:r>
            <a:r>
              <a:rPr lang="ja-JP" altLang="en-US" b="1">
                <a:solidFill>
                  <a:srgbClr val="7DD4A5"/>
                </a:solidFill>
                <a:latin typeface="ＭＳ Ｐゴシック" panose="020B0600070205080204" pitchFamily="50" charset="-128"/>
                <a:ea typeface="ＭＳ Ｐゴシック" panose="020B0600070205080204" pitchFamily="50" charset="-128"/>
              </a:rPr>
              <a:t>費用内訳</a:t>
            </a:r>
            <a:r>
              <a:rPr lang="en-US" altLang="ja-JP" b="1">
                <a:solidFill>
                  <a:srgbClr val="7DD4A5"/>
                </a:solidFill>
                <a:latin typeface="ＭＳ Ｐゴシック" panose="020B0600070205080204" pitchFamily="50" charset="-128"/>
                <a:ea typeface="ＭＳ Ｐゴシック" panose="020B0600070205080204" pitchFamily="50" charset="-128"/>
              </a:rPr>
              <a:t>】</a:t>
            </a:r>
            <a:endParaRPr lang="ja-JP" altLang="en-US" b="1">
              <a:solidFill>
                <a:srgbClr val="7DD4A5"/>
              </a:solidFill>
              <a:latin typeface="ＭＳ Ｐゴシック" panose="020B0600070205080204" pitchFamily="50" charset="-128"/>
              <a:ea typeface="ＭＳ Ｐゴシック" panose="020B0600070205080204" pitchFamily="50" charset="-128"/>
            </a:endParaRPr>
          </a:p>
        </p:txBody>
      </p:sp>
      <p:sp>
        <p:nvSpPr>
          <p:cNvPr id="11" name="Rectangle 11">
            <a:extLst>
              <a:ext uri="{FF2B5EF4-FFF2-40B4-BE49-F238E27FC236}">
                <a16:creationId xmlns:a16="http://schemas.microsoft.com/office/drawing/2014/main" id="{E826C8AD-6448-8136-752C-6D6B6C869405}"/>
              </a:ext>
            </a:extLst>
          </p:cNvPr>
          <p:cNvSpPr/>
          <p:nvPr/>
        </p:nvSpPr>
        <p:spPr>
          <a:xfrm>
            <a:off x="215925" y="2174753"/>
            <a:ext cx="1041375" cy="2021683"/>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必要な</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対象を</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特定する</a:t>
            </a:r>
          </a:p>
        </p:txBody>
      </p:sp>
      <p:sp>
        <p:nvSpPr>
          <p:cNvPr id="13" name="Oval 22">
            <a:extLst>
              <a:ext uri="{FF2B5EF4-FFF2-40B4-BE49-F238E27FC236}">
                <a16:creationId xmlns:a16="http://schemas.microsoft.com/office/drawing/2014/main" id="{C8A3FDE7-2E3E-FE8C-3187-F8F50B0DA560}"/>
              </a:ext>
            </a:extLst>
          </p:cNvPr>
          <p:cNvSpPr/>
          <p:nvPr/>
        </p:nvSpPr>
        <p:spPr>
          <a:xfrm>
            <a:off x="6554226" y="2174753"/>
            <a:ext cx="3582000" cy="2021683"/>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lang="ja-JP" altLang="en-US" sz="1600" b="1">
                <a:solidFill>
                  <a:schemeClr val="tx1"/>
                </a:solidFill>
                <a:latin typeface="+mn-ea"/>
              </a:rPr>
              <a:t>「飲食店」</a:t>
            </a:r>
            <a:endParaRPr lang="en-US" altLang="ja-JP" sz="1600" b="1">
              <a:solidFill>
                <a:schemeClr val="tx1"/>
              </a:solidFill>
              <a:latin typeface="+mn-ea"/>
            </a:endParaRPr>
          </a:p>
          <a:p>
            <a:pPr algn="ctr">
              <a:buClr>
                <a:schemeClr val="accent1"/>
              </a:buClr>
            </a:pPr>
            <a:r>
              <a:rPr kumimoji="1" lang="ja-JP" altLang="en-US" sz="1600" b="1">
                <a:solidFill>
                  <a:schemeClr val="tx1"/>
                </a:solidFill>
                <a:latin typeface="+mn-ea"/>
              </a:rPr>
              <a:t>約</a:t>
            </a:r>
            <a:r>
              <a:rPr kumimoji="1" lang="en-US" altLang="ja-JP" sz="1600" b="1">
                <a:solidFill>
                  <a:schemeClr val="tx1"/>
                </a:solidFill>
                <a:latin typeface="+mn-ea"/>
              </a:rPr>
              <a:t>8,600</a:t>
            </a:r>
            <a:r>
              <a:rPr kumimoji="1" lang="ja-JP" altLang="en-US" sz="1600" b="1">
                <a:solidFill>
                  <a:schemeClr val="tx1"/>
                </a:solidFill>
                <a:latin typeface="+mn-ea"/>
              </a:rPr>
              <a:t>事業所</a:t>
            </a:r>
            <a:endParaRPr kumimoji="1" lang="en-US" altLang="ja-JP" sz="1600" b="1">
              <a:solidFill>
                <a:schemeClr val="tx1"/>
              </a:solidFill>
              <a:latin typeface="+mn-ea"/>
            </a:endParaRPr>
          </a:p>
        </p:txBody>
      </p:sp>
      <p:sp>
        <p:nvSpPr>
          <p:cNvPr id="5" name="スライド番号プレースホルダー 4">
            <a:extLst>
              <a:ext uri="{FF2B5EF4-FFF2-40B4-BE49-F238E27FC236}">
                <a16:creationId xmlns:a16="http://schemas.microsoft.com/office/drawing/2014/main" id="{00D0B704-17E4-910C-EC0F-49192BCDB482}"/>
              </a:ext>
            </a:extLst>
          </p:cNvPr>
          <p:cNvSpPr>
            <a:spLocks noGrp="1"/>
          </p:cNvSpPr>
          <p:nvPr>
            <p:ph type="sldNum" sz="quarter" idx="12"/>
          </p:nvPr>
        </p:nvSpPr>
        <p:spPr/>
        <p:txBody>
          <a:bodyPr/>
          <a:lstStyle/>
          <a:p>
            <a:fld id="{D9550142-B990-490A-A107-ED7302A7FD52}" type="slidenum">
              <a:rPr lang="ja-JP" altLang="en-US" smtClean="0"/>
              <a:pPr/>
              <a:t>26</a:t>
            </a:fld>
            <a:endParaRPr lang="ja-JP" altLang="en-US"/>
          </a:p>
        </p:txBody>
      </p:sp>
    </p:spTree>
    <p:extLst>
      <p:ext uri="{BB962C8B-B14F-4D97-AF65-F5344CB8AC3E}">
        <p14:creationId xmlns:p14="http://schemas.microsoft.com/office/powerpoint/2010/main" val="160493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29EC80-96B2-1E04-9615-7F98B98C281F}"/>
              </a:ext>
            </a:extLst>
          </p:cNvPr>
          <p:cNvSpPr>
            <a:spLocks noGrp="1"/>
          </p:cNvSpPr>
          <p:nvPr>
            <p:ph type="title"/>
          </p:nvPr>
        </p:nvSpPr>
        <p:spPr/>
        <p:txBody>
          <a:bodyPr vert="horz">
            <a:normAutofit/>
          </a:bodyPr>
          <a:lstStyle/>
          <a:p>
            <a:r>
              <a:rPr kumimoji="1" lang="ja-JP" altLang="en-US" sz="2400" b="1" i="0" u="none" strike="noStrike" kern="1200" cap="none" spc="0" normalizeH="0" baseline="0" noProof="0">
                <a:ln>
                  <a:noFill/>
                </a:ln>
                <a:solidFill>
                  <a:srgbClr val="000000"/>
                </a:solidFill>
                <a:effectLst/>
                <a:uLnTx/>
                <a:uFillTx/>
                <a:latin typeface="Meiryo UI"/>
                <a:ea typeface="Meiryo UI"/>
                <a:cs typeface="Arial" pitchFamily="34" charset="0"/>
              </a:rPr>
              <a:t>ｘｘｘｘ</a:t>
            </a:r>
            <a:endParaRPr lang="ja-JP" altLang="en-US"/>
          </a:p>
        </p:txBody>
      </p:sp>
      <p:sp>
        <p:nvSpPr>
          <p:cNvPr id="5" name="Text Placeholder 7">
            <a:extLst>
              <a:ext uri="{FF2B5EF4-FFF2-40B4-BE49-F238E27FC236}">
                <a16:creationId xmlns:a16="http://schemas.microsoft.com/office/drawing/2014/main" id="{346CF176-FC97-D100-DEF1-83680A28230D}"/>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ｘｘｘｘｘ</a:t>
            </a:r>
          </a:p>
        </p:txBody>
      </p:sp>
      <p:sp>
        <p:nvSpPr>
          <p:cNvPr id="6" name="正方形/長方形 24">
            <a:extLst>
              <a:ext uri="{FF2B5EF4-FFF2-40B4-BE49-F238E27FC236}">
                <a16:creationId xmlns:a16="http://schemas.microsoft.com/office/drawing/2014/main" id="{B3AEF318-39F2-48B4-A458-E9D62234CF84}"/>
              </a:ext>
            </a:extLst>
          </p:cNvPr>
          <p:cNvSpPr/>
          <p:nvPr/>
        </p:nvSpPr>
        <p:spPr>
          <a:xfrm>
            <a:off x="5562598" y="1937487"/>
            <a:ext cx="4572000"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Ｚｚｚｚ</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ｘｘｘｘｘ</a:t>
            </a: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7" name="正方形/長方形 24">
            <a:extLst>
              <a:ext uri="{FF2B5EF4-FFF2-40B4-BE49-F238E27FC236}">
                <a16:creationId xmlns:a16="http://schemas.microsoft.com/office/drawing/2014/main" id="{113F75F5-86C7-FA47-428C-A99336603CA1}"/>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2451970A-DD31-12DE-1582-9716E608FB9B}"/>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1" name="正方形/長方形 24">
            <a:extLst>
              <a:ext uri="{FF2B5EF4-FFF2-40B4-BE49-F238E27FC236}">
                <a16:creationId xmlns:a16="http://schemas.microsoft.com/office/drawing/2014/main" id="{1C06ABDC-E7DE-95C1-3800-C89668CFDFAE}"/>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400" b="1" i="0" u="sng" strike="noStrike" kern="0" cap="none" spc="0" normalizeH="0" baseline="0" noProof="0">
                <a:ln>
                  <a:noFill/>
                </a:ln>
                <a:solidFill>
                  <a:srgbClr val="0070C0"/>
                </a:solidFill>
                <a:effectLst/>
                <a:uLnTx/>
                <a:uFillTx/>
                <a:latin typeface="Meiryo UI"/>
                <a:ea typeface="Meiryo UI"/>
                <a:cs typeface="+mn-cs"/>
              </a:rPr>
              <a:t>ｘｘｘｘ</a:t>
            </a:r>
          </a:p>
        </p:txBody>
      </p:sp>
      <p:sp>
        <p:nvSpPr>
          <p:cNvPr id="12" name="正方形/長方形 11">
            <a:extLst>
              <a:ext uri="{FF2B5EF4-FFF2-40B4-BE49-F238E27FC236}">
                <a16:creationId xmlns:a16="http://schemas.microsoft.com/office/drawing/2014/main" id="{A3545D6E-6BB0-B25E-D999-35516C00D994}"/>
              </a:ext>
            </a:extLst>
          </p:cNvPr>
          <p:cNvSpPr/>
          <p:nvPr/>
        </p:nvSpPr>
        <p:spPr>
          <a:xfrm>
            <a:off x="1449325" y="3597388"/>
            <a:ext cx="2790950" cy="1710141"/>
          </a:xfrm>
          <a:prstGeom prst="rect">
            <a:avLst/>
          </a:prstGeom>
          <a:solidFill>
            <a:schemeClr val="bg1">
              <a:lumMod val="75000"/>
              <a:alpha val="5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r>
              <a:rPr kumimoji="1" lang="ja-JP" altLang="en-US" sz="1600" b="1">
                <a:solidFill>
                  <a:schemeClr val="tx1"/>
                </a:solidFill>
              </a:rPr>
              <a:t>グラフ挿入</a:t>
            </a:r>
          </a:p>
        </p:txBody>
      </p:sp>
      <p:sp>
        <p:nvSpPr>
          <p:cNvPr id="4" name="スライド番号プレースホルダー 3">
            <a:extLst>
              <a:ext uri="{FF2B5EF4-FFF2-40B4-BE49-F238E27FC236}">
                <a16:creationId xmlns:a16="http://schemas.microsoft.com/office/drawing/2014/main" id="{FC03383F-7D4F-11BF-7433-82B71F73B62F}"/>
              </a:ext>
            </a:extLst>
          </p:cNvPr>
          <p:cNvSpPr>
            <a:spLocks noGrp="1"/>
          </p:cNvSpPr>
          <p:nvPr>
            <p:ph type="sldNum" sz="quarter" idx="12"/>
          </p:nvPr>
        </p:nvSpPr>
        <p:spPr/>
        <p:txBody>
          <a:bodyPr/>
          <a:lstStyle/>
          <a:p>
            <a:fld id="{D9550142-B990-490A-A107-ED7302A7FD52}" type="slidenum">
              <a:rPr lang="ja-JP" altLang="en-US" smtClean="0"/>
              <a:pPr/>
              <a:t>27</a:t>
            </a:fld>
            <a:endParaRPr lang="ja-JP" altLang="en-US"/>
          </a:p>
        </p:txBody>
      </p:sp>
    </p:spTree>
    <p:extLst>
      <p:ext uri="{BB962C8B-B14F-4D97-AF65-F5344CB8AC3E}">
        <p14:creationId xmlns:p14="http://schemas.microsoft.com/office/powerpoint/2010/main" val="1151088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55864-EEF2-4AF3-A696-562A1C5C83EC}"/>
              </a:ext>
            </a:extLst>
          </p:cNvPr>
          <p:cNvSpPr>
            <a:spLocks noGrp="1"/>
          </p:cNvSpPr>
          <p:nvPr>
            <p:ph type="title"/>
          </p:nvPr>
        </p:nvSpPr>
        <p:spPr/>
        <p:txBody>
          <a:bodyPr vert="horz">
            <a:normAutofit/>
          </a:bodyPr>
          <a:lstStyle/>
          <a:p>
            <a:r>
              <a:rPr kumimoji="1" lang="ja-JP" altLang="en-US">
                <a:latin typeface="+mn-ea"/>
                <a:ea typeface="+mn-ea"/>
              </a:rPr>
              <a:t>分析サマリー</a:t>
            </a:r>
            <a:endParaRPr kumimoji="1" lang="ja-JP" altLang="en-US" sz="2000">
              <a:latin typeface="+mn-ea"/>
              <a:ea typeface="+mn-ea"/>
            </a:endParaRPr>
          </a:p>
        </p:txBody>
      </p:sp>
      <p:sp>
        <p:nvSpPr>
          <p:cNvPr id="6" name="Rectangle 5">
            <a:extLst>
              <a:ext uri="{FF2B5EF4-FFF2-40B4-BE49-F238E27FC236}">
                <a16:creationId xmlns:a16="http://schemas.microsoft.com/office/drawing/2014/main" id="{CB98FEB5-C321-49FC-A4B6-F55F7330D0A0}"/>
              </a:ext>
            </a:extLst>
          </p:cNvPr>
          <p:cNvSpPr/>
          <p:nvPr/>
        </p:nvSpPr>
        <p:spPr>
          <a:xfrm>
            <a:off x="1343025" y="1585874"/>
            <a:ext cx="4567216" cy="49930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分析結果</a:t>
            </a:r>
          </a:p>
        </p:txBody>
      </p:sp>
      <p:sp>
        <p:nvSpPr>
          <p:cNvPr id="21" name="Isosceles Triangle 20">
            <a:extLst>
              <a:ext uri="{FF2B5EF4-FFF2-40B4-BE49-F238E27FC236}">
                <a16:creationId xmlns:a16="http://schemas.microsoft.com/office/drawing/2014/main" id="{E564DBB8-9B30-46FC-AAC1-0C647591E857}"/>
              </a:ext>
            </a:extLst>
          </p:cNvPr>
          <p:cNvSpPr/>
          <p:nvPr/>
        </p:nvSpPr>
        <p:spPr>
          <a:xfrm rot="5400000">
            <a:off x="4242461" y="4335418"/>
            <a:ext cx="3979541" cy="208378"/>
          </a:xfrm>
          <a:prstGeom prst="triangle">
            <a:avLst>
              <a:gd name="adj" fmla="val 50000"/>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endParaRPr kumimoji="0" lang="ja-JP" altLang="en-US" sz="1600" b="1" kern="0">
              <a:solidFill>
                <a:srgbClr val="FFFFFF"/>
              </a:solidFill>
              <a:latin typeface="Meiryo UI"/>
              <a:ea typeface="Meiryo UI"/>
            </a:endParaRPr>
          </a:p>
        </p:txBody>
      </p:sp>
      <p:sp>
        <p:nvSpPr>
          <p:cNvPr id="22" name="Rectangle 21">
            <a:extLst>
              <a:ext uri="{FF2B5EF4-FFF2-40B4-BE49-F238E27FC236}">
                <a16:creationId xmlns:a16="http://schemas.microsoft.com/office/drawing/2014/main" id="{FA75E9A2-E0CD-4E75-92B4-343A50C77190}"/>
              </a:ext>
            </a:extLst>
          </p:cNvPr>
          <p:cNvSpPr/>
          <p:nvPr/>
        </p:nvSpPr>
        <p:spPr>
          <a:xfrm>
            <a:off x="6554226" y="1585874"/>
            <a:ext cx="3582000" cy="49930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優先的に取り組むべき地域課題</a:t>
            </a:r>
          </a:p>
        </p:txBody>
      </p:sp>
      <p:sp>
        <p:nvSpPr>
          <p:cNvPr id="17" name="TextBox 31">
            <a:extLst>
              <a:ext uri="{FF2B5EF4-FFF2-40B4-BE49-F238E27FC236}">
                <a16:creationId xmlns:a16="http://schemas.microsoft.com/office/drawing/2014/main" id="{C721A97D-A326-4E82-BB1F-3E4711DF1C5B}"/>
              </a:ext>
            </a:extLst>
          </p:cNvPr>
          <p:cNvSpPr txBox="1"/>
          <p:nvPr/>
        </p:nvSpPr>
        <p:spPr>
          <a:xfrm>
            <a:off x="7838640" y="1367420"/>
            <a:ext cx="2338324" cy="230832"/>
          </a:xfrm>
          <a:prstGeom prst="rect">
            <a:avLst/>
          </a:prstGeom>
          <a:noFill/>
        </p:spPr>
        <p:txBody>
          <a:bodyPr wrap="square">
            <a:spAutoFit/>
          </a:bodyPr>
          <a:lstStyle/>
          <a:p>
            <a:pPr algn="r"/>
            <a:r>
              <a:rPr kumimoji="1" lang="ja-JP" altLang="en-US" sz="900" b="1" i="0" u="none" strike="noStrike" kern="1200" cap="none" spc="0" normalizeH="0" baseline="0" noProof="0">
                <a:ln>
                  <a:noFill/>
                </a:ln>
                <a:solidFill>
                  <a:schemeClr val="tx1"/>
                </a:solidFill>
                <a:effectLst/>
                <a:uLnTx/>
                <a:uFillTx/>
                <a:latin typeface="+mn-ea"/>
                <a:ea typeface="+mn-ea"/>
                <a:cs typeface="+mn-cs"/>
              </a:rPr>
              <a:t>凡例：</a:t>
            </a:r>
            <a:r>
              <a:rPr kumimoji="1" lang="en-US" altLang="ja-JP" sz="900" b="1" i="0" u="none" strike="noStrike" kern="1200" cap="none" spc="0" normalizeH="0" baseline="0" noProof="0">
                <a:ln>
                  <a:noFill/>
                </a:ln>
                <a:solidFill>
                  <a:srgbClr val="7DD4A5"/>
                </a:solidFill>
                <a:effectLst/>
                <a:uLnTx/>
                <a:uFillTx/>
                <a:latin typeface="+mn-ea"/>
                <a:ea typeface="+mn-ea"/>
                <a:cs typeface="+mn-cs"/>
              </a:rPr>
              <a:t>【</a:t>
            </a:r>
            <a:r>
              <a:rPr lang="ja-JP" altLang="en-US" sz="900" b="1">
                <a:solidFill>
                  <a:srgbClr val="7DD4A5"/>
                </a:solidFill>
                <a:latin typeface="+mn-ea"/>
                <a:ea typeface="+mn-ea"/>
              </a:rPr>
              <a:t>分析データ</a:t>
            </a:r>
            <a:r>
              <a:rPr kumimoji="1" lang="en-US" altLang="ja-JP" sz="900" b="1" i="0" u="none" strike="noStrike" kern="1200" cap="none" spc="0" normalizeH="0" baseline="0" noProof="0">
                <a:ln>
                  <a:noFill/>
                </a:ln>
                <a:solidFill>
                  <a:srgbClr val="7DD4A5"/>
                </a:solidFill>
                <a:effectLst/>
                <a:uLnTx/>
                <a:uFillTx/>
                <a:latin typeface="+mn-ea"/>
                <a:ea typeface="+mn-ea"/>
                <a:cs typeface="+mn-cs"/>
              </a:rPr>
              <a:t>】</a:t>
            </a:r>
            <a:endParaRPr lang="ja-JP" altLang="en-US" sz="900">
              <a:latin typeface="+mn-ea"/>
              <a:ea typeface="+mn-ea"/>
            </a:endParaRPr>
          </a:p>
        </p:txBody>
      </p:sp>
      <p:sp>
        <p:nvSpPr>
          <p:cNvPr id="7" name="Text Placeholder 7">
            <a:extLst>
              <a:ext uri="{FF2B5EF4-FFF2-40B4-BE49-F238E27FC236}">
                <a16:creationId xmlns:a16="http://schemas.microsoft.com/office/drawing/2014/main" id="{D71C28E1-6D25-C56E-D42E-304C96DEC0CF}"/>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これまでの分析結果を踏まえて、優先的に取り組むべき課題を特定する</a:t>
            </a:r>
          </a:p>
        </p:txBody>
      </p:sp>
      <p:grpSp>
        <p:nvGrpSpPr>
          <p:cNvPr id="5" name="グループ化 4">
            <a:extLst>
              <a:ext uri="{FF2B5EF4-FFF2-40B4-BE49-F238E27FC236}">
                <a16:creationId xmlns:a16="http://schemas.microsoft.com/office/drawing/2014/main" id="{E98FAA77-8830-981D-03B8-314114E95B44}"/>
              </a:ext>
            </a:extLst>
          </p:cNvPr>
          <p:cNvGrpSpPr/>
          <p:nvPr/>
        </p:nvGrpSpPr>
        <p:grpSpPr>
          <a:xfrm>
            <a:off x="215925" y="3817858"/>
            <a:ext cx="9920301" cy="1584000"/>
            <a:chOff x="215925" y="2174754"/>
            <a:chExt cx="9920301" cy="2296501"/>
          </a:xfrm>
        </p:grpSpPr>
        <p:sp>
          <p:nvSpPr>
            <p:cNvPr id="10" name="Rectangle 9">
              <a:extLst>
                <a:ext uri="{FF2B5EF4-FFF2-40B4-BE49-F238E27FC236}">
                  <a16:creationId xmlns:a16="http://schemas.microsoft.com/office/drawing/2014/main" id="{B5227F0D-71D4-42C4-83A7-BE0D4C45C115}"/>
                </a:ext>
              </a:extLst>
            </p:cNvPr>
            <p:cNvSpPr/>
            <p:nvPr/>
          </p:nvSpPr>
          <p:spPr>
            <a:xfrm>
              <a:off x="1343025" y="2174755"/>
              <a:ext cx="4567216" cy="229649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65113" indent="-265113">
                <a:buFont typeface="Wingdings" panose="05000000000000000000" pitchFamily="2" charset="2"/>
                <a:buChar char="n"/>
                <a:defRPr/>
              </a:pPr>
              <a:endParaRPr lang="ja-JP" altLang="en-US" sz="1400" b="1">
                <a:solidFill>
                  <a:schemeClr val="tx1"/>
                </a:solidFill>
                <a:latin typeface="+mn-ea"/>
              </a:endParaRPr>
            </a:p>
          </p:txBody>
        </p:sp>
        <p:sp>
          <p:nvSpPr>
            <p:cNvPr id="23" name="Oval 22">
              <a:extLst>
                <a:ext uri="{FF2B5EF4-FFF2-40B4-BE49-F238E27FC236}">
                  <a16:creationId xmlns:a16="http://schemas.microsoft.com/office/drawing/2014/main" id="{27306D7B-05A6-4FB0-A9BE-417C02D258BC}"/>
                </a:ext>
              </a:extLst>
            </p:cNvPr>
            <p:cNvSpPr/>
            <p:nvPr/>
          </p:nvSpPr>
          <p:spPr>
            <a:xfrm>
              <a:off x="6554226" y="2174755"/>
              <a:ext cx="3582000" cy="2296499"/>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en-US" altLang="ja-JP" sz="1600" b="1" dirty="0">
                <a:solidFill>
                  <a:schemeClr val="bg1">
                    <a:lumMod val="65000"/>
                  </a:schemeClr>
                </a:solidFill>
                <a:latin typeface="+mn-ea"/>
              </a:endParaRPr>
            </a:p>
          </p:txBody>
        </p:sp>
        <p:sp>
          <p:nvSpPr>
            <p:cNvPr id="19" name="Rectangle 11">
              <a:extLst>
                <a:ext uri="{FF2B5EF4-FFF2-40B4-BE49-F238E27FC236}">
                  <a16:creationId xmlns:a16="http://schemas.microsoft.com/office/drawing/2014/main" id="{5F3FE0E6-8F13-ACB8-8198-8BA43D46CB6A}"/>
                </a:ext>
              </a:extLst>
            </p:cNvPr>
            <p:cNvSpPr/>
            <p:nvPr/>
          </p:nvSpPr>
          <p:spPr>
            <a:xfrm>
              <a:off x="215925" y="2174754"/>
              <a:ext cx="1041375" cy="2296501"/>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必要な</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品目を</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特定する</a:t>
              </a:r>
            </a:p>
          </p:txBody>
        </p:sp>
      </p:grpSp>
      <p:grpSp>
        <p:nvGrpSpPr>
          <p:cNvPr id="8" name="グループ化 7">
            <a:extLst>
              <a:ext uri="{FF2B5EF4-FFF2-40B4-BE49-F238E27FC236}">
                <a16:creationId xmlns:a16="http://schemas.microsoft.com/office/drawing/2014/main" id="{B913553D-D2D5-8CBF-F2B1-F5D022AD88B3}"/>
              </a:ext>
            </a:extLst>
          </p:cNvPr>
          <p:cNvGrpSpPr/>
          <p:nvPr/>
        </p:nvGrpSpPr>
        <p:grpSpPr>
          <a:xfrm>
            <a:off x="215925" y="5460962"/>
            <a:ext cx="9920301" cy="1584000"/>
            <a:chOff x="215925" y="4533471"/>
            <a:chExt cx="9920301" cy="1206567"/>
          </a:xfrm>
        </p:grpSpPr>
        <p:sp>
          <p:nvSpPr>
            <p:cNvPr id="4" name="Rectangle 9">
              <a:extLst>
                <a:ext uri="{FF2B5EF4-FFF2-40B4-BE49-F238E27FC236}">
                  <a16:creationId xmlns:a16="http://schemas.microsoft.com/office/drawing/2014/main" id="{D4181080-BC28-C515-0D33-F03C33774F2C}"/>
                </a:ext>
              </a:extLst>
            </p:cNvPr>
            <p:cNvSpPr/>
            <p:nvPr/>
          </p:nvSpPr>
          <p:spPr>
            <a:xfrm>
              <a:off x="1343023" y="4533472"/>
              <a:ext cx="4567216" cy="120656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65113" indent="-265113">
                <a:buFont typeface="Wingdings" panose="05000000000000000000" pitchFamily="2" charset="2"/>
                <a:buChar char="n"/>
                <a:defRPr/>
              </a:pPr>
              <a:endParaRPr lang="ja-JP" altLang="en-US" sz="1400" b="1">
                <a:solidFill>
                  <a:schemeClr val="tx1"/>
                </a:solidFill>
                <a:latin typeface="+mn-ea"/>
              </a:endParaRPr>
            </a:p>
          </p:txBody>
        </p:sp>
        <p:sp>
          <p:nvSpPr>
            <p:cNvPr id="20" name="Rectangle 11">
              <a:extLst>
                <a:ext uri="{FF2B5EF4-FFF2-40B4-BE49-F238E27FC236}">
                  <a16:creationId xmlns:a16="http://schemas.microsoft.com/office/drawing/2014/main" id="{865358DF-19B7-4B49-21DA-0EAFDD8F643F}"/>
                </a:ext>
              </a:extLst>
            </p:cNvPr>
            <p:cNvSpPr/>
            <p:nvPr/>
          </p:nvSpPr>
          <p:spPr>
            <a:xfrm>
              <a:off x="215925" y="4533471"/>
              <a:ext cx="1041375" cy="1206566"/>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dirty="0">
                <a:solidFill>
                  <a:srgbClr val="FFFFFF"/>
                </a:solidFill>
                <a:latin typeface="Meiryo UI"/>
                <a:ea typeface="Meiryo UI"/>
              </a:endParaRPr>
            </a:p>
            <a:p>
              <a:pPr algn="ctr" fontAlgn="auto">
                <a:spcBef>
                  <a:spcPts val="0"/>
                </a:spcBef>
                <a:spcAft>
                  <a:spcPts val="0"/>
                </a:spcAft>
              </a:pPr>
              <a:r>
                <a:rPr kumimoji="0" lang="ja-JP" altLang="en-US" sz="1600" b="1" kern="0" dirty="0">
                  <a:solidFill>
                    <a:srgbClr val="FFFFFF"/>
                  </a:solidFill>
                  <a:latin typeface="Meiryo UI"/>
                  <a:ea typeface="Meiryo UI"/>
                </a:rPr>
                <a:t>必要な</a:t>
              </a:r>
              <a:r>
                <a:rPr kumimoji="0" lang="ja-JP" altLang="en-US" sz="1600" b="1" kern="0">
                  <a:solidFill>
                    <a:srgbClr val="FFFFFF"/>
                  </a:solidFill>
                  <a:latin typeface="Meiryo UI"/>
                  <a:ea typeface="Meiryo UI"/>
                </a:rPr>
                <a:t>量を</a:t>
              </a:r>
              <a:endParaRPr kumimoji="0" lang="en-US" altLang="ja-JP" sz="1600" b="1" kern="0" dirty="0">
                <a:solidFill>
                  <a:srgbClr val="FFFFFF"/>
                </a:solidFill>
                <a:latin typeface="Meiryo UI"/>
                <a:ea typeface="Meiryo UI"/>
              </a:endParaRPr>
            </a:p>
            <a:p>
              <a:pPr algn="ctr" fontAlgn="auto">
                <a:spcBef>
                  <a:spcPts val="0"/>
                </a:spcBef>
                <a:spcAft>
                  <a:spcPts val="0"/>
                </a:spcAft>
              </a:pPr>
              <a:r>
                <a:rPr kumimoji="0" lang="ja-JP" altLang="en-US" sz="1600" b="1" kern="0" dirty="0">
                  <a:solidFill>
                    <a:srgbClr val="FFFFFF"/>
                  </a:solidFill>
                  <a:latin typeface="Meiryo UI"/>
                  <a:ea typeface="Meiryo UI"/>
                </a:rPr>
                <a:t>把握する</a:t>
              </a:r>
            </a:p>
          </p:txBody>
        </p:sp>
        <p:sp>
          <p:nvSpPr>
            <p:cNvPr id="12" name="Oval 22">
              <a:extLst>
                <a:ext uri="{FF2B5EF4-FFF2-40B4-BE49-F238E27FC236}">
                  <a16:creationId xmlns:a16="http://schemas.microsoft.com/office/drawing/2014/main" id="{3F4BFC33-A271-56FD-45EA-BC2625E6CE1E}"/>
                </a:ext>
              </a:extLst>
            </p:cNvPr>
            <p:cNvSpPr/>
            <p:nvPr/>
          </p:nvSpPr>
          <p:spPr>
            <a:xfrm>
              <a:off x="6554226" y="4533472"/>
              <a:ext cx="3582000" cy="1206566"/>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lang="en-US" altLang="ja-JP" sz="1600" b="1">
                <a:solidFill>
                  <a:schemeClr val="bg1">
                    <a:lumMod val="65000"/>
                  </a:schemeClr>
                </a:solidFill>
                <a:latin typeface="+mn-ea"/>
              </a:endParaRPr>
            </a:p>
          </p:txBody>
        </p:sp>
      </p:grpSp>
      <p:grpSp>
        <p:nvGrpSpPr>
          <p:cNvPr id="14" name="グループ化 13">
            <a:extLst>
              <a:ext uri="{FF2B5EF4-FFF2-40B4-BE49-F238E27FC236}">
                <a16:creationId xmlns:a16="http://schemas.microsoft.com/office/drawing/2014/main" id="{E1F91A6E-3C1E-A7E1-7748-AD4455C294BD}"/>
              </a:ext>
            </a:extLst>
          </p:cNvPr>
          <p:cNvGrpSpPr/>
          <p:nvPr/>
        </p:nvGrpSpPr>
        <p:grpSpPr>
          <a:xfrm>
            <a:off x="215925" y="2174754"/>
            <a:ext cx="9920301" cy="1584000"/>
            <a:chOff x="215925" y="5802253"/>
            <a:chExt cx="9920301" cy="1206566"/>
          </a:xfrm>
        </p:grpSpPr>
        <p:sp>
          <p:nvSpPr>
            <p:cNvPr id="9" name="Rectangle 9">
              <a:extLst>
                <a:ext uri="{FF2B5EF4-FFF2-40B4-BE49-F238E27FC236}">
                  <a16:creationId xmlns:a16="http://schemas.microsoft.com/office/drawing/2014/main" id="{49DFA374-CA4A-420E-C9E6-DB787F645C4D}"/>
                </a:ext>
              </a:extLst>
            </p:cNvPr>
            <p:cNvSpPr/>
            <p:nvPr/>
          </p:nvSpPr>
          <p:spPr>
            <a:xfrm>
              <a:off x="1343021" y="5802254"/>
              <a:ext cx="4567216" cy="120656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65113" indent="-265113">
                <a:buFont typeface="Wingdings" panose="05000000000000000000" pitchFamily="2" charset="2"/>
                <a:buChar char="n"/>
                <a:defRPr/>
              </a:pPr>
              <a:endParaRPr lang="ja-JP" altLang="en-US" sz="1400" b="1">
                <a:solidFill>
                  <a:schemeClr val="tx1"/>
                </a:solidFill>
                <a:latin typeface="+mn-ea"/>
              </a:endParaRPr>
            </a:p>
          </p:txBody>
        </p:sp>
        <p:sp>
          <p:nvSpPr>
            <p:cNvPr id="11" name="Rectangle 11">
              <a:extLst>
                <a:ext uri="{FF2B5EF4-FFF2-40B4-BE49-F238E27FC236}">
                  <a16:creationId xmlns:a16="http://schemas.microsoft.com/office/drawing/2014/main" id="{E826C8AD-6448-8136-752C-6D6B6C869405}"/>
                </a:ext>
              </a:extLst>
            </p:cNvPr>
            <p:cNvSpPr/>
            <p:nvPr/>
          </p:nvSpPr>
          <p:spPr>
            <a:xfrm>
              <a:off x="215925" y="5802253"/>
              <a:ext cx="1041375" cy="1206566"/>
            </a:xfrm>
            <a:prstGeom prst="rect">
              <a:avLst/>
            </a:prstGeom>
            <a:solidFill>
              <a:srgbClr val="687A70"/>
            </a:solidFill>
            <a:ln w="12700" cap="flat" cmpd="sng" algn="ctr">
              <a:noFill/>
              <a:prstDash val="solid"/>
              <a:miter lim="800000"/>
            </a:ln>
            <a:effectLst/>
          </p:spPr>
          <p:txBody>
            <a:bodyPr vert="horz"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支援が</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必要な</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対象を</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特定する</a:t>
              </a:r>
            </a:p>
          </p:txBody>
        </p:sp>
        <p:sp>
          <p:nvSpPr>
            <p:cNvPr id="13" name="Oval 22">
              <a:extLst>
                <a:ext uri="{FF2B5EF4-FFF2-40B4-BE49-F238E27FC236}">
                  <a16:creationId xmlns:a16="http://schemas.microsoft.com/office/drawing/2014/main" id="{C8A3FDE7-2E3E-FE8C-3187-F8F50B0DA560}"/>
                </a:ext>
              </a:extLst>
            </p:cNvPr>
            <p:cNvSpPr/>
            <p:nvPr/>
          </p:nvSpPr>
          <p:spPr>
            <a:xfrm>
              <a:off x="6554226" y="5802253"/>
              <a:ext cx="3582000" cy="1206566"/>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en-US" altLang="ja-JP" sz="1600" b="1">
                <a:solidFill>
                  <a:schemeClr val="bg1">
                    <a:lumMod val="65000"/>
                  </a:schemeClr>
                </a:solidFill>
                <a:latin typeface="+mn-ea"/>
              </a:endParaRPr>
            </a:p>
          </p:txBody>
        </p:sp>
      </p:grpSp>
      <p:sp>
        <p:nvSpPr>
          <p:cNvPr id="15" name="スライド番号プレースホルダー 14">
            <a:extLst>
              <a:ext uri="{FF2B5EF4-FFF2-40B4-BE49-F238E27FC236}">
                <a16:creationId xmlns:a16="http://schemas.microsoft.com/office/drawing/2014/main" id="{8578514F-BEFC-8D6C-4ACF-0D64B5F9C150}"/>
              </a:ext>
            </a:extLst>
          </p:cNvPr>
          <p:cNvSpPr>
            <a:spLocks noGrp="1"/>
          </p:cNvSpPr>
          <p:nvPr>
            <p:ph type="sldNum" sz="quarter" idx="12"/>
          </p:nvPr>
        </p:nvSpPr>
        <p:spPr/>
        <p:txBody>
          <a:bodyPr/>
          <a:lstStyle/>
          <a:p>
            <a:fld id="{D9550142-B990-490A-A107-ED7302A7FD52}" type="slidenum">
              <a:rPr lang="ja-JP" altLang="en-US" smtClean="0"/>
              <a:pPr/>
              <a:t>28</a:t>
            </a:fld>
            <a:endParaRPr lang="ja-JP" altLang="en-US"/>
          </a:p>
        </p:txBody>
      </p:sp>
    </p:spTree>
    <p:extLst>
      <p:ext uri="{BB962C8B-B14F-4D97-AF65-F5344CB8AC3E}">
        <p14:creationId xmlns:p14="http://schemas.microsoft.com/office/powerpoint/2010/main" val="2490221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 y="2817481"/>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3886" b="1">
                <a:solidFill>
                  <a:prstClr val="black"/>
                </a:solidFill>
                <a:latin typeface="Meiryo UI" panose="020B0604030504040204" pitchFamily="50" charset="-128"/>
                <a:ea typeface="Meiryo UI" panose="020B0604030504040204" pitchFamily="50" charset="-128"/>
                <a:cs typeface="Meiryo UI" panose="020B0604030504040204" pitchFamily="50" charset="-128"/>
              </a:rPr>
              <a:t>参考データ集</a:t>
            </a:r>
          </a:p>
        </p:txBody>
      </p:sp>
      <p:sp>
        <p:nvSpPr>
          <p:cNvPr id="2" name="楕円 1">
            <a:extLst>
              <a:ext uri="{FF2B5EF4-FFF2-40B4-BE49-F238E27FC236}">
                <a16:creationId xmlns:a16="http://schemas.microsoft.com/office/drawing/2014/main" id="{AA25B89F-87BC-195F-11D7-20A7E86BA348}"/>
              </a:ext>
            </a:extLst>
          </p:cNvPr>
          <p:cNvSpPr/>
          <p:nvPr/>
        </p:nvSpPr>
        <p:spPr>
          <a:xfrm>
            <a:off x="3377485" y="2993831"/>
            <a:ext cx="482917" cy="482917"/>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2000" b="1">
                <a:solidFill>
                  <a:schemeClr val="bg1"/>
                </a:solidFill>
              </a:rPr>
              <a:t>３</a:t>
            </a:r>
            <a:endParaRPr kumimoji="1" lang="ja-JP" altLang="en-US" sz="2000" b="1">
              <a:solidFill>
                <a:schemeClr val="bg1"/>
              </a:solidFill>
            </a:endParaRPr>
          </a:p>
        </p:txBody>
      </p:sp>
      <p:sp>
        <p:nvSpPr>
          <p:cNvPr id="3" name="スライド番号プレースホルダー 2">
            <a:extLst>
              <a:ext uri="{FF2B5EF4-FFF2-40B4-BE49-F238E27FC236}">
                <a16:creationId xmlns:a16="http://schemas.microsoft.com/office/drawing/2014/main" id="{A9401DF6-5717-FE66-5D3F-4B01492F65EF}"/>
              </a:ext>
            </a:extLst>
          </p:cNvPr>
          <p:cNvSpPr>
            <a:spLocks noGrp="1"/>
          </p:cNvSpPr>
          <p:nvPr>
            <p:ph type="sldNum" sz="quarter" idx="12"/>
          </p:nvPr>
        </p:nvSpPr>
        <p:spPr/>
        <p:txBody>
          <a:bodyPr/>
          <a:lstStyle/>
          <a:p>
            <a:fld id="{D9550142-B990-490A-A107-ED7302A7FD52}" type="slidenum">
              <a:rPr lang="ja-JP" altLang="en-US" smtClean="0"/>
              <a:pPr/>
              <a:t>29</a:t>
            </a:fld>
            <a:endParaRPr lang="ja-JP" altLang="en-US"/>
          </a:p>
        </p:txBody>
      </p:sp>
    </p:spTree>
    <p:extLst>
      <p:ext uri="{BB962C8B-B14F-4D97-AF65-F5344CB8AC3E}">
        <p14:creationId xmlns:p14="http://schemas.microsoft.com/office/powerpoint/2010/main" val="130545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3</a:t>
            </a:fld>
            <a:endParaRPr lang="ja-JP" altLang="en-US">
              <a:solidFill>
                <a:prstClr val="black"/>
              </a:solidFill>
            </a:endParaRPr>
          </a:p>
        </p:txBody>
      </p:sp>
      <p:sp>
        <p:nvSpPr>
          <p:cNvPr id="2" name="タイトル 1">
            <a:extLst>
              <a:ext uri="{FF2B5EF4-FFF2-40B4-BE49-F238E27FC236}">
                <a16:creationId xmlns:a16="http://schemas.microsoft.com/office/drawing/2014/main" id="{186E8C92-3820-8811-BDFA-BC6D71358BB0}"/>
              </a:ext>
            </a:extLst>
          </p:cNvPr>
          <p:cNvSpPr>
            <a:spLocks noGrp="1"/>
          </p:cNvSpPr>
          <p:nvPr>
            <p:ph type="title"/>
          </p:nvPr>
        </p:nvSpPr>
        <p:spPr/>
        <p:txBody>
          <a:bodyPr vert="horz">
            <a:normAutofit/>
          </a:bodyPr>
          <a:lstStyle/>
          <a:p>
            <a:r>
              <a:rPr lang="ja-JP" altLang="en-US" sz="2400" b="1">
                <a:solidFill>
                  <a:prstClr val="black"/>
                </a:solidFill>
                <a:latin typeface="Meiryo UI" panose="020B0604030504040204" pitchFamily="50" charset="-128"/>
                <a:ea typeface="Meiryo UI" panose="020B0604030504040204" pitchFamily="50" charset="-128"/>
                <a:cs typeface="Meiryo UI" panose="020B0604030504040204" pitchFamily="50" charset="-128"/>
              </a:rPr>
              <a:t>地域課題分析ナビゲーション活用の効果</a:t>
            </a:r>
            <a:endParaRPr lang="ja-JP" altLang="en-US"/>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184731" cy="457818"/>
          </a:xfrm>
          <a:prstGeom prst="rect">
            <a:avLst/>
          </a:prstGeom>
          <a:noFill/>
        </p:spPr>
        <p:txBody>
          <a:bodyPr wrap="none" rtlCol="0">
            <a:spAutoFit/>
          </a:bodyPr>
          <a:lstStyle/>
          <a:p>
            <a:pPr defTabSz="987095" fontAlgn="auto">
              <a:spcBef>
                <a:spcPts val="0"/>
              </a:spcBef>
              <a:spcAft>
                <a:spcPts val="0"/>
              </a:spcAft>
            </a:pPr>
            <a:endPar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Placeholder 7">
            <a:extLst>
              <a:ext uri="{FF2B5EF4-FFF2-40B4-BE49-F238E27FC236}">
                <a16:creationId xmlns:a16="http://schemas.microsoft.com/office/drawing/2014/main" id="{E7B1D86E-53B0-45BE-854B-7D6157CFA4F5}"/>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dirty="0">
                <a:solidFill>
                  <a:prstClr val="black"/>
                </a:solidFill>
              </a:rPr>
              <a:t>物価高騰・円安の影響を把握し、支援が必要な地域課題を特定する</a:t>
            </a:r>
            <a:r>
              <a:rPr lang="ja-JP" altLang="en-US" sz="1511" dirty="0"/>
              <a:t>ための具体的なデータ活用</a:t>
            </a:r>
            <a:r>
              <a:rPr lang="ja-JP" altLang="en-US" sz="1511" dirty="0">
                <a:solidFill>
                  <a:prstClr val="black"/>
                </a:solidFill>
              </a:rPr>
              <a:t>方法を示します。</a:t>
            </a:r>
            <a:endParaRPr lang="en-US" altLang="ja-JP" sz="1511" dirty="0">
              <a:solidFill>
                <a:prstClr val="black"/>
              </a:solidFill>
            </a:endParaRPr>
          </a:p>
          <a:p>
            <a:pPr marL="194310" indent="-194310" defTabSz="987095" fontAlgn="auto">
              <a:spcBef>
                <a:spcPts val="0"/>
              </a:spcBef>
              <a:spcAft>
                <a:spcPts val="0"/>
              </a:spcAft>
            </a:pPr>
            <a:r>
              <a:rPr lang="ja-JP" altLang="en-US" sz="1511" dirty="0">
                <a:solidFill>
                  <a:prstClr val="black"/>
                </a:solidFill>
              </a:rPr>
              <a:t>関係団体へのヒアリング等の定性的な情報に加えて、データを活用することで優先的に取り組むべき課題を把握できます。</a:t>
            </a:r>
            <a:endParaRPr lang="en-US" altLang="ja-JP" sz="1511" dirty="0">
              <a:solidFill>
                <a:prstClr val="black"/>
              </a:solidFill>
            </a:endParaRPr>
          </a:p>
        </p:txBody>
      </p:sp>
      <p:sp>
        <p:nvSpPr>
          <p:cNvPr id="41" name="二等辺三角形 40">
            <a:extLst>
              <a:ext uri="{FF2B5EF4-FFF2-40B4-BE49-F238E27FC236}">
                <a16:creationId xmlns:a16="http://schemas.microsoft.com/office/drawing/2014/main" id="{B27A1C85-2311-38E3-902D-BAC3BBBD0DBE}"/>
              </a:ext>
            </a:extLst>
          </p:cNvPr>
          <p:cNvSpPr/>
          <p:nvPr/>
        </p:nvSpPr>
        <p:spPr>
          <a:xfrm>
            <a:off x="723493" y="3093962"/>
            <a:ext cx="260364" cy="3652375"/>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42" name="正方形/長方形 41">
            <a:extLst>
              <a:ext uri="{FF2B5EF4-FFF2-40B4-BE49-F238E27FC236}">
                <a16:creationId xmlns:a16="http://schemas.microsoft.com/office/drawing/2014/main" id="{4584B5E6-F25F-4A5D-6B19-15CAFEBFC43D}"/>
              </a:ext>
            </a:extLst>
          </p:cNvPr>
          <p:cNvSpPr/>
          <p:nvPr/>
        </p:nvSpPr>
        <p:spPr>
          <a:xfrm>
            <a:off x="558800" y="1585875"/>
            <a:ext cx="4329395" cy="509626"/>
          </a:xfrm>
          <a:prstGeom prst="rect">
            <a:avLst/>
          </a:prstGeom>
          <a:solidFill>
            <a:sysClr val="window" lastClr="FFFFFF">
              <a:lumMod val="75000"/>
            </a:sysClr>
          </a:soli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a:ea typeface="Meiryo UI"/>
                <a:cs typeface="+mn-cs"/>
              </a:rPr>
              <a:t>地域課題を検討する際にデータを活用できていますか？</a:t>
            </a:r>
          </a:p>
        </p:txBody>
      </p:sp>
      <p:sp>
        <p:nvSpPr>
          <p:cNvPr id="43" name="正方形/長方形 42">
            <a:extLst>
              <a:ext uri="{FF2B5EF4-FFF2-40B4-BE49-F238E27FC236}">
                <a16:creationId xmlns:a16="http://schemas.microsoft.com/office/drawing/2014/main" id="{C39C318C-C993-C329-6E11-CABD7C70D827}"/>
              </a:ext>
            </a:extLst>
          </p:cNvPr>
          <p:cNvSpPr/>
          <p:nvPr/>
        </p:nvSpPr>
        <p:spPr>
          <a:xfrm>
            <a:off x="5805205" y="1587999"/>
            <a:ext cx="4329395" cy="509626"/>
          </a:xfrm>
          <a:prstGeom prst="rect">
            <a:avLst/>
          </a:prstGeom>
          <a:solidFill>
            <a:sysClr val="window" lastClr="FFFFFF">
              <a:lumMod val="75000"/>
            </a:sysClr>
          </a:soli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a:ea typeface="Meiryo UI"/>
                <a:cs typeface="+mn-cs"/>
              </a:rPr>
              <a:t>データから体系的に地域の課題や施策を検討できます。</a:t>
            </a:r>
          </a:p>
        </p:txBody>
      </p:sp>
      <p:sp>
        <p:nvSpPr>
          <p:cNvPr id="44" name="正方形/長方形 43">
            <a:extLst>
              <a:ext uri="{FF2B5EF4-FFF2-40B4-BE49-F238E27FC236}">
                <a16:creationId xmlns:a16="http://schemas.microsoft.com/office/drawing/2014/main" id="{9AB8A9A5-2112-5FBC-3FCA-8F4104249DA3}"/>
              </a:ext>
            </a:extLst>
          </p:cNvPr>
          <p:cNvSpPr/>
          <p:nvPr/>
        </p:nvSpPr>
        <p:spPr>
          <a:xfrm>
            <a:off x="558800" y="2170632"/>
            <a:ext cx="4329394" cy="4850880"/>
          </a:xfrm>
          <a:prstGeom prst="rect">
            <a:avLst/>
          </a:prstGeom>
          <a:noFill/>
          <a:ln w="9525" cap="flat" cmpd="sng" algn="ctr">
            <a:solidFill>
              <a:srgbClr val="C5C5C5"/>
            </a:solid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45" name="正方形/長方形 44">
            <a:extLst>
              <a:ext uri="{FF2B5EF4-FFF2-40B4-BE49-F238E27FC236}">
                <a16:creationId xmlns:a16="http://schemas.microsoft.com/office/drawing/2014/main" id="{3223F574-41FB-42E2-AFEA-6D49595D35E1}"/>
              </a:ext>
            </a:extLst>
          </p:cNvPr>
          <p:cNvSpPr/>
          <p:nvPr/>
        </p:nvSpPr>
        <p:spPr>
          <a:xfrm>
            <a:off x="5805205" y="2170633"/>
            <a:ext cx="4329394" cy="4850880"/>
          </a:xfrm>
          <a:prstGeom prst="rect">
            <a:avLst/>
          </a:prstGeom>
          <a:noFill/>
          <a:ln w="9525" cap="flat" cmpd="sng" algn="ctr">
            <a:solidFill>
              <a:srgbClr val="C5C5C5"/>
            </a:solid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46" name="吹き出し: 四角形 45">
            <a:extLst>
              <a:ext uri="{FF2B5EF4-FFF2-40B4-BE49-F238E27FC236}">
                <a16:creationId xmlns:a16="http://schemas.microsoft.com/office/drawing/2014/main" id="{37DB3FD2-CF93-66A2-5912-F07BDE969C3A}"/>
              </a:ext>
            </a:extLst>
          </p:cNvPr>
          <p:cNvSpPr/>
          <p:nvPr/>
        </p:nvSpPr>
        <p:spPr>
          <a:xfrm>
            <a:off x="1778974" y="5023359"/>
            <a:ext cx="2935843" cy="710946"/>
          </a:xfrm>
          <a:prstGeom prst="wedgeRectCallout">
            <a:avLst>
              <a:gd name="adj1" fmla="val -56872"/>
              <a:gd name="adj2" fmla="val 757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自地域の課題を大まかには把握しているが、</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政策として何をしたら良いのか議論できるレベルで課題を具体的に捉えられていない</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7" name="吹き出し: 四角形 46">
            <a:extLst>
              <a:ext uri="{FF2B5EF4-FFF2-40B4-BE49-F238E27FC236}">
                <a16:creationId xmlns:a16="http://schemas.microsoft.com/office/drawing/2014/main" id="{293A9525-7E09-C826-2114-E300C2A8642F}"/>
              </a:ext>
            </a:extLst>
          </p:cNvPr>
          <p:cNvSpPr/>
          <p:nvPr/>
        </p:nvSpPr>
        <p:spPr>
          <a:xfrm>
            <a:off x="1778974" y="6035066"/>
            <a:ext cx="2935843" cy="773920"/>
          </a:xfrm>
          <a:prstGeom prst="wedgeRectCallout">
            <a:avLst>
              <a:gd name="adj1" fmla="val -57830"/>
              <a:gd name="adj2" fmla="val 4553"/>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en-US" altLang="ja-JP" sz="1200" b="0" i="0" u="none" strike="noStrike" kern="0" cap="none" spc="0" normalizeH="0" baseline="0" noProof="0">
                <a:ln>
                  <a:noFill/>
                </a:ln>
                <a:solidFill>
                  <a:srgbClr val="000000"/>
                </a:solidFill>
                <a:effectLst/>
                <a:uLnTx/>
                <a:uFillTx/>
                <a:latin typeface="Meiryo UI"/>
                <a:ea typeface="Meiryo UI"/>
                <a:cs typeface="+mn-cs"/>
              </a:rPr>
              <a:t>RESAS</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はある程度触っているが、</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より自地域の課題を明確にするためには、どの様なデータを追加で分析すれば良いのか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知りたい</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48" name="吹き出し: 四角形 47">
            <a:extLst>
              <a:ext uri="{FF2B5EF4-FFF2-40B4-BE49-F238E27FC236}">
                <a16:creationId xmlns:a16="http://schemas.microsoft.com/office/drawing/2014/main" id="{A5BA7477-DB28-C2FA-39FC-34D4EAF234C6}"/>
              </a:ext>
            </a:extLst>
          </p:cNvPr>
          <p:cNvSpPr/>
          <p:nvPr/>
        </p:nvSpPr>
        <p:spPr>
          <a:xfrm>
            <a:off x="1778974" y="4072864"/>
            <a:ext cx="2935843" cy="649736"/>
          </a:xfrm>
          <a:prstGeom prst="wedgeRectCallout">
            <a:avLst>
              <a:gd name="adj1" fmla="val -56429"/>
              <a:gd name="adj2" fmla="val 5649"/>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画面が多く、</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どのグラフを使い、どの様な流れで分析を行えば自地域の課題を明確にできるのか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よく分からない</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49" name="吹き出し: 四角形 48">
            <a:extLst>
              <a:ext uri="{FF2B5EF4-FFF2-40B4-BE49-F238E27FC236}">
                <a16:creationId xmlns:a16="http://schemas.microsoft.com/office/drawing/2014/main" id="{404B3128-00A6-4D80-5276-50E06364277B}"/>
              </a:ext>
            </a:extLst>
          </p:cNvPr>
          <p:cNvSpPr/>
          <p:nvPr/>
        </p:nvSpPr>
        <p:spPr>
          <a:xfrm>
            <a:off x="1778974" y="3160637"/>
            <a:ext cx="2935843" cy="686117"/>
          </a:xfrm>
          <a:prstGeom prst="wedgeRectCallout">
            <a:avLst>
              <a:gd name="adj1" fmla="val -56139"/>
              <a:gd name="adj2" fmla="val 492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グラフやデータをどう解釈・評価したら良いのか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よく分からない</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50" name="テキスト ボックス 49">
            <a:extLst>
              <a:ext uri="{FF2B5EF4-FFF2-40B4-BE49-F238E27FC236}">
                <a16:creationId xmlns:a16="http://schemas.microsoft.com/office/drawing/2014/main" id="{7D2B1B5F-B846-5547-D1EF-3FDF4D57DA1F}"/>
              </a:ext>
            </a:extLst>
          </p:cNvPr>
          <p:cNvSpPr txBox="1"/>
          <p:nvPr/>
        </p:nvSpPr>
        <p:spPr>
          <a:xfrm>
            <a:off x="530225" y="2174439"/>
            <a:ext cx="4329394" cy="914400"/>
          </a:xfrm>
          <a:prstGeom prst="rect">
            <a:avLst/>
          </a:prstGeom>
          <a:noFill/>
        </p:spPr>
        <p:txBody>
          <a:bodyPr wrap="square" lIns="108000" tIns="72000" rIns="108000" bIns="72000" rtlCol="0" anchor="t">
            <a:noAutofit/>
          </a:bodyPr>
          <a:lstStyle/>
          <a:p>
            <a:pPr marL="285750" indent="-285750" defTabSz="1043056" fontAlgn="auto">
              <a:spcBef>
                <a:spcPts val="0"/>
              </a:spcBef>
              <a:spcAft>
                <a:spcPts val="0"/>
              </a:spcAft>
              <a:buClr>
                <a:srgbClr val="747480"/>
              </a:buClr>
              <a:buFont typeface="Wingdings" panose="05000000000000000000" pitchFamily="2" charset="2"/>
              <a:buChar char="n"/>
            </a:pPr>
            <a:r>
              <a:rPr lang="ja-JP" altLang="en-US" sz="1400">
                <a:solidFill>
                  <a:srgbClr val="2E2E38"/>
                </a:solidFill>
                <a:latin typeface="Meiryo UI"/>
                <a:ea typeface="Meiryo UI"/>
              </a:rPr>
              <a:t>地域経済・社会政策や事業の立案に向けて、地域の課題を調査する際に</a:t>
            </a:r>
            <a:r>
              <a:rPr lang="en-US" altLang="ja-JP" sz="1400">
                <a:solidFill>
                  <a:srgbClr val="2E2E38"/>
                </a:solidFill>
                <a:latin typeface="Meiryo UI"/>
                <a:ea typeface="Meiryo UI"/>
              </a:rPr>
              <a:t>…</a:t>
            </a:r>
          </a:p>
          <a:p>
            <a:pPr marL="444500" indent="-265113" defTabSz="1043056" fontAlgn="auto">
              <a:spcBef>
                <a:spcPts val="0"/>
              </a:spcBef>
              <a:spcAft>
                <a:spcPts val="0"/>
              </a:spcAft>
              <a:buClr>
                <a:srgbClr val="747480"/>
              </a:buClr>
              <a:buFont typeface="Wingdings" panose="05000000000000000000" pitchFamily="2" charset="2"/>
              <a:buChar char="Ø"/>
            </a:pPr>
            <a:r>
              <a:rPr lang="ja-JP" altLang="en-US" sz="1200">
                <a:solidFill>
                  <a:srgbClr val="2E2E38"/>
                </a:solidFill>
                <a:latin typeface="Meiryo UI"/>
                <a:ea typeface="Meiryo UI"/>
              </a:rPr>
              <a:t>地域の産業・人口政策など</a:t>
            </a:r>
          </a:p>
        </p:txBody>
      </p:sp>
      <p:sp>
        <p:nvSpPr>
          <p:cNvPr id="51" name="テキスト ボックス 50">
            <a:extLst>
              <a:ext uri="{FF2B5EF4-FFF2-40B4-BE49-F238E27FC236}">
                <a16:creationId xmlns:a16="http://schemas.microsoft.com/office/drawing/2014/main" id="{3E0DC3B1-FFF9-1048-262C-9E4FD7DD775F}"/>
              </a:ext>
            </a:extLst>
          </p:cNvPr>
          <p:cNvSpPr txBox="1"/>
          <p:nvPr/>
        </p:nvSpPr>
        <p:spPr>
          <a:xfrm>
            <a:off x="718763" y="6677548"/>
            <a:ext cx="265094" cy="277409"/>
          </a:xfrm>
          <a:prstGeom prst="rect">
            <a:avLst/>
          </a:prstGeom>
          <a:noFill/>
        </p:spPr>
        <p:txBody>
          <a:bodyPr wrap="square" lIns="108000" tIns="72000" rIns="108000" bIns="72000" rtlCol="0" anchor="t">
            <a:noAutofit/>
          </a:bodyPr>
          <a:lstStyle/>
          <a:p>
            <a:pPr algn="ctr" defTabSz="1043056" fontAlgn="auto">
              <a:spcBef>
                <a:spcPts val="0"/>
              </a:spcBef>
              <a:spcAft>
                <a:spcPts val="600"/>
              </a:spcAft>
              <a:buClr>
                <a:srgbClr val="747480"/>
              </a:buClr>
            </a:pPr>
            <a:r>
              <a:rPr lang="ja-JP" altLang="en-US" sz="1400" b="1">
                <a:solidFill>
                  <a:srgbClr val="2E2E38"/>
                </a:solidFill>
                <a:latin typeface="Meiryo UI"/>
                <a:ea typeface="Meiryo UI"/>
              </a:rPr>
              <a:t>高</a:t>
            </a:r>
          </a:p>
        </p:txBody>
      </p:sp>
      <p:sp>
        <p:nvSpPr>
          <p:cNvPr id="52" name="テキスト ボックス 51">
            <a:extLst>
              <a:ext uri="{FF2B5EF4-FFF2-40B4-BE49-F238E27FC236}">
                <a16:creationId xmlns:a16="http://schemas.microsoft.com/office/drawing/2014/main" id="{387A4747-5545-4110-FDD5-7A7D5ED49EEF}"/>
              </a:ext>
            </a:extLst>
          </p:cNvPr>
          <p:cNvSpPr txBox="1"/>
          <p:nvPr/>
        </p:nvSpPr>
        <p:spPr>
          <a:xfrm>
            <a:off x="737489" y="2862920"/>
            <a:ext cx="260364" cy="313606"/>
          </a:xfrm>
          <a:prstGeom prst="rect">
            <a:avLst/>
          </a:prstGeom>
          <a:noFill/>
        </p:spPr>
        <p:txBody>
          <a:bodyPr wrap="square" lIns="108000" tIns="72000" rIns="108000" bIns="72000" rtlCol="0" anchor="t">
            <a:noAutofit/>
          </a:bodyPr>
          <a:lstStyle/>
          <a:p>
            <a:pPr algn="ctr" defTabSz="1043056" fontAlgn="auto">
              <a:spcBef>
                <a:spcPts val="0"/>
              </a:spcBef>
              <a:spcAft>
                <a:spcPts val="600"/>
              </a:spcAft>
              <a:buClr>
                <a:srgbClr val="747480"/>
              </a:buClr>
            </a:pPr>
            <a:r>
              <a:rPr lang="ja-JP" altLang="en-US" sz="1400" b="1">
                <a:solidFill>
                  <a:srgbClr val="2E2E38"/>
                </a:solidFill>
                <a:latin typeface="Meiryo UI"/>
                <a:ea typeface="Meiryo UI"/>
              </a:rPr>
              <a:t>低</a:t>
            </a:r>
          </a:p>
        </p:txBody>
      </p:sp>
      <p:pic>
        <p:nvPicPr>
          <p:cNvPr id="53" name="図 52">
            <a:extLst>
              <a:ext uri="{FF2B5EF4-FFF2-40B4-BE49-F238E27FC236}">
                <a16:creationId xmlns:a16="http://schemas.microsoft.com/office/drawing/2014/main" id="{68C857E5-2378-2085-8F52-534DE109BAE5}"/>
              </a:ext>
            </a:extLst>
          </p:cNvPr>
          <p:cNvPicPr>
            <a:picLocks noChangeAspect="1"/>
          </p:cNvPicPr>
          <p:nvPr/>
        </p:nvPicPr>
        <p:blipFill>
          <a:blip r:embed="rId2"/>
          <a:stretch>
            <a:fillRect/>
          </a:stretch>
        </p:blipFill>
        <p:spPr>
          <a:xfrm>
            <a:off x="1041361" y="3181334"/>
            <a:ext cx="631650" cy="636349"/>
          </a:xfrm>
          <a:prstGeom prst="rect">
            <a:avLst/>
          </a:prstGeom>
        </p:spPr>
      </p:pic>
      <p:pic>
        <p:nvPicPr>
          <p:cNvPr id="54" name="図 53">
            <a:extLst>
              <a:ext uri="{FF2B5EF4-FFF2-40B4-BE49-F238E27FC236}">
                <a16:creationId xmlns:a16="http://schemas.microsoft.com/office/drawing/2014/main" id="{675D80E8-AB27-EB58-6525-6A9D6A61FD41}"/>
              </a:ext>
            </a:extLst>
          </p:cNvPr>
          <p:cNvPicPr>
            <a:picLocks noChangeAspect="1"/>
          </p:cNvPicPr>
          <p:nvPr/>
        </p:nvPicPr>
        <p:blipFill>
          <a:blip r:embed="rId3"/>
          <a:stretch>
            <a:fillRect/>
          </a:stretch>
        </p:blipFill>
        <p:spPr>
          <a:xfrm>
            <a:off x="1021533" y="6077788"/>
            <a:ext cx="663614" cy="668550"/>
          </a:xfrm>
          <a:prstGeom prst="rect">
            <a:avLst/>
          </a:prstGeom>
        </p:spPr>
      </p:pic>
      <p:pic>
        <p:nvPicPr>
          <p:cNvPr id="55" name="図 54">
            <a:extLst>
              <a:ext uri="{FF2B5EF4-FFF2-40B4-BE49-F238E27FC236}">
                <a16:creationId xmlns:a16="http://schemas.microsoft.com/office/drawing/2014/main" id="{FAA85478-515A-7C55-335F-48CB0884E4A3}"/>
              </a:ext>
            </a:extLst>
          </p:cNvPr>
          <p:cNvPicPr>
            <a:picLocks noChangeAspect="1"/>
          </p:cNvPicPr>
          <p:nvPr/>
        </p:nvPicPr>
        <p:blipFill>
          <a:blip r:embed="rId4"/>
          <a:stretch>
            <a:fillRect/>
          </a:stretch>
        </p:blipFill>
        <p:spPr>
          <a:xfrm>
            <a:off x="1041528" y="4064719"/>
            <a:ext cx="631650" cy="636349"/>
          </a:xfrm>
          <a:prstGeom prst="rect">
            <a:avLst/>
          </a:prstGeom>
        </p:spPr>
      </p:pic>
      <p:pic>
        <p:nvPicPr>
          <p:cNvPr id="56" name="図 55">
            <a:extLst>
              <a:ext uri="{FF2B5EF4-FFF2-40B4-BE49-F238E27FC236}">
                <a16:creationId xmlns:a16="http://schemas.microsoft.com/office/drawing/2014/main" id="{C091F8B3-2316-1904-BE8E-AD0E3D09AEB4}"/>
              </a:ext>
            </a:extLst>
          </p:cNvPr>
          <p:cNvPicPr>
            <a:picLocks noChangeAspect="1"/>
          </p:cNvPicPr>
          <p:nvPr/>
        </p:nvPicPr>
        <p:blipFill>
          <a:blip r:embed="rId5"/>
          <a:stretch>
            <a:fillRect/>
          </a:stretch>
        </p:blipFill>
        <p:spPr>
          <a:xfrm>
            <a:off x="1010709" y="5043354"/>
            <a:ext cx="687038" cy="692149"/>
          </a:xfrm>
          <a:prstGeom prst="rect">
            <a:avLst/>
          </a:prstGeom>
        </p:spPr>
      </p:pic>
      <p:sp>
        <p:nvSpPr>
          <p:cNvPr id="57" name="吹き出し: 四角形 56">
            <a:extLst>
              <a:ext uri="{FF2B5EF4-FFF2-40B4-BE49-F238E27FC236}">
                <a16:creationId xmlns:a16="http://schemas.microsoft.com/office/drawing/2014/main" id="{2BBAF85F-7403-95FD-CEE6-6F3F0445B25A}"/>
              </a:ext>
            </a:extLst>
          </p:cNvPr>
          <p:cNvSpPr/>
          <p:nvPr/>
        </p:nvSpPr>
        <p:spPr>
          <a:xfrm>
            <a:off x="6696979" y="4948710"/>
            <a:ext cx="3180446" cy="860245"/>
          </a:xfrm>
          <a:prstGeom prst="wedgeRectCallout">
            <a:avLst>
              <a:gd name="adj1" fmla="val -56872"/>
              <a:gd name="adj2" fmla="val 757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様々なグラフやデータを組み合わせて地域の課題を絞り込み、要因を特定していく方法</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がわかりました</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58" name="吹き出し: 四角形 57">
            <a:extLst>
              <a:ext uri="{FF2B5EF4-FFF2-40B4-BE49-F238E27FC236}">
                <a16:creationId xmlns:a16="http://schemas.microsoft.com/office/drawing/2014/main" id="{4F7C27E4-C7CD-59F8-CB02-DBC7632A855A}"/>
              </a:ext>
            </a:extLst>
          </p:cNvPr>
          <p:cNvSpPr/>
          <p:nvPr/>
        </p:nvSpPr>
        <p:spPr>
          <a:xfrm>
            <a:off x="6696979" y="6035066"/>
            <a:ext cx="3180446" cy="773920"/>
          </a:xfrm>
          <a:prstGeom prst="wedgeRectCallout">
            <a:avLst>
              <a:gd name="adj1" fmla="val -57830"/>
              <a:gd name="adj2" fmla="val 4553"/>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en-US" altLang="ja-JP" sz="1200" b="0" i="0" u="none" strike="noStrike" kern="0" cap="none" spc="0" normalizeH="0" baseline="0" noProof="0">
                <a:ln>
                  <a:noFill/>
                </a:ln>
                <a:solidFill>
                  <a:srgbClr val="000000"/>
                </a:solidFill>
                <a:effectLst/>
                <a:uLnTx/>
                <a:uFillTx/>
                <a:latin typeface="Meiryo UI"/>
                <a:ea typeface="Meiryo UI"/>
                <a:cs typeface="+mn-cs"/>
              </a:rPr>
              <a:t>RESAS</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から分かったことを</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さらに掘り下げて分析していくには、どんなデータをどの様に使えば良いのか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わかりました</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59" name="吹き出し: 四角形 58">
            <a:extLst>
              <a:ext uri="{FF2B5EF4-FFF2-40B4-BE49-F238E27FC236}">
                <a16:creationId xmlns:a16="http://schemas.microsoft.com/office/drawing/2014/main" id="{29CF2F1D-B7A9-1533-86E8-0E0E52CB0E60}"/>
              </a:ext>
            </a:extLst>
          </p:cNvPr>
          <p:cNvSpPr/>
          <p:nvPr/>
        </p:nvSpPr>
        <p:spPr>
          <a:xfrm>
            <a:off x="6696979" y="4072864"/>
            <a:ext cx="3180446" cy="649736"/>
          </a:xfrm>
          <a:prstGeom prst="wedgeRectCallout">
            <a:avLst>
              <a:gd name="adj1" fmla="val -56429"/>
              <a:gd name="adj2" fmla="val 5649"/>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どの様な順番でグラフを読み解いていけば、自地域の問題を把握できるのか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わかりました</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60" name="吹き出し: 四角形 59">
            <a:extLst>
              <a:ext uri="{FF2B5EF4-FFF2-40B4-BE49-F238E27FC236}">
                <a16:creationId xmlns:a16="http://schemas.microsoft.com/office/drawing/2014/main" id="{CEB9DE9A-16BD-34EA-041D-DDC7D531CED8}"/>
              </a:ext>
            </a:extLst>
          </p:cNvPr>
          <p:cNvSpPr/>
          <p:nvPr/>
        </p:nvSpPr>
        <p:spPr>
          <a:xfrm>
            <a:off x="6696979" y="3160637"/>
            <a:ext cx="3180446" cy="686117"/>
          </a:xfrm>
          <a:prstGeom prst="wedgeRectCallout">
            <a:avLst>
              <a:gd name="adj1" fmla="val -56139"/>
              <a:gd name="adj2" fmla="val 492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それぞれの</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グラフを使う目的や読み方がわかりました</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pic>
        <p:nvPicPr>
          <p:cNvPr id="61" name="図 60">
            <a:extLst>
              <a:ext uri="{FF2B5EF4-FFF2-40B4-BE49-F238E27FC236}">
                <a16:creationId xmlns:a16="http://schemas.microsoft.com/office/drawing/2014/main" id="{5039E17F-E973-7C13-5D13-FD6717A05F3F}"/>
              </a:ext>
            </a:extLst>
          </p:cNvPr>
          <p:cNvPicPr>
            <a:picLocks noChangeAspect="1"/>
          </p:cNvPicPr>
          <p:nvPr/>
        </p:nvPicPr>
        <p:blipFill>
          <a:blip r:embed="rId2"/>
          <a:stretch>
            <a:fillRect/>
          </a:stretch>
        </p:blipFill>
        <p:spPr>
          <a:xfrm>
            <a:off x="5921266" y="3181334"/>
            <a:ext cx="631650" cy="636349"/>
          </a:xfrm>
          <a:prstGeom prst="rect">
            <a:avLst/>
          </a:prstGeom>
        </p:spPr>
      </p:pic>
      <p:pic>
        <p:nvPicPr>
          <p:cNvPr id="62" name="図 61">
            <a:extLst>
              <a:ext uri="{FF2B5EF4-FFF2-40B4-BE49-F238E27FC236}">
                <a16:creationId xmlns:a16="http://schemas.microsoft.com/office/drawing/2014/main" id="{0FF20D9B-698C-1AF5-03B5-2F2C6557E681}"/>
              </a:ext>
            </a:extLst>
          </p:cNvPr>
          <p:cNvPicPr>
            <a:picLocks noChangeAspect="1"/>
          </p:cNvPicPr>
          <p:nvPr/>
        </p:nvPicPr>
        <p:blipFill>
          <a:blip r:embed="rId3"/>
          <a:stretch>
            <a:fillRect/>
          </a:stretch>
        </p:blipFill>
        <p:spPr>
          <a:xfrm>
            <a:off x="5901438" y="6077788"/>
            <a:ext cx="663614" cy="668550"/>
          </a:xfrm>
          <a:prstGeom prst="rect">
            <a:avLst/>
          </a:prstGeom>
        </p:spPr>
      </p:pic>
      <p:pic>
        <p:nvPicPr>
          <p:cNvPr id="63" name="図 62">
            <a:extLst>
              <a:ext uri="{FF2B5EF4-FFF2-40B4-BE49-F238E27FC236}">
                <a16:creationId xmlns:a16="http://schemas.microsoft.com/office/drawing/2014/main" id="{24113053-D401-DA3A-A338-58C49EF46877}"/>
              </a:ext>
            </a:extLst>
          </p:cNvPr>
          <p:cNvPicPr>
            <a:picLocks noChangeAspect="1"/>
          </p:cNvPicPr>
          <p:nvPr/>
        </p:nvPicPr>
        <p:blipFill>
          <a:blip r:embed="rId4"/>
          <a:stretch>
            <a:fillRect/>
          </a:stretch>
        </p:blipFill>
        <p:spPr>
          <a:xfrm>
            <a:off x="5921433" y="4064719"/>
            <a:ext cx="631650" cy="636349"/>
          </a:xfrm>
          <a:prstGeom prst="rect">
            <a:avLst/>
          </a:prstGeom>
        </p:spPr>
      </p:pic>
      <p:pic>
        <p:nvPicPr>
          <p:cNvPr id="64" name="図 63">
            <a:extLst>
              <a:ext uri="{FF2B5EF4-FFF2-40B4-BE49-F238E27FC236}">
                <a16:creationId xmlns:a16="http://schemas.microsoft.com/office/drawing/2014/main" id="{00DBD074-05E8-16A1-AACB-4153EFCF05E3}"/>
              </a:ext>
            </a:extLst>
          </p:cNvPr>
          <p:cNvPicPr>
            <a:picLocks noChangeAspect="1"/>
          </p:cNvPicPr>
          <p:nvPr/>
        </p:nvPicPr>
        <p:blipFill>
          <a:blip r:embed="rId5"/>
          <a:stretch>
            <a:fillRect/>
          </a:stretch>
        </p:blipFill>
        <p:spPr>
          <a:xfrm>
            <a:off x="5890614" y="5043354"/>
            <a:ext cx="687038" cy="692149"/>
          </a:xfrm>
          <a:prstGeom prst="rect">
            <a:avLst/>
          </a:prstGeom>
        </p:spPr>
      </p:pic>
      <p:sp>
        <p:nvSpPr>
          <p:cNvPr id="65" name="テキスト ボックス 64">
            <a:extLst>
              <a:ext uri="{FF2B5EF4-FFF2-40B4-BE49-F238E27FC236}">
                <a16:creationId xmlns:a16="http://schemas.microsoft.com/office/drawing/2014/main" id="{6C5D8C90-4AD1-3FE0-6A8F-744A8A02AA18}"/>
              </a:ext>
            </a:extLst>
          </p:cNvPr>
          <p:cNvSpPr txBox="1"/>
          <p:nvPr/>
        </p:nvSpPr>
        <p:spPr>
          <a:xfrm rot="1253632">
            <a:off x="1354637" y="3051402"/>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66" name="テキスト ボックス 65">
            <a:extLst>
              <a:ext uri="{FF2B5EF4-FFF2-40B4-BE49-F238E27FC236}">
                <a16:creationId xmlns:a16="http://schemas.microsoft.com/office/drawing/2014/main" id="{8BC39DF6-60F2-C50C-8871-2E4429771243}"/>
              </a:ext>
            </a:extLst>
          </p:cNvPr>
          <p:cNvSpPr txBox="1"/>
          <p:nvPr/>
        </p:nvSpPr>
        <p:spPr>
          <a:xfrm rot="1253632">
            <a:off x="1354637" y="3929105"/>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67" name="テキスト ボックス 66">
            <a:extLst>
              <a:ext uri="{FF2B5EF4-FFF2-40B4-BE49-F238E27FC236}">
                <a16:creationId xmlns:a16="http://schemas.microsoft.com/office/drawing/2014/main" id="{3D174183-D370-DC34-6A29-4497DE54CB77}"/>
              </a:ext>
            </a:extLst>
          </p:cNvPr>
          <p:cNvSpPr txBox="1"/>
          <p:nvPr/>
        </p:nvSpPr>
        <p:spPr>
          <a:xfrm rot="1253632">
            <a:off x="1354637" y="4919538"/>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68" name="テキスト ボックス 67">
            <a:extLst>
              <a:ext uri="{FF2B5EF4-FFF2-40B4-BE49-F238E27FC236}">
                <a16:creationId xmlns:a16="http://schemas.microsoft.com/office/drawing/2014/main" id="{C707CBB0-8D2B-691E-9D67-1EB6119B61E8}"/>
              </a:ext>
            </a:extLst>
          </p:cNvPr>
          <p:cNvSpPr txBox="1"/>
          <p:nvPr/>
        </p:nvSpPr>
        <p:spPr>
          <a:xfrm rot="1253632">
            <a:off x="1354637" y="5942877"/>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69" name="テキスト ボックス 68">
            <a:extLst>
              <a:ext uri="{FF2B5EF4-FFF2-40B4-BE49-F238E27FC236}">
                <a16:creationId xmlns:a16="http://schemas.microsoft.com/office/drawing/2014/main" id="{F8993B33-5503-AB4A-0924-C8D8A6C069ED}"/>
              </a:ext>
            </a:extLst>
          </p:cNvPr>
          <p:cNvSpPr txBox="1"/>
          <p:nvPr/>
        </p:nvSpPr>
        <p:spPr>
          <a:xfrm>
            <a:off x="6213394" y="2989225"/>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70" name="テキスト ボックス 69">
            <a:extLst>
              <a:ext uri="{FF2B5EF4-FFF2-40B4-BE49-F238E27FC236}">
                <a16:creationId xmlns:a16="http://schemas.microsoft.com/office/drawing/2014/main" id="{C0B5882B-9862-4A41-8B92-22D34BFF734E}"/>
              </a:ext>
            </a:extLst>
          </p:cNvPr>
          <p:cNvSpPr txBox="1"/>
          <p:nvPr/>
        </p:nvSpPr>
        <p:spPr>
          <a:xfrm>
            <a:off x="6213394" y="3912838"/>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71" name="テキスト ボックス 70">
            <a:extLst>
              <a:ext uri="{FF2B5EF4-FFF2-40B4-BE49-F238E27FC236}">
                <a16:creationId xmlns:a16="http://schemas.microsoft.com/office/drawing/2014/main" id="{DBA33848-C5E1-8BC0-C792-A8AC9531BF1F}"/>
              </a:ext>
            </a:extLst>
          </p:cNvPr>
          <p:cNvSpPr txBox="1"/>
          <p:nvPr/>
        </p:nvSpPr>
        <p:spPr>
          <a:xfrm>
            <a:off x="6213394" y="4895874"/>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72" name="テキスト ボックス 71">
            <a:extLst>
              <a:ext uri="{FF2B5EF4-FFF2-40B4-BE49-F238E27FC236}">
                <a16:creationId xmlns:a16="http://schemas.microsoft.com/office/drawing/2014/main" id="{C096022E-00F4-EFD1-24F6-87F4D7DE1B3A}"/>
              </a:ext>
            </a:extLst>
          </p:cNvPr>
          <p:cNvSpPr txBox="1"/>
          <p:nvPr/>
        </p:nvSpPr>
        <p:spPr>
          <a:xfrm>
            <a:off x="6213394" y="5904776"/>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109" name="テキスト ボックス 108">
            <a:extLst>
              <a:ext uri="{FF2B5EF4-FFF2-40B4-BE49-F238E27FC236}">
                <a16:creationId xmlns:a16="http://schemas.microsoft.com/office/drawing/2014/main" id="{816C301D-55F6-6599-6B00-D48EAE5C790A}"/>
              </a:ext>
            </a:extLst>
          </p:cNvPr>
          <p:cNvSpPr txBox="1"/>
          <p:nvPr/>
        </p:nvSpPr>
        <p:spPr>
          <a:xfrm>
            <a:off x="5811341" y="2174439"/>
            <a:ext cx="4329394" cy="914400"/>
          </a:xfrm>
          <a:prstGeom prst="rect">
            <a:avLst/>
          </a:prstGeom>
          <a:noFill/>
        </p:spPr>
        <p:txBody>
          <a:bodyPr wrap="square" lIns="108000" tIns="72000" rIns="108000" bIns="72000" rtlCol="0" anchor="t">
            <a:noAutofit/>
          </a:bodyPr>
          <a:lstStyle/>
          <a:p>
            <a:pPr marL="285750" indent="-285750" defTabSz="1043056" fontAlgn="auto">
              <a:spcBef>
                <a:spcPts val="0"/>
              </a:spcBef>
              <a:spcAft>
                <a:spcPts val="600"/>
              </a:spcAft>
              <a:buClr>
                <a:srgbClr val="747480"/>
              </a:buClr>
              <a:buFont typeface="Wingdings" panose="05000000000000000000" pitchFamily="2" charset="2"/>
              <a:buChar char="ü"/>
            </a:pPr>
            <a:r>
              <a:rPr lang="ja-JP" altLang="en-US" sz="1400">
                <a:solidFill>
                  <a:srgbClr val="2E2E38"/>
                </a:solidFill>
                <a:latin typeface="Meiryo UI"/>
                <a:ea typeface="Meiryo UI"/>
              </a:rPr>
              <a:t>「地域課題分析ナビゲーション」を活用することで、</a:t>
            </a:r>
            <a:br>
              <a:rPr lang="en-US" altLang="ja-JP" sz="1400">
                <a:solidFill>
                  <a:srgbClr val="2E2E38"/>
                </a:solidFill>
                <a:latin typeface="Meiryo UI"/>
                <a:ea typeface="Meiryo UI"/>
              </a:rPr>
            </a:br>
            <a:r>
              <a:rPr lang="ja-JP" altLang="en-US" sz="1400">
                <a:solidFill>
                  <a:srgbClr val="2E2E38"/>
                </a:solidFill>
                <a:latin typeface="Meiryo UI"/>
                <a:ea typeface="Meiryo UI"/>
              </a:rPr>
              <a:t>地域で優先的に取り組むべき課題を把握できます</a:t>
            </a:r>
          </a:p>
        </p:txBody>
      </p:sp>
      <p:sp>
        <p:nvSpPr>
          <p:cNvPr id="110" name="テキスト ボックス 109">
            <a:extLst>
              <a:ext uri="{FF2B5EF4-FFF2-40B4-BE49-F238E27FC236}">
                <a16:creationId xmlns:a16="http://schemas.microsoft.com/office/drawing/2014/main" id="{0D0712D2-CE89-A8A8-291D-BEC1B3D7230E}"/>
              </a:ext>
            </a:extLst>
          </p:cNvPr>
          <p:cNvSpPr txBox="1"/>
          <p:nvPr/>
        </p:nvSpPr>
        <p:spPr>
          <a:xfrm>
            <a:off x="716516" y="3160637"/>
            <a:ext cx="350185" cy="3505789"/>
          </a:xfrm>
          <a:prstGeom prst="rect">
            <a:avLst/>
          </a:prstGeom>
          <a:noFill/>
        </p:spPr>
        <p:txBody>
          <a:bodyPr vert="eaVert" wrap="square" lIns="108000" tIns="72000" rIns="108000" bIns="72000" rtlCol="0" anchor="t">
            <a:noAutofit/>
          </a:bodyPr>
          <a:lstStyle/>
          <a:p>
            <a:pPr algn="ctr" defTabSz="1043056" fontAlgn="auto">
              <a:spcBef>
                <a:spcPts val="0"/>
              </a:spcBef>
              <a:spcAft>
                <a:spcPts val="600"/>
              </a:spcAft>
              <a:buClr>
                <a:srgbClr val="747480"/>
              </a:buClr>
            </a:pPr>
            <a:r>
              <a:rPr lang="ja-JP" altLang="en-US" sz="1400">
                <a:solidFill>
                  <a:srgbClr val="2E2E38"/>
                </a:solidFill>
                <a:latin typeface="Meiryo UI"/>
                <a:ea typeface="Meiryo UI"/>
              </a:rPr>
              <a:t>データ分析スキル</a:t>
            </a:r>
          </a:p>
        </p:txBody>
      </p:sp>
      <p:sp>
        <p:nvSpPr>
          <p:cNvPr id="111" name="矢印: 右 13">
            <a:extLst>
              <a:ext uri="{FF2B5EF4-FFF2-40B4-BE49-F238E27FC236}">
                <a16:creationId xmlns:a16="http://schemas.microsoft.com/office/drawing/2014/main" id="{02AEBC73-3851-BBAA-A880-28A66902366B}"/>
              </a:ext>
            </a:extLst>
          </p:cNvPr>
          <p:cNvSpPr/>
          <p:nvPr/>
        </p:nvSpPr>
        <p:spPr>
          <a:xfrm>
            <a:off x="4991859" y="3042687"/>
            <a:ext cx="742192" cy="3779357"/>
          </a:xfrm>
          <a:prstGeom prst="rightArrow">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112" name="テキスト ボックス 111">
            <a:extLst>
              <a:ext uri="{FF2B5EF4-FFF2-40B4-BE49-F238E27FC236}">
                <a16:creationId xmlns:a16="http://schemas.microsoft.com/office/drawing/2014/main" id="{00FE453F-D0B4-E091-E30A-C9C0E1C72447}"/>
              </a:ext>
            </a:extLst>
          </p:cNvPr>
          <p:cNvSpPr txBox="1"/>
          <p:nvPr/>
        </p:nvSpPr>
        <p:spPr>
          <a:xfrm>
            <a:off x="5311308" y="3042687"/>
            <a:ext cx="350185" cy="3779357"/>
          </a:xfrm>
          <a:prstGeom prst="rect">
            <a:avLst/>
          </a:prstGeom>
          <a:noFill/>
        </p:spPr>
        <p:txBody>
          <a:bodyPr vert="eaVert" wrap="square" lIns="108000" tIns="72000" rIns="108000" bIns="72000" rtlCol="0" anchor="t">
            <a:noAutofit/>
          </a:bodyPr>
          <a:lstStyle/>
          <a:p>
            <a:pPr algn="ctr" defTabSz="1043056" fontAlgn="auto">
              <a:spcBef>
                <a:spcPts val="0"/>
              </a:spcBef>
              <a:spcAft>
                <a:spcPts val="600"/>
              </a:spcAft>
              <a:buClr>
                <a:srgbClr val="747480"/>
              </a:buClr>
            </a:pPr>
            <a:r>
              <a:rPr lang="ja-JP" altLang="en-US" sz="1400">
                <a:solidFill>
                  <a:srgbClr val="2E2E38"/>
                </a:solidFill>
                <a:latin typeface="Meiryo UI"/>
                <a:ea typeface="Meiryo UI"/>
              </a:rPr>
              <a:t>地域課題分析ナビゲーションを活用</a:t>
            </a:r>
          </a:p>
        </p:txBody>
      </p:sp>
    </p:spTree>
    <p:extLst>
      <p:ext uri="{BB962C8B-B14F-4D97-AF65-F5344CB8AC3E}">
        <p14:creationId xmlns:p14="http://schemas.microsoft.com/office/powerpoint/2010/main" val="1164558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A2D921-89F9-15BA-1EE9-5CB451A02942}"/>
              </a:ext>
            </a:extLst>
          </p:cNvPr>
          <p:cNvSpPr>
            <a:spLocks noGrp="1"/>
          </p:cNvSpPr>
          <p:nvPr>
            <p:ph type="sldNum" sz="quarter" idx="12"/>
          </p:nvPr>
        </p:nvSpPr>
        <p:spPr/>
        <p:txBody>
          <a:bodyPr/>
          <a:lstStyle/>
          <a:p>
            <a:fld id="{D9550142-B990-490A-A107-ED7302A7FD52}" type="slidenum">
              <a:rPr lang="ja-JP" altLang="en-US" smtClean="0"/>
              <a:pPr/>
              <a:t>30</a:t>
            </a:fld>
            <a:endParaRPr lang="ja-JP" altLang="en-US"/>
          </a:p>
        </p:txBody>
      </p:sp>
      <p:sp>
        <p:nvSpPr>
          <p:cNvPr id="3" name="タイトル 2">
            <a:extLst>
              <a:ext uri="{FF2B5EF4-FFF2-40B4-BE49-F238E27FC236}">
                <a16:creationId xmlns:a16="http://schemas.microsoft.com/office/drawing/2014/main" id="{B357F741-3D32-2E90-2DF0-F9BBB2C61B54}"/>
              </a:ext>
            </a:extLst>
          </p:cNvPr>
          <p:cNvSpPr>
            <a:spLocks noGrp="1"/>
          </p:cNvSpPr>
          <p:nvPr>
            <p:ph type="title"/>
          </p:nvPr>
        </p:nvSpPr>
        <p:spPr/>
        <p:txBody>
          <a:bodyPr vert="horz">
            <a:normAutofit/>
          </a:bodyPr>
          <a:lstStyle/>
          <a:p>
            <a:r>
              <a:rPr kumimoji="1" lang="ja-JP" altLang="en-US"/>
              <a:t>参考データ集</a:t>
            </a:r>
            <a:r>
              <a:rPr kumimoji="1" lang="en-US" altLang="ja-JP"/>
              <a:t>-A </a:t>
            </a:r>
            <a:r>
              <a:rPr kumimoji="1" lang="ja-JP" altLang="en-US"/>
              <a:t>支援が必要な対象を特定する</a:t>
            </a:r>
          </a:p>
        </p:txBody>
      </p:sp>
      <p:graphicFrame>
        <p:nvGraphicFramePr>
          <p:cNvPr id="6" name="表 6">
            <a:extLst>
              <a:ext uri="{FF2B5EF4-FFF2-40B4-BE49-F238E27FC236}">
                <a16:creationId xmlns:a16="http://schemas.microsoft.com/office/drawing/2014/main" id="{72F92E63-4266-798E-9E8E-A2F10E567E4E}"/>
              </a:ext>
            </a:extLst>
          </p:cNvPr>
          <p:cNvGraphicFramePr>
            <a:graphicFrameLocks noGrp="1"/>
          </p:cNvGraphicFramePr>
          <p:nvPr>
            <p:extLst>
              <p:ext uri="{D42A27DB-BD31-4B8C-83A1-F6EECF244321}">
                <p14:modId xmlns:p14="http://schemas.microsoft.com/office/powerpoint/2010/main" val="1060448901"/>
              </p:ext>
            </p:extLst>
          </p:nvPr>
        </p:nvGraphicFramePr>
        <p:xfrm>
          <a:off x="215924" y="1786062"/>
          <a:ext cx="10222208" cy="3474040"/>
        </p:xfrm>
        <a:graphic>
          <a:graphicData uri="http://schemas.openxmlformats.org/drawingml/2006/table">
            <a:tbl>
              <a:tblPr firstRow="1" bandRow="1">
                <a:tableStyleId>{F2DE63D5-997A-4646-A377-4702673A728D}</a:tableStyleId>
              </a:tblPr>
              <a:tblGrid>
                <a:gridCol w="249901">
                  <a:extLst>
                    <a:ext uri="{9D8B030D-6E8A-4147-A177-3AD203B41FA5}">
                      <a16:colId xmlns:a16="http://schemas.microsoft.com/office/drawing/2014/main" val="2697398112"/>
                    </a:ext>
                  </a:extLst>
                </a:gridCol>
                <a:gridCol w="1347313">
                  <a:extLst>
                    <a:ext uri="{9D8B030D-6E8A-4147-A177-3AD203B41FA5}">
                      <a16:colId xmlns:a16="http://schemas.microsoft.com/office/drawing/2014/main" val="3343445258"/>
                    </a:ext>
                  </a:extLst>
                </a:gridCol>
                <a:gridCol w="1347313">
                  <a:extLst>
                    <a:ext uri="{9D8B030D-6E8A-4147-A177-3AD203B41FA5}">
                      <a16:colId xmlns:a16="http://schemas.microsoft.com/office/drawing/2014/main" val="261855757"/>
                    </a:ext>
                  </a:extLst>
                </a:gridCol>
                <a:gridCol w="3231473">
                  <a:extLst>
                    <a:ext uri="{9D8B030D-6E8A-4147-A177-3AD203B41FA5}">
                      <a16:colId xmlns:a16="http://schemas.microsoft.com/office/drawing/2014/main" val="2094823185"/>
                    </a:ext>
                  </a:extLst>
                </a:gridCol>
                <a:gridCol w="1348736">
                  <a:extLst>
                    <a:ext uri="{9D8B030D-6E8A-4147-A177-3AD203B41FA5}">
                      <a16:colId xmlns:a16="http://schemas.microsoft.com/office/drawing/2014/main" val="3737751294"/>
                    </a:ext>
                  </a:extLst>
                </a:gridCol>
                <a:gridCol w="1348736">
                  <a:extLst>
                    <a:ext uri="{9D8B030D-6E8A-4147-A177-3AD203B41FA5}">
                      <a16:colId xmlns:a16="http://schemas.microsoft.com/office/drawing/2014/main" val="2872687462"/>
                    </a:ext>
                  </a:extLst>
                </a:gridCol>
                <a:gridCol w="1348736">
                  <a:extLst>
                    <a:ext uri="{9D8B030D-6E8A-4147-A177-3AD203B41FA5}">
                      <a16:colId xmlns:a16="http://schemas.microsoft.com/office/drawing/2014/main" val="1968042120"/>
                    </a:ext>
                  </a:extLst>
                </a:gridCol>
              </a:tblGrid>
              <a:tr h="370840">
                <a:tc>
                  <a:txBody>
                    <a:bodyPr/>
                    <a:lstStyle/>
                    <a:p>
                      <a:pPr algn="ctr"/>
                      <a:r>
                        <a:rPr kumimoji="1" lang="en-US" altLang="ja-JP" sz="1600">
                          <a:latin typeface="Meiryo UI" panose="020B0604030504040204" pitchFamily="50" charset="-128"/>
                          <a:ea typeface="Meiryo UI" panose="020B0604030504040204" pitchFamily="50" charset="-128"/>
                        </a:rPr>
                        <a:t>#</a:t>
                      </a:r>
                      <a:endParaRPr kumimoji="1" lang="ja-JP" altLang="en-US" sz="1600">
                        <a:latin typeface="Meiryo UI" panose="020B0604030504040204" pitchFamily="50" charset="-128"/>
                        <a:ea typeface="Meiryo UI" panose="020B0604030504040204"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統計など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指標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概要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地域別分析</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更新頻度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rPr>
                        <a:t>提供元</a:t>
                      </a:r>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extLst>
                  <a:ext uri="{0D108BD9-81ED-4DB2-BD59-A6C34878D82A}">
                    <a16:rowId xmlns:a16="http://schemas.microsoft.com/office/drawing/2014/main" val="846399862"/>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1</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u="sng" kern="0">
                          <a:solidFill>
                            <a:srgbClr val="0070C0"/>
                          </a:solidFill>
                          <a:latin typeface="Meiryo UI"/>
                          <a:ea typeface="Meiryo UI"/>
                          <a:hlinkClick r:id="rId2"/>
                        </a:rPr>
                        <a:t>家計調査</a:t>
                      </a:r>
                      <a:endParaRPr kumimoji="0" lang="en-US" altLang="ja-JP" sz="1200" b="0" u="sng" kern="0">
                        <a:solidFill>
                          <a:srgbClr val="0070C0"/>
                        </a:solidFill>
                        <a:latin typeface="Meiryo UI"/>
                        <a:ea typeface="Meiryo UI"/>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7800" indent="-177800" algn="l">
                        <a:buFont typeface="Arial" panose="020B0604020202020204" pitchFamily="34" charset="0"/>
                        <a:buChar char="•"/>
                      </a:pPr>
                      <a:r>
                        <a:rPr kumimoji="1" lang="en-US" altLang="ja-JP" sz="1200">
                          <a:latin typeface="Meiryo UI" panose="020B0604030504040204" pitchFamily="50" charset="-128"/>
                          <a:ea typeface="Meiryo UI" panose="020B0604030504040204" pitchFamily="50" charset="-128"/>
                        </a:rPr>
                        <a:t>18</a:t>
                      </a:r>
                      <a:r>
                        <a:rPr kumimoji="1" lang="ja-JP" altLang="en-US" sz="1200">
                          <a:latin typeface="Meiryo UI" panose="020B0604030504040204" pitchFamily="50" charset="-128"/>
                          <a:ea typeface="Meiryo UI" panose="020B0604030504040204" pitchFamily="50" charset="-128"/>
                        </a:rPr>
                        <a:t>歳未満人員</a:t>
                      </a:r>
                      <a:endParaRPr kumimoji="1" lang="en-US" altLang="ja-JP" sz="1200">
                        <a:latin typeface="Meiryo UI" panose="020B0604030504040204" pitchFamily="50" charset="-128"/>
                        <a:ea typeface="Meiryo UI" panose="020B0604030504040204" pitchFamily="50" charset="-128"/>
                      </a:endParaRPr>
                    </a:p>
                    <a:p>
                      <a:pPr marL="177800" indent="-177800" algn="l">
                        <a:buFont typeface="Arial" panose="020B0604020202020204" pitchFamily="34" charset="0"/>
                        <a:buChar char="•"/>
                      </a:pPr>
                      <a:r>
                        <a:rPr kumimoji="1" lang="en-US" altLang="ja-JP" sz="1200">
                          <a:latin typeface="Meiryo UI" panose="020B0604030504040204" pitchFamily="50" charset="-128"/>
                          <a:ea typeface="Meiryo UI" panose="020B0604030504040204" pitchFamily="50" charset="-128"/>
                        </a:rPr>
                        <a:t>65</a:t>
                      </a:r>
                      <a:r>
                        <a:rPr kumimoji="1" lang="ja-JP" altLang="en-US" sz="1200">
                          <a:latin typeface="Meiryo UI" panose="020B0604030504040204" pitchFamily="50" charset="-128"/>
                          <a:ea typeface="Meiryo UI" panose="020B0604030504040204" pitchFamily="50" charset="-128"/>
                        </a:rPr>
                        <a:t>歳以上人員</a:t>
                      </a:r>
                      <a:endParaRPr kumimoji="1" lang="en-US" altLang="ja-JP" sz="1200">
                        <a:latin typeface="Meiryo UI" panose="020B0604030504040204" pitchFamily="50" charset="-128"/>
                        <a:ea typeface="Meiryo UI" panose="020B0604030504040204" pitchFamily="50" charset="-128"/>
                      </a:endParaRPr>
                    </a:p>
                    <a:p>
                      <a:pPr marL="177800" indent="-177800" algn="l">
                        <a:buFont typeface="Arial" panose="020B0604020202020204" pitchFamily="34" charset="0"/>
                        <a:buChar char="•"/>
                      </a:pPr>
                      <a:r>
                        <a:rPr kumimoji="1" lang="en-US" altLang="ja-JP" sz="1200">
                          <a:latin typeface="Meiryo UI" panose="020B0604030504040204" pitchFamily="50" charset="-128"/>
                          <a:ea typeface="Meiryo UI" panose="020B0604030504040204" pitchFamily="50" charset="-128"/>
                        </a:rPr>
                        <a:t>65</a:t>
                      </a:r>
                      <a:r>
                        <a:rPr kumimoji="1" lang="ja-JP" altLang="en-US" sz="1200">
                          <a:latin typeface="Meiryo UI" panose="020B0604030504040204" pitchFamily="50" charset="-128"/>
                          <a:ea typeface="Meiryo UI" panose="020B0604030504040204" pitchFamily="50" charset="-128"/>
                        </a:rPr>
                        <a:t>歳以上の無職者人員　など</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200" b="0" u="none" kern="0">
                          <a:solidFill>
                            <a:schemeClr val="tx1"/>
                          </a:solidFill>
                          <a:latin typeface="Meiryo UI"/>
                          <a:ea typeface="Meiryo UI"/>
                        </a:rPr>
                        <a:t>二人以上世帯のうち勤労世帯の各種世帯人員の数を提供する。</a:t>
                      </a:r>
                      <a:endParaRPr kumimoji="0" lang="en-US" altLang="ja-JP" sz="1200" b="0" u="none" kern="0">
                        <a:solidFill>
                          <a:schemeClr val="tx1"/>
                        </a:solidFill>
                        <a:latin typeface="Meiryo UI"/>
                        <a:ea typeface="Meiryo UI"/>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zh-TW" altLang="en-US" sz="1200">
                          <a:latin typeface="Meiryo UI" panose="020B0604030504040204" pitchFamily="50" charset="-128"/>
                          <a:ea typeface="Meiryo UI" panose="020B0604030504040204" pitchFamily="50" charset="-128"/>
                        </a:rPr>
                        <a:t>都道府県庁</a:t>
                      </a:r>
                      <a:endParaRPr kumimoji="1" lang="en-US" altLang="zh-TW" sz="1200">
                        <a:latin typeface="Meiryo UI" panose="020B0604030504040204" pitchFamily="50" charset="-128"/>
                        <a:ea typeface="Meiryo UI" panose="020B0604030504040204" pitchFamily="50" charset="-128"/>
                      </a:endParaRPr>
                    </a:p>
                    <a:p>
                      <a:pPr algn="ctr"/>
                      <a:r>
                        <a:rPr kumimoji="1" lang="zh-TW" altLang="en-US" sz="1200">
                          <a:latin typeface="Meiryo UI" panose="020B0604030504040204" pitchFamily="50" charset="-128"/>
                          <a:ea typeface="Meiryo UI" panose="020B0604030504040204" pitchFamily="50" charset="-128"/>
                        </a:rPr>
                        <a:t>所在市別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月次</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総務省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69711624"/>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2</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u="sng" kern="0">
                          <a:solidFill>
                            <a:srgbClr val="0070C0"/>
                          </a:solidFill>
                          <a:latin typeface="Meiryo UI"/>
                          <a:ea typeface="Meiryo UI"/>
                          <a:hlinkClick r:id="rId3"/>
                        </a:rPr>
                        <a:t>市町村別農業産出額（推計）</a:t>
                      </a:r>
                      <a:endParaRPr kumimoji="0" lang="en-US" altLang="ja-JP" sz="1200" b="0" u="sng" kern="0">
                        <a:solidFill>
                          <a:srgbClr val="0070C0"/>
                        </a:solidFill>
                        <a:latin typeface="Meiryo UI"/>
                        <a:ea typeface="Meiryo UI"/>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7800" indent="-17780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農業産出額</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農業産出額（総額）の品目別の割合（シェア）を提供する。</a:t>
                      </a:r>
                      <a:r>
                        <a:rPr kumimoji="0" lang="en-US" altLang="ja-JP" sz="1200" b="0" i="0" u="sng" strike="noStrike" kern="0" cap="none" spc="0" normalizeH="0" baseline="0" noProof="0">
                          <a:ln>
                            <a:noFill/>
                          </a:ln>
                          <a:solidFill>
                            <a:srgbClr val="0070C0"/>
                          </a:solidFill>
                          <a:effectLst/>
                          <a:uLnTx/>
                          <a:uFillTx/>
                          <a:latin typeface="Meiryo UI"/>
                          <a:ea typeface="Meiryo UI"/>
                          <a:cs typeface="+mn-cs"/>
                          <a:hlinkClick r:id="rId4"/>
                        </a:rPr>
                        <a:t>RESAS</a:t>
                      </a:r>
                      <a:r>
                        <a:rPr kumimoji="0" lang="ja-JP" altLang="en-US" sz="1200" b="0" i="0" u="sng" strike="noStrike" kern="0" cap="none" spc="0" normalizeH="0" baseline="0" noProof="0">
                          <a:ln>
                            <a:noFill/>
                          </a:ln>
                          <a:solidFill>
                            <a:srgbClr val="0070C0"/>
                          </a:solidFill>
                          <a:effectLst/>
                          <a:uLnTx/>
                          <a:uFillTx/>
                          <a:latin typeface="Meiryo UI"/>
                          <a:ea typeface="Meiryo UI"/>
                          <a:cs typeface="+mn-cs"/>
                          <a:hlinkClick r:id="rId4"/>
                        </a:rPr>
                        <a:t>（地域経済分析システム）産業構造マップ</a:t>
                      </a:r>
                      <a:r>
                        <a:rPr kumimoji="0" lang="ja-JP" altLang="en-US" sz="1200" b="0" u="sng" kern="0">
                          <a:solidFill>
                            <a:srgbClr val="0070C0"/>
                          </a:solidFill>
                          <a:latin typeface="Meiryo UI"/>
                          <a:ea typeface="Meiryo UI"/>
                          <a:hlinkClick r:id="rId4"/>
                        </a:rPr>
                        <a:t>＞農業＞農業の構造</a:t>
                      </a:r>
                      <a:r>
                        <a:rPr kumimoji="0" lang="ja-JP" altLang="en-US" sz="1200" b="0" u="none" kern="0">
                          <a:solidFill>
                            <a:schemeClr val="tx1"/>
                          </a:solidFill>
                          <a:latin typeface="Meiryo UI"/>
                          <a:ea typeface="Meiryo UI"/>
                        </a:rPr>
                        <a:t>においても閲覧可能。</a:t>
                      </a:r>
                      <a:endParaRPr kumimoji="0" lang="en-US" altLang="ja-JP" sz="1200" b="0" u="none" kern="0">
                        <a:solidFill>
                          <a:schemeClr val="tx1"/>
                        </a:solidFill>
                        <a:latin typeface="Meiryo UI"/>
                        <a:ea typeface="Meiryo UI"/>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市町村別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年次</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農林水産省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95449738"/>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3</a:t>
                      </a:r>
                      <a:endParaRPr kumimoji="1" lang="ja-JP" altLang="en-US" sz="14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0">
                          <a:latin typeface="Meiryo UI" panose="020B0604030504040204" pitchFamily="50" charset="-128"/>
                          <a:ea typeface="Meiryo UI" panose="020B0604030504040204" pitchFamily="50" charset="-128"/>
                          <a:hlinkClick r:id="rId5"/>
                        </a:rPr>
                        <a:t>農林業センサス</a:t>
                      </a:r>
                      <a:endParaRPr kumimoji="1" lang="ja-JP" altLang="en-US" sz="1200" b="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7800" marR="0" lvl="0" indent="-177800" algn="l" defTabSz="98709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Meiryo UI" panose="020B0604030504040204" pitchFamily="50" charset="-128"/>
                          <a:ea typeface="Meiryo UI" panose="020B0604030504040204" pitchFamily="50" charset="-128"/>
                        </a:rPr>
                        <a:t>経営体数</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農産物販売金額１位の部門別の経営体数を提供する。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市町村別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en-US" altLang="ja-JP" sz="1200">
                          <a:latin typeface="Meiryo UI" panose="020B0604030504040204" pitchFamily="50" charset="-128"/>
                          <a:ea typeface="Meiryo UI" panose="020B0604030504040204" pitchFamily="50" charset="-128"/>
                        </a:rPr>
                        <a:t>5</a:t>
                      </a:r>
                      <a:r>
                        <a:rPr kumimoji="1" lang="ja-JP" altLang="en-US" sz="1200">
                          <a:latin typeface="Meiryo UI" panose="020B0604030504040204" pitchFamily="50" charset="-128"/>
                          <a:ea typeface="Meiryo UI" panose="020B0604030504040204" pitchFamily="50" charset="-128"/>
                        </a:rPr>
                        <a:t>年に</a:t>
                      </a:r>
                      <a:r>
                        <a:rPr kumimoji="1" lang="en-US" altLang="ja-JP" sz="1200">
                          <a:latin typeface="Meiryo UI" panose="020B0604030504040204" pitchFamily="50" charset="-128"/>
                          <a:ea typeface="Meiryo UI" panose="020B0604030504040204" pitchFamily="50" charset="-128"/>
                        </a:rPr>
                        <a:t>1</a:t>
                      </a:r>
                      <a:r>
                        <a:rPr kumimoji="1" lang="ja-JP" altLang="en-US" sz="1200">
                          <a:latin typeface="Meiryo UI" panose="020B0604030504040204" pitchFamily="50" charset="-128"/>
                          <a:ea typeface="Meiryo UI" panose="020B0604030504040204" pitchFamily="50" charset="-128"/>
                        </a:rPr>
                        <a:t>度</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農林水産省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59674416"/>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4</a:t>
                      </a:r>
                      <a:endParaRPr kumimoji="1" lang="ja-JP" altLang="en-US" sz="14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0">
                          <a:latin typeface="Meiryo UI" panose="020B0604030504040204" pitchFamily="50" charset="-128"/>
                          <a:ea typeface="Meiryo UI" panose="020B0604030504040204" pitchFamily="50" charset="-128"/>
                          <a:hlinkClick r:id="rId6"/>
                        </a:rPr>
                        <a:t>漁業センサス</a:t>
                      </a:r>
                      <a:endParaRPr kumimoji="1" lang="ja-JP" altLang="en-US" sz="1200" b="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7800" indent="-17780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経営体数</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漁業種類別の経営体数を提供する。</a:t>
                      </a:r>
                      <a:r>
                        <a:rPr kumimoji="0" lang="en-US" altLang="ja-JP" sz="1200" b="0" i="0" u="sng" strike="noStrike" kern="0" cap="none" spc="0" normalizeH="0" baseline="0" noProof="0">
                          <a:ln>
                            <a:noFill/>
                          </a:ln>
                          <a:solidFill>
                            <a:srgbClr val="0070C0"/>
                          </a:solidFill>
                          <a:effectLst/>
                          <a:uLnTx/>
                          <a:uFillTx/>
                          <a:latin typeface="Meiryo UI"/>
                          <a:ea typeface="Meiryo UI"/>
                          <a:cs typeface="+mn-cs"/>
                          <a:hlinkClick r:id="rId7"/>
                        </a:rPr>
                        <a:t>RESAS</a:t>
                      </a:r>
                      <a:r>
                        <a:rPr kumimoji="0" lang="ja-JP" altLang="en-US" sz="1200" b="0" i="0" u="sng" strike="noStrike" kern="0" cap="none" spc="0" normalizeH="0" baseline="0" noProof="0">
                          <a:ln>
                            <a:noFill/>
                          </a:ln>
                          <a:solidFill>
                            <a:srgbClr val="0070C0"/>
                          </a:solidFill>
                          <a:effectLst/>
                          <a:uLnTx/>
                          <a:uFillTx/>
                          <a:latin typeface="Meiryo UI"/>
                          <a:ea typeface="Meiryo UI"/>
                          <a:cs typeface="+mn-cs"/>
                          <a:hlinkClick r:id="rId7"/>
                        </a:rPr>
                        <a:t>（地域経済分析システム）産業構造マップ</a:t>
                      </a:r>
                      <a:r>
                        <a:rPr kumimoji="0" lang="ja-JP" altLang="en-US" sz="1200" b="0" u="sng" kern="0">
                          <a:solidFill>
                            <a:srgbClr val="0070C0"/>
                          </a:solidFill>
                          <a:latin typeface="Meiryo UI"/>
                          <a:ea typeface="Meiryo UI"/>
                          <a:hlinkClick r:id="rId7"/>
                        </a:rPr>
                        <a:t>＞水産業＞海面漁獲物等販売金額</a:t>
                      </a:r>
                      <a:r>
                        <a:rPr kumimoji="0" lang="ja-JP" altLang="en-US" sz="1200" b="0" u="none" kern="0">
                          <a:solidFill>
                            <a:schemeClr val="tx1"/>
                          </a:solidFill>
                          <a:latin typeface="Meiryo UI"/>
                          <a:ea typeface="Meiryo UI"/>
                        </a:rPr>
                        <a:t>においても閲覧可能。</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市町村別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en-US" altLang="ja-JP" sz="1200">
                          <a:latin typeface="Meiryo UI" panose="020B0604030504040204" pitchFamily="50" charset="-128"/>
                          <a:ea typeface="Meiryo UI" panose="020B0604030504040204" pitchFamily="50" charset="-128"/>
                        </a:rPr>
                        <a:t>5</a:t>
                      </a:r>
                      <a:r>
                        <a:rPr kumimoji="1" lang="ja-JP" altLang="en-US" sz="1200">
                          <a:latin typeface="Meiryo UI" panose="020B0604030504040204" pitchFamily="50" charset="-128"/>
                          <a:ea typeface="Meiryo UI" panose="020B0604030504040204" pitchFamily="50" charset="-128"/>
                        </a:rPr>
                        <a:t>年に</a:t>
                      </a:r>
                      <a:r>
                        <a:rPr kumimoji="1" lang="en-US" altLang="ja-JP" sz="1200">
                          <a:latin typeface="Meiryo UI" panose="020B0604030504040204" pitchFamily="50" charset="-128"/>
                          <a:ea typeface="Meiryo UI" panose="020B0604030504040204" pitchFamily="50" charset="-128"/>
                        </a:rPr>
                        <a:t>1</a:t>
                      </a:r>
                      <a:r>
                        <a:rPr kumimoji="1" lang="ja-JP" altLang="en-US" sz="1200">
                          <a:latin typeface="Meiryo UI" panose="020B0604030504040204" pitchFamily="50" charset="-128"/>
                          <a:ea typeface="Meiryo UI" panose="020B0604030504040204" pitchFamily="50" charset="-128"/>
                        </a:rPr>
                        <a:t>度</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農林水産省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12008539"/>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5</a:t>
                      </a:r>
                      <a:endParaRPr kumimoji="1" lang="ja-JP" altLang="en-US" sz="14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0">
                          <a:latin typeface="Meiryo UI" panose="020B0604030504040204" pitchFamily="50" charset="-128"/>
                          <a:ea typeface="Meiryo UI" panose="020B0604030504040204" pitchFamily="50" charset="-128"/>
                          <a:hlinkClick r:id="rId8"/>
                        </a:rPr>
                        <a:t>経済構造実態調査</a:t>
                      </a:r>
                      <a:endParaRPr kumimoji="1" lang="ja-JP" altLang="en-US" sz="1200" b="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7800" indent="-17780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事業所数</a:t>
                      </a:r>
                      <a:endParaRPr kumimoji="1" lang="en-US" altLang="ja-JP" sz="1200">
                        <a:latin typeface="Meiryo UI" panose="020B0604030504040204" pitchFamily="50" charset="-128"/>
                        <a:ea typeface="Meiryo UI" panose="020B0604030504040204" pitchFamily="50" charset="-128"/>
                      </a:endParaRPr>
                    </a:p>
                    <a:p>
                      <a:pPr marL="177800" indent="-17780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従業者数</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製造業における産業中分類別の事業所数、従業者数を提供する。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市町村別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年次</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経済産業省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61580930"/>
                  </a:ext>
                </a:extLst>
              </a:tr>
            </a:tbl>
          </a:graphicData>
        </a:graphic>
      </p:graphicFrame>
      <p:sp>
        <p:nvSpPr>
          <p:cNvPr id="7" name="Text Placeholder 7">
            <a:extLst>
              <a:ext uri="{FF2B5EF4-FFF2-40B4-BE49-F238E27FC236}">
                <a16:creationId xmlns:a16="http://schemas.microsoft.com/office/drawing/2014/main" id="{1E6B857E-0A42-29B4-D05E-AC4BF0191882}"/>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支援が必要な対象を特定する上で、分野によっては下記のようなデータも活用可能です（あくまで一例です）</a:t>
            </a:r>
          </a:p>
        </p:txBody>
      </p:sp>
    </p:spTree>
    <p:extLst>
      <p:ext uri="{BB962C8B-B14F-4D97-AF65-F5344CB8AC3E}">
        <p14:creationId xmlns:p14="http://schemas.microsoft.com/office/powerpoint/2010/main" val="115663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A2D921-89F9-15BA-1EE9-5CB451A02942}"/>
              </a:ext>
            </a:extLst>
          </p:cNvPr>
          <p:cNvSpPr>
            <a:spLocks noGrp="1"/>
          </p:cNvSpPr>
          <p:nvPr>
            <p:ph type="sldNum" sz="quarter" idx="12"/>
          </p:nvPr>
        </p:nvSpPr>
        <p:spPr/>
        <p:txBody>
          <a:bodyPr/>
          <a:lstStyle/>
          <a:p>
            <a:fld id="{D9550142-B990-490A-A107-ED7302A7FD52}" type="slidenum">
              <a:rPr lang="ja-JP" altLang="en-US" smtClean="0"/>
              <a:pPr/>
              <a:t>31</a:t>
            </a:fld>
            <a:endParaRPr lang="ja-JP" altLang="en-US"/>
          </a:p>
        </p:txBody>
      </p:sp>
      <p:sp>
        <p:nvSpPr>
          <p:cNvPr id="3" name="タイトル 2">
            <a:extLst>
              <a:ext uri="{FF2B5EF4-FFF2-40B4-BE49-F238E27FC236}">
                <a16:creationId xmlns:a16="http://schemas.microsoft.com/office/drawing/2014/main" id="{B357F741-3D32-2E90-2DF0-F9BBB2C61B54}"/>
              </a:ext>
            </a:extLst>
          </p:cNvPr>
          <p:cNvSpPr>
            <a:spLocks noGrp="1"/>
          </p:cNvSpPr>
          <p:nvPr>
            <p:ph type="title"/>
          </p:nvPr>
        </p:nvSpPr>
        <p:spPr/>
        <p:txBody>
          <a:bodyPr vert="horz">
            <a:normAutofit/>
          </a:bodyPr>
          <a:lstStyle/>
          <a:p>
            <a:r>
              <a:rPr kumimoji="1" lang="ja-JP" altLang="en-US"/>
              <a:t>参考データ集</a:t>
            </a:r>
            <a:r>
              <a:rPr kumimoji="1" lang="en-US" altLang="ja-JP"/>
              <a:t>-B-a </a:t>
            </a:r>
            <a:r>
              <a:rPr kumimoji="1" lang="ja-JP" altLang="en-US"/>
              <a:t>地域の物価の状況を把握する</a:t>
            </a:r>
          </a:p>
        </p:txBody>
      </p:sp>
      <p:graphicFrame>
        <p:nvGraphicFramePr>
          <p:cNvPr id="6" name="表 6">
            <a:extLst>
              <a:ext uri="{FF2B5EF4-FFF2-40B4-BE49-F238E27FC236}">
                <a16:creationId xmlns:a16="http://schemas.microsoft.com/office/drawing/2014/main" id="{72F92E63-4266-798E-9E8E-A2F10E567E4E}"/>
              </a:ext>
            </a:extLst>
          </p:cNvPr>
          <p:cNvGraphicFramePr>
            <a:graphicFrameLocks noGrp="1"/>
          </p:cNvGraphicFramePr>
          <p:nvPr>
            <p:extLst>
              <p:ext uri="{D42A27DB-BD31-4B8C-83A1-F6EECF244321}">
                <p14:modId xmlns:p14="http://schemas.microsoft.com/office/powerpoint/2010/main" val="700145159"/>
              </p:ext>
            </p:extLst>
          </p:nvPr>
        </p:nvGraphicFramePr>
        <p:xfrm>
          <a:off x="215924" y="1786062"/>
          <a:ext cx="10222208" cy="3180280"/>
        </p:xfrm>
        <a:graphic>
          <a:graphicData uri="http://schemas.openxmlformats.org/drawingml/2006/table">
            <a:tbl>
              <a:tblPr firstRow="1" bandRow="1">
                <a:tableStyleId>{F2DE63D5-997A-4646-A377-4702673A728D}</a:tableStyleId>
              </a:tblPr>
              <a:tblGrid>
                <a:gridCol w="249901">
                  <a:extLst>
                    <a:ext uri="{9D8B030D-6E8A-4147-A177-3AD203B41FA5}">
                      <a16:colId xmlns:a16="http://schemas.microsoft.com/office/drawing/2014/main" val="2697398112"/>
                    </a:ext>
                  </a:extLst>
                </a:gridCol>
                <a:gridCol w="1347313">
                  <a:extLst>
                    <a:ext uri="{9D8B030D-6E8A-4147-A177-3AD203B41FA5}">
                      <a16:colId xmlns:a16="http://schemas.microsoft.com/office/drawing/2014/main" val="3343445258"/>
                    </a:ext>
                  </a:extLst>
                </a:gridCol>
                <a:gridCol w="1347313">
                  <a:extLst>
                    <a:ext uri="{9D8B030D-6E8A-4147-A177-3AD203B41FA5}">
                      <a16:colId xmlns:a16="http://schemas.microsoft.com/office/drawing/2014/main" val="261855757"/>
                    </a:ext>
                  </a:extLst>
                </a:gridCol>
                <a:gridCol w="3231473">
                  <a:extLst>
                    <a:ext uri="{9D8B030D-6E8A-4147-A177-3AD203B41FA5}">
                      <a16:colId xmlns:a16="http://schemas.microsoft.com/office/drawing/2014/main" val="2094823185"/>
                    </a:ext>
                  </a:extLst>
                </a:gridCol>
                <a:gridCol w="1348736">
                  <a:extLst>
                    <a:ext uri="{9D8B030D-6E8A-4147-A177-3AD203B41FA5}">
                      <a16:colId xmlns:a16="http://schemas.microsoft.com/office/drawing/2014/main" val="3737751294"/>
                    </a:ext>
                  </a:extLst>
                </a:gridCol>
                <a:gridCol w="1348736">
                  <a:extLst>
                    <a:ext uri="{9D8B030D-6E8A-4147-A177-3AD203B41FA5}">
                      <a16:colId xmlns:a16="http://schemas.microsoft.com/office/drawing/2014/main" val="2872687462"/>
                    </a:ext>
                  </a:extLst>
                </a:gridCol>
                <a:gridCol w="1348736">
                  <a:extLst>
                    <a:ext uri="{9D8B030D-6E8A-4147-A177-3AD203B41FA5}">
                      <a16:colId xmlns:a16="http://schemas.microsoft.com/office/drawing/2014/main" val="1968042120"/>
                    </a:ext>
                  </a:extLst>
                </a:gridCol>
              </a:tblGrid>
              <a:tr h="370840">
                <a:tc>
                  <a:txBody>
                    <a:bodyPr/>
                    <a:lstStyle/>
                    <a:p>
                      <a:pPr algn="ctr"/>
                      <a:r>
                        <a:rPr kumimoji="1" lang="en-US" altLang="ja-JP" sz="1600">
                          <a:latin typeface="Meiryo UI" panose="020B0604030504040204" pitchFamily="50" charset="-128"/>
                          <a:ea typeface="Meiryo UI" panose="020B0604030504040204" pitchFamily="50" charset="-128"/>
                        </a:rPr>
                        <a:t>#</a:t>
                      </a:r>
                      <a:endParaRPr kumimoji="1" lang="ja-JP" altLang="en-US" sz="1600">
                        <a:latin typeface="Meiryo UI" panose="020B0604030504040204" pitchFamily="50" charset="-128"/>
                        <a:ea typeface="Meiryo UI" panose="020B0604030504040204"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統計など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指標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概要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地域別分析</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更新頻度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rPr>
                        <a:t>提供元</a:t>
                      </a:r>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extLst>
                  <a:ext uri="{0D108BD9-81ED-4DB2-BD59-A6C34878D82A}">
                    <a16:rowId xmlns:a16="http://schemas.microsoft.com/office/drawing/2014/main" val="846399862"/>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1</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hlinkClick r:id="rId2"/>
                        </a:rPr>
                        <a:t>石油製品価格調査</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7800" indent="-17780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小売価格</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ハイオク、レギュラー、軽油、灯油（店頭・配達）の小売価格を提供する。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都道府県別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週次</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資源エネルギー庁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95449738"/>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2</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hlinkClick r:id="rId3"/>
                        </a:rPr>
                        <a:t>農業物価統計調査</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7800" indent="-17780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農産物価格指数</a:t>
                      </a:r>
                      <a:endParaRPr kumimoji="1" lang="en-US" altLang="ja-JP" sz="1200">
                        <a:latin typeface="Meiryo UI" panose="020B0604030504040204" pitchFamily="50" charset="-128"/>
                        <a:ea typeface="Meiryo UI" panose="020B0604030504040204" pitchFamily="50" charset="-128"/>
                      </a:endParaRPr>
                    </a:p>
                    <a:p>
                      <a:pPr marL="177800" indent="-17780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農業生産資材価格指数</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農産物価格指数（生産者価格）や農業生産資材価格指数を類別、品目別に提供する。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全国</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月次</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農林水産省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59674416"/>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3</a:t>
                      </a:r>
                      <a:endParaRPr kumimoji="1" lang="ja-JP" altLang="en-US" sz="14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hlinkClick r:id="rId4"/>
                        </a:rPr>
                        <a:t>青果物卸売市場調査</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卸売価格</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全国の主要都市における青果物（野菜・果実）の日々の産地別卸売数量と価格を提供する。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主要卸売市場別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日別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農林水産省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12008539"/>
                  </a:ext>
                </a:extLst>
              </a:tr>
              <a:tr h="370840">
                <a:tc>
                  <a:txBody>
                    <a:bodyPr/>
                    <a:lstStyle/>
                    <a:p>
                      <a:pPr algn="ctr"/>
                      <a:r>
                        <a:rPr kumimoji="1" lang="en-US" altLang="ja-JP" sz="1400">
                          <a:latin typeface="Meiryo UI" panose="020B0604030504040204" pitchFamily="50" charset="-128"/>
                          <a:ea typeface="Meiryo UI" panose="020B0604030504040204" pitchFamily="50" charset="-128"/>
                        </a:rPr>
                        <a:t>4</a:t>
                      </a:r>
                      <a:endParaRPr kumimoji="1" lang="ja-JP" altLang="en-US" sz="14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hlinkClick r:id="rId4"/>
                        </a:rPr>
                        <a:t>食肉卸売市場調査</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取引価格</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全国の食肉中央卸売市場における牛、豚の規格別取引成立頭数、取引価格を提供する。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食肉中央</a:t>
                      </a:r>
                      <a:endParaRPr kumimoji="1" lang="en-US" altLang="ja-JP" sz="1200">
                        <a:latin typeface="Meiryo UI" panose="020B0604030504040204" pitchFamily="50" charset="-128"/>
                        <a:ea typeface="Meiryo UI" panose="020B0604030504040204" pitchFamily="50" charset="-128"/>
                      </a:endParaRPr>
                    </a:p>
                    <a:p>
                      <a:pPr algn="ctr"/>
                      <a:r>
                        <a:rPr kumimoji="1" lang="ja-JP" altLang="en-US" sz="1200">
                          <a:latin typeface="Meiryo UI" panose="020B0604030504040204" pitchFamily="50" charset="-128"/>
                          <a:ea typeface="Meiryo UI" panose="020B0604030504040204" pitchFamily="50" charset="-128"/>
                        </a:rPr>
                        <a:t>卸売市場別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日別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農林水産省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47987579"/>
                  </a:ext>
                </a:extLst>
              </a:tr>
              <a:tr h="370840">
                <a:tc>
                  <a:txBody>
                    <a:bodyPr/>
                    <a:lstStyle/>
                    <a:p>
                      <a:pPr algn="ctr"/>
                      <a:r>
                        <a:rPr kumimoji="1" lang="en-US" altLang="ja-JP" sz="1400">
                          <a:latin typeface="Meiryo UI" panose="020B0604030504040204" pitchFamily="50" charset="-128"/>
                          <a:ea typeface="Meiryo UI" panose="020B0604030504040204" pitchFamily="50" charset="-128"/>
                        </a:rPr>
                        <a:t>5</a:t>
                      </a:r>
                      <a:endParaRPr kumimoji="1" lang="ja-JP" altLang="en-US" sz="14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hlinkClick r:id="rId5"/>
                        </a:rPr>
                        <a:t>木材統計調査</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販売価格　など</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都道府県別の素材・木材チップや木材製品の価格等を提供する。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都道府県別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月次</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農林水産省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96782039"/>
                  </a:ext>
                </a:extLst>
              </a:tr>
              <a:tr h="370840">
                <a:tc>
                  <a:txBody>
                    <a:bodyPr/>
                    <a:lstStyle/>
                    <a:p>
                      <a:pPr algn="ctr"/>
                      <a:r>
                        <a:rPr kumimoji="1" lang="en-US" altLang="ja-JP" sz="1400">
                          <a:latin typeface="Meiryo UI" panose="020B0604030504040204" pitchFamily="50" charset="-128"/>
                          <a:ea typeface="Meiryo UI" panose="020B0604030504040204" pitchFamily="50" charset="-128"/>
                        </a:rPr>
                        <a:t>6</a:t>
                      </a:r>
                      <a:endParaRPr kumimoji="1" lang="ja-JP" altLang="en-US" sz="14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hlinkClick r:id="rId6"/>
                        </a:rPr>
                        <a:t>学校給食実施状況調査</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学校給食費平均月額</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都道府県別の小学校、中学校、夜間定時制高等学校における学校給食費平均月額を提供する。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都道府県別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隔年</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文部科学省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83324501"/>
                  </a:ext>
                </a:extLst>
              </a:tr>
            </a:tbl>
          </a:graphicData>
        </a:graphic>
      </p:graphicFrame>
      <p:sp>
        <p:nvSpPr>
          <p:cNvPr id="7" name="Text Placeholder 7">
            <a:extLst>
              <a:ext uri="{FF2B5EF4-FFF2-40B4-BE49-F238E27FC236}">
                <a16:creationId xmlns:a16="http://schemas.microsoft.com/office/drawing/2014/main" id="{1E6B857E-0A42-29B4-D05E-AC4BF0191882}"/>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地域の物価状況を把握する上で、分野によっては下記のようなデータも活用可能です（あくまで一例です）</a:t>
            </a:r>
          </a:p>
        </p:txBody>
      </p:sp>
    </p:spTree>
    <p:extLst>
      <p:ext uri="{BB962C8B-B14F-4D97-AF65-F5344CB8AC3E}">
        <p14:creationId xmlns:p14="http://schemas.microsoft.com/office/powerpoint/2010/main" val="243993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A2D921-89F9-15BA-1EE9-5CB451A02942}"/>
              </a:ext>
            </a:extLst>
          </p:cNvPr>
          <p:cNvSpPr>
            <a:spLocks noGrp="1"/>
          </p:cNvSpPr>
          <p:nvPr>
            <p:ph type="sldNum" sz="quarter" idx="12"/>
          </p:nvPr>
        </p:nvSpPr>
        <p:spPr/>
        <p:txBody>
          <a:bodyPr/>
          <a:lstStyle/>
          <a:p>
            <a:fld id="{D9550142-B990-490A-A107-ED7302A7FD52}" type="slidenum">
              <a:rPr lang="ja-JP" altLang="en-US" smtClean="0"/>
              <a:pPr/>
              <a:t>32</a:t>
            </a:fld>
            <a:endParaRPr lang="ja-JP" altLang="en-US"/>
          </a:p>
        </p:txBody>
      </p:sp>
      <p:sp>
        <p:nvSpPr>
          <p:cNvPr id="3" name="タイトル 2">
            <a:extLst>
              <a:ext uri="{FF2B5EF4-FFF2-40B4-BE49-F238E27FC236}">
                <a16:creationId xmlns:a16="http://schemas.microsoft.com/office/drawing/2014/main" id="{B357F741-3D32-2E90-2DF0-F9BBB2C61B54}"/>
              </a:ext>
            </a:extLst>
          </p:cNvPr>
          <p:cNvSpPr>
            <a:spLocks noGrp="1"/>
          </p:cNvSpPr>
          <p:nvPr>
            <p:ph type="title"/>
          </p:nvPr>
        </p:nvSpPr>
        <p:spPr/>
        <p:txBody>
          <a:bodyPr vert="horz">
            <a:noAutofit/>
          </a:bodyPr>
          <a:lstStyle/>
          <a:p>
            <a:r>
              <a:rPr kumimoji="1" lang="ja-JP" altLang="en-US" sz="2000"/>
              <a:t>参考データ集</a:t>
            </a:r>
            <a:r>
              <a:rPr kumimoji="1" lang="en-US" altLang="ja-JP" sz="2000"/>
              <a:t>-B-b </a:t>
            </a:r>
            <a:r>
              <a:rPr kumimoji="1" lang="ja-JP" altLang="en-US" sz="2000"/>
              <a:t>地域で消費が多い品目を把握する </a:t>
            </a:r>
            <a:r>
              <a:rPr kumimoji="1" lang="en-US" altLang="ja-JP" sz="2000"/>
              <a:t>C </a:t>
            </a:r>
            <a:r>
              <a:rPr kumimoji="1" lang="ja-JP" altLang="en-US" sz="2000"/>
              <a:t>支援が必要な量を把握する</a:t>
            </a:r>
          </a:p>
        </p:txBody>
      </p:sp>
      <p:graphicFrame>
        <p:nvGraphicFramePr>
          <p:cNvPr id="6" name="表 6">
            <a:extLst>
              <a:ext uri="{FF2B5EF4-FFF2-40B4-BE49-F238E27FC236}">
                <a16:creationId xmlns:a16="http://schemas.microsoft.com/office/drawing/2014/main" id="{72F92E63-4266-798E-9E8E-A2F10E567E4E}"/>
              </a:ext>
            </a:extLst>
          </p:cNvPr>
          <p:cNvGraphicFramePr>
            <a:graphicFrameLocks noGrp="1"/>
          </p:cNvGraphicFramePr>
          <p:nvPr>
            <p:extLst>
              <p:ext uri="{D42A27DB-BD31-4B8C-83A1-F6EECF244321}">
                <p14:modId xmlns:p14="http://schemas.microsoft.com/office/powerpoint/2010/main" val="2097929478"/>
              </p:ext>
            </p:extLst>
          </p:nvPr>
        </p:nvGraphicFramePr>
        <p:xfrm>
          <a:off x="215924" y="1786062"/>
          <a:ext cx="10222208" cy="2304760"/>
        </p:xfrm>
        <a:graphic>
          <a:graphicData uri="http://schemas.openxmlformats.org/drawingml/2006/table">
            <a:tbl>
              <a:tblPr firstRow="1" bandRow="1">
                <a:tableStyleId>{F2DE63D5-997A-4646-A377-4702673A728D}</a:tableStyleId>
              </a:tblPr>
              <a:tblGrid>
                <a:gridCol w="249901">
                  <a:extLst>
                    <a:ext uri="{9D8B030D-6E8A-4147-A177-3AD203B41FA5}">
                      <a16:colId xmlns:a16="http://schemas.microsoft.com/office/drawing/2014/main" val="2697398112"/>
                    </a:ext>
                  </a:extLst>
                </a:gridCol>
                <a:gridCol w="1347313">
                  <a:extLst>
                    <a:ext uri="{9D8B030D-6E8A-4147-A177-3AD203B41FA5}">
                      <a16:colId xmlns:a16="http://schemas.microsoft.com/office/drawing/2014/main" val="3343445258"/>
                    </a:ext>
                  </a:extLst>
                </a:gridCol>
                <a:gridCol w="1347313">
                  <a:extLst>
                    <a:ext uri="{9D8B030D-6E8A-4147-A177-3AD203B41FA5}">
                      <a16:colId xmlns:a16="http://schemas.microsoft.com/office/drawing/2014/main" val="261855757"/>
                    </a:ext>
                  </a:extLst>
                </a:gridCol>
                <a:gridCol w="3231473">
                  <a:extLst>
                    <a:ext uri="{9D8B030D-6E8A-4147-A177-3AD203B41FA5}">
                      <a16:colId xmlns:a16="http://schemas.microsoft.com/office/drawing/2014/main" val="2094823185"/>
                    </a:ext>
                  </a:extLst>
                </a:gridCol>
                <a:gridCol w="1348736">
                  <a:extLst>
                    <a:ext uri="{9D8B030D-6E8A-4147-A177-3AD203B41FA5}">
                      <a16:colId xmlns:a16="http://schemas.microsoft.com/office/drawing/2014/main" val="3737751294"/>
                    </a:ext>
                  </a:extLst>
                </a:gridCol>
                <a:gridCol w="1348736">
                  <a:extLst>
                    <a:ext uri="{9D8B030D-6E8A-4147-A177-3AD203B41FA5}">
                      <a16:colId xmlns:a16="http://schemas.microsoft.com/office/drawing/2014/main" val="2872687462"/>
                    </a:ext>
                  </a:extLst>
                </a:gridCol>
                <a:gridCol w="1348736">
                  <a:extLst>
                    <a:ext uri="{9D8B030D-6E8A-4147-A177-3AD203B41FA5}">
                      <a16:colId xmlns:a16="http://schemas.microsoft.com/office/drawing/2014/main" val="1968042120"/>
                    </a:ext>
                  </a:extLst>
                </a:gridCol>
              </a:tblGrid>
              <a:tr h="370840">
                <a:tc>
                  <a:txBody>
                    <a:bodyPr/>
                    <a:lstStyle/>
                    <a:p>
                      <a:pPr algn="ctr"/>
                      <a:r>
                        <a:rPr kumimoji="1" lang="en-US" altLang="ja-JP" sz="1600">
                          <a:latin typeface="Meiryo UI" panose="020B0604030504040204" pitchFamily="50" charset="-128"/>
                          <a:ea typeface="Meiryo UI" panose="020B0604030504040204" pitchFamily="50" charset="-128"/>
                        </a:rPr>
                        <a:t>#</a:t>
                      </a:r>
                      <a:endParaRPr kumimoji="1" lang="ja-JP" altLang="en-US" sz="1600">
                        <a:latin typeface="Meiryo UI" panose="020B0604030504040204" pitchFamily="50" charset="-128"/>
                        <a:ea typeface="Meiryo UI" panose="020B0604030504040204"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統計など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指標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概要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地域別分析</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algn="ctr"/>
                      <a:r>
                        <a:rPr kumimoji="1" lang="ja-JP" altLang="en-US" sz="1600">
                          <a:latin typeface="Meiryo UI" panose="020B0604030504040204" pitchFamily="50" charset="-128"/>
                          <a:ea typeface="Meiryo UI" panose="020B0604030504040204" pitchFamily="50" charset="-128"/>
                        </a:rPr>
                        <a:t>更新頻度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tc>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rPr>
                        <a:t>提供元</a:t>
                      </a:r>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87A70"/>
                    </a:solidFill>
                  </a:tcPr>
                </a:tc>
                <a:extLst>
                  <a:ext uri="{0D108BD9-81ED-4DB2-BD59-A6C34878D82A}">
                    <a16:rowId xmlns:a16="http://schemas.microsoft.com/office/drawing/2014/main" val="846399862"/>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1</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0">
                          <a:latin typeface="Meiryo UI" panose="020B0604030504040204" pitchFamily="50" charset="-128"/>
                          <a:ea typeface="Meiryo UI" panose="020B0604030504040204" pitchFamily="50" charset="-128"/>
                          <a:hlinkClick r:id="rId2"/>
                        </a:rPr>
                        <a:t>全国家計構造調査</a:t>
                      </a:r>
                      <a:endParaRPr kumimoji="1" lang="ja-JP" altLang="en-US" sz="1200" b="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7800" indent="-17780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消費支出</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人口</a:t>
                      </a:r>
                      <a:r>
                        <a:rPr kumimoji="1" lang="en-US" altLang="ja-JP" sz="1200">
                          <a:latin typeface="Meiryo UI" panose="020B0604030504040204" pitchFamily="50" charset="-128"/>
                          <a:ea typeface="Meiryo UI" panose="020B0604030504040204" pitchFamily="50" charset="-128"/>
                        </a:rPr>
                        <a:t>15</a:t>
                      </a:r>
                      <a:r>
                        <a:rPr kumimoji="1" lang="ja-JP" altLang="en-US" sz="1200">
                          <a:latin typeface="Meiryo UI" panose="020B0604030504040204" pitchFamily="50" charset="-128"/>
                          <a:ea typeface="Meiryo UI" panose="020B0604030504040204" pitchFamily="50" charset="-128"/>
                        </a:rPr>
                        <a:t>万以上市別の消費支出を、世帯主の年齢階級別や年間収入階級別などに提供する。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en-US" altLang="ja-JP" sz="1200">
                          <a:latin typeface="Meiryo UI" panose="020B0604030504040204" pitchFamily="50" charset="-128"/>
                          <a:ea typeface="Meiryo UI" panose="020B0604030504040204" pitchFamily="50" charset="-128"/>
                        </a:rPr>
                        <a:t>15</a:t>
                      </a:r>
                      <a:r>
                        <a:rPr kumimoji="1" lang="ja-JP" altLang="en-US" sz="1200">
                          <a:latin typeface="Meiryo UI" panose="020B0604030504040204" pitchFamily="50" charset="-128"/>
                          <a:ea typeface="Meiryo UI" panose="020B0604030504040204" pitchFamily="50" charset="-128"/>
                        </a:rPr>
                        <a:t>万以上市別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en-US" altLang="ja-JP" sz="1200">
                          <a:latin typeface="Meiryo UI" panose="020B0604030504040204" pitchFamily="50" charset="-128"/>
                          <a:ea typeface="Meiryo UI" panose="020B0604030504040204" pitchFamily="50" charset="-128"/>
                        </a:rPr>
                        <a:t>5</a:t>
                      </a:r>
                      <a:r>
                        <a:rPr kumimoji="1" lang="ja-JP" altLang="en-US" sz="1200">
                          <a:latin typeface="Meiryo UI" panose="020B0604030504040204" pitchFamily="50" charset="-128"/>
                          <a:ea typeface="Meiryo UI" panose="020B0604030504040204" pitchFamily="50" charset="-128"/>
                        </a:rPr>
                        <a:t>年に</a:t>
                      </a:r>
                      <a:r>
                        <a:rPr kumimoji="1" lang="en-US" altLang="ja-JP" sz="1200">
                          <a:latin typeface="Meiryo UI" panose="020B0604030504040204" pitchFamily="50" charset="-128"/>
                          <a:ea typeface="Meiryo UI" panose="020B0604030504040204" pitchFamily="50" charset="-128"/>
                        </a:rPr>
                        <a:t>1</a:t>
                      </a:r>
                      <a:r>
                        <a:rPr kumimoji="1" lang="ja-JP" altLang="en-US" sz="1200">
                          <a:latin typeface="Meiryo UI" panose="020B0604030504040204" pitchFamily="50" charset="-128"/>
                          <a:ea typeface="Meiryo UI" panose="020B0604030504040204" pitchFamily="50" charset="-128"/>
                        </a:rPr>
                        <a:t>度</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総務省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95449738"/>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2</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0">
                          <a:latin typeface="Meiryo UI" panose="020B0604030504040204" pitchFamily="50" charset="-128"/>
                          <a:ea typeface="Meiryo UI" panose="020B0604030504040204" pitchFamily="50" charset="-128"/>
                          <a:hlinkClick r:id="rId3"/>
                        </a:rPr>
                        <a:t>農産物生産費統計</a:t>
                      </a:r>
                      <a:endParaRPr kumimoji="1" lang="ja-JP" altLang="en-US" sz="1200" b="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7800" indent="-17780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生産費</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米、てんさい、そば、原料用ばれいしょ、原料用かんしょ、さとうきび、大豆、麦類、小麦、なたねの生産費を提供する。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北海道</a:t>
                      </a:r>
                      <a:r>
                        <a:rPr kumimoji="1" lang="en-US" altLang="ja-JP" sz="1200">
                          <a:latin typeface="Meiryo UI" panose="020B0604030504040204" pitchFamily="50" charset="-128"/>
                          <a:ea typeface="Meiryo UI" panose="020B0604030504040204" pitchFamily="50" charset="-128"/>
                        </a:rPr>
                        <a:t>/</a:t>
                      </a:r>
                      <a:r>
                        <a:rPr kumimoji="1" lang="ja-JP" altLang="en-US" sz="1200">
                          <a:latin typeface="Meiryo UI" panose="020B0604030504040204" pitchFamily="50" charset="-128"/>
                          <a:ea typeface="Meiryo UI" panose="020B0604030504040204" pitchFamily="50" charset="-128"/>
                        </a:rPr>
                        <a:t>都府県</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年次</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農林水産省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0134410"/>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3</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0">
                          <a:latin typeface="Meiryo UI" panose="020B0604030504040204" pitchFamily="50" charset="-128"/>
                          <a:ea typeface="Meiryo UI" panose="020B0604030504040204" pitchFamily="50" charset="-128"/>
                          <a:hlinkClick r:id="rId4"/>
                        </a:rPr>
                        <a:t>農業経営動向分析</a:t>
                      </a:r>
                      <a:endParaRPr kumimoji="1" lang="ja-JP" altLang="en-US" sz="1200" b="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7800" indent="-17780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営業費用の内訳</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日本政策金融公庫農林水産事業の融資先（個人・法人経営）から集計した決算データを提供する。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全国</a:t>
                      </a:r>
                      <a:r>
                        <a:rPr kumimoji="1" lang="en-US" altLang="ja-JP" sz="1200" baseline="30000">
                          <a:latin typeface="Meiryo UI" panose="020B0604030504040204" pitchFamily="50" charset="-128"/>
                          <a:ea typeface="Meiryo UI" panose="020B0604030504040204" pitchFamily="50" charset="-128"/>
                        </a:rPr>
                        <a:t>※</a:t>
                      </a:r>
                      <a:r>
                        <a:rPr kumimoji="1" lang="ja-JP" altLang="en-US" sz="1200" baseline="30000">
                          <a:latin typeface="Meiryo UI" panose="020B0604030504040204" pitchFamily="50" charset="-128"/>
                          <a:ea typeface="Meiryo UI" panose="020B0604030504040204" pitchFamily="50" charset="-128"/>
                        </a:rPr>
                        <a:t>１</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年次</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日本政策金融公庫</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983920"/>
                  </a:ext>
                </a:extLst>
              </a:tr>
              <a:tr h="370840">
                <a:tc>
                  <a:txBody>
                    <a:bodyPr/>
                    <a:lstStyle/>
                    <a:p>
                      <a:pPr algn="ctr"/>
                      <a:r>
                        <a:rPr kumimoji="1" lang="en-US" altLang="ja-JP" sz="1200">
                          <a:latin typeface="Meiryo UI" panose="020B0604030504040204" pitchFamily="50" charset="-128"/>
                          <a:ea typeface="Meiryo UI" panose="020B0604030504040204" pitchFamily="50" charset="-128"/>
                        </a:rPr>
                        <a:t>4</a:t>
                      </a: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0">
                          <a:latin typeface="Meiryo UI" panose="020B0604030504040204" pitchFamily="50" charset="-128"/>
                          <a:ea typeface="Meiryo UI" panose="020B0604030504040204" pitchFamily="50" charset="-128"/>
                          <a:hlinkClick r:id="rId5"/>
                        </a:rPr>
                        <a:t>経済構造実態調査</a:t>
                      </a:r>
                      <a:endParaRPr kumimoji="1" lang="ja-JP" altLang="en-US" sz="1200" b="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7800" indent="-177800"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原材料・燃料・電力の使用額等</a:t>
                      </a:r>
                      <a:endParaRPr kumimoji="1" lang="en-US" altLang="ja-JP"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製造業における産業中分類別の「原材料・燃料・電力の使用額等」を提供する。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市町村別</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年次</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経済産業省</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69426229"/>
                  </a:ext>
                </a:extLst>
              </a:tr>
            </a:tbl>
          </a:graphicData>
        </a:graphic>
      </p:graphicFrame>
      <p:sp>
        <p:nvSpPr>
          <p:cNvPr id="7" name="Text Placeholder 7">
            <a:extLst>
              <a:ext uri="{FF2B5EF4-FFF2-40B4-BE49-F238E27FC236}">
                <a16:creationId xmlns:a16="http://schemas.microsoft.com/office/drawing/2014/main" id="{1E6B857E-0A42-29B4-D05E-AC4BF0191882}"/>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地域で消費が多い品目を把握する、支援が必要な量を把握する上で、分野によっては下記のようなデータも活用可能です（あくまで一例です）</a:t>
            </a:r>
          </a:p>
        </p:txBody>
      </p:sp>
      <p:sp>
        <p:nvSpPr>
          <p:cNvPr id="16" name="Text Placeholder 7">
            <a:extLst>
              <a:ext uri="{FF2B5EF4-FFF2-40B4-BE49-F238E27FC236}">
                <a16:creationId xmlns:a16="http://schemas.microsoft.com/office/drawing/2014/main" id="{7B84291F-E29C-AD4C-AF0F-93567BAE6ED9}"/>
              </a:ext>
            </a:extLst>
          </p:cNvPr>
          <p:cNvSpPr txBox="1">
            <a:spLocks/>
          </p:cNvSpPr>
          <p:nvPr/>
        </p:nvSpPr>
        <p:spPr>
          <a:xfrm>
            <a:off x="215925" y="4101941"/>
            <a:ext cx="10222203" cy="240066"/>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defTabSz="987095" fontAlgn="auto">
              <a:spcBef>
                <a:spcPts val="0"/>
              </a:spcBef>
              <a:spcAft>
                <a:spcPts val="0"/>
              </a:spcAft>
              <a:buNone/>
            </a:pPr>
            <a:r>
              <a:rPr lang="en-US" altLang="ja-JP" sz="1050">
                <a:solidFill>
                  <a:prstClr val="black"/>
                </a:solidFill>
              </a:rPr>
              <a:t>※</a:t>
            </a:r>
            <a:r>
              <a:rPr lang="ja-JP" altLang="en-US" sz="1050">
                <a:solidFill>
                  <a:prstClr val="black"/>
                </a:solidFill>
              </a:rPr>
              <a:t>１　品目によっては、北海道</a:t>
            </a:r>
            <a:r>
              <a:rPr lang="en-US" altLang="ja-JP" sz="1050">
                <a:solidFill>
                  <a:prstClr val="black"/>
                </a:solidFill>
              </a:rPr>
              <a:t>/</a:t>
            </a:r>
            <a:r>
              <a:rPr lang="ja-JP" altLang="en-US" sz="1050">
                <a:solidFill>
                  <a:prstClr val="black"/>
                </a:solidFill>
              </a:rPr>
              <a:t>都府県、または地域ブロック別に分析可能</a:t>
            </a:r>
          </a:p>
        </p:txBody>
      </p:sp>
    </p:spTree>
    <p:extLst>
      <p:ext uri="{BB962C8B-B14F-4D97-AF65-F5344CB8AC3E}">
        <p14:creationId xmlns:p14="http://schemas.microsoft.com/office/powerpoint/2010/main" val="3678872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A191A10-3EEE-983E-03F7-148EF1AA5491}"/>
              </a:ext>
            </a:extLst>
          </p:cNvPr>
          <p:cNvSpPr>
            <a:spLocks noGrp="1"/>
          </p:cNvSpPr>
          <p:nvPr>
            <p:ph type="sldNum" sz="quarter" idx="12"/>
          </p:nvPr>
        </p:nvSpPr>
        <p:spPr/>
        <p:txBody>
          <a:bodyPr/>
          <a:lstStyle/>
          <a:p>
            <a:fld id="{D9550142-B990-490A-A107-ED7302A7FD52}" type="slidenum">
              <a:rPr kumimoji="1" lang="ja-JP" altLang="en-US" smtClean="0"/>
              <a:t>33</a:t>
            </a:fld>
            <a:endParaRPr kumimoji="1" lang="ja-JP" altLang="en-US"/>
          </a:p>
        </p:txBody>
      </p:sp>
      <p:sp>
        <p:nvSpPr>
          <p:cNvPr id="5" name="テキスト プレースホルダー 4">
            <a:extLst>
              <a:ext uri="{FF2B5EF4-FFF2-40B4-BE49-F238E27FC236}">
                <a16:creationId xmlns:a16="http://schemas.microsoft.com/office/drawing/2014/main" id="{048DFBF1-13DF-5DB4-E799-39E15635F61E}"/>
              </a:ext>
            </a:extLst>
          </p:cNvPr>
          <p:cNvSpPr>
            <a:spLocks noGrp="1"/>
          </p:cNvSpPr>
          <p:nvPr>
            <p:ph type="body" sz="quarter" idx="14"/>
          </p:nvPr>
        </p:nvSpPr>
        <p:spPr>
          <a:xfrm>
            <a:off x="635855" y="3467735"/>
            <a:ext cx="1175002" cy="615553"/>
          </a:xfrm>
        </p:spPr>
        <p:txBody>
          <a:bodyPr/>
          <a:lstStyle/>
          <a:p>
            <a:r>
              <a:rPr kumimoji="1" lang="ja-JP" altLang="en-US" sz="4000"/>
              <a:t>おわり</a:t>
            </a:r>
          </a:p>
        </p:txBody>
      </p:sp>
    </p:spTree>
    <p:extLst>
      <p:ext uri="{BB962C8B-B14F-4D97-AF65-F5344CB8AC3E}">
        <p14:creationId xmlns:p14="http://schemas.microsoft.com/office/powerpoint/2010/main" val="10758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4</a:t>
            </a:fld>
            <a:endParaRPr lang="ja-JP" altLang="en-US">
              <a:solidFill>
                <a:prstClr val="black"/>
              </a:solidFill>
            </a:endParaRPr>
          </a:p>
        </p:txBody>
      </p:sp>
      <p:sp>
        <p:nvSpPr>
          <p:cNvPr id="34" name="タイトル 33">
            <a:extLst>
              <a:ext uri="{FF2B5EF4-FFF2-40B4-BE49-F238E27FC236}">
                <a16:creationId xmlns:a16="http://schemas.microsoft.com/office/drawing/2014/main" id="{20413CD4-627E-8546-6341-B2E3FD9FD33C}"/>
              </a:ext>
            </a:extLst>
          </p:cNvPr>
          <p:cNvSpPr>
            <a:spLocks noGrp="1"/>
          </p:cNvSpPr>
          <p:nvPr>
            <p:ph type="title"/>
          </p:nvPr>
        </p:nvSpPr>
        <p:spPr>
          <a:xfrm>
            <a:off x="605549" y="207081"/>
            <a:ext cx="9832579" cy="463029"/>
          </a:xfrm>
        </p:spPr>
        <p:txBody>
          <a:bodyPr vert="horz">
            <a:normAutofit/>
          </a:bodyPr>
          <a:lstStyle/>
          <a:p>
            <a:r>
              <a:rPr lang="ja-JP" altLang="en-US" sz="2400" b="1">
                <a:solidFill>
                  <a:prstClr val="black"/>
                </a:solidFill>
                <a:latin typeface="Meiryo UI" panose="020B0604030504040204" pitchFamily="50" charset="-128"/>
                <a:ea typeface="Meiryo UI" panose="020B0604030504040204" pitchFamily="50" charset="-128"/>
                <a:cs typeface="Meiryo UI" panose="020B0604030504040204" pitchFamily="50" charset="-128"/>
              </a:rPr>
              <a:t>分析の全体像（　　生活者支援に向けた地域課題分析ナビゲーション）</a:t>
            </a:r>
            <a:endParaRPr lang="ja-JP" altLang="en-US"/>
          </a:p>
        </p:txBody>
      </p:sp>
      <p:sp>
        <p:nvSpPr>
          <p:cNvPr id="35" name="Text Placeholder 7">
            <a:extLst>
              <a:ext uri="{FF2B5EF4-FFF2-40B4-BE49-F238E27FC236}">
                <a16:creationId xmlns:a16="http://schemas.microsoft.com/office/drawing/2014/main" id="{E7B1D86E-53B0-45BE-854B-7D6157CFA4F5}"/>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dirty="0">
                <a:solidFill>
                  <a:prstClr val="black"/>
                </a:solidFill>
              </a:rPr>
              <a:t>データ分析から「支援が必要な対象」、「支援が必要な品目」、「支援が必要な量」を明らかにし、物価高騰・円安における優先的に支援すべき地域課題を特定する</a:t>
            </a:r>
            <a:endParaRPr lang="en-US" altLang="ja-JP" sz="1511" dirty="0">
              <a:solidFill>
                <a:prstClr val="black"/>
              </a:solidFill>
            </a:endParaRPr>
          </a:p>
        </p:txBody>
      </p:sp>
      <p:grpSp>
        <p:nvGrpSpPr>
          <p:cNvPr id="6" name="グループ化 5">
            <a:extLst>
              <a:ext uri="{FF2B5EF4-FFF2-40B4-BE49-F238E27FC236}">
                <a16:creationId xmlns:a16="http://schemas.microsoft.com/office/drawing/2014/main" id="{9F3ABE30-56E8-1B09-E9C4-C680EE23126D}"/>
              </a:ext>
            </a:extLst>
          </p:cNvPr>
          <p:cNvGrpSpPr/>
          <p:nvPr/>
        </p:nvGrpSpPr>
        <p:grpSpPr>
          <a:xfrm>
            <a:off x="3232658" y="1607228"/>
            <a:ext cx="4940973" cy="253916"/>
            <a:chOff x="2422759" y="1566080"/>
            <a:chExt cx="1730952" cy="253916"/>
          </a:xfrm>
        </p:grpSpPr>
        <p:cxnSp>
          <p:nvCxnSpPr>
            <p:cNvPr id="11" name="直線矢印コネクタ 10">
              <a:extLst>
                <a:ext uri="{FF2B5EF4-FFF2-40B4-BE49-F238E27FC236}">
                  <a16:creationId xmlns:a16="http://schemas.microsoft.com/office/drawing/2014/main" id="{BA194DA1-F2AE-B009-FA9F-60DAED0462EA}"/>
                </a:ext>
              </a:extLst>
            </p:cNvPr>
            <p:cNvCxnSpPr>
              <a:cxnSpLocks/>
            </p:cNvCxnSpPr>
            <p:nvPr/>
          </p:nvCxnSpPr>
          <p:spPr>
            <a:xfrm>
              <a:off x="2422759" y="1693038"/>
              <a:ext cx="1730952" cy="0"/>
            </a:xfrm>
            <a:prstGeom prst="straightConnector1">
              <a:avLst/>
            </a:prstGeom>
            <a:noFill/>
            <a:ln w="9525" cap="flat" cmpd="sng" algn="ctr">
              <a:solidFill>
                <a:srgbClr val="2E2E38">
                  <a:lumMod val="50000"/>
                  <a:lumOff val="50000"/>
                </a:srgbClr>
              </a:solidFill>
              <a:prstDash val="solid"/>
            </a:ln>
            <a:effectLst/>
          </p:spPr>
        </p:cxnSp>
        <p:sp>
          <p:nvSpPr>
            <p:cNvPr id="14" name="テキスト ボックス 13">
              <a:extLst>
                <a:ext uri="{FF2B5EF4-FFF2-40B4-BE49-F238E27FC236}">
                  <a16:creationId xmlns:a16="http://schemas.microsoft.com/office/drawing/2014/main" id="{E2CC93F2-E8FE-6C7C-F05C-1088F7240C71}"/>
                </a:ext>
              </a:extLst>
            </p:cNvPr>
            <p:cNvSpPr txBox="1"/>
            <p:nvPr/>
          </p:nvSpPr>
          <p:spPr>
            <a:xfrm>
              <a:off x="3084108" y="1566080"/>
              <a:ext cx="408270" cy="253916"/>
            </a:xfrm>
            <a:prstGeom prst="rect">
              <a:avLst/>
            </a:prstGeom>
            <a:solidFill>
              <a:srgbClr val="FFFFFF"/>
            </a:solidFill>
          </p:spPr>
          <p:txBody>
            <a:bodyPr wrap="none" lIns="36000" tIns="36000" rIns="36000" bIns="36000" rtlCol="0">
              <a:noAutofit/>
            </a:bodyPr>
            <a:lstStyle/>
            <a:p>
              <a:pPr marL="0" marR="0" lvl="0" indent="0" algn="ctr" defTabSz="987095" eaLnBrk="1" fontAlgn="auto" latinLnBrk="0" hangingPunct="1">
                <a:lnSpc>
                  <a:spcPct val="100000"/>
                </a:lnSpc>
                <a:spcBef>
                  <a:spcPts val="0"/>
                </a:spcBef>
                <a:spcAft>
                  <a:spcPts val="0"/>
                </a:spcAft>
                <a:buClr>
                  <a:srgbClr val="000000"/>
                </a:buClr>
                <a:buSzTx/>
                <a:buFontTx/>
                <a:buNone/>
                <a:tabLst/>
                <a:defRPr/>
              </a:pPr>
              <a:r>
                <a:rPr kumimoji="0" lang="ja-JP" altLang="en-US" sz="1400" b="1" i="0" u="none" strike="noStrike" kern="0" cap="none" spc="0" normalizeH="0" baseline="0" noProof="0">
                  <a:ln>
                    <a:noFill/>
                  </a:ln>
                  <a:solidFill>
                    <a:sysClr val="windowText" lastClr="000000"/>
                  </a:solidFill>
                  <a:effectLst/>
                  <a:uLnTx/>
                  <a:uFillTx/>
                  <a:latin typeface="Meiryo UI"/>
                  <a:ea typeface="Meiryo UI"/>
                  <a:cs typeface="Arial"/>
                  <a:sym typeface="Arial"/>
                </a:rPr>
                <a:t>分析の概要</a:t>
              </a:r>
            </a:p>
          </p:txBody>
        </p:sp>
      </p:grpSp>
      <p:grpSp>
        <p:nvGrpSpPr>
          <p:cNvPr id="15" name="グループ化 14">
            <a:extLst>
              <a:ext uri="{FF2B5EF4-FFF2-40B4-BE49-F238E27FC236}">
                <a16:creationId xmlns:a16="http://schemas.microsoft.com/office/drawing/2014/main" id="{D52032FC-A2A2-3169-1CB3-5FDCA5D15544}"/>
              </a:ext>
            </a:extLst>
          </p:cNvPr>
          <p:cNvGrpSpPr/>
          <p:nvPr/>
        </p:nvGrpSpPr>
        <p:grpSpPr>
          <a:xfrm>
            <a:off x="8276097" y="1607228"/>
            <a:ext cx="1844029" cy="253916"/>
            <a:chOff x="2422760" y="1566080"/>
            <a:chExt cx="1730952" cy="253916"/>
          </a:xfrm>
        </p:grpSpPr>
        <p:cxnSp>
          <p:nvCxnSpPr>
            <p:cNvPr id="16" name="直線矢印コネクタ 15">
              <a:extLst>
                <a:ext uri="{FF2B5EF4-FFF2-40B4-BE49-F238E27FC236}">
                  <a16:creationId xmlns:a16="http://schemas.microsoft.com/office/drawing/2014/main" id="{2DACDB7D-DE87-CAB5-D388-6A545B3B8DA6}"/>
                </a:ext>
              </a:extLst>
            </p:cNvPr>
            <p:cNvCxnSpPr>
              <a:cxnSpLocks/>
            </p:cNvCxnSpPr>
            <p:nvPr/>
          </p:nvCxnSpPr>
          <p:spPr>
            <a:xfrm>
              <a:off x="2422760" y="1693038"/>
              <a:ext cx="1730952" cy="0"/>
            </a:xfrm>
            <a:prstGeom prst="straightConnector1">
              <a:avLst/>
            </a:prstGeom>
            <a:noFill/>
            <a:ln w="9525" cap="flat" cmpd="sng" algn="ctr">
              <a:solidFill>
                <a:srgbClr val="2E2E38">
                  <a:lumMod val="50000"/>
                  <a:lumOff val="50000"/>
                </a:srgbClr>
              </a:solidFill>
              <a:prstDash val="solid"/>
            </a:ln>
            <a:effectLst/>
          </p:spPr>
        </p:cxnSp>
        <p:sp>
          <p:nvSpPr>
            <p:cNvPr id="20" name="テキスト ボックス 19">
              <a:extLst>
                <a:ext uri="{FF2B5EF4-FFF2-40B4-BE49-F238E27FC236}">
                  <a16:creationId xmlns:a16="http://schemas.microsoft.com/office/drawing/2014/main" id="{98DA1597-9A2E-04CD-DCFA-7FC76C6A38C1}"/>
                </a:ext>
              </a:extLst>
            </p:cNvPr>
            <p:cNvSpPr txBox="1"/>
            <p:nvPr/>
          </p:nvSpPr>
          <p:spPr>
            <a:xfrm>
              <a:off x="2867732" y="1566080"/>
              <a:ext cx="841014" cy="253916"/>
            </a:xfrm>
            <a:prstGeom prst="rect">
              <a:avLst/>
            </a:prstGeom>
            <a:solidFill>
              <a:srgbClr val="FFFFFF"/>
            </a:solidFill>
          </p:spPr>
          <p:txBody>
            <a:bodyPr wrap="none" lIns="36000" rIns="36000" rtlCol="0" anchor="ctr">
              <a:noAutofit/>
            </a:bodyPr>
            <a:lstStyle/>
            <a:p>
              <a:pPr marL="0" marR="0" lvl="0" indent="0" algn="ctr" defTabSz="987095" eaLnBrk="1" fontAlgn="auto" latinLnBrk="0" hangingPunct="1">
                <a:lnSpc>
                  <a:spcPct val="100000"/>
                </a:lnSpc>
                <a:spcBef>
                  <a:spcPts val="0"/>
                </a:spcBef>
                <a:spcAft>
                  <a:spcPts val="0"/>
                </a:spcAft>
                <a:buClr>
                  <a:srgbClr val="000000"/>
                </a:buClr>
                <a:buSzTx/>
                <a:buFontTx/>
                <a:buNone/>
                <a:tabLst/>
                <a:defRPr/>
              </a:pPr>
              <a:r>
                <a:rPr kumimoji="0" lang="ja-JP" altLang="en-US" sz="1400" b="1" kern="0">
                  <a:solidFill>
                    <a:sysClr val="windowText" lastClr="000000"/>
                  </a:solidFill>
                  <a:latin typeface="Meiryo UI"/>
                  <a:ea typeface="Meiryo UI"/>
                  <a:cs typeface="Arial"/>
                  <a:sym typeface="Arial"/>
                </a:rPr>
                <a:t>分析データ</a:t>
              </a:r>
              <a:endParaRPr kumimoji="0" lang="ja-JP" altLang="en-US" sz="1400" b="1" i="0" u="none" strike="noStrike" kern="0" cap="none" spc="0" normalizeH="0" baseline="0" noProof="0">
                <a:ln>
                  <a:noFill/>
                </a:ln>
                <a:solidFill>
                  <a:sysClr val="windowText" lastClr="000000"/>
                </a:solidFill>
                <a:effectLst/>
                <a:uLnTx/>
                <a:uFillTx/>
                <a:latin typeface="Meiryo UI"/>
                <a:ea typeface="Meiryo UI"/>
                <a:cs typeface="Arial"/>
                <a:sym typeface="Arial"/>
              </a:endParaRPr>
            </a:p>
          </p:txBody>
        </p:sp>
      </p:grpSp>
      <p:sp>
        <p:nvSpPr>
          <p:cNvPr id="41" name="正方形/長方形 40">
            <a:extLst>
              <a:ext uri="{FF2B5EF4-FFF2-40B4-BE49-F238E27FC236}">
                <a16:creationId xmlns:a16="http://schemas.microsoft.com/office/drawing/2014/main" id="{0E970FF7-C812-ED66-89DA-22ABD6D50AB3}"/>
              </a:ext>
            </a:extLst>
          </p:cNvPr>
          <p:cNvSpPr/>
          <p:nvPr/>
        </p:nvSpPr>
        <p:spPr>
          <a:xfrm>
            <a:off x="762000" y="2012853"/>
            <a:ext cx="2368192" cy="1075558"/>
          </a:xfrm>
          <a:prstGeom prst="rect">
            <a:avLst/>
          </a:prstGeom>
          <a:solidFill>
            <a:srgbClr val="687A70"/>
          </a:solidFill>
        </p:spPr>
        <p:txBody>
          <a:bodyPr vert="horz" wrap="none" rtlCol="0" anchor="ctr">
            <a:noAutofit/>
          </a:bodyPr>
          <a:lstStyle/>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支援が必要な対象</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を特定する</a:t>
            </a:r>
            <a:endParaRPr kumimoji="0" lang="ja-JP" altLang="en-US" sz="1600" b="1" kern="0" baseline="30000">
              <a:solidFill>
                <a:schemeClr val="bg1"/>
              </a:solidFill>
              <a:latin typeface="EYInterstate" panose="02000503020000020004" pitchFamily="2" charset="0"/>
              <a:ea typeface="Meiryo UI" panose="020B0604030504040204" pitchFamily="50" charset="-128"/>
            </a:endParaRPr>
          </a:p>
        </p:txBody>
      </p:sp>
      <p:sp>
        <p:nvSpPr>
          <p:cNvPr id="50" name="フローチャート: 他ページ結合子 86">
            <a:extLst>
              <a:ext uri="{FF2B5EF4-FFF2-40B4-BE49-F238E27FC236}">
                <a16:creationId xmlns:a16="http://schemas.microsoft.com/office/drawing/2014/main" id="{277C27FB-66FB-C915-A07C-B6EB555428BA}"/>
              </a:ext>
            </a:extLst>
          </p:cNvPr>
          <p:cNvSpPr/>
          <p:nvPr/>
        </p:nvSpPr>
        <p:spPr>
          <a:xfrm>
            <a:off x="3232658" y="2012853"/>
            <a:ext cx="4940973" cy="1075557"/>
          </a:xfrm>
          <a:prstGeom prst="rect">
            <a:avLst/>
          </a:prstGeom>
          <a:noFill/>
          <a:ln>
            <a:solidFill>
              <a:schemeClr val="bg1">
                <a:lumMod val="75000"/>
              </a:schemeClr>
            </a:solidFill>
          </a:ln>
        </p:spPr>
        <p:txBody>
          <a:bodyPr wrap="square" lIns="36000" rIns="36000" rtlCol="0" anchor="ctr">
            <a:noAutofit/>
          </a:bodyPr>
          <a:lstStyle/>
          <a:p>
            <a:pPr marL="182563" indent="-182563" fontAlgn="auto">
              <a:spcBef>
                <a:spcPts val="0"/>
              </a:spcBef>
              <a:spcAft>
                <a:spcPts val="0"/>
              </a:spcAft>
              <a:buFont typeface="Arial" panose="020B0604020202020204" pitchFamily="34" charset="0"/>
              <a:buChar char="•"/>
            </a:pPr>
            <a:r>
              <a:rPr kumimoji="0" lang="ja-JP" altLang="en-US" sz="1400" kern="0">
                <a:solidFill>
                  <a:schemeClr val="tx1"/>
                </a:solidFill>
                <a:latin typeface="EYInterstate" panose="02000503020000020004" pitchFamily="2" charset="0"/>
                <a:ea typeface="Meiryo UI" panose="020B0604030504040204" pitchFamily="50" charset="-128"/>
              </a:rPr>
              <a:t>家計の逼迫により生活に困窮しやすいと考えられる世帯分類（住民税非課税世帯、子育て世帯、等）の世帯数を分析し、支援が必要となる対象者を特定する。</a:t>
            </a:r>
          </a:p>
        </p:txBody>
      </p:sp>
      <p:sp>
        <p:nvSpPr>
          <p:cNvPr id="65" name="フローチャート: 他ページ結合子 86">
            <a:extLst>
              <a:ext uri="{FF2B5EF4-FFF2-40B4-BE49-F238E27FC236}">
                <a16:creationId xmlns:a16="http://schemas.microsoft.com/office/drawing/2014/main" id="{CD8F3247-3707-0892-D23E-86D3A5F18C70}"/>
              </a:ext>
            </a:extLst>
          </p:cNvPr>
          <p:cNvSpPr/>
          <p:nvPr/>
        </p:nvSpPr>
        <p:spPr>
          <a:xfrm>
            <a:off x="8276098" y="2012853"/>
            <a:ext cx="1844028" cy="1075557"/>
          </a:xfrm>
          <a:prstGeom prst="rect">
            <a:avLst/>
          </a:prstGeom>
          <a:noFill/>
          <a:ln>
            <a:solidFill>
              <a:schemeClr val="bg1">
                <a:lumMod val="75000"/>
              </a:schemeClr>
            </a:solidFill>
          </a:ln>
        </p:spPr>
        <p:txBody>
          <a:bodyPr wrap="square" lIns="36000" rIns="36000" rtlCol="0" anchor="ctr">
            <a:noAutofit/>
          </a:bodyPr>
          <a:lstStyle/>
          <a:p>
            <a:pPr marL="177800" marR="0" lvl="0" indent="-177800" algn="l" defTabSz="914400" rtl="0" eaLnBrk="1" fontAlgn="base" latinLnBrk="0" hangingPunct="1">
              <a:lnSpc>
                <a:spcPct val="100000"/>
              </a:lnSpc>
              <a:spcBef>
                <a:spcPct val="0"/>
              </a:spcBef>
              <a:spcAft>
                <a:spcPct val="0"/>
              </a:spcAft>
              <a:buClrTx/>
              <a:buSzTx/>
              <a:buFontTx/>
              <a:buChar char="•"/>
              <a:tabLst/>
              <a:defRPr/>
            </a:pPr>
            <a:r>
              <a:rPr kumimoji="1" lang="ja-JP" altLang="en-US"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cs typeface="+mn-cs"/>
                <a:hlinkClick r:id="rId2" action="ppaction://hlinksldjump"/>
              </a:rPr>
              <a:t>年齢別世帯数</a:t>
            </a:r>
            <a:endParaRPr kumimoji="1" lang="en-US" altLang="ja-JP"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cs typeface="+mn-cs"/>
            </a:endParaRPr>
          </a:p>
          <a:p>
            <a:pPr marL="177800" marR="0" lvl="0" indent="-177800" algn="l" defTabSz="914400" rtl="0" eaLnBrk="1" fontAlgn="base" latinLnBrk="0" hangingPunct="1">
              <a:lnSpc>
                <a:spcPct val="100000"/>
              </a:lnSpc>
              <a:spcBef>
                <a:spcPct val="0"/>
              </a:spcBef>
              <a:spcAft>
                <a:spcPct val="0"/>
              </a:spcAft>
              <a:buClrTx/>
              <a:buSzTx/>
              <a:buFontTx/>
              <a:buChar char="•"/>
              <a:tabLst/>
              <a:defRPr/>
            </a:pPr>
            <a:r>
              <a:rPr kumimoji="1" lang="ja-JP" altLang="en-US"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cs typeface="+mn-cs"/>
                <a:hlinkClick r:id="rId2" action="ppaction://hlinksldjump"/>
              </a:rPr>
              <a:t>家族類型別世帯数</a:t>
            </a:r>
            <a:endParaRPr kumimoji="1" lang="en-US" altLang="ja-JP"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cs typeface="+mn-cs"/>
            </a:endParaRPr>
          </a:p>
          <a:p>
            <a:pPr marL="177800" marR="0" lvl="0" indent="-177800" algn="l" defTabSz="914400" rtl="0" eaLnBrk="1" fontAlgn="base" latinLnBrk="0" hangingPunct="1">
              <a:lnSpc>
                <a:spcPct val="100000"/>
              </a:lnSpc>
              <a:spcBef>
                <a:spcPct val="0"/>
              </a:spcBef>
              <a:spcAft>
                <a:spcPct val="0"/>
              </a:spcAft>
              <a:buClrTx/>
              <a:buSzTx/>
              <a:buFontTx/>
              <a:buChar char="•"/>
              <a:tabLst/>
              <a:defRPr/>
            </a:pPr>
            <a:r>
              <a:rPr lang="ja-JP" altLang="en-US" sz="1200">
                <a:latin typeface="EYInterstate" panose="02000503020000020004" pitchFamily="2" charset="0"/>
                <a:ea typeface="Meiryo UI" panose="020B0604030504040204" pitchFamily="50" charset="-128"/>
                <a:hlinkClick r:id="rId2" action="ppaction://hlinksldjump"/>
              </a:rPr>
              <a:t>住民税非課税世帯数</a:t>
            </a:r>
            <a:endParaRPr lang="en-US" altLang="ja-JP" sz="1200">
              <a:latin typeface="EYInterstate" panose="02000503020000020004" pitchFamily="2" charset="0"/>
              <a:ea typeface="Meiryo UI" panose="020B0604030504040204" pitchFamily="50" charset="-128"/>
            </a:endParaRPr>
          </a:p>
          <a:p>
            <a:pPr marL="177800" marR="0" lvl="0" indent="-177800" algn="l" defTabSz="914400" rtl="0" eaLnBrk="1" fontAlgn="base" latinLnBrk="0" hangingPunct="1">
              <a:lnSpc>
                <a:spcPct val="100000"/>
              </a:lnSpc>
              <a:spcBef>
                <a:spcPct val="0"/>
              </a:spcBef>
              <a:spcAft>
                <a:spcPct val="0"/>
              </a:spcAft>
              <a:buClrTx/>
              <a:buSzTx/>
              <a:buFontTx/>
              <a:buChar char="•"/>
              <a:tabLst/>
              <a:defRPr/>
            </a:pPr>
            <a:r>
              <a:rPr lang="ja-JP" altLang="en-US" sz="1200">
                <a:latin typeface="EYInterstate" panose="02000503020000020004" pitchFamily="2" charset="0"/>
                <a:ea typeface="Meiryo UI" panose="020B0604030504040204" pitchFamily="50" charset="-128"/>
                <a:hlinkClick r:id="rId2" action="ppaction://hlinksldjump"/>
              </a:rPr>
              <a:t>児童扶養手当受給世帯数</a:t>
            </a:r>
            <a:r>
              <a:rPr lang="ja-JP" altLang="en-US" sz="1200">
                <a:latin typeface="EYInterstate" panose="02000503020000020004" pitchFamily="2" charset="0"/>
                <a:ea typeface="Meiryo UI" panose="020B0604030504040204" pitchFamily="50" charset="-128"/>
              </a:rPr>
              <a:t>　など</a:t>
            </a:r>
            <a:endParaRPr kumimoji="1" lang="ja-JP" altLang="en-US"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cs typeface="+mn-cs"/>
            </a:endParaRPr>
          </a:p>
        </p:txBody>
      </p:sp>
      <p:sp>
        <p:nvSpPr>
          <p:cNvPr id="29" name="フローチャート: 他ページ結合子 86">
            <a:extLst>
              <a:ext uri="{FF2B5EF4-FFF2-40B4-BE49-F238E27FC236}">
                <a16:creationId xmlns:a16="http://schemas.microsoft.com/office/drawing/2014/main" id="{CFE91FF6-72F8-DC43-D49B-156354D9B6ED}"/>
              </a:ext>
            </a:extLst>
          </p:cNvPr>
          <p:cNvSpPr/>
          <p:nvPr/>
        </p:nvSpPr>
        <p:spPr>
          <a:xfrm>
            <a:off x="2095500" y="3169889"/>
            <a:ext cx="1034686" cy="1075557"/>
          </a:xfrm>
          <a:prstGeom prst="rect">
            <a:avLst/>
          </a:prstGeom>
          <a:solidFill>
            <a:schemeClr val="tx2"/>
          </a:solidFill>
        </p:spPr>
        <p:txBody>
          <a:bodyPr vert="horz" wrap="none" rtlCol="0" anchor="ctr">
            <a:noAutofit/>
          </a:bodyPr>
          <a:lstStyle/>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地域の</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物価の状況</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を把握する</a:t>
            </a:r>
            <a:endParaRPr kumimoji="0" lang="en-US" altLang="ja-JP" sz="1600" b="1" kern="0">
              <a:solidFill>
                <a:schemeClr val="bg1"/>
              </a:solidFill>
              <a:latin typeface="EYInterstate" panose="02000503020000020004" pitchFamily="2" charset="0"/>
              <a:ea typeface="Meiryo UI" panose="020B0604030504040204" pitchFamily="50" charset="-128"/>
            </a:endParaRPr>
          </a:p>
        </p:txBody>
      </p:sp>
      <p:sp>
        <p:nvSpPr>
          <p:cNvPr id="37" name="フローチャート: 他ページ結合子 86">
            <a:extLst>
              <a:ext uri="{FF2B5EF4-FFF2-40B4-BE49-F238E27FC236}">
                <a16:creationId xmlns:a16="http://schemas.microsoft.com/office/drawing/2014/main" id="{4D8BE55E-9643-8455-F687-56A162DF575C}"/>
              </a:ext>
            </a:extLst>
          </p:cNvPr>
          <p:cNvSpPr/>
          <p:nvPr/>
        </p:nvSpPr>
        <p:spPr>
          <a:xfrm>
            <a:off x="2095500" y="4331352"/>
            <a:ext cx="1034686" cy="1075557"/>
          </a:xfrm>
          <a:prstGeom prst="rect">
            <a:avLst/>
          </a:prstGeom>
          <a:solidFill>
            <a:schemeClr val="tx2"/>
          </a:solidFill>
        </p:spPr>
        <p:txBody>
          <a:bodyPr vert="horz" wrap="none" rtlCol="0" anchor="ctr">
            <a:noAutofit/>
          </a:bodyPr>
          <a:lstStyle/>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地域で消費</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が多い品目</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を把握する</a:t>
            </a:r>
          </a:p>
        </p:txBody>
      </p:sp>
      <p:sp>
        <p:nvSpPr>
          <p:cNvPr id="39" name="正方形/長方形 38">
            <a:extLst>
              <a:ext uri="{FF2B5EF4-FFF2-40B4-BE49-F238E27FC236}">
                <a16:creationId xmlns:a16="http://schemas.microsoft.com/office/drawing/2014/main" id="{529C9C78-1712-0129-F23F-7C1E7DE6E14D}"/>
              </a:ext>
            </a:extLst>
          </p:cNvPr>
          <p:cNvSpPr/>
          <p:nvPr/>
        </p:nvSpPr>
        <p:spPr>
          <a:xfrm>
            <a:off x="762000" y="3169890"/>
            <a:ext cx="1079164" cy="2237020"/>
          </a:xfrm>
          <a:prstGeom prst="rect">
            <a:avLst/>
          </a:prstGeom>
          <a:solidFill>
            <a:srgbClr val="687A70"/>
          </a:solidFill>
        </p:spPr>
        <p:txBody>
          <a:bodyPr vert="horz" wrap="none" rtlCol="0" anchor="ctr">
            <a:noAutofit/>
          </a:bodyPr>
          <a:lstStyle/>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支援が</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必要な</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品目を</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特定する</a:t>
            </a:r>
            <a:r>
              <a:rPr kumimoji="0" lang="en-US" altLang="ja-JP" sz="1600" b="1" kern="0" baseline="30000">
                <a:solidFill>
                  <a:schemeClr val="bg1"/>
                </a:solidFill>
                <a:latin typeface="EYInterstate" panose="02000503020000020004" pitchFamily="2" charset="0"/>
                <a:ea typeface="Meiryo UI" panose="020B0604030504040204" pitchFamily="50" charset="-128"/>
              </a:rPr>
              <a:t>※</a:t>
            </a:r>
            <a:r>
              <a:rPr kumimoji="0" lang="ja-JP" altLang="en-US" sz="1600" b="1" kern="0" baseline="30000">
                <a:solidFill>
                  <a:schemeClr val="bg1"/>
                </a:solidFill>
                <a:latin typeface="EYInterstate" panose="02000503020000020004" pitchFamily="2" charset="0"/>
                <a:ea typeface="Meiryo UI" panose="020B0604030504040204" pitchFamily="50" charset="-128"/>
              </a:rPr>
              <a:t>１</a:t>
            </a:r>
          </a:p>
        </p:txBody>
      </p:sp>
      <p:sp>
        <p:nvSpPr>
          <p:cNvPr id="47" name="フローチャート: 他ページ結合子 86">
            <a:extLst>
              <a:ext uri="{FF2B5EF4-FFF2-40B4-BE49-F238E27FC236}">
                <a16:creationId xmlns:a16="http://schemas.microsoft.com/office/drawing/2014/main" id="{DA799DAB-2F2D-BA75-57EE-ADC2565321F8}"/>
              </a:ext>
            </a:extLst>
          </p:cNvPr>
          <p:cNvSpPr/>
          <p:nvPr/>
        </p:nvSpPr>
        <p:spPr>
          <a:xfrm>
            <a:off x="3230942" y="3169889"/>
            <a:ext cx="4940973" cy="1075557"/>
          </a:xfrm>
          <a:prstGeom prst="rect">
            <a:avLst/>
          </a:prstGeom>
          <a:noFill/>
          <a:ln>
            <a:solidFill>
              <a:schemeClr val="bg1">
                <a:lumMod val="75000"/>
              </a:schemeClr>
            </a:solidFill>
          </a:ln>
        </p:spPr>
        <p:txBody>
          <a:bodyPr wrap="square" lIns="36000" rIns="36000" rtlCol="0" anchor="ctr">
            <a:noAutofit/>
          </a:bodyPr>
          <a:lstStyle/>
          <a:p>
            <a:pPr marL="182563" marR="0" lvl="0" indent="-1825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i="0" u="none" strike="noStrike" kern="0" cap="none" spc="0" normalizeH="0" baseline="0" noProof="0">
                <a:ln>
                  <a:noFill/>
                </a:ln>
                <a:solidFill>
                  <a:schemeClr val="tx1"/>
                </a:solidFill>
                <a:effectLst/>
                <a:uLnTx/>
                <a:uFillTx/>
                <a:latin typeface="EYInterstate" panose="02000503020000020004" pitchFamily="2" charset="0"/>
                <a:ea typeface="Meiryo UI" panose="020B0604030504040204" pitchFamily="50" charset="-128"/>
              </a:rPr>
              <a:t>消費者物価指数等の時系列分析、地域間の比較分析等から、地域で物価高騰の影響が強く、支援が必要となる品目を把握する。</a:t>
            </a:r>
          </a:p>
        </p:txBody>
      </p:sp>
      <p:sp>
        <p:nvSpPr>
          <p:cNvPr id="49" name="フローチャート: 他ページ結合子 86">
            <a:extLst>
              <a:ext uri="{FF2B5EF4-FFF2-40B4-BE49-F238E27FC236}">
                <a16:creationId xmlns:a16="http://schemas.microsoft.com/office/drawing/2014/main" id="{EB693BC6-386B-BEE3-696B-1C4DAED0AE0E}"/>
              </a:ext>
            </a:extLst>
          </p:cNvPr>
          <p:cNvSpPr/>
          <p:nvPr/>
        </p:nvSpPr>
        <p:spPr>
          <a:xfrm>
            <a:off x="3230942" y="4331352"/>
            <a:ext cx="4940973" cy="1075557"/>
          </a:xfrm>
          <a:prstGeom prst="rect">
            <a:avLst/>
          </a:prstGeom>
          <a:noFill/>
          <a:ln>
            <a:solidFill>
              <a:schemeClr val="bg1">
                <a:lumMod val="75000"/>
              </a:schemeClr>
            </a:solidFill>
          </a:ln>
        </p:spPr>
        <p:txBody>
          <a:bodyPr wrap="square" lIns="36000" rIns="36000" rtlCol="0" anchor="ctr">
            <a:noAutofit/>
          </a:bodyPr>
          <a:lstStyle/>
          <a:p>
            <a:pPr marL="182563" indent="-182563" fontAlgn="auto">
              <a:spcBef>
                <a:spcPts val="0"/>
              </a:spcBef>
              <a:spcAft>
                <a:spcPts val="0"/>
              </a:spcAft>
              <a:buFont typeface="Arial" panose="020B0604020202020204" pitchFamily="34" charset="0"/>
              <a:buChar char="•"/>
            </a:pPr>
            <a:r>
              <a:rPr kumimoji="0" lang="ja-JP" altLang="en-US" sz="1400" kern="0">
                <a:solidFill>
                  <a:schemeClr val="tx1"/>
                </a:solidFill>
                <a:latin typeface="EYInterstate" panose="02000503020000020004" pitchFamily="2" charset="0"/>
                <a:ea typeface="Meiryo UI" panose="020B0604030504040204" pitchFamily="50" charset="-128"/>
              </a:rPr>
              <a:t>消費支出等の構造分析、地域間の比較分析等から、地域において消費が多く、支援が必要となる品目を把握する。</a:t>
            </a:r>
            <a:endParaRPr kumimoji="0" lang="en-US" altLang="ja-JP" sz="1400" kern="0">
              <a:solidFill>
                <a:schemeClr val="tx1"/>
              </a:solidFill>
              <a:latin typeface="EYInterstate" panose="02000503020000020004" pitchFamily="2" charset="0"/>
              <a:ea typeface="Meiryo UI" panose="020B0604030504040204" pitchFamily="50" charset="-128"/>
            </a:endParaRPr>
          </a:p>
        </p:txBody>
      </p:sp>
      <p:sp>
        <p:nvSpPr>
          <p:cNvPr id="60" name="フローチャート: 他ページ結合子 86">
            <a:extLst>
              <a:ext uri="{FF2B5EF4-FFF2-40B4-BE49-F238E27FC236}">
                <a16:creationId xmlns:a16="http://schemas.microsoft.com/office/drawing/2014/main" id="{19516F95-F0D3-335A-1833-926276E5B979}"/>
              </a:ext>
            </a:extLst>
          </p:cNvPr>
          <p:cNvSpPr/>
          <p:nvPr/>
        </p:nvSpPr>
        <p:spPr>
          <a:xfrm>
            <a:off x="8274382" y="3169889"/>
            <a:ext cx="1844028" cy="1075557"/>
          </a:xfrm>
          <a:prstGeom prst="rect">
            <a:avLst/>
          </a:prstGeom>
          <a:noFill/>
          <a:ln>
            <a:solidFill>
              <a:schemeClr val="bg1">
                <a:lumMod val="75000"/>
              </a:schemeClr>
            </a:solidFill>
          </a:ln>
        </p:spPr>
        <p:txBody>
          <a:bodyPr wrap="square" lIns="36000" rIns="36000" rtlCol="0" anchor="ctr">
            <a:noAutofit/>
          </a:bodyPr>
          <a:lstStyle/>
          <a:p>
            <a:pPr marL="177800" marR="0" lvl="0" indent="-177800" algn="l" defTabSz="914400" rtl="0" eaLnBrk="1" fontAlgn="base" latinLnBrk="0" hangingPunct="1">
              <a:lnSpc>
                <a:spcPct val="100000"/>
              </a:lnSpc>
              <a:spcBef>
                <a:spcPct val="0"/>
              </a:spcBef>
              <a:spcAft>
                <a:spcPct val="0"/>
              </a:spcAft>
              <a:buClrTx/>
              <a:buSzTx/>
              <a:buFontTx/>
              <a:buChar char="•"/>
              <a:tabLst/>
              <a:defRPr/>
            </a:pPr>
            <a:r>
              <a:rPr kumimoji="1" lang="ja-JP" altLang="en-US" sz="1200" b="0" i="0" u="none" strike="noStrike" kern="1200" cap="none" spc="0" normalizeH="0" baseline="0" noProof="0" dirty="0">
                <a:ln>
                  <a:noFill/>
                </a:ln>
                <a:solidFill>
                  <a:srgbClr val="000000"/>
                </a:solidFill>
                <a:effectLst/>
                <a:uLnTx/>
                <a:uFillTx/>
                <a:latin typeface="EYInterstate" panose="02000503020000020004" pitchFamily="2" charset="0"/>
                <a:ea typeface="Meiryo UI" panose="020B0604030504040204" pitchFamily="50" charset="-128"/>
                <a:cs typeface="+mn-cs"/>
                <a:hlinkClick r:id="rId3" action="ppaction://hlinksldjump"/>
              </a:rPr>
              <a:t>消費者物価指数</a:t>
            </a:r>
            <a:endParaRPr kumimoji="1" lang="en-US" altLang="ja-JP" sz="1200" b="0" i="0" u="none" strike="noStrike" kern="1200" cap="none" spc="0" normalizeH="0" baseline="0" noProof="0" dirty="0">
              <a:ln>
                <a:noFill/>
              </a:ln>
              <a:solidFill>
                <a:srgbClr val="000000"/>
              </a:solidFill>
              <a:effectLst/>
              <a:uLnTx/>
              <a:uFillTx/>
              <a:latin typeface="EYInterstate" panose="02000503020000020004" pitchFamily="2" charset="0"/>
              <a:ea typeface="Meiryo UI" panose="020B0604030504040204" pitchFamily="50" charset="-128"/>
              <a:cs typeface="+mn-cs"/>
            </a:endParaRPr>
          </a:p>
          <a:p>
            <a:pPr marL="177800" marR="0" lvl="0" indent="-177800" algn="l" defTabSz="914400" rtl="0" eaLnBrk="1" fontAlgn="base" latinLnBrk="0" hangingPunct="1">
              <a:lnSpc>
                <a:spcPct val="100000"/>
              </a:lnSpc>
              <a:spcBef>
                <a:spcPct val="0"/>
              </a:spcBef>
              <a:spcAft>
                <a:spcPct val="0"/>
              </a:spcAft>
              <a:buClrTx/>
              <a:buSzTx/>
              <a:buFontTx/>
              <a:buChar char="•"/>
              <a:tabLst/>
              <a:defRPr/>
            </a:pPr>
            <a:r>
              <a:rPr lang="ja-JP" altLang="en-US" sz="1200" dirty="0">
                <a:latin typeface="EYInterstate" panose="02000503020000020004" pitchFamily="2" charset="0"/>
                <a:ea typeface="Meiryo UI" panose="020B0604030504040204" pitchFamily="50" charset="-128"/>
                <a:hlinkClick r:id="rId4" action="ppaction://hlinksldjump"/>
              </a:rPr>
              <a:t>小売価格</a:t>
            </a:r>
            <a:endParaRPr lang="en-US" altLang="ja-JP" sz="1200" dirty="0">
              <a:latin typeface="EYInterstate" panose="02000503020000020004" pitchFamily="2" charset="0"/>
              <a:ea typeface="Meiryo UI" panose="020B0604030504040204" pitchFamily="50" charset="-128"/>
            </a:endParaRPr>
          </a:p>
          <a:p>
            <a:pPr marL="177800" marR="0" lvl="0" indent="-177800" algn="l" defTabSz="914400" rtl="0" eaLnBrk="1" fontAlgn="base" latinLnBrk="0" hangingPunct="1">
              <a:lnSpc>
                <a:spcPct val="100000"/>
              </a:lnSpc>
              <a:spcBef>
                <a:spcPct val="0"/>
              </a:spcBef>
              <a:spcAft>
                <a:spcPct val="0"/>
              </a:spcAft>
              <a:buClrTx/>
              <a:buSzTx/>
              <a:buFontTx/>
              <a:buChar char="•"/>
              <a:tabLst/>
              <a:defRPr/>
            </a:pPr>
            <a:r>
              <a:rPr lang="ja-JP" altLang="en-US" sz="1200" dirty="0">
                <a:latin typeface="EYInterstate" panose="02000503020000020004" pitchFamily="2" charset="0"/>
                <a:ea typeface="Meiryo UI" panose="020B0604030504040204" pitchFamily="50" charset="-128"/>
                <a:hlinkClick r:id="rId5" action="ppaction://hlinksldjump"/>
              </a:rPr>
              <a:t>輸入物価指数</a:t>
            </a:r>
            <a:r>
              <a:rPr lang="ja-JP" altLang="en-US" sz="1200" dirty="0">
                <a:latin typeface="EYInterstate" panose="02000503020000020004" pitchFamily="2" charset="0"/>
                <a:ea typeface="Meiryo UI" panose="020B0604030504040204" pitchFamily="50" charset="-128"/>
              </a:rPr>
              <a:t>　など</a:t>
            </a:r>
            <a:endParaRPr kumimoji="1" lang="ja-JP" altLang="en-US" sz="1200" b="0" i="0" u="none" strike="noStrike" kern="1200" cap="none" spc="0" normalizeH="0" baseline="0" noProof="0" dirty="0">
              <a:ln>
                <a:noFill/>
              </a:ln>
              <a:solidFill>
                <a:srgbClr val="000000"/>
              </a:solidFill>
              <a:effectLst/>
              <a:uLnTx/>
              <a:uFillTx/>
              <a:latin typeface="EYInterstate" panose="02000503020000020004" pitchFamily="2" charset="0"/>
              <a:ea typeface="Meiryo UI" panose="020B0604030504040204" pitchFamily="50" charset="-128"/>
              <a:cs typeface="+mn-cs"/>
            </a:endParaRPr>
          </a:p>
        </p:txBody>
      </p:sp>
      <p:sp>
        <p:nvSpPr>
          <p:cNvPr id="61" name="フローチャート: 他ページ結合子 86">
            <a:extLst>
              <a:ext uri="{FF2B5EF4-FFF2-40B4-BE49-F238E27FC236}">
                <a16:creationId xmlns:a16="http://schemas.microsoft.com/office/drawing/2014/main" id="{FAA0CC4B-EDD3-F2E1-DAE0-5B97C642D9C5}"/>
              </a:ext>
            </a:extLst>
          </p:cNvPr>
          <p:cNvSpPr/>
          <p:nvPr/>
        </p:nvSpPr>
        <p:spPr>
          <a:xfrm>
            <a:off x="8274382" y="4331352"/>
            <a:ext cx="1844028" cy="1075557"/>
          </a:xfrm>
          <a:prstGeom prst="rect">
            <a:avLst/>
          </a:prstGeom>
          <a:noFill/>
          <a:ln>
            <a:solidFill>
              <a:schemeClr val="bg1">
                <a:lumMod val="75000"/>
              </a:schemeClr>
            </a:solidFill>
          </a:ln>
        </p:spPr>
        <p:txBody>
          <a:bodyPr wrap="square" lIns="36000" rIns="36000" rtlCol="0" anchor="ctr">
            <a:noAutofit/>
          </a:bodyPr>
          <a:lstStyle/>
          <a:p>
            <a:pPr marL="177800" marR="0" lvl="0" indent="-177800" algn="l" defTabSz="914400" rtl="0" eaLnBrk="1" fontAlgn="base" latinLnBrk="0" hangingPunct="1">
              <a:lnSpc>
                <a:spcPct val="100000"/>
              </a:lnSpc>
              <a:spcBef>
                <a:spcPct val="0"/>
              </a:spcBef>
              <a:spcAft>
                <a:spcPct val="0"/>
              </a:spcAft>
              <a:buClrTx/>
              <a:buSzTx/>
              <a:buFontTx/>
              <a:buChar char="•"/>
              <a:tabLst/>
              <a:defRPr/>
            </a:pPr>
            <a:r>
              <a:rPr kumimoji="1" lang="ja-JP" altLang="en-US" sz="1200" b="0" i="0" u="none" strike="noStrike" kern="1200" cap="none" spc="0" normalizeH="0" baseline="0" noProof="0" dirty="0">
                <a:ln>
                  <a:noFill/>
                </a:ln>
                <a:solidFill>
                  <a:srgbClr val="000000"/>
                </a:solidFill>
                <a:effectLst/>
                <a:uLnTx/>
                <a:uFillTx/>
                <a:latin typeface="EYInterstate" panose="02000503020000020004" pitchFamily="2" charset="0"/>
                <a:ea typeface="Meiryo UI" panose="020B0604030504040204" pitchFamily="50" charset="-128"/>
                <a:cs typeface="+mn-cs"/>
                <a:hlinkClick r:id="rId6" action="ppaction://hlinksldjump"/>
              </a:rPr>
              <a:t>消費支出</a:t>
            </a:r>
            <a:r>
              <a:rPr kumimoji="1" lang="ja-JP" altLang="en-US" sz="1200" b="0" i="0" u="none" strike="noStrike" kern="1200" cap="none" spc="0" normalizeH="0" baseline="0" noProof="0" dirty="0">
                <a:ln>
                  <a:noFill/>
                </a:ln>
                <a:solidFill>
                  <a:srgbClr val="000000"/>
                </a:solidFill>
                <a:effectLst/>
                <a:uLnTx/>
                <a:uFillTx/>
                <a:latin typeface="EYInterstate" panose="02000503020000020004" pitchFamily="2" charset="0"/>
                <a:ea typeface="Meiryo UI" panose="020B0604030504040204" pitchFamily="50" charset="-128"/>
                <a:cs typeface="+mn-cs"/>
              </a:rPr>
              <a:t>　など</a:t>
            </a:r>
          </a:p>
        </p:txBody>
      </p:sp>
      <p:sp>
        <p:nvSpPr>
          <p:cNvPr id="53" name="フローチャート: 他ページ結合子 86">
            <a:extLst>
              <a:ext uri="{FF2B5EF4-FFF2-40B4-BE49-F238E27FC236}">
                <a16:creationId xmlns:a16="http://schemas.microsoft.com/office/drawing/2014/main" id="{18518C7D-6018-73B6-B77E-FE4B690FA126}"/>
              </a:ext>
            </a:extLst>
          </p:cNvPr>
          <p:cNvSpPr/>
          <p:nvPr/>
        </p:nvSpPr>
        <p:spPr>
          <a:xfrm>
            <a:off x="3230942" y="5492815"/>
            <a:ext cx="4940973" cy="1075557"/>
          </a:xfrm>
          <a:prstGeom prst="rect">
            <a:avLst/>
          </a:prstGeom>
          <a:noFill/>
          <a:ln>
            <a:solidFill>
              <a:schemeClr val="bg1">
                <a:lumMod val="75000"/>
              </a:schemeClr>
            </a:solidFill>
          </a:ln>
        </p:spPr>
        <p:txBody>
          <a:bodyPr wrap="square" lIns="36000" rIns="36000" rtlCol="0" anchor="ctr">
            <a:noAutofit/>
          </a:bodyPr>
          <a:lstStyle/>
          <a:p>
            <a:pPr marL="182563" indent="-182563" fontAlgn="auto">
              <a:spcBef>
                <a:spcPts val="0"/>
              </a:spcBef>
              <a:spcAft>
                <a:spcPts val="0"/>
              </a:spcAft>
              <a:buFont typeface="Arial" panose="020B0604020202020204" pitchFamily="34" charset="0"/>
              <a:buChar char="•"/>
            </a:pPr>
            <a:r>
              <a:rPr kumimoji="0" lang="ja-JP" altLang="en-US" sz="1400" kern="0">
                <a:solidFill>
                  <a:schemeClr val="tx1"/>
                </a:solidFill>
                <a:latin typeface="EYInterstate" panose="02000503020000020004" pitchFamily="2" charset="0"/>
                <a:ea typeface="Meiryo UI" panose="020B0604030504040204" pitchFamily="50" charset="-128"/>
              </a:rPr>
              <a:t>小売価格や消費支出の時系列分析、地域間の比較分析等から、支援が必要な量を把握する。</a:t>
            </a:r>
          </a:p>
        </p:txBody>
      </p:sp>
      <p:sp>
        <p:nvSpPr>
          <p:cNvPr id="66" name="フローチャート: 他ページ結合子 86">
            <a:extLst>
              <a:ext uri="{FF2B5EF4-FFF2-40B4-BE49-F238E27FC236}">
                <a16:creationId xmlns:a16="http://schemas.microsoft.com/office/drawing/2014/main" id="{DD45DAB8-4904-4F49-2AF9-DC4814E97C40}"/>
              </a:ext>
            </a:extLst>
          </p:cNvPr>
          <p:cNvSpPr/>
          <p:nvPr/>
        </p:nvSpPr>
        <p:spPr>
          <a:xfrm>
            <a:off x="8274382" y="5492815"/>
            <a:ext cx="1844028" cy="1075557"/>
          </a:xfrm>
          <a:prstGeom prst="rect">
            <a:avLst/>
          </a:prstGeom>
          <a:noFill/>
          <a:ln>
            <a:solidFill>
              <a:schemeClr val="bg1">
                <a:lumMod val="75000"/>
              </a:schemeClr>
            </a:solidFill>
          </a:ln>
        </p:spPr>
        <p:txBody>
          <a:bodyPr wrap="square" lIns="36000" rIns="36000" rtlCol="0" anchor="ctr">
            <a:noAutofit/>
          </a:bodyPr>
          <a:lstStyle/>
          <a:p>
            <a:pPr marL="182563" marR="0" lvl="0" indent="-182563" defTabSz="914400" eaLnBrk="1" fontAlgn="auto" latinLnBrk="0" hangingPunct="1">
              <a:lnSpc>
                <a:spcPct val="100000"/>
              </a:lnSpc>
              <a:spcBef>
                <a:spcPts val="0"/>
              </a:spcBef>
              <a:spcAft>
                <a:spcPts val="0"/>
              </a:spcAft>
              <a:buClrTx/>
              <a:buSzTx/>
              <a:buFontTx/>
              <a:buChar char="•"/>
              <a:tabLst/>
              <a:defRPr/>
            </a:pPr>
            <a:r>
              <a:rPr kumimoji="0" lang="ja-JP" altLang="en-US" sz="1200" i="0" u="none" strike="noStrike" kern="0" cap="none" spc="0" normalizeH="0" baseline="0" noProof="0" dirty="0">
                <a:ln>
                  <a:noFill/>
                </a:ln>
                <a:solidFill>
                  <a:schemeClr val="tx1"/>
                </a:solidFill>
                <a:effectLst/>
                <a:uLnTx/>
                <a:uFillTx/>
                <a:latin typeface="EYInterstate" panose="02000503020000020004" pitchFamily="2" charset="0"/>
                <a:ea typeface="Meiryo UI" panose="020B0604030504040204" pitchFamily="50" charset="-128"/>
                <a:hlinkClick r:id="rId4" action="ppaction://hlinksldjump"/>
              </a:rPr>
              <a:t>小売価格</a:t>
            </a:r>
            <a:r>
              <a:rPr kumimoji="0" lang="ja-JP" altLang="en-US" sz="1200" i="0" u="none" strike="noStrike" kern="0" cap="none" spc="0" normalizeH="0" baseline="0" noProof="0" dirty="0">
                <a:ln>
                  <a:noFill/>
                </a:ln>
                <a:solidFill>
                  <a:schemeClr val="tx1"/>
                </a:solidFill>
                <a:effectLst/>
                <a:uLnTx/>
                <a:uFillTx/>
                <a:latin typeface="EYInterstate" panose="02000503020000020004" pitchFamily="2" charset="0"/>
                <a:ea typeface="Meiryo UI" panose="020B0604030504040204" pitchFamily="50" charset="-128"/>
              </a:rPr>
              <a:t>　</a:t>
            </a:r>
            <a:endParaRPr kumimoji="0" lang="en-US" altLang="ja-JP" sz="1200" i="0" u="none" strike="noStrike" kern="0" cap="none" spc="0" normalizeH="0" baseline="0" noProof="0" dirty="0">
              <a:ln>
                <a:noFill/>
              </a:ln>
              <a:solidFill>
                <a:schemeClr val="tx1"/>
              </a:solidFill>
              <a:effectLst/>
              <a:uLnTx/>
              <a:uFillTx/>
              <a:latin typeface="EYInterstate" panose="02000503020000020004" pitchFamily="2" charset="0"/>
              <a:ea typeface="Meiryo UI" panose="020B0604030504040204" pitchFamily="50" charset="-128"/>
            </a:endParaRPr>
          </a:p>
          <a:p>
            <a:pPr marL="182563" marR="0" lvl="0" indent="-182563" defTabSz="914400" eaLnBrk="1" fontAlgn="auto" latinLnBrk="0" hangingPunct="1">
              <a:lnSpc>
                <a:spcPct val="100000"/>
              </a:lnSpc>
              <a:spcBef>
                <a:spcPts val="0"/>
              </a:spcBef>
              <a:spcAft>
                <a:spcPts val="0"/>
              </a:spcAft>
              <a:buClrTx/>
              <a:buSzTx/>
              <a:buFontTx/>
              <a:buChar char="•"/>
              <a:tabLst/>
              <a:defRPr/>
            </a:pPr>
            <a:r>
              <a:rPr kumimoji="0" lang="ja-JP" altLang="en-US" sz="1200" kern="0" dirty="0">
                <a:solidFill>
                  <a:schemeClr val="tx1"/>
                </a:solidFill>
                <a:latin typeface="EYInterstate" panose="02000503020000020004" pitchFamily="2" charset="0"/>
                <a:ea typeface="Meiryo UI" panose="020B0604030504040204" pitchFamily="50" charset="-128"/>
                <a:hlinkClick r:id="rId7" action="ppaction://hlinksldjump"/>
              </a:rPr>
              <a:t>消費支出</a:t>
            </a:r>
            <a:r>
              <a:rPr kumimoji="0" lang="ja-JP" altLang="en-US" sz="1200" kern="0" dirty="0">
                <a:solidFill>
                  <a:schemeClr val="tx1"/>
                </a:solidFill>
                <a:latin typeface="EYInterstate" panose="02000503020000020004" pitchFamily="2" charset="0"/>
                <a:ea typeface="Meiryo UI" panose="020B0604030504040204" pitchFamily="50" charset="-128"/>
              </a:rPr>
              <a:t>　</a:t>
            </a:r>
            <a:r>
              <a:rPr kumimoji="0" lang="ja-JP" altLang="en-US" sz="1200" i="0" u="none" strike="noStrike" kern="0" cap="none" spc="0" normalizeH="0" baseline="0" noProof="0" dirty="0">
                <a:ln>
                  <a:noFill/>
                </a:ln>
                <a:solidFill>
                  <a:schemeClr val="tx1"/>
                </a:solidFill>
                <a:effectLst/>
                <a:uLnTx/>
                <a:uFillTx/>
                <a:latin typeface="EYInterstate" panose="02000503020000020004" pitchFamily="2" charset="0"/>
                <a:ea typeface="Meiryo UI" panose="020B0604030504040204" pitchFamily="50" charset="-128"/>
              </a:rPr>
              <a:t>など</a:t>
            </a:r>
          </a:p>
        </p:txBody>
      </p:sp>
      <p:sp>
        <p:nvSpPr>
          <p:cNvPr id="17" name="正方形/長方形 16">
            <a:extLst>
              <a:ext uri="{FF2B5EF4-FFF2-40B4-BE49-F238E27FC236}">
                <a16:creationId xmlns:a16="http://schemas.microsoft.com/office/drawing/2014/main" id="{76E23947-798A-002C-9FFF-446015F6D5AD}"/>
              </a:ext>
            </a:extLst>
          </p:cNvPr>
          <p:cNvSpPr/>
          <p:nvPr/>
        </p:nvSpPr>
        <p:spPr>
          <a:xfrm>
            <a:off x="760280" y="5492815"/>
            <a:ext cx="2368193" cy="1075558"/>
          </a:xfrm>
          <a:prstGeom prst="rect">
            <a:avLst/>
          </a:prstGeom>
          <a:solidFill>
            <a:srgbClr val="687A70"/>
          </a:solidFill>
        </p:spPr>
        <p:txBody>
          <a:bodyPr vert="horz" wrap="none" rtlCol="0" anchor="ctr">
            <a:noAutofit/>
          </a:bodyPr>
          <a:lstStyle/>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支援が必要な量</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を把握する</a:t>
            </a:r>
          </a:p>
        </p:txBody>
      </p:sp>
      <p:sp>
        <p:nvSpPr>
          <p:cNvPr id="25" name="Oval 1">
            <a:extLst>
              <a:ext uri="{FF2B5EF4-FFF2-40B4-BE49-F238E27FC236}">
                <a16:creationId xmlns:a16="http://schemas.microsoft.com/office/drawing/2014/main" id="{5F410B81-3B3D-7584-8476-9E282926CFEA}"/>
              </a:ext>
            </a:extLst>
          </p:cNvPr>
          <p:cNvSpPr/>
          <p:nvPr/>
        </p:nvSpPr>
        <p:spPr>
          <a:xfrm>
            <a:off x="573274" y="6592199"/>
            <a:ext cx="2556916" cy="38528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7F7F7F"/>
              </a:buClr>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UI"/>
                <a:ea typeface="Meiryo UI"/>
                <a:cs typeface="+mn-cs"/>
              </a:rPr>
              <a:t>優先的に取り組むべき</a:t>
            </a:r>
            <a:endParaRPr kumimoji="1" lang="en-US" altLang="ja-JP" sz="1200" b="1" i="0" u="none" strike="noStrike" kern="1200" cap="none" spc="0" normalizeH="0" baseline="0" noProof="0">
              <a:ln>
                <a:noFill/>
              </a:ln>
              <a:solidFill>
                <a:srgbClr val="000000"/>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
                <a:srgbClr val="7F7F7F"/>
              </a:buClr>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UI"/>
                <a:ea typeface="Meiryo UI"/>
                <a:cs typeface="+mn-cs"/>
              </a:rPr>
              <a:t>地域課題の特定</a:t>
            </a:r>
            <a:endParaRPr kumimoji="1" lang="en-US" altLang="ja-JP" sz="1200" b="1" i="0" u="none" strike="noStrike" kern="1200" cap="none" spc="0" normalizeH="0" baseline="0" noProof="0">
              <a:ln>
                <a:noFill/>
              </a:ln>
              <a:solidFill>
                <a:srgbClr val="000000"/>
              </a:solidFill>
              <a:effectLst/>
              <a:uLnTx/>
              <a:uFillTx/>
              <a:latin typeface="Meiryo UI"/>
              <a:ea typeface="Meiryo UI"/>
              <a:cs typeface="+mn-cs"/>
            </a:endParaRPr>
          </a:p>
        </p:txBody>
      </p:sp>
      <p:sp>
        <p:nvSpPr>
          <p:cNvPr id="46" name="フローチャート: 他ページ結合子 86">
            <a:extLst>
              <a:ext uri="{FF2B5EF4-FFF2-40B4-BE49-F238E27FC236}">
                <a16:creationId xmlns:a16="http://schemas.microsoft.com/office/drawing/2014/main" id="{F78BB287-F5F2-B8BC-5C7A-1542FB129CFB}"/>
              </a:ext>
            </a:extLst>
          </p:cNvPr>
          <p:cNvSpPr/>
          <p:nvPr/>
        </p:nvSpPr>
        <p:spPr>
          <a:xfrm>
            <a:off x="3232658" y="6658707"/>
            <a:ext cx="6887468" cy="619575"/>
          </a:xfrm>
          <a:prstGeom prst="rect">
            <a:avLst/>
          </a:prstGeom>
          <a:noFill/>
          <a:ln>
            <a:noFill/>
          </a:ln>
        </p:spPr>
        <p:txBody>
          <a:bodyPr wrap="square" lIns="36000" rIns="36000" rtlCol="0" anchor="t">
            <a:noAutofit/>
          </a:bodyPr>
          <a:lstStyle/>
          <a:p>
            <a:pPr marR="0" lvl="0" algn="l" defTabSz="914400" rtl="0" eaLnBrk="1" fontAlgn="base" latinLnBrk="0" hangingPunct="1">
              <a:lnSpc>
                <a:spcPct val="100000"/>
              </a:lnSpc>
              <a:spcBef>
                <a:spcPct val="0"/>
              </a:spcBef>
              <a:spcAft>
                <a:spcPct val="0"/>
              </a:spcAft>
              <a:buClrTx/>
              <a:buSzTx/>
              <a:tabLst/>
              <a:defRPr/>
            </a:pPr>
            <a:r>
              <a:rPr kumimoji="1" lang="en-US" altLang="ja-JP" sz="1200" b="0" i="0" u="none" strike="noStrike" kern="1200" cap="none" spc="0" normalizeH="0" baseline="0" noProof="0" dirty="0">
                <a:ln>
                  <a:noFill/>
                </a:ln>
                <a:solidFill>
                  <a:srgbClr val="000000"/>
                </a:solidFill>
                <a:effectLst/>
                <a:uLnTx/>
                <a:uFillTx/>
                <a:latin typeface="EYInterstate" panose="02000503020000020004" pitchFamily="2" charset="0"/>
                <a:ea typeface="Meiryo UI" panose="020B060403050404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EYInterstate" panose="02000503020000020004" pitchFamily="2" charset="0"/>
                <a:ea typeface="Meiryo UI" panose="020B0604030504040204" pitchFamily="50" charset="-128"/>
                <a:cs typeface="+mn-cs"/>
              </a:rPr>
              <a:t>１　生活の消費下支え等の目的では、地域の物価高騰の影響を捉えながらも、特定の品目に限定せずに幅広く支援を実施することも想定される。</a:t>
            </a:r>
          </a:p>
        </p:txBody>
      </p:sp>
      <p:sp>
        <p:nvSpPr>
          <p:cNvPr id="10" name="正方形/長方形 9">
            <a:extLst>
              <a:ext uri="{FF2B5EF4-FFF2-40B4-BE49-F238E27FC236}">
                <a16:creationId xmlns:a16="http://schemas.microsoft.com/office/drawing/2014/main" id="{4173C56D-A7A5-E4DE-03A9-BD936F15F2C8}"/>
              </a:ext>
            </a:extLst>
          </p:cNvPr>
          <p:cNvSpPr/>
          <p:nvPr/>
        </p:nvSpPr>
        <p:spPr>
          <a:xfrm>
            <a:off x="574992" y="2012853"/>
            <a:ext cx="187008" cy="1075558"/>
          </a:xfrm>
          <a:prstGeom prst="rect">
            <a:avLst/>
          </a:prstGeom>
          <a:solidFill>
            <a:schemeClr val="accent5">
              <a:lumMod val="20000"/>
              <a:lumOff val="80000"/>
            </a:schemeClr>
          </a:solidFill>
        </p:spPr>
        <p:txBody>
          <a:bodyPr vert="horz" wrap="none" rtlCol="0" anchor="ctr">
            <a:noAutofit/>
          </a:bodyPr>
          <a:lstStyle/>
          <a:p>
            <a:pPr algn="ctr" fontAlgn="auto">
              <a:spcBef>
                <a:spcPts val="0"/>
              </a:spcBef>
              <a:spcAft>
                <a:spcPts val="0"/>
              </a:spcAft>
            </a:pPr>
            <a:r>
              <a:rPr kumimoji="0" lang="en-US" altLang="ja-JP" sz="1600" b="1" kern="0">
                <a:solidFill>
                  <a:schemeClr val="tx1"/>
                </a:solidFill>
                <a:latin typeface="EYInterstate" panose="02000503020000020004" pitchFamily="2" charset="0"/>
                <a:ea typeface="Meiryo UI" panose="020B0604030504040204" pitchFamily="50" charset="-128"/>
              </a:rPr>
              <a:t>A</a:t>
            </a:r>
            <a:endParaRPr kumimoji="0" lang="ja-JP" altLang="en-US" sz="1600" b="1" kern="0">
              <a:solidFill>
                <a:schemeClr val="tx1"/>
              </a:solidFill>
              <a:latin typeface="EYInterstate" panose="02000503020000020004" pitchFamily="2" charset="0"/>
              <a:ea typeface="Meiryo UI" panose="020B0604030504040204" pitchFamily="50" charset="-128"/>
            </a:endParaRPr>
          </a:p>
        </p:txBody>
      </p:sp>
      <p:sp>
        <p:nvSpPr>
          <p:cNvPr id="12" name="正方形/長方形 11">
            <a:extLst>
              <a:ext uri="{FF2B5EF4-FFF2-40B4-BE49-F238E27FC236}">
                <a16:creationId xmlns:a16="http://schemas.microsoft.com/office/drawing/2014/main" id="{89E3660D-9AB3-462F-0E5E-C70B9AB5D4ED}"/>
              </a:ext>
            </a:extLst>
          </p:cNvPr>
          <p:cNvSpPr/>
          <p:nvPr/>
        </p:nvSpPr>
        <p:spPr>
          <a:xfrm>
            <a:off x="573274" y="3169889"/>
            <a:ext cx="188726" cy="2237019"/>
          </a:xfrm>
          <a:prstGeom prst="rect">
            <a:avLst/>
          </a:prstGeom>
          <a:solidFill>
            <a:schemeClr val="accent5">
              <a:lumMod val="20000"/>
              <a:lumOff val="80000"/>
            </a:schemeClr>
          </a:solidFill>
        </p:spPr>
        <p:txBody>
          <a:bodyPr vert="horz" wrap="none" rtlCol="0" anchor="ctr">
            <a:noAutofit/>
          </a:bodyPr>
          <a:lstStyle/>
          <a:p>
            <a:pPr algn="ctr" fontAlgn="auto">
              <a:spcBef>
                <a:spcPts val="0"/>
              </a:spcBef>
              <a:spcAft>
                <a:spcPts val="0"/>
              </a:spcAft>
            </a:pPr>
            <a:r>
              <a:rPr kumimoji="0" lang="en-US" altLang="ja-JP" sz="1600" b="1" kern="0">
                <a:solidFill>
                  <a:schemeClr val="tx1"/>
                </a:solidFill>
                <a:latin typeface="EYInterstate" panose="02000503020000020004" pitchFamily="2" charset="0"/>
                <a:ea typeface="Meiryo UI" panose="020B0604030504040204" pitchFamily="50" charset="-128"/>
              </a:rPr>
              <a:t>B</a:t>
            </a:r>
            <a:endParaRPr kumimoji="0" lang="ja-JP" altLang="en-US" sz="1600" b="1" kern="0">
              <a:solidFill>
                <a:schemeClr val="tx1"/>
              </a:solidFill>
              <a:latin typeface="EYInterstate" panose="02000503020000020004" pitchFamily="2" charset="0"/>
              <a:ea typeface="Meiryo UI" panose="020B0604030504040204" pitchFamily="50" charset="-128"/>
            </a:endParaRPr>
          </a:p>
        </p:txBody>
      </p:sp>
      <p:sp>
        <p:nvSpPr>
          <p:cNvPr id="18" name="正方形/長方形 17">
            <a:extLst>
              <a:ext uri="{FF2B5EF4-FFF2-40B4-BE49-F238E27FC236}">
                <a16:creationId xmlns:a16="http://schemas.microsoft.com/office/drawing/2014/main" id="{6220337E-DCCE-3C2D-C688-72B28B1DCC0F}"/>
              </a:ext>
            </a:extLst>
          </p:cNvPr>
          <p:cNvSpPr/>
          <p:nvPr/>
        </p:nvSpPr>
        <p:spPr>
          <a:xfrm>
            <a:off x="573274" y="5492815"/>
            <a:ext cx="187008" cy="1075558"/>
          </a:xfrm>
          <a:prstGeom prst="rect">
            <a:avLst/>
          </a:prstGeom>
          <a:solidFill>
            <a:schemeClr val="accent5">
              <a:lumMod val="20000"/>
              <a:lumOff val="80000"/>
            </a:schemeClr>
          </a:solidFill>
        </p:spPr>
        <p:txBody>
          <a:bodyPr vert="horz" wrap="none" rtlCol="0" anchor="ctr">
            <a:noAutofit/>
          </a:bodyPr>
          <a:lstStyle/>
          <a:p>
            <a:pPr algn="ctr" fontAlgn="auto">
              <a:spcBef>
                <a:spcPts val="0"/>
              </a:spcBef>
              <a:spcAft>
                <a:spcPts val="0"/>
              </a:spcAft>
            </a:pPr>
            <a:r>
              <a:rPr kumimoji="0" lang="en-US" altLang="ja-JP" sz="1600" b="1" kern="0">
                <a:solidFill>
                  <a:schemeClr val="tx1"/>
                </a:solidFill>
                <a:latin typeface="EYInterstate" panose="02000503020000020004" pitchFamily="2" charset="0"/>
                <a:ea typeface="Meiryo UI" panose="020B0604030504040204" pitchFamily="50" charset="-128"/>
              </a:rPr>
              <a:t>C</a:t>
            </a:r>
            <a:endParaRPr kumimoji="0" lang="ja-JP" altLang="en-US" sz="1600" b="1" kern="0">
              <a:solidFill>
                <a:schemeClr val="tx1"/>
              </a:solidFill>
              <a:latin typeface="EYInterstate" panose="02000503020000020004" pitchFamily="2" charset="0"/>
              <a:ea typeface="Meiryo UI" panose="020B0604030504040204" pitchFamily="50" charset="-128"/>
            </a:endParaRPr>
          </a:p>
        </p:txBody>
      </p:sp>
      <p:sp>
        <p:nvSpPr>
          <p:cNvPr id="21" name="正方形/長方形 20">
            <a:extLst>
              <a:ext uri="{FF2B5EF4-FFF2-40B4-BE49-F238E27FC236}">
                <a16:creationId xmlns:a16="http://schemas.microsoft.com/office/drawing/2014/main" id="{AA27E4B6-B3B7-F2C6-7A5C-093F451C2724}"/>
              </a:ext>
            </a:extLst>
          </p:cNvPr>
          <p:cNvSpPr/>
          <p:nvPr/>
        </p:nvSpPr>
        <p:spPr>
          <a:xfrm>
            <a:off x="1941920" y="3169889"/>
            <a:ext cx="153580" cy="1075558"/>
          </a:xfrm>
          <a:prstGeom prst="rect">
            <a:avLst/>
          </a:prstGeom>
          <a:solidFill>
            <a:schemeClr val="tx2">
              <a:lumMod val="20000"/>
              <a:lumOff val="80000"/>
            </a:schemeClr>
          </a:solidFill>
        </p:spPr>
        <p:txBody>
          <a:bodyPr vert="horz" wrap="none" rtlCol="0" anchor="ctr">
            <a:noAutofit/>
          </a:bodyPr>
          <a:lstStyle/>
          <a:p>
            <a:pPr algn="ctr" fontAlgn="auto">
              <a:spcBef>
                <a:spcPts val="0"/>
              </a:spcBef>
              <a:spcAft>
                <a:spcPts val="0"/>
              </a:spcAft>
            </a:pPr>
            <a:r>
              <a:rPr kumimoji="0" lang="en-US" altLang="ja-JP" sz="1600" kern="0">
                <a:solidFill>
                  <a:schemeClr val="tx1"/>
                </a:solidFill>
                <a:latin typeface="EYInterstate" panose="02000503020000020004" pitchFamily="2" charset="0"/>
                <a:ea typeface="Meiryo UI" panose="020B0604030504040204" pitchFamily="50" charset="-128"/>
              </a:rPr>
              <a:t>a</a:t>
            </a:r>
            <a:endParaRPr kumimoji="0" lang="ja-JP" altLang="en-US" sz="1600" kern="0">
              <a:solidFill>
                <a:schemeClr val="tx1"/>
              </a:solidFill>
              <a:latin typeface="EYInterstate" panose="02000503020000020004" pitchFamily="2" charset="0"/>
              <a:ea typeface="Meiryo UI" panose="020B0604030504040204" pitchFamily="50" charset="-128"/>
            </a:endParaRPr>
          </a:p>
        </p:txBody>
      </p:sp>
      <p:sp>
        <p:nvSpPr>
          <p:cNvPr id="22" name="正方形/長方形 21">
            <a:extLst>
              <a:ext uri="{FF2B5EF4-FFF2-40B4-BE49-F238E27FC236}">
                <a16:creationId xmlns:a16="http://schemas.microsoft.com/office/drawing/2014/main" id="{9DB9AAF4-F552-5090-6C24-A0F98D67B875}"/>
              </a:ext>
            </a:extLst>
          </p:cNvPr>
          <p:cNvSpPr/>
          <p:nvPr/>
        </p:nvSpPr>
        <p:spPr>
          <a:xfrm>
            <a:off x="1941920" y="4331351"/>
            <a:ext cx="153580" cy="1075558"/>
          </a:xfrm>
          <a:prstGeom prst="rect">
            <a:avLst/>
          </a:prstGeom>
          <a:solidFill>
            <a:schemeClr val="tx2">
              <a:lumMod val="20000"/>
              <a:lumOff val="80000"/>
            </a:schemeClr>
          </a:solidFill>
        </p:spPr>
        <p:txBody>
          <a:bodyPr vert="horz" wrap="none" rtlCol="0" anchor="ctr">
            <a:noAutofit/>
          </a:bodyPr>
          <a:lstStyle/>
          <a:p>
            <a:pPr algn="ctr" fontAlgn="auto">
              <a:spcBef>
                <a:spcPts val="0"/>
              </a:spcBef>
              <a:spcAft>
                <a:spcPts val="0"/>
              </a:spcAft>
            </a:pPr>
            <a:r>
              <a:rPr kumimoji="0" lang="en-US" altLang="ja-JP" sz="1600" kern="0">
                <a:solidFill>
                  <a:schemeClr val="tx1"/>
                </a:solidFill>
                <a:latin typeface="EYInterstate" panose="02000503020000020004" pitchFamily="2" charset="0"/>
                <a:ea typeface="Meiryo UI" panose="020B0604030504040204" pitchFamily="50" charset="-128"/>
              </a:rPr>
              <a:t>b</a:t>
            </a:r>
            <a:endParaRPr kumimoji="0" lang="ja-JP" altLang="en-US" sz="1600" kern="0">
              <a:solidFill>
                <a:schemeClr val="tx1"/>
              </a:solidFill>
              <a:latin typeface="EYInterstate" panose="02000503020000020004" pitchFamily="2" charset="0"/>
              <a:ea typeface="Meiryo UI" panose="020B0604030504040204" pitchFamily="50" charset="-128"/>
            </a:endParaRPr>
          </a:p>
        </p:txBody>
      </p:sp>
      <p:grpSp>
        <p:nvGrpSpPr>
          <p:cNvPr id="23" name="グループ化 22">
            <a:extLst>
              <a:ext uri="{FF2B5EF4-FFF2-40B4-BE49-F238E27FC236}">
                <a16:creationId xmlns:a16="http://schemas.microsoft.com/office/drawing/2014/main" id="{41ED2748-7152-1D30-942F-1F298F8FC552}"/>
              </a:ext>
            </a:extLst>
          </p:cNvPr>
          <p:cNvGrpSpPr/>
          <p:nvPr/>
        </p:nvGrpSpPr>
        <p:grpSpPr>
          <a:xfrm>
            <a:off x="574989" y="1607228"/>
            <a:ext cx="2556915" cy="253916"/>
            <a:chOff x="2422761" y="1566080"/>
            <a:chExt cx="1730953" cy="253916"/>
          </a:xfrm>
        </p:grpSpPr>
        <p:cxnSp>
          <p:nvCxnSpPr>
            <p:cNvPr id="24" name="直線矢印コネクタ 23">
              <a:extLst>
                <a:ext uri="{FF2B5EF4-FFF2-40B4-BE49-F238E27FC236}">
                  <a16:creationId xmlns:a16="http://schemas.microsoft.com/office/drawing/2014/main" id="{0CCF17DF-8891-C2B8-E1D0-8913A3D009AC}"/>
                </a:ext>
              </a:extLst>
            </p:cNvPr>
            <p:cNvCxnSpPr>
              <a:cxnSpLocks/>
            </p:cNvCxnSpPr>
            <p:nvPr/>
          </p:nvCxnSpPr>
          <p:spPr>
            <a:xfrm>
              <a:off x="2422761" y="1693038"/>
              <a:ext cx="1730953" cy="0"/>
            </a:xfrm>
            <a:prstGeom prst="straightConnector1">
              <a:avLst/>
            </a:prstGeom>
            <a:noFill/>
            <a:ln w="9525" cap="flat" cmpd="sng" algn="ctr">
              <a:solidFill>
                <a:srgbClr val="2E2E38">
                  <a:lumMod val="50000"/>
                  <a:lumOff val="50000"/>
                </a:srgbClr>
              </a:solidFill>
              <a:prstDash val="solid"/>
            </a:ln>
            <a:effectLst/>
          </p:spPr>
        </p:cxnSp>
        <p:sp>
          <p:nvSpPr>
            <p:cNvPr id="26" name="テキスト ボックス 25">
              <a:extLst>
                <a:ext uri="{FF2B5EF4-FFF2-40B4-BE49-F238E27FC236}">
                  <a16:creationId xmlns:a16="http://schemas.microsoft.com/office/drawing/2014/main" id="{E6ECA4FE-B9E7-E424-988A-779EE2A3801D}"/>
                </a:ext>
              </a:extLst>
            </p:cNvPr>
            <p:cNvSpPr txBox="1"/>
            <p:nvPr/>
          </p:nvSpPr>
          <p:spPr>
            <a:xfrm>
              <a:off x="2926604" y="1566080"/>
              <a:ext cx="723277" cy="253916"/>
            </a:xfrm>
            <a:prstGeom prst="rect">
              <a:avLst/>
            </a:prstGeom>
            <a:solidFill>
              <a:srgbClr val="FFFFFF"/>
            </a:solidFill>
          </p:spPr>
          <p:txBody>
            <a:bodyPr wrap="none" lIns="36000" rIns="36000" rtlCol="0">
              <a:noAutofit/>
            </a:bodyPr>
            <a:lstStyle/>
            <a:p>
              <a:pPr marL="0" marR="0" lvl="0" indent="0" algn="ctr" defTabSz="987095" eaLnBrk="1" fontAlgn="auto" latinLnBrk="0" hangingPunct="1">
                <a:lnSpc>
                  <a:spcPct val="100000"/>
                </a:lnSpc>
                <a:spcBef>
                  <a:spcPts val="0"/>
                </a:spcBef>
                <a:spcAft>
                  <a:spcPts val="0"/>
                </a:spcAft>
                <a:buClr>
                  <a:srgbClr val="000000"/>
                </a:buClr>
                <a:buSzTx/>
                <a:buFontTx/>
                <a:buNone/>
                <a:tabLst/>
                <a:defRPr/>
              </a:pPr>
              <a:r>
                <a:rPr kumimoji="0" lang="ja-JP" altLang="en-US" sz="1400" b="1" kern="0">
                  <a:solidFill>
                    <a:sysClr val="windowText" lastClr="000000"/>
                  </a:solidFill>
                  <a:latin typeface="Meiryo UI"/>
                  <a:ea typeface="Meiryo UI"/>
                  <a:cs typeface="Arial"/>
                  <a:sym typeface="Arial"/>
                </a:rPr>
                <a:t>分析の構成</a:t>
              </a:r>
              <a:endParaRPr kumimoji="0" lang="ja-JP" altLang="en-US" sz="1400" b="1" i="0" u="none" strike="noStrike" kern="0" cap="none" spc="0" normalizeH="0" baseline="0" noProof="0">
                <a:ln>
                  <a:noFill/>
                </a:ln>
                <a:solidFill>
                  <a:sysClr val="windowText" lastClr="000000"/>
                </a:solidFill>
                <a:effectLst/>
                <a:uLnTx/>
                <a:uFillTx/>
                <a:latin typeface="Meiryo UI"/>
                <a:ea typeface="Meiryo UI"/>
                <a:cs typeface="Arial"/>
                <a:sym typeface="Arial"/>
              </a:endParaRPr>
            </a:p>
          </p:txBody>
        </p:sp>
      </p:grpSp>
      <p:sp>
        <p:nvSpPr>
          <p:cNvPr id="2" name="楕円 1">
            <a:extLst>
              <a:ext uri="{FF2B5EF4-FFF2-40B4-BE49-F238E27FC236}">
                <a16:creationId xmlns:a16="http://schemas.microsoft.com/office/drawing/2014/main" id="{7AAAFB49-7431-0C32-AD94-90072D2CB24F}"/>
              </a:ext>
            </a:extLst>
          </p:cNvPr>
          <p:cNvSpPr/>
          <p:nvPr/>
        </p:nvSpPr>
        <p:spPr>
          <a:xfrm>
            <a:off x="2820340" y="266631"/>
            <a:ext cx="343928" cy="343928"/>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2000" b="1">
                <a:solidFill>
                  <a:schemeClr val="bg1"/>
                </a:solidFill>
              </a:rPr>
              <a:t>１</a:t>
            </a:r>
          </a:p>
        </p:txBody>
      </p:sp>
    </p:spTree>
    <p:extLst>
      <p:ext uri="{BB962C8B-B14F-4D97-AF65-F5344CB8AC3E}">
        <p14:creationId xmlns:p14="http://schemas.microsoft.com/office/powerpoint/2010/main" val="36099212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0E970FF7-C812-ED66-89DA-22ABD6D50AB3}"/>
              </a:ext>
            </a:extLst>
          </p:cNvPr>
          <p:cNvSpPr/>
          <p:nvPr/>
        </p:nvSpPr>
        <p:spPr>
          <a:xfrm>
            <a:off x="760282" y="2012853"/>
            <a:ext cx="2369910" cy="1454674"/>
          </a:xfrm>
          <a:prstGeom prst="rect">
            <a:avLst/>
          </a:prstGeom>
          <a:solidFill>
            <a:srgbClr val="687A70"/>
          </a:solidFill>
        </p:spPr>
        <p:txBody>
          <a:bodyPr vert="horz" wrap="none" rtlCol="0" anchor="ctr">
            <a:noAutofit/>
          </a:bodyPr>
          <a:lstStyle/>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支援が必要な対象</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を特定する</a:t>
            </a:r>
            <a:endParaRPr kumimoji="0" lang="ja-JP" altLang="en-US" sz="1600" b="1" kern="0" baseline="30000">
              <a:solidFill>
                <a:schemeClr val="bg1"/>
              </a:solidFill>
              <a:latin typeface="EYInterstate" panose="02000503020000020004" pitchFamily="2" charset="0"/>
              <a:ea typeface="Meiryo UI" panose="020B0604030504040204" pitchFamily="50" charset="-128"/>
            </a:endParaRPr>
          </a:p>
        </p:txBody>
      </p:sp>
      <p:sp>
        <p:nvSpPr>
          <p:cNvPr id="50" name="フローチャート: 他ページ結合子 86">
            <a:extLst>
              <a:ext uri="{FF2B5EF4-FFF2-40B4-BE49-F238E27FC236}">
                <a16:creationId xmlns:a16="http://schemas.microsoft.com/office/drawing/2014/main" id="{277C27FB-66FB-C915-A07C-B6EB555428BA}"/>
              </a:ext>
            </a:extLst>
          </p:cNvPr>
          <p:cNvSpPr/>
          <p:nvPr/>
        </p:nvSpPr>
        <p:spPr>
          <a:xfrm>
            <a:off x="3232658" y="2012853"/>
            <a:ext cx="4940973" cy="1454673"/>
          </a:xfrm>
          <a:prstGeom prst="rect">
            <a:avLst/>
          </a:prstGeom>
          <a:noFill/>
          <a:ln>
            <a:solidFill>
              <a:schemeClr val="bg1">
                <a:lumMod val="75000"/>
              </a:schemeClr>
            </a:solidFill>
          </a:ln>
        </p:spPr>
        <p:txBody>
          <a:bodyPr wrap="square" lIns="36000" rIns="36000" rtlCol="0" anchor="ctr">
            <a:noAutofit/>
          </a:bodyPr>
          <a:lstStyle/>
          <a:p>
            <a:pPr marL="182563" indent="-182563" fontAlgn="auto">
              <a:spcBef>
                <a:spcPts val="0"/>
              </a:spcBef>
              <a:spcAft>
                <a:spcPts val="0"/>
              </a:spcAft>
              <a:buFont typeface="Arial" panose="020B0604020202020204" pitchFamily="34" charset="0"/>
              <a:buChar char="•"/>
            </a:pPr>
            <a:r>
              <a:rPr kumimoji="0" lang="ja-JP" altLang="en-US" sz="1400" kern="0">
                <a:solidFill>
                  <a:schemeClr val="tx1"/>
                </a:solidFill>
                <a:latin typeface="EYInterstate" panose="02000503020000020004" pitchFamily="2" charset="0"/>
                <a:ea typeface="Meiryo UI" panose="020B0604030504040204" pitchFamily="50" charset="-128"/>
              </a:rPr>
              <a:t>売上額、付加価値額、事業所数、従業者数等から地域の特色ある主要産業を分析し、支援が必要な産業や産業内の分類を特定する。</a:t>
            </a:r>
          </a:p>
          <a:p>
            <a:pPr marL="182563" indent="-182563" fontAlgn="auto">
              <a:spcBef>
                <a:spcPts val="0"/>
              </a:spcBef>
              <a:spcAft>
                <a:spcPts val="0"/>
              </a:spcAft>
              <a:buFont typeface="Arial" panose="020B0604020202020204" pitchFamily="34" charset="0"/>
              <a:buChar char="•"/>
            </a:pPr>
            <a:r>
              <a:rPr kumimoji="0" lang="ja-JP" altLang="en-US" sz="1400" kern="0">
                <a:solidFill>
                  <a:schemeClr val="tx1"/>
                </a:solidFill>
                <a:latin typeface="EYInterstate" panose="02000503020000020004" pitchFamily="2" charset="0"/>
                <a:ea typeface="Meiryo UI" panose="020B0604030504040204" pitchFamily="50" charset="-128"/>
              </a:rPr>
              <a:t>費用の構造分析等から物価高騰が経営費用に与える影響を分析し、支援が必要な産業や産業内の分類を特定する。</a:t>
            </a:r>
          </a:p>
        </p:txBody>
      </p:sp>
      <p:sp>
        <p:nvSpPr>
          <p:cNvPr id="65" name="フローチャート: 他ページ結合子 86">
            <a:extLst>
              <a:ext uri="{FF2B5EF4-FFF2-40B4-BE49-F238E27FC236}">
                <a16:creationId xmlns:a16="http://schemas.microsoft.com/office/drawing/2014/main" id="{CD8F3247-3707-0892-D23E-86D3A5F18C70}"/>
              </a:ext>
            </a:extLst>
          </p:cNvPr>
          <p:cNvSpPr/>
          <p:nvPr/>
        </p:nvSpPr>
        <p:spPr>
          <a:xfrm>
            <a:off x="8276098" y="2012853"/>
            <a:ext cx="1844028" cy="1454673"/>
          </a:xfrm>
          <a:prstGeom prst="rect">
            <a:avLst/>
          </a:prstGeom>
          <a:noFill/>
          <a:ln>
            <a:solidFill>
              <a:schemeClr val="bg1">
                <a:lumMod val="75000"/>
              </a:schemeClr>
            </a:solidFill>
          </a:ln>
        </p:spPr>
        <p:txBody>
          <a:bodyPr wrap="square" lIns="36000" rIns="36000" rtlCol="0" anchor="ctr">
            <a:noAutofit/>
          </a:bodyPr>
          <a:lstStyle/>
          <a:p>
            <a:pPr marL="177800" marR="0" lvl="0" indent="-177800" algn="l" defTabSz="914400" rtl="0" eaLnBrk="1" fontAlgn="base" latinLnBrk="0" hangingPunct="1">
              <a:lnSpc>
                <a:spcPct val="100000"/>
              </a:lnSpc>
              <a:spcBef>
                <a:spcPct val="0"/>
              </a:spcBef>
              <a:spcAft>
                <a:spcPct val="0"/>
              </a:spcAft>
              <a:buClrTx/>
              <a:buSzTx/>
              <a:buFontTx/>
              <a:buChar char="•"/>
              <a:tabLst/>
              <a:defRPr/>
            </a:pPr>
            <a:r>
              <a:rPr kumimoji="1" lang="ja-JP" altLang="en-US"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hlinkClick r:id="rId2" action="ppaction://hlinksldjump"/>
              </a:rPr>
              <a:t>全産業の構造</a:t>
            </a:r>
            <a:r>
              <a:rPr kumimoji="1" lang="en-US" altLang="ja-JP"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hlinkClick r:id="rId2" action="ppaction://hlinksldjump"/>
              </a:rPr>
              <a:t>-</a:t>
            </a:r>
            <a:r>
              <a:rPr kumimoji="1" lang="ja-JP" altLang="en-US"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hlinkClick r:id="rId2" action="ppaction://hlinksldjump"/>
              </a:rPr>
              <a:t>付加価値額、</a:t>
            </a:r>
            <a:r>
              <a:rPr lang="ja-JP" altLang="en-US" sz="1200">
                <a:latin typeface="EYInterstate" panose="02000503020000020004" pitchFamily="2" charset="0"/>
                <a:ea typeface="Meiryo UI" panose="020B0604030504040204" pitchFamily="50" charset="-128"/>
                <a:hlinkClick r:id="rId2" action="ppaction://hlinksldjump"/>
              </a:rPr>
              <a:t>事業所数、</a:t>
            </a:r>
            <a:r>
              <a:rPr kumimoji="1" lang="ja-JP" altLang="en-US"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hlinkClick r:id="rId2" action="ppaction://hlinksldjump"/>
              </a:rPr>
              <a:t>従業者数</a:t>
            </a:r>
            <a:endParaRPr kumimoji="1" lang="en-US" altLang="ja-JP"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cs typeface="+mn-cs"/>
            </a:endParaRPr>
          </a:p>
          <a:p>
            <a:pPr marL="177800" marR="0" lvl="0" indent="-177800" algn="l" defTabSz="914400" rtl="0" eaLnBrk="1" fontAlgn="base" latinLnBrk="0" hangingPunct="1">
              <a:lnSpc>
                <a:spcPct val="100000"/>
              </a:lnSpc>
              <a:spcBef>
                <a:spcPct val="0"/>
              </a:spcBef>
              <a:spcAft>
                <a:spcPct val="0"/>
              </a:spcAft>
              <a:buClrTx/>
              <a:buSzTx/>
              <a:buFontTx/>
              <a:buChar char="•"/>
              <a:tabLst/>
              <a:defRPr/>
            </a:pPr>
            <a:r>
              <a:rPr lang="ja-JP" altLang="en-US" sz="1200">
                <a:latin typeface="EYInterstate" panose="02000503020000020004" pitchFamily="2" charset="0"/>
                <a:ea typeface="Meiryo UI" panose="020B0604030504040204" pitchFamily="50" charset="-128"/>
                <a:hlinkClick r:id="rId3" action="ppaction://hlinksldjump"/>
              </a:rPr>
              <a:t>費用内訳</a:t>
            </a:r>
            <a:r>
              <a:rPr lang="ja-JP" altLang="en-US" sz="1200">
                <a:latin typeface="EYInterstate" panose="02000503020000020004" pitchFamily="2" charset="0"/>
                <a:ea typeface="Meiryo UI" panose="020B0604030504040204" pitchFamily="50" charset="-128"/>
              </a:rPr>
              <a:t>　など</a:t>
            </a:r>
            <a:endParaRPr kumimoji="1" lang="ja-JP" altLang="en-US"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cs typeface="+mn-cs"/>
            </a:endParaRPr>
          </a:p>
        </p:txBody>
      </p:sp>
      <p:sp>
        <p:nvSpPr>
          <p:cNvPr id="39" name="正方形/長方形 38">
            <a:extLst>
              <a:ext uri="{FF2B5EF4-FFF2-40B4-BE49-F238E27FC236}">
                <a16:creationId xmlns:a16="http://schemas.microsoft.com/office/drawing/2014/main" id="{529C9C78-1712-0129-F23F-7C1E7DE6E14D}"/>
              </a:ext>
            </a:extLst>
          </p:cNvPr>
          <p:cNvSpPr/>
          <p:nvPr/>
        </p:nvSpPr>
        <p:spPr>
          <a:xfrm>
            <a:off x="760280" y="3564017"/>
            <a:ext cx="2369910" cy="1454671"/>
          </a:xfrm>
          <a:prstGeom prst="rect">
            <a:avLst/>
          </a:prstGeom>
          <a:solidFill>
            <a:srgbClr val="687A70"/>
          </a:solidFill>
        </p:spPr>
        <p:txBody>
          <a:bodyPr vert="horz" wrap="none" rtlCol="0" anchor="ctr">
            <a:noAutofit/>
          </a:bodyPr>
          <a:lstStyle/>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支援が必要な品目</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を特定する</a:t>
            </a:r>
          </a:p>
        </p:txBody>
      </p:sp>
      <p:sp>
        <p:nvSpPr>
          <p:cNvPr id="47" name="フローチャート: 他ページ結合子 86">
            <a:extLst>
              <a:ext uri="{FF2B5EF4-FFF2-40B4-BE49-F238E27FC236}">
                <a16:creationId xmlns:a16="http://schemas.microsoft.com/office/drawing/2014/main" id="{DA799DAB-2F2D-BA75-57EE-ADC2565321F8}"/>
              </a:ext>
            </a:extLst>
          </p:cNvPr>
          <p:cNvSpPr/>
          <p:nvPr/>
        </p:nvSpPr>
        <p:spPr>
          <a:xfrm>
            <a:off x="3232658" y="3564016"/>
            <a:ext cx="4940973" cy="1454673"/>
          </a:xfrm>
          <a:prstGeom prst="rect">
            <a:avLst/>
          </a:prstGeom>
          <a:noFill/>
          <a:ln>
            <a:solidFill>
              <a:schemeClr val="bg1">
                <a:lumMod val="75000"/>
              </a:schemeClr>
            </a:solidFill>
          </a:ln>
        </p:spPr>
        <p:txBody>
          <a:bodyPr wrap="square" lIns="36000" rIns="36000" rtlCol="0" anchor="ctr">
            <a:noAutofit/>
          </a:bodyPr>
          <a:lstStyle/>
          <a:p>
            <a:pPr marL="182563" marR="0" lvl="0" indent="-1825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i="0" u="none" strike="noStrike" kern="0" cap="none" spc="0" normalizeH="0" baseline="0" noProof="0">
                <a:ln>
                  <a:noFill/>
                </a:ln>
                <a:solidFill>
                  <a:schemeClr val="tx1"/>
                </a:solidFill>
                <a:effectLst/>
                <a:uLnTx/>
                <a:uFillTx/>
                <a:latin typeface="EYInterstate" panose="02000503020000020004" pitchFamily="2" charset="0"/>
                <a:ea typeface="Meiryo UI" panose="020B0604030504040204" pitchFamily="50" charset="-128"/>
              </a:rPr>
              <a:t>物価動向に関する時系列分析、地域間の比較分析等から、物価高騰の影響が強く、支援が必要となる品目を把握する。</a:t>
            </a:r>
          </a:p>
        </p:txBody>
      </p:sp>
      <p:sp>
        <p:nvSpPr>
          <p:cNvPr id="60" name="フローチャート: 他ページ結合子 86">
            <a:extLst>
              <a:ext uri="{FF2B5EF4-FFF2-40B4-BE49-F238E27FC236}">
                <a16:creationId xmlns:a16="http://schemas.microsoft.com/office/drawing/2014/main" id="{19516F95-F0D3-335A-1833-926276E5B979}"/>
              </a:ext>
            </a:extLst>
          </p:cNvPr>
          <p:cNvSpPr/>
          <p:nvPr/>
        </p:nvSpPr>
        <p:spPr>
          <a:xfrm>
            <a:off x="8276098" y="3564016"/>
            <a:ext cx="1844028" cy="1454673"/>
          </a:xfrm>
          <a:prstGeom prst="rect">
            <a:avLst/>
          </a:prstGeom>
          <a:noFill/>
          <a:ln>
            <a:solidFill>
              <a:schemeClr val="bg1">
                <a:lumMod val="75000"/>
              </a:schemeClr>
            </a:solidFill>
          </a:ln>
        </p:spPr>
        <p:txBody>
          <a:bodyPr wrap="square" lIns="36000" rIns="36000" rtlCol="0" anchor="ctr">
            <a:noAutofit/>
          </a:bodyPr>
          <a:lstStyle/>
          <a:p>
            <a:pPr marL="177800" marR="0" lvl="0" indent="-177800" algn="l" defTabSz="914400" rtl="0" eaLnBrk="1" fontAlgn="base" latinLnBrk="0" hangingPunct="1">
              <a:lnSpc>
                <a:spcPct val="100000"/>
              </a:lnSpc>
              <a:spcBef>
                <a:spcPct val="0"/>
              </a:spcBef>
              <a:spcAft>
                <a:spcPct val="0"/>
              </a:spcAft>
              <a:buClrTx/>
              <a:buSzTx/>
              <a:buFontTx/>
              <a:buChar char="•"/>
              <a:tabLst/>
              <a:defRPr/>
            </a:pPr>
            <a:r>
              <a:rPr lang="ja-JP" altLang="en-US" sz="1200" dirty="0">
                <a:latin typeface="EYInterstate" panose="02000503020000020004" pitchFamily="2" charset="0"/>
                <a:ea typeface="Meiryo UI" panose="020B0604030504040204" pitchFamily="50" charset="-128"/>
                <a:hlinkClick r:id="rId4" action="ppaction://hlinksldjump"/>
              </a:rPr>
              <a:t>国内企業物価指数</a:t>
            </a:r>
            <a:endParaRPr lang="en-US" altLang="ja-JP" sz="1200" dirty="0">
              <a:latin typeface="EYInterstate" panose="02000503020000020004" pitchFamily="2" charset="0"/>
              <a:ea typeface="Meiryo UI" panose="020B0604030504040204" pitchFamily="50" charset="-128"/>
            </a:endParaRPr>
          </a:p>
          <a:p>
            <a:pPr marL="177800" marR="0" lvl="0" indent="-177800" algn="l" defTabSz="914400" rtl="0" eaLnBrk="1" fontAlgn="base" latinLnBrk="0" hangingPunct="1">
              <a:lnSpc>
                <a:spcPct val="100000"/>
              </a:lnSpc>
              <a:spcBef>
                <a:spcPct val="0"/>
              </a:spcBef>
              <a:spcAft>
                <a:spcPct val="0"/>
              </a:spcAft>
              <a:buClrTx/>
              <a:buSzTx/>
              <a:buFontTx/>
              <a:buChar char="•"/>
              <a:tabLst/>
              <a:defRPr/>
            </a:pPr>
            <a:r>
              <a:rPr kumimoji="1" lang="ja-JP" altLang="en-US" sz="1200" b="0" i="0" u="none" strike="noStrike" kern="1200" cap="none" spc="0" normalizeH="0" baseline="0" noProof="0" dirty="0">
                <a:ln>
                  <a:noFill/>
                </a:ln>
                <a:solidFill>
                  <a:srgbClr val="000000"/>
                </a:solidFill>
                <a:effectLst/>
                <a:uLnTx/>
                <a:uFillTx/>
                <a:latin typeface="EYInterstate" panose="02000503020000020004" pitchFamily="2" charset="0"/>
                <a:ea typeface="Meiryo UI" panose="020B0604030504040204" pitchFamily="50" charset="-128"/>
                <a:cs typeface="+mn-cs"/>
                <a:hlinkClick r:id="rId5" action="ppaction://hlinksldjump"/>
              </a:rPr>
              <a:t>輸入物価指数</a:t>
            </a:r>
            <a:endParaRPr kumimoji="1" lang="ja-JP" altLang="en-US" sz="1200" b="0" i="0" u="none" strike="noStrike" kern="1200" cap="none" spc="0" normalizeH="0" baseline="0" noProof="0" dirty="0">
              <a:ln>
                <a:noFill/>
              </a:ln>
              <a:solidFill>
                <a:srgbClr val="000000"/>
              </a:solidFill>
              <a:effectLst/>
              <a:uLnTx/>
              <a:uFillTx/>
              <a:latin typeface="EYInterstate" panose="02000503020000020004" pitchFamily="2" charset="0"/>
              <a:ea typeface="Meiryo UI" panose="020B0604030504040204" pitchFamily="50" charset="-128"/>
              <a:cs typeface="+mn-cs"/>
            </a:endParaRPr>
          </a:p>
          <a:p>
            <a:pPr marL="177800" marR="0" lvl="0" indent="-177800" algn="l" defTabSz="914400" rtl="0" eaLnBrk="1" fontAlgn="base" latinLnBrk="0" hangingPunct="1">
              <a:lnSpc>
                <a:spcPct val="100000"/>
              </a:lnSpc>
              <a:spcBef>
                <a:spcPct val="0"/>
              </a:spcBef>
              <a:spcAft>
                <a:spcPct val="0"/>
              </a:spcAft>
              <a:buClrTx/>
              <a:buSzTx/>
              <a:buFontTx/>
              <a:buChar char="•"/>
              <a:tabLst/>
              <a:defRPr/>
            </a:pPr>
            <a:r>
              <a:rPr kumimoji="1" lang="ja-JP" altLang="en-US" sz="1200" b="0" i="0" u="none" strike="noStrike" kern="1200" cap="none" spc="0" normalizeH="0" baseline="0" noProof="0" dirty="0">
                <a:ln>
                  <a:noFill/>
                </a:ln>
                <a:solidFill>
                  <a:srgbClr val="000000"/>
                </a:solidFill>
                <a:effectLst/>
                <a:uLnTx/>
                <a:uFillTx/>
                <a:latin typeface="EYInterstate" panose="02000503020000020004" pitchFamily="2" charset="0"/>
                <a:ea typeface="Meiryo UI" panose="020B0604030504040204" pitchFamily="50" charset="-128"/>
                <a:cs typeface="+mn-cs"/>
                <a:hlinkClick r:id="rId6" action="ppaction://hlinksldjump"/>
              </a:rPr>
              <a:t>消費者物価指数</a:t>
            </a:r>
            <a:r>
              <a:rPr kumimoji="1" lang="ja-JP" altLang="en-US" sz="1200" b="0" i="0" u="none" strike="noStrike" kern="1200" cap="none" spc="0" normalizeH="0" baseline="0" noProof="0" dirty="0">
                <a:ln>
                  <a:noFill/>
                </a:ln>
                <a:solidFill>
                  <a:srgbClr val="000000"/>
                </a:solidFill>
                <a:effectLst/>
                <a:uLnTx/>
                <a:uFillTx/>
                <a:latin typeface="EYInterstate" panose="02000503020000020004" pitchFamily="2" charset="0"/>
                <a:ea typeface="Meiryo UI" panose="020B0604030504040204" pitchFamily="50" charset="-128"/>
                <a:cs typeface="+mn-cs"/>
              </a:rPr>
              <a:t>　など</a:t>
            </a:r>
            <a:endParaRPr lang="en-US" altLang="ja-JP" sz="1200" dirty="0">
              <a:latin typeface="EYInterstate" panose="02000503020000020004" pitchFamily="2" charset="0"/>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5</a:t>
            </a:fld>
            <a:endParaRPr lang="ja-JP" altLang="en-US">
              <a:solidFill>
                <a:prstClr val="black"/>
              </a:solidFill>
            </a:endParaRPr>
          </a:p>
        </p:txBody>
      </p:sp>
      <p:sp>
        <p:nvSpPr>
          <p:cNvPr id="8" name="タイトル 7">
            <a:extLst>
              <a:ext uri="{FF2B5EF4-FFF2-40B4-BE49-F238E27FC236}">
                <a16:creationId xmlns:a16="http://schemas.microsoft.com/office/drawing/2014/main" id="{56CCC24E-9ECA-A235-8824-79945ED0331E}"/>
              </a:ext>
            </a:extLst>
          </p:cNvPr>
          <p:cNvSpPr>
            <a:spLocks noGrp="1"/>
          </p:cNvSpPr>
          <p:nvPr>
            <p:ph type="title"/>
          </p:nvPr>
        </p:nvSpPr>
        <p:spPr/>
        <p:txBody>
          <a:bodyPr vert="horz">
            <a:normAutofit/>
          </a:bodyPr>
          <a:lstStyle/>
          <a:p>
            <a:r>
              <a:rPr lang="ja-JP" altLang="en-US" sz="2400" b="1">
                <a:solidFill>
                  <a:prstClr val="black"/>
                </a:solidFill>
                <a:latin typeface="Meiryo UI" panose="020B0604030504040204" pitchFamily="50" charset="-128"/>
                <a:ea typeface="Meiryo UI" panose="020B0604030504040204" pitchFamily="50" charset="-128"/>
                <a:cs typeface="Meiryo UI" panose="020B0604030504040204" pitchFamily="50" charset="-128"/>
              </a:rPr>
              <a:t>分析の全体像（　　事業者支援に向けた地域課題分析ナビゲーション）</a:t>
            </a:r>
            <a:endParaRPr lang="ja-JP" altLang="en-US"/>
          </a:p>
        </p:txBody>
      </p:sp>
      <p:sp>
        <p:nvSpPr>
          <p:cNvPr id="35" name="Text Placeholder 7">
            <a:extLst>
              <a:ext uri="{FF2B5EF4-FFF2-40B4-BE49-F238E27FC236}">
                <a16:creationId xmlns:a16="http://schemas.microsoft.com/office/drawing/2014/main" id="{E7B1D86E-53B0-45BE-854B-7D6157CFA4F5}"/>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dirty="0">
                <a:solidFill>
                  <a:prstClr val="black"/>
                </a:solidFill>
              </a:rPr>
              <a:t>データ分析から「支援が必要な対象」、「支援が必要な品目」、「支援が必要な量」を明らかにし、物価高騰・円安における優先的に支援すべき地域課題を特定する</a:t>
            </a:r>
            <a:endParaRPr lang="en-US" altLang="ja-JP" sz="1511" dirty="0">
              <a:solidFill>
                <a:prstClr val="black"/>
              </a:solidFill>
            </a:endParaRPr>
          </a:p>
        </p:txBody>
      </p:sp>
      <p:grpSp>
        <p:nvGrpSpPr>
          <p:cNvPr id="2" name="グループ化 1">
            <a:extLst>
              <a:ext uri="{FF2B5EF4-FFF2-40B4-BE49-F238E27FC236}">
                <a16:creationId xmlns:a16="http://schemas.microsoft.com/office/drawing/2014/main" id="{CA62E99C-4581-B1CD-7AD1-F78939F8E400}"/>
              </a:ext>
            </a:extLst>
          </p:cNvPr>
          <p:cNvGrpSpPr/>
          <p:nvPr/>
        </p:nvGrpSpPr>
        <p:grpSpPr>
          <a:xfrm>
            <a:off x="574989" y="1607228"/>
            <a:ext cx="2556915" cy="253916"/>
            <a:chOff x="2422761" y="1566080"/>
            <a:chExt cx="1730953" cy="253916"/>
          </a:xfrm>
        </p:grpSpPr>
        <p:cxnSp>
          <p:nvCxnSpPr>
            <p:cNvPr id="3" name="直線矢印コネクタ 2">
              <a:extLst>
                <a:ext uri="{FF2B5EF4-FFF2-40B4-BE49-F238E27FC236}">
                  <a16:creationId xmlns:a16="http://schemas.microsoft.com/office/drawing/2014/main" id="{C379E2AE-3F76-13B7-0E59-86C32CCEFE3E}"/>
                </a:ext>
              </a:extLst>
            </p:cNvPr>
            <p:cNvCxnSpPr>
              <a:cxnSpLocks/>
            </p:cNvCxnSpPr>
            <p:nvPr/>
          </p:nvCxnSpPr>
          <p:spPr>
            <a:xfrm>
              <a:off x="2422761" y="1693038"/>
              <a:ext cx="1730953" cy="0"/>
            </a:xfrm>
            <a:prstGeom prst="straightConnector1">
              <a:avLst/>
            </a:prstGeom>
            <a:noFill/>
            <a:ln w="9525" cap="flat" cmpd="sng" algn="ctr">
              <a:solidFill>
                <a:srgbClr val="2E2E38">
                  <a:lumMod val="50000"/>
                  <a:lumOff val="50000"/>
                </a:srgbClr>
              </a:solidFill>
              <a:prstDash val="solid"/>
            </a:ln>
            <a:effectLst/>
          </p:spPr>
        </p:cxnSp>
        <p:sp>
          <p:nvSpPr>
            <p:cNvPr id="4" name="テキスト ボックス 3">
              <a:extLst>
                <a:ext uri="{FF2B5EF4-FFF2-40B4-BE49-F238E27FC236}">
                  <a16:creationId xmlns:a16="http://schemas.microsoft.com/office/drawing/2014/main" id="{E19217F9-6E88-CBBB-506F-AD13B2027575}"/>
                </a:ext>
              </a:extLst>
            </p:cNvPr>
            <p:cNvSpPr txBox="1"/>
            <p:nvPr/>
          </p:nvSpPr>
          <p:spPr>
            <a:xfrm>
              <a:off x="2926604" y="1566080"/>
              <a:ext cx="723277" cy="253916"/>
            </a:xfrm>
            <a:prstGeom prst="rect">
              <a:avLst/>
            </a:prstGeom>
            <a:solidFill>
              <a:srgbClr val="FFFFFF"/>
            </a:solidFill>
          </p:spPr>
          <p:txBody>
            <a:bodyPr wrap="none" lIns="36000" rIns="36000" rtlCol="0">
              <a:noAutofit/>
            </a:bodyPr>
            <a:lstStyle/>
            <a:p>
              <a:pPr marL="0" marR="0" lvl="0" indent="0" algn="ctr" defTabSz="987095" eaLnBrk="1" fontAlgn="auto" latinLnBrk="0" hangingPunct="1">
                <a:lnSpc>
                  <a:spcPct val="100000"/>
                </a:lnSpc>
                <a:spcBef>
                  <a:spcPts val="0"/>
                </a:spcBef>
                <a:spcAft>
                  <a:spcPts val="0"/>
                </a:spcAft>
                <a:buClr>
                  <a:srgbClr val="000000"/>
                </a:buClr>
                <a:buSzTx/>
                <a:buFontTx/>
                <a:buNone/>
                <a:tabLst/>
                <a:defRPr/>
              </a:pPr>
              <a:r>
                <a:rPr kumimoji="0" lang="ja-JP" altLang="en-US" sz="1400" b="1" kern="0">
                  <a:solidFill>
                    <a:sysClr val="windowText" lastClr="000000"/>
                  </a:solidFill>
                  <a:latin typeface="Meiryo UI"/>
                  <a:ea typeface="Meiryo UI"/>
                  <a:cs typeface="Arial"/>
                  <a:sym typeface="Arial"/>
                </a:rPr>
                <a:t>分析の構成</a:t>
              </a:r>
              <a:endParaRPr kumimoji="0" lang="ja-JP" altLang="en-US" sz="1400" b="1" i="0" u="none" strike="noStrike" kern="0" cap="none" spc="0" normalizeH="0" baseline="0" noProof="0">
                <a:ln>
                  <a:noFill/>
                </a:ln>
                <a:solidFill>
                  <a:sysClr val="windowText" lastClr="000000"/>
                </a:solidFill>
                <a:effectLst/>
                <a:uLnTx/>
                <a:uFillTx/>
                <a:latin typeface="Meiryo UI"/>
                <a:ea typeface="Meiryo UI"/>
                <a:cs typeface="Arial"/>
                <a:sym typeface="Arial"/>
              </a:endParaRPr>
            </a:p>
          </p:txBody>
        </p:sp>
      </p:grpSp>
      <p:grpSp>
        <p:nvGrpSpPr>
          <p:cNvPr id="6" name="グループ化 5">
            <a:extLst>
              <a:ext uri="{FF2B5EF4-FFF2-40B4-BE49-F238E27FC236}">
                <a16:creationId xmlns:a16="http://schemas.microsoft.com/office/drawing/2014/main" id="{9F3ABE30-56E8-1B09-E9C4-C680EE23126D}"/>
              </a:ext>
            </a:extLst>
          </p:cNvPr>
          <p:cNvGrpSpPr/>
          <p:nvPr/>
        </p:nvGrpSpPr>
        <p:grpSpPr>
          <a:xfrm>
            <a:off x="3232658" y="1607228"/>
            <a:ext cx="4940973" cy="253916"/>
            <a:chOff x="2422759" y="1566080"/>
            <a:chExt cx="1730952" cy="253916"/>
          </a:xfrm>
        </p:grpSpPr>
        <p:cxnSp>
          <p:nvCxnSpPr>
            <p:cNvPr id="11" name="直線矢印コネクタ 10">
              <a:extLst>
                <a:ext uri="{FF2B5EF4-FFF2-40B4-BE49-F238E27FC236}">
                  <a16:creationId xmlns:a16="http://schemas.microsoft.com/office/drawing/2014/main" id="{BA194DA1-F2AE-B009-FA9F-60DAED0462EA}"/>
                </a:ext>
              </a:extLst>
            </p:cNvPr>
            <p:cNvCxnSpPr>
              <a:cxnSpLocks/>
            </p:cNvCxnSpPr>
            <p:nvPr/>
          </p:nvCxnSpPr>
          <p:spPr>
            <a:xfrm>
              <a:off x="2422759" y="1693038"/>
              <a:ext cx="1730952" cy="0"/>
            </a:xfrm>
            <a:prstGeom prst="straightConnector1">
              <a:avLst/>
            </a:prstGeom>
            <a:noFill/>
            <a:ln w="9525" cap="flat" cmpd="sng" algn="ctr">
              <a:solidFill>
                <a:srgbClr val="2E2E38">
                  <a:lumMod val="50000"/>
                  <a:lumOff val="50000"/>
                </a:srgbClr>
              </a:solidFill>
              <a:prstDash val="solid"/>
            </a:ln>
            <a:effectLst/>
          </p:spPr>
        </p:cxnSp>
        <p:sp>
          <p:nvSpPr>
            <p:cNvPr id="14" name="テキスト ボックス 13">
              <a:extLst>
                <a:ext uri="{FF2B5EF4-FFF2-40B4-BE49-F238E27FC236}">
                  <a16:creationId xmlns:a16="http://schemas.microsoft.com/office/drawing/2014/main" id="{E2CC93F2-E8FE-6C7C-F05C-1088F7240C71}"/>
                </a:ext>
              </a:extLst>
            </p:cNvPr>
            <p:cNvSpPr txBox="1"/>
            <p:nvPr/>
          </p:nvSpPr>
          <p:spPr>
            <a:xfrm>
              <a:off x="3084108" y="1566080"/>
              <a:ext cx="408270" cy="253916"/>
            </a:xfrm>
            <a:prstGeom prst="rect">
              <a:avLst/>
            </a:prstGeom>
            <a:solidFill>
              <a:srgbClr val="FFFFFF"/>
            </a:solidFill>
          </p:spPr>
          <p:txBody>
            <a:bodyPr wrap="none" lIns="36000" tIns="36000" rIns="36000" bIns="36000" rtlCol="0">
              <a:noAutofit/>
            </a:bodyPr>
            <a:lstStyle/>
            <a:p>
              <a:pPr marL="0" marR="0" lvl="0" indent="0" algn="ctr" defTabSz="987095" eaLnBrk="1" fontAlgn="auto" latinLnBrk="0" hangingPunct="1">
                <a:lnSpc>
                  <a:spcPct val="100000"/>
                </a:lnSpc>
                <a:spcBef>
                  <a:spcPts val="0"/>
                </a:spcBef>
                <a:spcAft>
                  <a:spcPts val="0"/>
                </a:spcAft>
                <a:buClr>
                  <a:srgbClr val="000000"/>
                </a:buClr>
                <a:buSzTx/>
                <a:buFontTx/>
                <a:buNone/>
                <a:tabLst/>
                <a:defRPr/>
              </a:pPr>
              <a:r>
                <a:rPr kumimoji="0" lang="ja-JP" altLang="en-US" sz="1400" b="1" i="0" u="none" strike="noStrike" kern="0" cap="none" spc="0" normalizeH="0" baseline="0" noProof="0">
                  <a:ln>
                    <a:noFill/>
                  </a:ln>
                  <a:solidFill>
                    <a:sysClr val="windowText" lastClr="000000"/>
                  </a:solidFill>
                  <a:effectLst/>
                  <a:uLnTx/>
                  <a:uFillTx/>
                  <a:latin typeface="Meiryo UI"/>
                  <a:ea typeface="Meiryo UI"/>
                  <a:cs typeface="Arial"/>
                  <a:sym typeface="Arial"/>
                </a:rPr>
                <a:t>分析の概要</a:t>
              </a:r>
            </a:p>
          </p:txBody>
        </p:sp>
      </p:grpSp>
      <p:grpSp>
        <p:nvGrpSpPr>
          <p:cNvPr id="15" name="グループ化 14">
            <a:extLst>
              <a:ext uri="{FF2B5EF4-FFF2-40B4-BE49-F238E27FC236}">
                <a16:creationId xmlns:a16="http://schemas.microsoft.com/office/drawing/2014/main" id="{D52032FC-A2A2-3169-1CB3-5FDCA5D15544}"/>
              </a:ext>
            </a:extLst>
          </p:cNvPr>
          <p:cNvGrpSpPr/>
          <p:nvPr/>
        </p:nvGrpSpPr>
        <p:grpSpPr>
          <a:xfrm>
            <a:off x="8276097" y="1607228"/>
            <a:ext cx="1844029" cy="253916"/>
            <a:chOff x="2422760" y="1566080"/>
            <a:chExt cx="1730952" cy="253916"/>
          </a:xfrm>
        </p:grpSpPr>
        <p:cxnSp>
          <p:nvCxnSpPr>
            <p:cNvPr id="16" name="直線矢印コネクタ 15">
              <a:extLst>
                <a:ext uri="{FF2B5EF4-FFF2-40B4-BE49-F238E27FC236}">
                  <a16:creationId xmlns:a16="http://schemas.microsoft.com/office/drawing/2014/main" id="{2DACDB7D-DE87-CAB5-D388-6A545B3B8DA6}"/>
                </a:ext>
              </a:extLst>
            </p:cNvPr>
            <p:cNvCxnSpPr>
              <a:cxnSpLocks/>
            </p:cNvCxnSpPr>
            <p:nvPr/>
          </p:nvCxnSpPr>
          <p:spPr>
            <a:xfrm>
              <a:off x="2422760" y="1693038"/>
              <a:ext cx="1730952" cy="0"/>
            </a:xfrm>
            <a:prstGeom prst="straightConnector1">
              <a:avLst/>
            </a:prstGeom>
            <a:noFill/>
            <a:ln w="9525" cap="flat" cmpd="sng" algn="ctr">
              <a:solidFill>
                <a:srgbClr val="2E2E38">
                  <a:lumMod val="50000"/>
                  <a:lumOff val="50000"/>
                </a:srgbClr>
              </a:solidFill>
              <a:prstDash val="solid"/>
            </a:ln>
            <a:effectLst/>
          </p:spPr>
        </p:cxnSp>
        <p:sp>
          <p:nvSpPr>
            <p:cNvPr id="20" name="テキスト ボックス 19">
              <a:extLst>
                <a:ext uri="{FF2B5EF4-FFF2-40B4-BE49-F238E27FC236}">
                  <a16:creationId xmlns:a16="http://schemas.microsoft.com/office/drawing/2014/main" id="{98DA1597-9A2E-04CD-DCFA-7FC76C6A38C1}"/>
                </a:ext>
              </a:extLst>
            </p:cNvPr>
            <p:cNvSpPr txBox="1"/>
            <p:nvPr/>
          </p:nvSpPr>
          <p:spPr>
            <a:xfrm>
              <a:off x="2867732" y="1566080"/>
              <a:ext cx="841014" cy="253916"/>
            </a:xfrm>
            <a:prstGeom prst="rect">
              <a:avLst/>
            </a:prstGeom>
            <a:solidFill>
              <a:srgbClr val="FFFFFF"/>
            </a:solidFill>
          </p:spPr>
          <p:txBody>
            <a:bodyPr wrap="none" lIns="36000" rIns="36000" rtlCol="0" anchor="ctr">
              <a:noAutofit/>
            </a:bodyPr>
            <a:lstStyle/>
            <a:p>
              <a:pPr marL="0" marR="0" lvl="0" indent="0" algn="ctr" defTabSz="987095" eaLnBrk="1" fontAlgn="auto" latinLnBrk="0" hangingPunct="1">
                <a:lnSpc>
                  <a:spcPct val="100000"/>
                </a:lnSpc>
                <a:spcBef>
                  <a:spcPts val="0"/>
                </a:spcBef>
                <a:spcAft>
                  <a:spcPts val="0"/>
                </a:spcAft>
                <a:buClr>
                  <a:srgbClr val="000000"/>
                </a:buClr>
                <a:buSzTx/>
                <a:buFontTx/>
                <a:buNone/>
                <a:tabLst/>
                <a:defRPr/>
              </a:pPr>
              <a:r>
                <a:rPr kumimoji="0" lang="ja-JP" altLang="en-US" sz="1400" b="1" kern="0">
                  <a:solidFill>
                    <a:sysClr val="windowText" lastClr="000000"/>
                  </a:solidFill>
                  <a:latin typeface="Meiryo UI"/>
                  <a:ea typeface="Meiryo UI"/>
                  <a:cs typeface="Arial"/>
                  <a:sym typeface="Arial"/>
                </a:rPr>
                <a:t>分析データ</a:t>
              </a:r>
              <a:endParaRPr kumimoji="0" lang="ja-JP" altLang="en-US" sz="1400" b="1" i="0" u="none" strike="noStrike" kern="0" cap="none" spc="0" normalizeH="0" baseline="0" noProof="0">
                <a:ln>
                  <a:noFill/>
                </a:ln>
                <a:solidFill>
                  <a:sysClr val="windowText" lastClr="000000"/>
                </a:solidFill>
                <a:effectLst/>
                <a:uLnTx/>
                <a:uFillTx/>
                <a:latin typeface="Meiryo UI"/>
                <a:ea typeface="Meiryo UI"/>
                <a:cs typeface="Arial"/>
                <a:sym typeface="Arial"/>
              </a:endParaRPr>
            </a:p>
          </p:txBody>
        </p:sp>
      </p:grpSp>
      <p:sp>
        <p:nvSpPr>
          <p:cNvPr id="53" name="フローチャート: 他ページ結合子 86">
            <a:extLst>
              <a:ext uri="{FF2B5EF4-FFF2-40B4-BE49-F238E27FC236}">
                <a16:creationId xmlns:a16="http://schemas.microsoft.com/office/drawing/2014/main" id="{18518C7D-6018-73B6-B77E-FE4B690FA126}"/>
              </a:ext>
            </a:extLst>
          </p:cNvPr>
          <p:cNvSpPr/>
          <p:nvPr/>
        </p:nvSpPr>
        <p:spPr>
          <a:xfrm>
            <a:off x="3230942" y="5115177"/>
            <a:ext cx="4940973" cy="1454673"/>
          </a:xfrm>
          <a:prstGeom prst="rect">
            <a:avLst/>
          </a:prstGeom>
          <a:noFill/>
          <a:ln>
            <a:solidFill>
              <a:schemeClr val="bg1">
                <a:lumMod val="75000"/>
              </a:schemeClr>
            </a:solidFill>
          </a:ln>
        </p:spPr>
        <p:txBody>
          <a:bodyPr wrap="square" lIns="36000" rIns="36000" rtlCol="0" anchor="ctr">
            <a:noAutofit/>
          </a:bodyPr>
          <a:lstStyle/>
          <a:p>
            <a:pPr marL="182563" indent="-182563" fontAlgn="auto">
              <a:spcBef>
                <a:spcPts val="0"/>
              </a:spcBef>
              <a:spcAft>
                <a:spcPts val="0"/>
              </a:spcAft>
              <a:buFont typeface="Arial" panose="020B0604020202020204" pitchFamily="34" charset="0"/>
              <a:buChar char="•"/>
            </a:pPr>
            <a:r>
              <a:rPr kumimoji="0" lang="ja-JP" altLang="en-US" sz="1400" kern="0">
                <a:solidFill>
                  <a:schemeClr val="tx1"/>
                </a:solidFill>
                <a:latin typeface="EYInterstate" panose="02000503020000020004" pitchFamily="2" charset="0"/>
                <a:ea typeface="Meiryo UI" panose="020B0604030504040204" pitchFamily="50" charset="-128"/>
              </a:rPr>
              <a:t>事業者の費用分析等から物価高騰による費用上昇分を分析し、支援が必要な量を把握する。</a:t>
            </a:r>
          </a:p>
        </p:txBody>
      </p:sp>
      <p:sp>
        <p:nvSpPr>
          <p:cNvPr id="66" name="フローチャート: 他ページ結合子 86">
            <a:extLst>
              <a:ext uri="{FF2B5EF4-FFF2-40B4-BE49-F238E27FC236}">
                <a16:creationId xmlns:a16="http://schemas.microsoft.com/office/drawing/2014/main" id="{DD45DAB8-4904-4F49-2AF9-DC4814E97C40}"/>
              </a:ext>
            </a:extLst>
          </p:cNvPr>
          <p:cNvSpPr/>
          <p:nvPr/>
        </p:nvSpPr>
        <p:spPr>
          <a:xfrm>
            <a:off x="8274382" y="5115177"/>
            <a:ext cx="1844028" cy="1454673"/>
          </a:xfrm>
          <a:prstGeom prst="rect">
            <a:avLst/>
          </a:prstGeom>
          <a:noFill/>
          <a:ln>
            <a:solidFill>
              <a:schemeClr val="bg1">
                <a:lumMod val="75000"/>
              </a:schemeClr>
            </a:solidFill>
          </a:ln>
        </p:spPr>
        <p:txBody>
          <a:bodyPr wrap="square" lIns="36000" rIns="36000" rtlCol="0" anchor="ctr">
            <a:noAutofit/>
          </a:bodyPr>
          <a:lstStyle/>
          <a:p>
            <a:pPr marL="177800" indent="-177800">
              <a:buFontTx/>
              <a:buChar char="•"/>
              <a:defRPr/>
            </a:pPr>
            <a:r>
              <a:rPr kumimoji="0" lang="ja-JP" altLang="en-US" sz="1200" i="0" u="none" strike="noStrike" kern="0" cap="none" spc="0" normalizeH="0" noProof="0">
                <a:ln>
                  <a:noFill/>
                </a:ln>
                <a:solidFill>
                  <a:schemeClr val="tx1"/>
                </a:solidFill>
                <a:effectLst/>
                <a:uLnTx/>
                <a:uFillTx/>
                <a:latin typeface="EYInterstate" panose="02000503020000020004" pitchFamily="2" charset="0"/>
                <a:ea typeface="Meiryo UI" panose="020B0604030504040204" pitchFamily="50" charset="-128"/>
                <a:hlinkClick r:id="rId7" action="ppaction://hlinksldjump"/>
              </a:rPr>
              <a:t>畜産物生産費統計</a:t>
            </a:r>
            <a:endParaRPr kumimoji="0" lang="en-US" altLang="ja-JP" sz="1200" i="0" u="none" strike="noStrike" kern="0" cap="none" spc="0" normalizeH="0" noProof="0">
              <a:ln>
                <a:noFill/>
              </a:ln>
              <a:solidFill>
                <a:schemeClr val="tx1"/>
              </a:solidFill>
              <a:effectLst/>
              <a:uLnTx/>
              <a:uFillTx/>
              <a:latin typeface="EYInterstate" panose="02000503020000020004" pitchFamily="2" charset="0"/>
              <a:ea typeface="Meiryo UI" panose="020B0604030504040204" pitchFamily="50" charset="-128"/>
            </a:endParaRPr>
          </a:p>
          <a:p>
            <a:pPr marL="177800" indent="-177800">
              <a:buFontTx/>
              <a:buChar char="•"/>
              <a:defRPr/>
            </a:pPr>
            <a:r>
              <a:rPr kumimoji="0" lang="ja-JP" altLang="en-US" sz="1200" i="0" u="none" strike="noStrike" kern="0" cap="none" spc="0" normalizeH="0" noProof="0">
                <a:ln>
                  <a:noFill/>
                </a:ln>
                <a:solidFill>
                  <a:schemeClr val="tx1"/>
                </a:solidFill>
                <a:effectLst/>
                <a:uLnTx/>
                <a:uFillTx/>
                <a:latin typeface="EYInterstate" panose="02000503020000020004" pitchFamily="2" charset="0"/>
                <a:ea typeface="Meiryo UI" panose="020B0604030504040204" pitchFamily="50" charset="-128"/>
                <a:hlinkClick r:id="rId7" action="ppaction://hlinksldjump"/>
              </a:rPr>
              <a:t>費用内訳</a:t>
            </a:r>
            <a:r>
              <a:rPr kumimoji="0" lang="en-US" altLang="ja-JP" sz="1200" i="0" u="none" strike="noStrike" kern="0" cap="none" spc="0" normalizeH="0" baseline="30000" noProof="0">
                <a:ln>
                  <a:noFill/>
                </a:ln>
                <a:solidFill>
                  <a:schemeClr val="tx1"/>
                </a:solidFill>
                <a:effectLst/>
                <a:uLnTx/>
                <a:uFillTx/>
                <a:latin typeface="EYInterstate" panose="02000503020000020004" pitchFamily="2" charset="0"/>
                <a:ea typeface="Meiryo UI" panose="020B0604030504040204" pitchFamily="50" charset="-128"/>
              </a:rPr>
              <a:t>※</a:t>
            </a:r>
            <a:r>
              <a:rPr kumimoji="0" lang="ja-JP" altLang="en-US" sz="1200" i="0" u="none" strike="noStrike" kern="0" cap="none" spc="0" normalizeH="0" baseline="30000" noProof="0">
                <a:ln>
                  <a:noFill/>
                </a:ln>
                <a:solidFill>
                  <a:schemeClr val="tx1"/>
                </a:solidFill>
                <a:effectLst/>
                <a:uLnTx/>
                <a:uFillTx/>
                <a:latin typeface="EYInterstate" panose="02000503020000020004" pitchFamily="2" charset="0"/>
                <a:ea typeface="Meiryo UI" panose="020B0604030504040204" pitchFamily="50" charset="-128"/>
              </a:rPr>
              <a:t>１</a:t>
            </a:r>
            <a:r>
              <a:rPr kumimoji="1" lang="ja-JP" altLang="en-US"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cs typeface="+mn-cs"/>
              </a:rPr>
              <a:t>　など</a:t>
            </a:r>
          </a:p>
        </p:txBody>
      </p:sp>
      <p:sp>
        <p:nvSpPr>
          <p:cNvPr id="17" name="正方形/長方形 16">
            <a:extLst>
              <a:ext uri="{FF2B5EF4-FFF2-40B4-BE49-F238E27FC236}">
                <a16:creationId xmlns:a16="http://schemas.microsoft.com/office/drawing/2014/main" id="{76E23947-798A-002C-9FFF-446015F6D5AD}"/>
              </a:ext>
            </a:extLst>
          </p:cNvPr>
          <p:cNvSpPr/>
          <p:nvPr/>
        </p:nvSpPr>
        <p:spPr>
          <a:xfrm>
            <a:off x="758564" y="5115177"/>
            <a:ext cx="2369910" cy="1454674"/>
          </a:xfrm>
          <a:prstGeom prst="rect">
            <a:avLst/>
          </a:prstGeom>
          <a:solidFill>
            <a:srgbClr val="687A70"/>
          </a:solidFill>
        </p:spPr>
        <p:txBody>
          <a:bodyPr vert="horz" wrap="none" rtlCol="0" anchor="ctr">
            <a:noAutofit/>
          </a:bodyPr>
          <a:lstStyle/>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支援が必要な量</a:t>
            </a:r>
            <a:endParaRPr kumimoji="0" lang="en-US" altLang="ja-JP" sz="1600" b="1" kern="0">
              <a:solidFill>
                <a:schemeClr val="bg1"/>
              </a:solidFill>
              <a:latin typeface="EYInterstate" panose="02000503020000020004" pitchFamily="2" charset="0"/>
              <a:ea typeface="Meiryo UI" panose="020B0604030504040204" pitchFamily="50" charset="-128"/>
            </a:endParaRPr>
          </a:p>
          <a:p>
            <a:pPr algn="ctr" fontAlgn="auto">
              <a:spcBef>
                <a:spcPts val="0"/>
              </a:spcBef>
              <a:spcAft>
                <a:spcPts val="0"/>
              </a:spcAft>
            </a:pPr>
            <a:r>
              <a:rPr kumimoji="0" lang="ja-JP" altLang="en-US" sz="1600" b="1" kern="0">
                <a:solidFill>
                  <a:schemeClr val="bg1"/>
                </a:solidFill>
                <a:latin typeface="EYInterstate" panose="02000503020000020004" pitchFamily="2" charset="0"/>
                <a:ea typeface="Meiryo UI" panose="020B0604030504040204" pitchFamily="50" charset="-128"/>
              </a:rPr>
              <a:t>を把握する</a:t>
            </a:r>
          </a:p>
        </p:txBody>
      </p:sp>
      <p:sp>
        <p:nvSpPr>
          <p:cNvPr id="25" name="Oval 1">
            <a:extLst>
              <a:ext uri="{FF2B5EF4-FFF2-40B4-BE49-F238E27FC236}">
                <a16:creationId xmlns:a16="http://schemas.microsoft.com/office/drawing/2014/main" id="{5F410B81-3B3D-7584-8476-9E282926CFEA}"/>
              </a:ext>
            </a:extLst>
          </p:cNvPr>
          <p:cNvSpPr/>
          <p:nvPr/>
        </p:nvSpPr>
        <p:spPr>
          <a:xfrm>
            <a:off x="573274" y="6666067"/>
            <a:ext cx="2556916" cy="612216"/>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7F7F7F"/>
              </a:buClr>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UI"/>
                <a:ea typeface="Meiryo UI"/>
                <a:cs typeface="+mn-cs"/>
              </a:rPr>
              <a:t>優先的に取り組むべき</a:t>
            </a:r>
            <a:endParaRPr kumimoji="1" lang="en-US" altLang="ja-JP" sz="1200" b="1" i="0" u="none" strike="noStrike" kern="1200" cap="none" spc="0" normalizeH="0" baseline="0" noProof="0">
              <a:ln>
                <a:noFill/>
              </a:ln>
              <a:solidFill>
                <a:srgbClr val="000000"/>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
                <a:srgbClr val="7F7F7F"/>
              </a:buClr>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UI"/>
                <a:ea typeface="Meiryo UI"/>
                <a:cs typeface="+mn-cs"/>
              </a:rPr>
              <a:t>地域課題の特定</a:t>
            </a:r>
            <a:endParaRPr kumimoji="1" lang="en-US" altLang="ja-JP" sz="1200" b="1" i="0" u="none" strike="noStrike" kern="1200" cap="none" spc="0" normalizeH="0" baseline="0" noProof="0">
              <a:ln>
                <a:noFill/>
              </a:ln>
              <a:solidFill>
                <a:srgbClr val="000000"/>
              </a:solidFill>
              <a:effectLst/>
              <a:uLnTx/>
              <a:uFillTx/>
              <a:latin typeface="Meiryo UI"/>
              <a:ea typeface="Meiryo UI"/>
              <a:cs typeface="+mn-cs"/>
            </a:endParaRPr>
          </a:p>
        </p:txBody>
      </p:sp>
      <p:sp>
        <p:nvSpPr>
          <p:cNvPr id="10" name="フローチャート: 他ページ結合子 86">
            <a:extLst>
              <a:ext uri="{FF2B5EF4-FFF2-40B4-BE49-F238E27FC236}">
                <a16:creationId xmlns:a16="http://schemas.microsoft.com/office/drawing/2014/main" id="{588D7762-2156-3D4A-EE51-F9F3EAF95718}"/>
              </a:ext>
            </a:extLst>
          </p:cNvPr>
          <p:cNvSpPr/>
          <p:nvPr/>
        </p:nvSpPr>
        <p:spPr>
          <a:xfrm>
            <a:off x="3232658" y="6658707"/>
            <a:ext cx="6887468" cy="619575"/>
          </a:xfrm>
          <a:prstGeom prst="rect">
            <a:avLst/>
          </a:prstGeom>
          <a:noFill/>
          <a:ln>
            <a:noFill/>
          </a:ln>
        </p:spPr>
        <p:txBody>
          <a:bodyPr wrap="square" lIns="36000" rIns="36000" rtlCol="0" anchor="t">
            <a:noAutofit/>
          </a:bodyPr>
          <a:lstStyle/>
          <a:p>
            <a:pPr marR="0" lvl="0" algn="l" defTabSz="914400" rtl="0" eaLnBrk="1" fontAlgn="base" latinLnBrk="0" hangingPunct="1">
              <a:lnSpc>
                <a:spcPct val="100000"/>
              </a:lnSpc>
              <a:spcBef>
                <a:spcPct val="0"/>
              </a:spcBef>
              <a:spcAft>
                <a:spcPct val="0"/>
              </a:spcAft>
              <a:buClrTx/>
              <a:buSzTx/>
              <a:tabLst/>
              <a:defRPr/>
            </a:pPr>
            <a:r>
              <a:rPr lang="en-US" altLang="ja-JP" sz="1200">
                <a:latin typeface="EYInterstate" panose="02000503020000020004" pitchFamily="2" charset="0"/>
                <a:ea typeface="Meiryo UI" panose="020B0604030504040204" pitchFamily="50" charset="-128"/>
              </a:rPr>
              <a:t>※</a:t>
            </a:r>
            <a:r>
              <a:rPr lang="ja-JP" altLang="en-US" sz="1200">
                <a:latin typeface="EYInterstate" panose="02000503020000020004" pitchFamily="2" charset="0"/>
                <a:ea typeface="Meiryo UI" panose="020B0604030504040204" pitchFamily="50" charset="-128"/>
              </a:rPr>
              <a:t>１　本資料ではサンプルデータ等での例示も含む。</a:t>
            </a:r>
            <a:endParaRPr kumimoji="1" lang="ja-JP" altLang="en-US" sz="1200" b="0" i="0" u="none" strike="noStrike" kern="1200" cap="none" spc="0" normalizeH="0" baseline="0" noProof="0">
              <a:ln>
                <a:noFill/>
              </a:ln>
              <a:solidFill>
                <a:srgbClr val="000000"/>
              </a:solidFill>
              <a:effectLst/>
              <a:uLnTx/>
              <a:uFillTx/>
              <a:latin typeface="EYInterstate" panose="02000503020000020004" pitchFamily="2" charset="0"/>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B9F395A1-3C50-EF8C-66AB-F2A37905A630}"/>
              </a:ext>
            </a:extLst>
          </p:cNvPr>
          <p:cNvSpPr/>
          <p:nvPr/>
        </p:nvSpPr>
        <p:spPr>
          <a:xfrm>
            <a:off x="574992" y="2012853"/>
            <a:ext cx="187008" cy="1454400"/>
          </a:xfrm>
          <a:prstGeom prst="rect">
            <a:avLst/>
          </a:prstGeom>
          <a:solidFill>
            <a:schemeClr val="accent5">
              <a:lumMod val="20000"/>
              <a:lumOff val="80000"/>
            </a:schemeClr>
          </a:solidFill>
        </p:spPr>
        <p:txBody>
          <a:bodyPr vert="horz" wrap="none" rtlCol="0" anchor="ctr">
            <a:noAutofit/>
          </a:bodyPr>
          <a:lstStyle/>
          <a:p>
            <a:pPr algn="ctr" fontAlgn="auto">
              <a:spcBef>
                <a:spcPts val="0"/>
              </a:spcBef>
              <a:spcAft>
                <a:spcPts val="0"/>
              </a:spcAft>
            </a:pPr>
            <a:r>
              <a:rPr kumimoji="0" lang="en-US" altLang="ja-JP" sz="1600" b="1" kern="0">
                <a:solidFill>
                  <a:schemeClr val="tx1"/>
                </a:solidFill>
                <a:latin typeface="EYInterstate" panose="02000503020000020004" pitchFamily="2" charset="0"/>
                <a:ea typeface="Meiryo UI" panose="020B0604030504040204" pitchFamily="50" charset="-128"/>
              </a:rPr>
              <a:t>A</a:t>
            </a:r>
            <a:endParaRPr kumimoji="0" lang="ja-JP" altLang="en-US" sz="1600" b="1" kern="0">
              <a:solidFill>
                <a:schemeClr val="tx1"/>
              </a:solidFill>
              <a:latin typeface="EYInterstate" panose="02000503020000020004" pitchFamily="2" charset="0"/>
              <a:ea typeface="Meiryo UI" panose="020B0604030504040204" pitchFamily="50" charset="-128"/>
            </a:endParaRPr>
          </a:p>
        </p:txBody>
      </p:sp>
      <p:sp>
        <p:nvSpPr>
          <p:cNvPr id="19" name="正方形/長方形 18">
            <a:extLst>
              <a:ext uri="{FF2B5EF4-FFF2-40B4-BE49-F238E27FC236}">
                <a16:creationId xmlns:a16="http://schemas.microsoft.com/office/drawing/2014/main" id="{6643CC8E-9C0D-D23F-29D5-5BD55772C5F1}"/>
              </a:ext>
            </a:extLst>
          </p:cNvPr>
          <p:cNvSpPr/>
          <p:nvPr/>
        </p:nvSpPr>
        <p:spPr>
          <a:xfrm>
            <a:off x="574990" y="3564017"/>
            <a:ext cx="187008" cy="1454400"/>
          </a:xfrm>
          <a:prstGeom prst="rect">
            <a:avLst/>
          </a:prstGeom>
          <a:solidFill>
            <a:schemeClr val="accent5">
              <a:lumMod val="20000"/>
              <a:lumOff val="80000"/>
            </a:schemeClr>
          </a:solidFill>
        </p:spPr>
        <p:txBody>
          <a:bodyPr vert="horz" wrap="none" rtlCol="0" anchor="ctr">
            <a:noAutofit/>
          </a:bodyPr>
          <a:lstStyle/>
          <a:p>
            <a:pPr algn="ctr" fontAlgn="auto">
              <a:spcBef>
                <a:spcPts val="0"/>
              </a:spcBef>
              <a:spcAft>
                <a:spcPts val="0"/>
              </a:spcAft>
            </a:pPr>
            <a:r>
              <a:rPr kumimoji="0" lang="en-US" altLang="ja-JP" sz="1600" b="1" kern="0">
                <a:solidFill>
                  <a:schemeClr val="tx1"/>
                </a:solidFill>
                <a:latin typeface="EYInterstate" panose="02000503020000020004" pitchFamily="2" charset="0"/>
                <a:ea typeface="Meiryo UI" panose="020B0604030504040204" pitchFamily="50" charset="-128"/>
              </a:rPr>
              <a:t>B</a:t>
            </a:r>
            <a:endParaRPr kumimoji="0" lang="ja-JP" altLang="en-US" sz="1600" b="1" kern="0">
              <a:solidFill>
                <a:schemeClr val="tx1"/>
              </a:solidFill>
              <a:latin typeface="EYInterstate" panose="02000503020000020004" pitchFamily="2" charset="0"/>
              <a:ea typeface="Meiryo UI" panose="020B0604030504040204" pitchFamily="50" charset="-128"/>
            </a:endParaRPr>
          </a:p>
        </p:txBody>
      </p:sp>
      <p:sp>
        <p:nvSpPr>
          <p:cNvPr id="21" name="正方形/長方形 20">
            <a:extLst>
              <a:ext uri="{FF2B5EF4-FFF2-40B4-BE49-F238E27FC236}">
                <a16:creationId xmlns:a16="http://schemas.microsoft.com/office/drawing/2014/main" id="{FFBE712F-55A3-16CA-9FF5-986B499E10B4}"/>
              </a:ext>
            </a:extLst>
          </p:cNvPr>
          <p:cNvSpPr/>
          <p:nvPr/>
        </p:nvSpPr>
        <p:spPr>
          <a:xfrm>
            <a:off x="573274" y="5115177"/>
            <a:ext cx="187008" cy="1454400"/>
          </a:xfrm>
          <a:prstGeom prst="rect">
            <a:avLst/>
          </a:prstGeom>
          <a:solidFill>
            <a:schemeClr val="accent5">
              <a:lumMod val="20000"/>
              <a:lumOff val="80000"/>
            </a:schemeClr>
          </a:solidFill>
        </p:spPr>
        <p:txBody>
          <a:bodyPr vert="horz" wrap="none" rtlCol="0" anchor="ctr">
            <a:noAutofit/>
          </a:bodyPr>
          <a:lstStyle/>
          <a:p>
            <a:pPr algn="ctr" fontAlgn="auto">
              <a:spcBef>
                <a:spcPts val="0"/>
              </a:spcBef>
              <a:spcAft>
                <a:spcPts val="0"/>
              </a:spcAft>
            </a:pPr>
            <a:r>
              <a:rPr kumimoji="0" lang="en-US" altLang="ja-JP" sz="1600" b="1" kern="0">
                <a:solidFill>
                  <a:schemeClr val="tx1"/>
                </a:solidFill>
                <a:latin typeface="EYInterstate" panose="02000503020000020004" pitchFamily="2" charset="0"/>
                <a:ea typeface="Meiryo UI" panose="020B0604030504040204" pitchFamily="50" charset="-128"/>
              </a:rPr>
              <a:t>C</a:t>
            </a:r>
            <a:endParaRPr kumimoji="0" lang="ja-JP" altLang="en-US" sz="1600" b="1" kern="0">
              <a:solidFill>
                <a:schemeClr val="tx1"/>
              </a:solidFill>
              <a:latin typeface="EYInterstate" panose="02000503020000020004" pitchFamily="2" charset="0"/>
              <a:ea typeface="Meiryo UI" panose="020B0604030504040204" pitchFamily="50" charset="-128"/>
            </a:endParaRPr>
          </a:p>
        </p:txBody>
      </p:sp>
      <p:sp>
        <p:nvSpPr>
          <p:cNvPr id="9" name="楕円 8">
            <a:extLst>
              <a:ext uri="{FF2B5EF4-FFF2-40B4-BE49-F238E27FC236}">
                <a16:creationId xmlns:a16="http://schemas.microsoft.com/office/drawing/2014/main" id="{4E49FC8F-2959-3925-DB9E-00FDBF632534}"/>
              </a:ext>
            </a:extLst>
          </p:cNvPr>
          <p:cNvSpPr/>
          <p:nvPr/>
        </p:nvSpPr>
        <p:spPr>
          <a:xfrm>
            <a:off x="2820340" y="266631"/>
            <a:ext cx="343928" cy="343928"/>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2000" b="1">
                <a:solidFill>
                  <a:schemeClr val="bg1"/>
                </a:solidFill>
              </a:rPr>
              <a:t>２</a:t>
            </a:r>
            <a:endParaRPr kumimoji="1" lang="ja-JP" altLang="en-US" sz="2000" b="1">
              <a:solidFill>
                <a:schemeClr val="bg1"/>
              </a:solidFill>
            </a:endParaRPr>
          </a:p>
        </p:txBody>
      </p:sp>
    </p:spTree>
    <p:extLst>
      <p:ext uri="{BB962C8B-B14F-4D97-AF65-F5344CB8AC3E}">
        <p14:creationId xmlns:p14="http://schemas.microsoft.com/office/powerpoint/2010/main" val="316806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9CE20BF6-9BF8-EF9E-071E-0EEAAE58F25A}"/>
              </a:ext>
            </a:extLst>
          </p:cNvPr>
          <p:cNvPicPr>
            <a:picLocks noChangeAspect="1"/>
          </p:cNvPicPr>
          <p:nvPr/>
        </p:nvPicPr>
        <p:blipFill>
          <a:blip r:embed="rId2"/>
          <a:stretch>
            <a:fillRect/>
          </a:stretch>
        </p:blipFill>
        <p:spPr>
          <a:xfrm>
            <a:off x="1786471" y="1475469"/>
            <a:ext cx="7120451" cy="5033842"/>
          </a:xfrm>
          <a:prstGeom prst="rect">
            <a:avLst/>
          </a:prstGeom>
          <a:ln>
            <a:solidFill>
              <a:schemeClr val="tx1"/>
            </a:solidFill>
          </a:ln>
        </p:spPr>
      </p:pic>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6</a:t>
            </a:fld>
            <a:endParaRPr lang="ja-JP" altLang="en-US">
              <a:solidFill>
                <a:prstClr val="black"/>
              </a:solidFill>
            </a:endParaRPr>
          </a:p>
        </p:txBody>
      </p:sp>
      <p:sp>
        <p:nvSpPr>
          <p:cNvPr id="3" name="タイトル 2">
            <a:extLst>
              <a:ext uri="{FF2B5EF4-FFF2-40B4-BE49-F238E27FC236}">
                <a16:creationId xmlns:a16="http://schemas.microsoft.com/office/drawing/2014/main" id="{2E959B1A-40D5-3D9E-34F3-A37D86F69626}"/>
              </a:ext>
            </a:extLst>
          </p:cNvPr>
          <p:cNvSpPr>
            <a:spLocks noGrp="1"/>
          </p:cNvSpPr>
          <p:nvPr>
            <p:ph type="title"/>
          </p:nvPr>
        </p:nvSpPr>
        <p:spPr/>
        <p:txBody>
          <a:bodyPr vert="horz">
            <a:normAutofit/>
          </a:bodyPr>
          <a:lstStyle/>
          <a:p>
            <a:r>
              <a:rPr lang="ja-JP" altLang="en-US" sz="2400" b="1">
                <a:solidFill>
                  <a:prstClr val="black"/>
                </a:solidFill>
                <a:latin typeface="Meiryo UI" panose="020B0604030504040204" pitchFamily="50" charset="-128"/>
                <a:ea typeface="Meiryo UI" panose="020B0604030504040204" pitchFamily="50" charset="-128"/>
                <a:cs typeface="Meiryo UI" panose="020B0604030504040204" pitchFamily="50" charset="-128"/>
              </a:rPr>
              <a:t>本資料の読み方</a:t>
            </a:r>
            <a:endParaRPr lang="ja-JP" altLang="en-US"/>
          </a:p>
        </p:txBody>
      </p:sp>
      <p:sp>
        <p:nvSpPr>
          <p:cNvPr id="10" name="吹き出し: 折線 9">
            <a:extLst>
              <a:ext uri="{FF2B5EF4-FFF2-40B4-BE49-F238E27FC236}">
                <a16:creationId xmlns:a16="http://schemas.microsoft.com/office/drawing/2014/main" id="{E210746A-58AE-136D-E09E-207D53EC934C}"/>
              </a:ext>
            </a:extLst>
          </p:cNvPr>
          <p:cNvSpPr/>
          <p:nvPr/>
        </p:nvSpPr>
        <p:spPr>
          <a:xfrm>
            <a:off x="3036546" y="6452859"/>
            <a:ext cx="1597600" cy="410599"/>
          </a:xfrm>
          <a:prstGeom prst="borderCallout2">
            <a:avLst>
              <a:gd name="adj1" fmla="val 20912"/>
              <a:gd name="adj2" fmla="val -174"/>
              <a:gd name="adj3" fmla="val 18750"/>
              <a:gd name="adj4" fmla="val -13306"/>
              <a:gd name="adj5" fmla="val -31418"/>
              <a:gd name="adj6" fmla="val -28310"/>
            </a:avLst>
          </a:prstGeom>
          <a:solidFill>
            <a:schemeClr val="accent5">
              <a:lumMod val="20000"/>
              <a:lumOff val="80000"/>
            </a:schemeClr>
          </a:solidFill>
          <a:ln w="19050">
            <a:solidFill>
              <a:srgbClr val="687A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データを読み解く上で</a:t>
            </a:r>
            <a:endParaRPr lang="en-US" altLang="ja-JP" sz="1200">
              <a:solidFill>
                <a:schemeClr val="tx1"/>
              </a:solidFill>
              <a:latin typeface="Meiryo UI" panose="020B0604030504040204" pitchFamily="50" charset="-128"/>
              <a:ea typeface="Meiryo UI" panose="020B0604030504040204" pitchFamily="50" charset="-128"/>
            </a:endParaRPr>
          </a:p>
          <a:p>
            <a:pPr algn="ctr"/>
            <a:r>
              <a:rPr lang="ja-JP" altLang="en-US" sz="1200">
                <a:solidFill>
                  <a:schemeClr val="tx1"/>
                </a:solidFill>
                <a:latin typeface="Meiryo UI" panose="020B0604030504040204" pitchFamily="50" charset="-128"/>
                <a:ea typeface="Meiryo UI" panose="020B0604030504040204" pitchFamily="50" charset="-128"/>
              </a:rPr>
              <a:t>必要な基礎知識を掲載</a:t>
            </a:r>
            <a:endParaRPr lang="en-US" altLang="ja-JP" sz="120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91D03EC-12DD-6FA7-508C-17E42EFD4378}"/>
              </a:ext>
            </a:extLst>
          </p:cNvPr>
          <p:cNvSpPr/>
          <p:nvPr/>
        </p:nvSpPr>
        <p:spPr>
          <a:xfrm>
            <a:off x="4350454" y="1544715"/>
            <a:ext cx="4456195" cy="443884"/>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3" name="正方形/長方形 12">
            <a:extLst>
              <a:ext uri="{FF2B5EF4-FFF2-40B4-BE49-F238E27FC236}">
                <a16:creationId xmlns:a16="http://schemas.microsoft.com/office/drawing/2014/main" id="{27367E98-F8B7-C530-A0F5-B6B48FB357BD}"/>
              </a:ext>
            </a:extLst>
          </p:cNvPr>
          <p:cNvSpPr/>
          <p:nvPr/>
        </p:nvSpPr>
        <p:spPr>
          <a:xfrm>
            <a:off x="5424257" y="2459114"/>
            <a:ext cx="3178206" cy="3198736"/>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4" name="吹き出し: 折線 3">
            <a:extLst>
              <a:ext uri="{FF2B5EF4-FFF2-40B4-BE49-F238E27FC236}">
                <a16:creationId xmlns:a16="http://schemas.microsoft.com/office/drawing/2014/main" id="{7DD24338-D809-E723-A47F-966FD727578D}"/>
              </a:ext>
            </a:extLst>
          </p:cNvPr>
          <p:cNvSpPr/>
          <p:nvPr/>
        </p:nvSpPr>
        <p:spPr>
          <a:xfrm>
            <a:off x="8318607" y="2234490"/>
            <a:ext cx="1437005" cy="463030"/>
          </a:xfrm>
          <a:prstGeom prst="borderCallout2">
            <a:avLst>
              <a:gd name="adj1" fmla="val 24215"/>
              <a:gd name="adj2" fmla="val 817"/>
              <a:gd name="adj3" fmla="val 23640"/>
              <a:gd name="adj4" fmla="val -17642"/>
              <a:gd name="adj5" fmla="val -51612"/>
              <a:gd name="adj6" fmla="val -36159"/>
            </a:avLst>
          </a:prstGeom>
          <a:solidFill>
            <a:schemeClr val="accent5">
              <a:lumMod val="20000"/>
              <a:lumOff val="80000"/>
            </a:schemeClr>
          </a:solidFill>
          <a:ln w="19050">
            <a:solidFill>
              <a:srgbClr val="687A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分析の構成を表示</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9" name="吹き出し: 折線 8">
            <a:extLst>
              <a:ext uri="{FF2B5EF4-FFF2-40B4-BE49-F238E27FC236}">
                <a16:creationId xmlns:a16="http://schemas.microsoft.com/office/drawing/2014/main" id="{C82AD7A4-7CFC-58E9-B667-CC6730F155D0}"/>
              </a:ext>
            </a:extLst>
          </p:cNvPr>
          <p:cNvSpPr/>
          <p:nvPr/>
        </p:nvSpPr>
        <p:spPr>
          <a:xfrm>
            <a:off x="3400528" y="4572000"/>
            <a:ext cx="1597600" cy="604428"/>
          </a:xfrm>
          <a:prstGeom prst="borderCallout2">
            <a:avLst>
              <a:gd name="adj1" fmla="val 20219"/>
              <a:gd name="adj2" fmla="val 100406"/>
              <a:gd name="adj3" fmla="val 18750"/>
              <a:gd name="adj4" fmla="val 113947"/>
              <a:gd name="adj5" fmla="val -45889"/>
              <a:gd name="adj6" fmla="val 126727"/>
            </a:avLst>
          </a:prstGeom>
          <a:solidFill>
            <a:schemeClr val="accent5">
              <a:lumMod val="20000"/>
              <a:lumOff val="80000"/>
            </a:schemeClr>
          </a:solidFill>
          <a:ln w="19050">
            <a:solidFill>
              <a:srgbClr val="687A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データの分析目的、</a:t>
            </a:r>
            <a:endParaRPr lang="en-US" altLang="ja-JP" sz="1200">
              <a:solidFill>
                <a:schemeClr val="tx1"/>
              </a:solidFill>
              <a:latin typeface="Meiryo UI" panose="020B0604030504040204" pitchFamily="50" charset="-128"/>
              <a:ea typeface="Meiryo UI" panose="020B0604030504040204" pitchFamily="50" charset="-128"/>
            </a:endParaRPr>
          </a:p>
          <a:p>
            <a:pPr algn="ctr"/>
            <a:r>
              <a:rPr lang="ja-JP" altLang="en-US" sz="1200">
                <a:solidFill>
                  <a:schemeClr val="tx1"/>
                </a:solidFill>
                <a:latin typeface="Meiryo UI" panose="020B0604030504040204" pitchFamily="50" charset="-128"/>
                <a:ea typeface="Meiryo UI" panose="020B0604030504040204" pitchFamily="50" charset="-128"/>
              </a:rPr>
              <a:t>読み方、よくある傾向、</a:t>
            </a:r>
            <a:endParaRPr lang="en-US" altLang="ja-JP" sz="1200">
              <a:solidFill>
                <a:schemeClr val="tx1"/>
              </a:solidFill>
              <a:latin typeface="Meiryo UI" panose="020B0604030504040204" pitchFamily="50" charset="-128"/>
              <a:ea typeface="Meiryo UI" panose="020B0604030504040204" pitchFamily="50" charset="-128"/>
            </a:endParaRPr>
          </a:p>
          <a:p>
            <a:pPr algn="ctr"/>
            <a:r>
              <a:rPr lang="ja-JP" altLang="en-US" sz="1200">
                <a:solidFill>
                  <a:schemeClr val="tx1"/>
                </a:solidFill>
                <a:latin typeface="Meiryo UI" panose="020B0604030504040204" pitchFamily="50" charset="-128"/>
                <a:ea typeface="Meiryo UI" panose="020B0604030504040204" pitchFamily="50" charset="-128"/>
              </a:rPr>
              <a:t>分析結果の例を掲載</a:t>
            </a:r>
            <a:endParaRPr lang="en-US" altLang="ja-JP" sz="120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9112E9EF-AA62-5FF1-DBC6-DF6D2AA855B8}"/>
              </a:ext>
            </a:extLst>
          </p:cNvPr>
          <p:cNvSpPr/>
          <p:nvPr/>
        </p:nvSpPr>
        <p:spPr>
          <a:xfrm>
            <a:off x="2077375" y="5734443"/>
            <a:ext cx="6525089" cy="569976"/>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Tree>
    <p:extLst>
      <p:ext uri="{BB962C8B-B14F-4D97-AF65-F5344CB8AC3E}">
        <p14:creationId xmlns:p14="http://schemas.microsoft.com/office/powerpoint/2010/main" val="218740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 y="2817481"/>
            <a:ext cx="10704945" cy="835616"/>
          </a:xfrm>
          <a:prstGeom prst="rect">
            <a:avLst/>
          </a:prstGeom>
          <a:noFill/>
          <a:ln>
            <a:noFill/>
          </a:ln>
        </p:spPr>
        <p:txBody>
          <a:bodyPr vert="horz" wrap="square" lIns="0" tIns="0" rIns="0" bIns="0" rtlCol="0" anchor="ctr">
            <a:normAutofit fontScale="85000" lnSpcReduction="20000"/>
          </a:bodyPr>
          <a:lstStyle/>
          <a:p>
            <a:pPr algn="ctr" defTabSz="987095" fontAlgn="auto">
              <a:spcAft>
                <a:spcPts val="0"/>
              </a:spcAft>
            </a:pPr>
            <a:r>
              <a:rPr lang="ja-JP" altLang="en-US" sz="3886" b="1">
                <a:solidFill>
                  <a:prstClr val="black"/>
                </a:solidFill>
                <a:latin typeface="Meiryo UI" panose="020B0604030504040204" pitchFamily="50" charset="-128"/>
                <a:ea typeface="Meiryo UI" panose="020B0604030504040204" pitchFamily="50" charset="-128"/>
                <a:cs typeface="Meiryo UI" panose="020B0604030504040204" pitchFamily="50" charset="-128"/>
              </a:rPr>
              <a:t>生活者支援に向けた</a:t>
            </a:r>
            <a:endParaRPr lang="en-US" altLang="ja-JP" sz="3886"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87095" fontAlgn="auto">
              <a:spcAft>
                <a:spcPts val="0"/>
              </a:spcAft>
            </a:pPr>
            <a:r>
              <a:rPr lang="ja-JP" altLang="en-US" sz="3886" b="1">
                <a:solidFill>
                  <a:prstClr val="black"/>
                </a:solidFill>
                <a:latin typeface="Meiryo UI" panose="020B0604030504040204" pitchFamily="50" charset="-128"/>
                <a:ea typeface="Meiryo UI" panose="020B0604030504040204" pitchFamily="50" charset="-128"/>
                <a:cs typeface="Meiryo UI" panose="020B0604030504040204" pitchFamily="50" charset="-128"/>
              </a:rPr>
              <a:t>地域課題分析ナビゲーション</a:t>
            </a:r>
          </a:p>
        </p:txBody>
      </p:sp>
      <p:sp>
        <p:nvSpPr>
          <p:cNvPr id="2" name="楕円 1">
            <a:extLst>
              <a:ext uri="{FF2B5EF4-FFF2-40B4-BE49-F238E27FC236}">
                <a16:creationId xmlns:a16="http://schemas.microsoft.com/office/drawing/2014/main" id="{2D6DD1C7-D1BA-00D1-5DCD-73BFED56D0D1}"/>
              </a:ext>
            </a:extLst>
          </p:cNvPr>
          <p:cNvSpPr/>
          <p:nvPr/>
        </p:nvSpPr>
        <p:spPr>
          <a:xfrm>
            <a:off x="2081345" y="2993831"/>
            <a:ext cx="482917" cy="482917"/>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2000" b="1">
                <a:solidFill>
                  <a:schemeClr val="bg1"/>
                </a:solidFill>
              </a:rPr>
              <a:t>１</a:t>
            </a:r>
          </a:p>
        </p:txBody>
      </p:sp>
      <p:sp>
        <p:nvSpPr>
          <p:cNvPr id="3" name="スライド番号プレースホルダー 2">
            <a:extLst>
              <a:ext uri="{FF2B5EF4-FFF2-40B4-BE49-F238E27FC236}">
                <a16:creationId xmlns:a16="http://schemas.microsoft.com/office/drawing/2014/main" id="{10517ECF-D687-B04D-2192-EF4400DCEB97}"/>
              </a:ext>
            </a:extLst>
          </p:cNvPr>
          <p:cNvSpPr>
            <a:spLocks noGrp="1"/>
          </p:cNvSpPr>
          <p:nvPr>
            <p:ph type="sldNum" sz="quarter" idx="12"/>
          </p:nvPr>
        </p:nvSpPr>
        <p:spPr/>
        <p:txBody>
          <a:bodyPr/>
          <a:lstStyle/>
          <a:p>
            <a:fld id="{D9550142-B990-490A-A107-ED7302A7FD52}" type="slidenum">
              <a:rPr lang="ja-JP" altLang="en-US" smtClean="0"/>
              <a:pPr/>
              <a:t>7</a:t>
            </a:fld>
            <a:endParaRPr lang="ja-JP" altLang="en-US"/>
          </a:p>
        </p:txBody>
      </p:sp>
    </p:spTree>
    <p:extLst>
      <p:ext uri="{BB962C8B-B14F-4D97-AF65-F5344CB8AC3E}">
        <p14:creationId xmlns:p14="http://schemas.microsoft.com/office/powerpoint/2010/main" val="293520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a:extLst>
              <a:ext uri="{FF2B5EF4-FFF2-40B4-BE49-F238E27FC236}">
                <a16:creationId xmlns:a16="http://schemas.microsoft.com/office/drawing/2014/main" id="{2EE4359C-14DB-E387-EDC8-80CD141E8220}"/>
              </a:ext>
            </a:extLst>
          </p:cNvPr>
          <p:cNvPicPr>
            <a:picLocks noChangeAspect="1"/>
          </p:cNvPicPr>
          <p:nvPr/>
        </p:nvPicPr>
        <p:blipFill>
          <a:blip r:embed="rId2"/>
          <a:stretch>
            <a:fillRect/>
          </a:stretch>
        </p:blipFill>
        <p:spPr>
          <a:xfrm>
            <a:off x="954620" y="4448653"/>
            <a:ext cx="3778513" cy="1503308"/>
          </a:xfrm>
          <a:prstGeom prst="rect">
            <a:avLst/>
          </a:prstGeom>
        </p:spPr>
      </p:pic>
      <p:pic>
        <p:nvPicPr>
          <p:cNvPr id="56" name="図 55">
            <a:extLst>
              <a:ext uri="{FF2B5EF4-FFF2-40B4-BE49-F238E27FC236}">
                <a16:creationId xmlns:a16="http://schemas.microsoft.com/office/drawing/2014/main" id="{CBD6CCC5-C2BA-7E02-CBB8-B931BC9A6E26}"/>
              </a:ext>
            </a:extLst>
          </p:cNvPr>
          <p:cNvPicPr>
            <a:picLocks noChangeAspect="1"/>
          </p:cNvPicPr>
          <p:nvPr/>
        </p:nvPicPr>
        <p:blipFill>
          <a:blip r:embed="rId3"/>
          <a:stretch>
            <a:fillRect/>
          </a:stretch>
        </p:blipFill>
        <p:spPr>
          <a:xfrm>
            <a:off x="765742" y="3007209"/>
            <a:ext cx="4157313" cy="1361244"/>
          </a:xfrm>
          <a:prstGeom prst="rect">
            <a:avLst/>
          </a:prstGeom>
        </p:spPr>
      </p:pic>
      <p:sp>
        <p:nvSpPr>
          <p:cNvPr id="2" name="スライド番号プレースホルダー 1">
            <a:extLst>
              <a:ext uri="{FF2B5EF4-FFF2-40B4-BE49-F238E27FC236}">
                <a16:creationId xmlns:a16="http://schemas.microsoft.com/office/drawing/2014/main" id="{2AC8AA0C-3774-21F7-33E7-F56A3B8B4A69}"/>
              </a:ext>
            </a:extLst>
          </p:cNvPr>
          <p:cNvSpPr>
            <a:spLocks noGrp="1"/>
          </p:cNvSpPr>
          <p:nvPr>
            <p:ph type="sldNum" sz="quarter" idx="12"/>
          </p:nvPr>
        </p:nvSpPr>
        <p:spPr/>
        <p:txBody>
          <a:bodyPr/>
          <a:lstStyle/>
          <a:p>
            <a:fld id="{D9550142-B990-490A-A107-ED7302A7FD52}" type="slidenum">
              <a:rPr lang="ja-JP" altLang="en-US" smtClean="0"/>
              <a:pPr/>
              <a:t>8</a:t>
            </a:fld>
            <a:endParaRPr lang="ja-JP" altLang="en-US"/>
          </a:p>
        </p:txBody>
      </p:sp>
      <p:sp>
        <p:nvSpPr>
          <p:cNvPr id="3" name="タイトル 2">
            <a:extLst>
              <a:ext uri="{FF2B5EF4-FFF2-40B4-BE49-F238E27FC236}">
                <a16:creationId xmlns:a16="http://schemas.microsoft.com/office/drawing/2014/main" id="{7BDD4DEF-09B1-29C0-6E19-02E00A69344E}"/>
              </a:ext>
            </a:extLst>
          </p:cNvPr>
          <p:cNvSpPr>
            <a:spLocks noGrp="1"/>
          </p:cNvSpPr>
          <p:nvPr>
            <p:ph type="title"/>
          </p:nvPr>
        </p:nvSpPr>
        <p:spPr/>
        <p:txBody>
          <a:bodyPr vert="horz"/>
          <a:lstStyle/>
          <a:p>
            <a:r>
              <a:rPr kumimoji="1" lang="ja-JP" altLang="en-US"/>
              <a:t>世帯数</a:t>
            </a:r>
          </a:p>
        </p:txBody>
      </p:sp>
      <p:sp>
        <p:nvSpPr>
          <p:cNvPr id="5" name="正方形/長方形 24">
            <a:extLst>
              <a:ext uri="{FF2B5EF4-FFF2-40B4-BE49-F238E27FC236}">
                <a16:creationId xmlns:a16="http://schemas.microsoft.com/office/drawing/2014/main" id="{FF761E47-9BC4-EF90-B577-9630B33972E1}"/>
              </a:ext>
            </a:extLst>
          </p:cNvPr>
          <p:cNvSpPr/>
          <p:nvPr/>
        </p:nvSpPr>
        <p:spPr>
          <a:xfrm>
            <a:off x="5562598" y="1937487"/>
            <a:ext cx="4572000" cy="401717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indent="-285750" fontAlgn="auto">
              <a:spcBef>
                <a:spcPts val="0"/>
              </a:spcBef>
              <a:spcAft>
                <a:spcPts val="600"/>
              </a:spcAft>
              <a:buFont typeface="Arial" panose="020B0604020202020204" pitchFamily="34" charset="0"/>
              <a:buChar char="•"/>
              <a:defRPr/>
            </a:pP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「家計の逼迫により生活に困窮しやすい世帯」の世帯数を分析し、支援が必要となる対象者の</a:t>
            </a:r>
            <a:r>
              <a:rPr kumimoji="0" lang="ja-JP" altLang="en-US" sz="1600" b="1" kern="0">
                <a:latin typeface="Meiryo UI"/>
                <a:ea typeface="Meiryo UI"/>
              </a:rPr>
              <a:t>規模</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を把握します。</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285750" indent="-285750" fontAlgn="auto">
              <a:spcBef>
                <a:spcPts val="0"/>
              </a:spcBef>
              <a:spcAft>
                <a:spcPts val="600"/>
              </a:spcAft>
              <a:buFont typeface="Arial" panose="020B0604020202020204" pitchFamily="34" charset="0"/>
              <a:buChar char="•"/>
              <a:defRPr/>
            </a:pP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「家計の逼迫により生活に困窮しやすい世帯」については、住民税非課税世帯、子育て世帯・ひとり親世帯、などが</a:t>
            </a:r>
            <a:r>
              <a:rPr kumimoji="0" lang="ja-JP" altLang="en-US" sz="1600" b="1" kern="0">
                <a:latin typeface="Meiryo UI"/>
                <a:ea typeface="Meiryo UI"/>
              </a:rPr>
              <a:t>一</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例となりますが、生活困窮者向けの既存支援制度の利用者なども考えられます。</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285750" indent="-285750" fontAlgn="auto">
              <a:spcBef>
                <a:spcPts val="0"/>
              </a:spcBef>
              <a:spcAft>
                <a:spcPts val="600"/>
              </a:spcAft>
              <a:buFont typeface="Arial" panose="020B0604020202020204" pitchFamily="34" charset="0"/>
              <a:buChar char="•"/>
              <a:defRPr/>
            </a:pP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全世帯に占める「家計の逼迫により生活に困窮しやすい世帯」の割合を</a:t>
            </a:r>
            <a:r>
              <a:rPr kumimoji="0" lang="ja-JP" altLang="en-US" sz="1600" b="1" kern="0">
                <a:latin typeface="Meiryo UI"/>
                <a:ea typeface="Meiryo UI"/>
              </a:rPr>
              <a:t>都道府県</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平均や</a:t>
            </a:r>
            <a:r>
              <a:rPr kumimoji="0" lang="ja-JP" altLang="en-US" sz="1600" b="1" kern="0">
                <a:latin typeface="Meiryo UI"/>
                <a:ea typeface="Meiryo UI"/>
              </a:rPr>
              <a:t>全国</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と比較して分析し、地域特性を</a:t>
            </a:r>
            <a:r>
              <a:rPr kumimoji="0" lang="ja-JP" altLang="en-US" sz="1600" b="1" kern="0">
                <a:latin typeface="Meiryo UI"/>
                <a:ea typeface="Meiryo UI"/>
              </a:rPr>
              <a:t>捉えることも、</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支援世帯を絞り込む</a:t>
            </a:r>
            <a:r>
              <a:rPr kumimoji="0" lang="ja-JP" altLang="en-US" sz="1600" b="1" kern="0">
                <a:latin typeface="Meiryo UI"/>
                <a:ea typeface="Meiryo UI"/>
              </a:rPr>
              <a:t>上で有用です。</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200" kern="0">
                <a:latin typeface="Meiryo UI"/>
                <a:ea typeface="Meiryo UI"/>
              </a:rPr>
              <a:t>A</a:t>
            </a:r>
            <a:r>
              <a:rPr kumimoji="0" lang="ja-JP" altLang="en-US" sz="1200" kern="0">
                <a:latin typeface="Meiryo UI"/>
                <a:ea typeface="Meiryo UI"/>
              </a:rPr>
              <a:t>市の子育て世帯（核家族）の総数は約</a:t>
            </a:r>
            <a:r>
              <a:rPr kumimoji="0" lang="en-US" altLang="ja-JP" sz="1200" kern="0">
                <a:latin typeface="Meiryo UI"/>
                <a:ea typeface="Meiryo UI"/>
              </a:rPr>
              <a:t>29</a:t>
            </a:r>
            <a:r>
              <a:rPr kumimoji="0" lang="ja-JP" altLang="en-US" sz="1200" kern="0">
                <a:latin typeface="Meiryo UI"/>
                <a:ea typeface="Meiryo UI"/>
              </a:rPr>
              <a:t>万世帯、うちひとり親世帯は約</a:t>
            </a:r>
            <a:r>
              <a:rPr kumimoji="0" lang="en-US" altLang="ja-JP" sz="1200" kern="0">
                <a:latin typeface="Meiryo UI"/>
                <a:ea typeface="Meiryo UI"/>
              </a:rPr>
              <a:t>9</a:t>
            </a:r>
            <a:r>
              <a:rPr kumimoji="0" lang="ja-JP" altLang="en-US" sz="1200" kern="0">
                <a:latin typeface="Meiryo UI"/>
                <a:ea typeface="Meiryo UI"/>
              </a:rPr>
              <a:t>万世帯である。</a:t>
            </a:r>
            <a:endParaRPr kumimoji="0" lang="en-US" altLang="ja-JP" sz="1200" kern="0">
              <a:latin typeface="Meiryo UI"/>
              <a:ea typeface="Meiryo UI"/>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200" kern="0">
                <a:latin typeface="Meiryo UI"/>
                <a:ea typeface="Meiryo UI"/>
              </a:rPr>
              <a:t>A</a:t>
            </a:r>
            <a:r>
              <a:rPr kumimoji="0" lang="ja-JP" altLang="en-US" sz="1200" kern="0">
                <a:latin typeface="Meiryo UI"/>
                <a:ea typeface="Meiryo UI"/>
              </a:rPr>
              <a:t>市の「ひとり親と未婚の子のみの世帯」の構成割合は、</a:t>
            </a:r>
            <a:r>
              <a:rPr kumimoji="0" lang="en-US" altLang="ja-JP" sz="1200" kern="0">
                <a:latin typeface="Meiryo UI"/>
                <a:ea typeface="Meiryo UI"/>
              </a:rPr>
              <a:t>8.7%</a:t>
            </a:r>
            <a:r>
              <a:rPr kumimoji="0" lang="ja-JP" altLang="en-US" sz="1200" kern="0">
                <a:latin typeface="Meiryo UI"/>
                <a:ea typeface="Meiryo UI"/>
              </a:rPr>
              <a:t>と、全国の</a:t>
            </a:r>
            <a:r>
              <a:rPr kumimoji="0" lang="en-US" altLang="ja-JP" sz="1200" kern="0">
                <a:latin typeface="Meiryo UI"/>
                <a:ea typeface="Meiryo UI"/>
              </a:rPr>
              <a:t>6.8%</a:t>
            </a:r>
            <a:r>
              <a:rPr kumimoji="0" lang="ja-JP" altLang="en-US" sz="1200" kern="0">
                <a:latin typeface="Meiryo UI"/>
                <a:ea typeface="Meiryo UI"/>
              </a:rPr>
              <a:t>と比較してやや高い。</a:t>
            </a:r>
          </a:p>
        </p:txBody>
      </p:sp>
      <p:sp>
        <p:nvSpPr>
          <p:cNvPr id="6" name="正方形/長方形 24">
            <a:extLst>
              <a:ext uri="{FF2B5EF4-FFF2-40B4-BE49-F238E27FC236}">
                <a16:creationId xmlns:a16="http://schemas.microsoft.com/office/drawing/2014/main" id="{02E7299C-EF98-9BF6-34A0-E9FE2AB2EED3}"/>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4C71A349-3AC8-1E54-36FE-CAB874FB13C7}"/>
              </a:ext>
            </a:extLst>
          </p:cNvPr>
          <p:cNvSpPr/>
          <p:nvPr/>
        </p:nvSpPr>
        <p:spPr>
          <a:xfrm>
            <a:off x="557877"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E282A661-BFF5-8E26-1CBD-1D604A4573C1}"/>
              </a:ext>
            </a:extLst>
          </p:cNvPr>
          <p:cNvSpPr/>
          <p:nvPr/>
        </p:nvSpPr>
        <p:spPr>
          <a:xfrm>
            <a:off x="558800" y="1953383"/>
            <a:ext cx="4572000" cy="97035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kern="0">
                <a:solidFill>
                  <a:schemeClr val="tx1"/>
                </a:solidFill>
                <a:latin typeface="Meiryo UI"/>
                <a:ea typeface="Meiryo UI"/>
              </a:rPr>
              <a:t>「</a:t>
            </a:r>
            <a:r>
              <a:rPr kumimoji="0" lang="ja-JP" altLang="en-US" sz="1200" b="1" u="sng" kern="0">
                <a:solidFill>
                  <a:srgbClr val="0070C0"/>
                </a:solidFill>
                <a:latin typeface="Meiryo UI"/>
                <a:ea typeface="Meiryo UI"/>
                <a:hlinkClick r:id="rId4"/>
              </a:rPr>
              <a:t>国勢調査</a:t>
            </a:r>
            <a:r>
              <a:rPr kumimoji="0" lang="ja-JP" altLang="en-US" sz="1200" kern="0">
                <a:solidFill>
                  <a:schemeClr val="tx1"/>
                </a:solidFill>
                <a:latin typeface="Meiryo UI"/>
                <a:ea typeface="Meiryo UI"/>
              </a:rPr>
              <a:t>」</a:t>
            </a:r>
            <a:endParaRPr kumimoji="0" lang="en-US" altLang="ja-JP" sz="120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strike="noStrike" kern="0" cap="none" spc="0" normalizeH="0" baseline="0" noProof="0">
                <a:ln>
                  <a:noFill/>
                </a:ln>
                <a:solidFill>
                  <a:schemeClr val="tx1"/>
                </a:solidFill>
                <a:effectLst/>
                <a:uLnTx/>
                <a:uFillTx/>
                <a:latin typeface="Meiryo UI"/>
                <a:ea typeface="Meiryo UI"/>
                <a:cs typeface="+mn-cs"/>
              </a:rPr>
              <a:t>統計表</a:t>
            </a:r>
            <a:r>
              <a:rPr kumimoji="0" lang="en-US" altLang="ja-JP" sz="1200" i="0" strike="noStrike" kern="0" cap="none" spc="0" normalizeH="0" baseline="0" noProof="0">
                <a:ln>
                  <a:noFill/>
                </a:ln>
                <a:solidFill>
                  <a:schemeClr val="tx1"/>
                </a:solidFill>
                <a:effectLst/>
                <a:uLnTx/>
                <a:uFillTx/>
                <a:latin typeface="Meiryo UI"/>
                <a:ea typeface="Meiryo UI"/>
                <a:cs typeface="+mn-cs"/>
              </a:rPr>
              <a:t>9-1</a:t>
            </a:r>
            <a:r>
              <a:rPr kumimoji="0" lang="ja-JP" altLang="en-US" sz="1200" i="0" strike="noStrike" kern="0" cap="none" spc="0" normalizeH="0" baseline="0" noProof="0">
                <a:ln>
                  <a:noFill/>
                </a:ln>
                <a:solidFill>
                  <a:schemeClr val="tx1"/>
                </a:solidFill>
                <a:effectLst/>
                <a:uLnTx/>
                <a:uFillTx/>
                <a:latin typeface="Meiryo UI"/>
                <a:ea typeface="Meiryo UI"/>
                <a:cs typeface="+mn-cs"/>
              </a:rPr>
              <a:t>　世帯の家族類型、世帯員の年齢による世帯の種類別一般世帯人員及び</a:t>
            </a:r>
            <a:r>
              <a:rPr kumimoji="0" lang="en-US" altLang="ja-JP" sz="1200" i="0" strike="noStrike" kern="0" cap="none" spc="0" normalizeH="0" baseline="0" noProof="0">
                <a:ln>
                  <a:noFill/>
                </a:ln>
                <a:solidFill>
                  <a:schemeClr val="tx1"/>
                </a:solidFill>
                <a:effectLst/>
                <a:uLnTx/>
                <a:uFillTx/>
                <a:latin typeface="Meiryo UI"/>
                <a:ea typeface="Meiryo UI"/>
                <a:cs typeface="+mn-cs"/>
              </a:rPr>
              <a:t>3</a:t>
            </a:r>
            <a:r>
              <a:rPr kumimoji="0" lang="ja-JP" altLang="en-US" sz="1200" i="0" strike="noStrike" kern="0" cap="none" spc="0" normalizeH="0" baseline="0" noProof="0">
                <a:ln>
                  <a:noFill/>
                </a:ln>
                <a:solidFill>
                  <a:schemeClr val="tx1"/>
                </a:solidFill>
                <a:effectLst/>
                <a:uLnTx/>
                <a:uFillTx/>
                <a:latin typeface="Meiryo UI"/>
                <a:ea typeface="Meiryo UI"/>
                <a:cs typeface="+mn-cs"/>
              </a:rPr>
              <a:t>世代世帯数ー全国、都道府県、市区町村</a:t>
            </a:r>
            <a:endParaRPr kumimoji="0" lang="en-US" altLang="ja-JP" sz="1200" i="0" strike="noStrike" kern="0" cap="none" spc="0" normalizeH="0" baseline="0" noProof="0">
              <a:ln>
                <a:noFill/>
              </a:ln>
              <a:solidFill>
                <a:schemeClr val="tx1"/>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strike="noStrike" kern="0" cap="none" spc="0" normalizeH="0" baseline="0" noProof="0">
                <a:ln>
                  <a:noFill/>
                </a:ln>
                <a:solidFill>
                  <a:schemeClr val="tx1"/>
                </a:solidFill>
                <a:effectLst/>
                <a:uLnTx/>
                <a:uFillTx/>
                <a:latin typeface="Meiryo UI"/>
                <a:ea typeface="Meiryo UI"/>
                <a:cs typeface="+mn-cs"/>
              </a:rPr>
              <a:t>「</a:t>
            </a:r>
            <a:r>
              <a:rPr kumimoji="0" lang="ja-JP" altLang="en-US" sz="1200" b="1" i="0" strike="noStrike" kern="0" cap="none" spc="0" normalizeH="0" baseline="0" noProof="0">
                <a:ln>
                  <a:noFill/>
                </a:ln>
                <a:solidFill>
                  <a:srgbClr val="B2B2B2"/>
                </a:solidFill>
                <a:effectLst/>
                <a:uLnTx/>
                <a:uFillTx/>
                <a:latin typeface="Meiryo UI"/>
                <a:ea typeface="Meiryo UI"/>
                <a:cs typeface="+mn-cs"/>
                <a:hlinkClick r:id="rId5"/>
              </a:rPr>
              <a:t>国民生活基礎</a:t>
            </a:r>
            <a:r>
              <a:rPr kumimoji="0" lang="ja-JP" altLang="en-US" sz="1200" b="1" i="0" strike="noStrike" kern="0" cap="none" spc="0" normalizeH="0" baseline="0" noProof="0">
                <a:ln>
                  <a:noFill/>
                </a:ln>
                <a:solidFill>
                  <a:schemeClr val="tx1"/>
                </a:solidFill>
                <a:effectLst/>
                <a:uLnTx/>
                <a:uFillTx/>
                <a:latin typeface="Meiryo UI"/>
                <a:ea typeface="Meiryo UI"/>
                <a:cs typeface="+mn-cs"/>
                <a:hlinkClick r:id="rId5"/>
              </a:rPr>
              <a:t>調査</a:t>
            </a:r>
            <a:r>
              <a:rPr kumimoji="0" lang="ja-JP" altLang="en-US" sz="1200" i="0" strike="noStrike" kern="0" cap="none" spc="0" normalizeH="0" baseline="0" noProof="0">
                <a:ln>
                  <a:noFill/>
                </a:ln>
                <a:solidFill>
                  <a:schemeClr val="tx1"/>
                </a:solidFill>
                <a:effectLst/>
                <a:uLnTx/>
                <a:uFillTx/>
                <a:latin typeface="Meiryo UI"/>
                <a:ea typeface="Meiryo UI"/>
                <a:cs typeface="+mn-cs"/>
              </a:rPr>
              <a:t>」</a:t>
            </a:r>
            <a:endParaRPr kumimoji="0" lang="en-US" altLang="ja-JP" sz="1200" i="0" strike="noStrike" kern="0" cap="none" spc="0" normalizeH="0" baseline="0" noProof="0">
              <a:ln>
                <a:noFill/>
              </a:ln>
              <a:solidFill>
                <a:schemeClr val="tx1"/>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kern="0">
                <a:solidFill>
                  <a:schemeClr val="tx1"/>
                </a:solidFill>
                <a:latin typeface="Meiryo UI"/>
                <a:ea typeface="Meiryo UI"/>
              </a:rPr>
              <a:t>統計表</a:t>
            </a:r>
            <a:r>
              <a:rPr kumimoji="0" lang="en-US" altLang="ja-JP" sz="1200" kern="0">
                <a:solidFill>
                  <a:schemeClr val="tx1"/>
                </a:solidFill>
                <a:latin typeface="Meiryo UI"/>
                <a:ea typeface="Meiryo UI"/>
              </a:rPr>
              <a:t>139</a:t>
            </a:r>
            <a:r>
              <a:rPr kumimoji="0" lang="ja-JP" altLang="en-US" sz="1200" kern="0">
                <a:solidFill>
                  <a:schemeClr val="tx1"/>
                </a:solidFill>
                <a:latin typeface="Meiryo UI"/>
                <a:ea typeface="Meiryo UI"/>
              </a:rPr>
              <a:t>　世帯数、世帯構造・都道府県ー</a:t>
            </a:r>
            <a:r>
              <a:rPr kumimoji="0" lang="en-US" altLang="ja-JP" sz="1200" kern="0">
                <a:solidFill>
                  <a:schemeClr val="tx1"/>
                </a:solidFill>
                <a:latin typeface="Meiryo UI"/>
                <a:ea typeface="Meiryo UI"/>
              </a:rPr>
              <a:t>21</a:t>
            </a:r>
            <a:r>
              <a:rPr kumimoji="0" lang="ja-JP" altLang="en-US" sz="1200" kern="0">
                <a:solidFill>
                  <a:schemeClr val="tx1"/>
                </a:solidFill>
                <a:latin typeface="Meiryo UI"/>
                <a:ea typeface="Meiryo UI"/>
              </a:rPr>
              <a:t>大都市（再掲）別</a:t>
            </a:r>
            <a:endParaRPr kumimoji="0" lang="en-US" altLang="ja-JP" sz="1200" i="0" strike="noStrike" kern="0" cap="none" spc="0" normalizeH="0" baseline="0" noProof="0">
              <a:ln>
                <a:noFill/>
              </a:ln>
              <a:solidFill>
                <a:schemeClr val="tx1"/>
              </a:solidFill>
              <a:effectLst/>
              <a:uLnTx/>
              <a:uFillTx/>
              <a:latin typeface="Meiryo UI"/>
              <a:ea typeface="Meiryo UI"/>
              <a:cs typeface="+mn-cs"/>
            </a:endParaRPr>
          </a:p>
        </p:txBody>
      </p:sp>
      <p:sp>
        <p:nvSpPr>
          <p:cNvPr id="13" name="Text Placeholder 7">
            <a:extLst>
              <a:ext uri="{FF2B5EF4-FFF2-40B4-BE49-F238E27FC236}">
                <a16:creationId xmlns:a16="http://schemas.microsoft.com/office/drawing/2014/main" id="{C2FBE365-210F-BE23-FF7D-248D7592DF29}"/>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家計の逼迫により生活に困窮しやすいと考えられる世帯分類（住民税非課税世帯、子育て世帯・ひとり親世帯、等）の世帯数を分析し、支援が必要となる対象者を特定する。</a:t>
            </a:r>
          </a:p>
        </p:txBody>
      </p:sp>
      <p:sp>
        <p:nvSpPr>
          <p:cNvPr id="16" name="正方形/長方形 24">
            <a:extLst>
              <a:ext uri="{FF2B5EF4-FFF2-40B4-BE49-F238E27FC236}">
                <a16:creationId xmlns:a16="http://schemas.microsoft.com/office/drawing/2014/main" id="{15439D12-DC43-D0D9-26AF-787C2FAD2296}"/>
              </a:ext>
            </a:extLst>
          </p:cNvPr>
          <p:cNvSpPr/>
          <p:nvPr/>
        </p:nvSpPr>
        <p:spPr>
          <a:xfrm>
            <a:off x="1543050" y="6181725"/>
            <a:ext cx="8591548" cy="785706"/>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国勢調査：日本に住んでいるすべての人と世帯を対象とする国の最も重要な統計調査で、年齢別の人口、家族構成、働いている人や日本に住んでいる外国人などの結果を提供しています。更新頻度は５年に１度ですが、すべての市町村のデータが利用可能です。</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国民生活基礎調査：全国の世帯及び世帯員を対象に、保健、医療、福祉、年金、所得等国民生活の基礎的事項を調査している統計調査です。更新頻度は年次ですが、市町村単位では</a:t>
            </a:r>
            <a:r>
              <a:rPr kumimoji="0" lang="en-US" altLang="ja-JP" sz="1200" kern="0">
                <a:solidFill>
                  <a:srgbClr val="2E2E38"/>
                </a:solidFill>
                <a:latin typeface="Meiryo UI"/>
                <a:ea typeface="Meiryo UI"/>
              </a:rPr>
              <a:t>21</a:t>
            </a:r>
            <a:r>
              <a:rPr kumimoji="0" lang="ja-JP" altLang="en-US" sz="1200" kern="0">
                <a:solidFill>
                  <a:srgbClr val="2E2E38"/>
                </a:solidFill>
                <a:latin typeface="Meiryo UI"/>
                <a:ea typeface="Meiryo UI"/>
              </a:rPr>
              <a:t>大都市のデータのみ利用が可能です。</a:t>
            </a:r>
            <a:endParaRPr kumimoji="0" lang="en-US" altLang="ja-JP" sz="1200" kern="0">
              <a:solidFill>
                <a:srgbClr val="2E2E38"/>
              </a:solidFill>
              <a:latin typeface="Meiryo UI"/>
              <a:ea typeface="Meiryo UI"/>
            </a:endParaRPr>
          </a:p>
        </p:txBody>
      </p:sp>
      <p:sp>
        <p:nvSpPr>
          <p:cNvPr id="17" name="正方形/長方形 24">
            <a:extLst>
              <a:ext uri="{FF2B5EF4-FFF2-40B4-BE49-F238E27FC236}">
                <a16:creationId xmlns:a16="http://schemas.microsoft.com/office/drawing/2014/main" id="{DAC54328-975F-7FEB-71F3-4FE3D85790DF}"/>
              </a:ext>
            </a:extLst>
          </p:cNvPr>
          <p:cNvSpPr/>
          <p:nvPr/>
        </p:nvSpPr>
        <p:spPr>
          <a:xfrm>
            <a:off x="558800" y="6181725"/>
            <a:ext cx="877066" cy="785706"/>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0CA2C0F9-201A-1CF0-78A7-6BD01D498128}"/>
              </a:ext>
            </a:extLst>
          </p:cNvPr>
          <p:cNvSpPr/>
          <p:nvPr/>
        </p:nvSpPr>
        <p:spPr>
          <a:xfrm>
            <a:off x="3806511" y="5048250"/>
            <a:ext cx="288000" cy="114300"/>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5" name="テキスト ボックス 14">
            <a:extLst>
              <a:ext uri="{FF2B5EF4-FFF2-40B4-BE49-F238E27FC236}">
                <a16:creationId xmlns:a16="http://schemas.microsoft.com/office/drawing/2014/main" id="{51AEB3B3-2B86-9F20-16CC-D9B1CB8CC0E7}"/>
              </a:ext>
            </a:extLst>
          </p:cNvPr>
          <p:cNvSpPr txBox="1"/>
          <p:nvPr/>
        </p:nvSpPr>
        <p:spPr>
          <a:xfrm>
            <a:off x="4426357" y="4022059"/>
            <a:ext cx="543739" cy="200055"/>
          </a:xfrm>
          <a:prstGeom prst="rect">
            <a:avLst/>
          </a:prstGeom>
          <a:noFill/>
        </p:spPr>
        <p:txBody>
          <a:bodyPr wrap="none" rtlCol="0">
            <a:spAutoFit/>
          </a:bodyPr>
          <a:lstStyle/>
          <a:p>
            <a:r>
              <a:rPr kumimoji="1" lang="ja-JP" altLang="en-US" sz="700">
                <a:solidFill>
                  <a:schemeClr val="accent6"/>
                </a:solidFill>
                <a:latin typeface="Meiryo UI" panose="020B0604030504040204" pitchFamily="50" charset="-128"/>
                <a:ea typeface="Meiryo UI" panose="020B0604030504040204" pitchFamily="50" charset="-128"/>
                <a:cs typeface="Meiryo UI" panose="020B0604030504040204" pitchFamily="50" charset="-128"/>
              </a:rPr>
              <a:t>（世帯）</a:t>
            </a:r>
          </a:p>
        </p:txBody>
      </p:sp>
      <p:sp>
        <p:nvSpPr>
          <p:cNvPr id="28" name="テキスト ボックス 27">
            <a:extLst>
              <a:ext uri="{FF2B5EF4-FFF2-40B4-BE49-F238E27FC236}">
                <a16:creationId xmlns:a16="http://schemas.microsoft.com/office/drawing/2014/main" id="{85365158-6916-1E26-D540-F8EB52050415}"/>
              </a:ext>
            </a:extLst>
          </p:cNvPr>
          <p:cNvSpPr txBox="1"/>
          <p:nvPr/>
        </p:nvSpPr>
        <p:spPr>
          <a:xfrm>
            <a:off x="765742" y="3007209"/>
            <a:ext cx="723275" cy="190022"/>
          </a:xfrm>
          <a:prstGeom prst="rect">
            <a:avLst/>
          </a:prstGeom>
          <a:solidFill>
            <a:schemeClr val="bg2"/>
          </a:solidFill>
        </p:spPr>
        <p:txBody>
          <a:bodyPr wrap="none" rtlCol="0" anchor="ctr">
            <a:noAutofit/>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国勢調査</a:t>
            </a:r>
          </a:p>
        </p:txBody>
      </p:sp>
      <p:sp>
        <p:nvSpPr>
          <p:cNvPr id="29" name="テキスト ボックス 28">
            <a:extLst>
              <a:ext uri="{FF2B5EF4-FFF2-40B4-BE49-F238E27FC236}">
                <a16:creationId xmlns:a16="http://schemas.microsoft.com/office/drawing/2014/main" id="{E934EDFF-A9BE-8489-181E-43C649BDBCBA}"/>
              </a:ext>
            </a:extLst>
          </p:cNvPr>
          <p:cNvSpPr txBox="1"/>
          <p:nvPr/>
        </p:nvSpPr>
        <p:spPr>
          <a:xfrm>
            <a:off x="954620" y="4448653"/>
            <a:ext cx="1224000" cy="190022"/>
          </a:xfrm>
          <a:prstGeom prst="rect">
            <a:avLst/>
          </a:prstGeom>
          <a:solidFill>
            <a:schemeClr val="bg2"/>
          </a:solidFill>
        </p:spPr>
        <p:txBody>
          <a:bodyPr wrap="none" rtlCol="0" anchor="ctr">
            <a:noAutofit/>
          </a:bodyPr>
          <a:lstStyle/>
          <a:p>
            <a:pPr algn="ct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国民生活基礎調査</a:t>
            </a:r>
          </a:p>
        </p:txBody>
      </p:sp>
      <p:grpSp>
        <p:nvGrpSpPr>
          <p:cNvPr id="37" name="グループ化 36">
            <a:extLst>
              <a:ext uri="{FF2B5EF4-FFF2-40B4-BE49-F238E27FC236}">
                <a16:creationId xmlns:a16="http://schemas.microsoft.com/office/drawing/2014/main" id="{65068A05-ECA5-B3EE-8FEE-034F3A23B092}"/>
              </a:ext>
            </a:extLst>
          </p:cNvPr>
          <p:cNvGrpSpPr/>
          <p:nvPr/>
        </p:nvGrpSpPr>
        <p:grpSpPr>
          <a:xfrm>
            <a:off x="3982834" y="174818"/>
            <a:ext cx="6582116" cy="518028"/>
            <a:chOff x="3982834" y="182438"/>
            <a:chExt cx="6582116" cy="518028"/>
          </a:xfrm>
        </p:grpSpPr>
        <p:grpSp>
          <p:nvGrpSpPr>
            <p:cNvPr id="38" name="グループ化 37">
              <a:extLst>
                <a:ext uri="{FF2B5EF4-FFF2-40B4-BE49-F238E27FC236}">
                  <a16:creationId xmlns:a16="http://schemas.microsoft.com/office/drawing/2014/main" id="{D7F44FC5-D98F-CDFD-062F-DC6D845407C6}"/>
                </a:ext>
              </a:extLst>
            </p:cNvPr>
            <p:cNvGrpSpPr/>
            <p:nvPr/>
          </p:nvGrpSpPr>
          <p:grpSpPr>
            <a:xfrm>
              <a:off x="8425226" y="182438"/>
              <a:ext cx="2139724" cy="512314"/>
              <a:chOff x="8836706" y="182438"/>
              <a:chExt cx="2139724" cy="512314"/>
            </a:xfrm>
          </p:grpSpPr>
          <p:sp>
            <p:nvSpPr>
              <p:cNvPr id="53" name="Rectangle 7">
                <a:extLst>
                  <a:ext uri="{FF2B5EF4-FFF2-40B4-BE49-F238E27FC236}">
                    <a16:creationId xmlns:a16="http://schemas.microsoft.com/office/drawing/2014/main" id="{AE0974FA-A4B2-0311-E8C3-8D357336A33A}"/>
                  </a:ext>
                </a:extLst>
              </p:cNvPr>
              <p:cNvSpPr/>
              <p:nvPr/>
            </p:nvSpPr>
            <p:spPr>
              <a:xfrm>
                <a:off x="8944656" y="182438"/>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支援が必要な量を把握する</a:t>
                </a:r>
              </a:p>
            </p:txBody>
          </p:sp>
          <p:sp>
            <p:nvSpPr>
              <p:cNvPr id="54" name="Rectangle 7">
                <a:extLst>
                  <a:ext uri="{FF2B5EF4-FFF2-40B4-BE49-F238E27FC236}">
                    <a16:creationId xmlns:a16="http://schemas.microsoft.com/office/drawing/2014/main" id="{52FD6326-9FFC-1E72-E119-CDBAE76626C9}"/>
                  </a:ext>
                </a:extLst>
              </p:cNvPr>
              <p:cNvSpPr/>
              <p:nvPr/>
            </p:nvSpPr>
            <p:spPr>
              <a:xfrm>
                <a:off x="8836706" y="182438"/>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C</a:t>
                </a:r>
                <a:endParaRPr kumimoji="0" lang="ja-JP" altLang="en-US" sz="1050" b="1" kern="0">
                  <a:solidFill>
                    <a:schemeClr val="bg1"/>
                  </a:solidFill>
                  <a:latin typeface="Meiryo UI"/>
                  <a:ea typeface="Meiryo UI"/>
                </a:endParaRPr>
              </a:p>
            </p:txBody>
          </p:sp>
        </p:grpSp>
        <p:grpSp>
          <p:nvGrpSpPr>
            <p:cNvPr id="39" name="グループ化 38">
              <a:extLst>
                <a:ext uri="{FF2B5EF4-FFF2-40B4-BE49-F238E27FC236}">
                  <a16:creationId xmlns:a16="http://schemas.microsoft.com/office/drawing/2014/main" id="{74F608FB-263B-3253-5880-608494AB5F94}"/>
                </a:ext>
              </a:extLst>
            </p:cNvPr>
            <p:cNvGrpSpPr/>
            <p:nvPr/>
          </p:nvGrpSpPr>
          <p:grpSpPr>
            <a:xfrm>
              <a:off x="3982834" y="188152"/>
              <a:ext cx="2139724" cy="512314"/>
              <a:chOff x="4257154" y="188152"/>
              <a:chExt cx="2139724" cy="512314"/>
            </a:xfrm>
          </p:grpSpPr>
          <p:sp>
            <p:nvSpPr>
              <p:cNvPr id="51" name="Rectangle 7">
                <a:extLst>
                  <a:ext uri="{FF2B5EF4-FFF2-40B4-BE49-F238E27FC236}">
                    <a16:creationId xmlns:a16="http://schemas.microsoft.com/office/drawing/2014/main" id="{D124EE19-BF82-C419-169D-293B01144858}"/>
                  </a:ext>
                </a:extLst>
              </p:cNvPr>
              <p:cNvSpPr/>
              <p:nvPr/>
            </p:nvSpPr>
            <p:spPr>
              <a:xfrm>
                <a:off x="4365104"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支援が必要な対象を特定する</a:t>
                </a:r>
              </a:p>
            </p:txBody>
          </p:sp>
          <p:sp>
            <p:nvSpPr>
              <p:cNvPr id="52" name="Rectangle 7">
                <a:extLst>
                  <a:ext uri="{FF2B5EF4-FFF2-40B4-BE49-F238E27FC236}">
                    <a16:creationId xmlns:a16="http://schemas.microsoft.com/office/drawing/2014/main" id="{93ECA3F8-E234-BF94-AD71-47C35938F078}"/>
                  </a:ext>
                </a:extLst>
              </p:cNvPr>
              <p:cNvSpPr/>
              <p:nvPr/>
            </p:nvSpPr>
            <p:spPr>
              <a:xfrm>
                <a:off x="4257154"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A</a:t>
                </a:r>
                <a:endParaRPr kumimoji="0" lang="ja-JP" altLang="en-US" sz="1050" b="1" kern="0">
                  <a:solidFill>
                    <a:schemeClr val="tx1"/>
                  </a:solidFill>
                  <a:latin typeface="Meiryo UI"/>
                  <a:ea typeface="Meiryo UI"/>
                </a:endParaRPr>
              </a:p>
            </p:txBody>
          </p:sp>
        </p:grpSp>
        <p:grpSp>
          <p:nvGrpSpPr>
            <p:cNvPr id="40" name="グループ化 39">
              <a:extLst>
                <a:ext uri="{FF2B5EF4-FFF2-40B4-BE49-F238E27FC236}">
                  <a16:creationId xmlns:a16="http://schemas.microsoft.com/office/drawing/2014/main" id="{79E6A104-1DAF-C3E5-D670-D9BB035DDE58}"/>
                </a:ext>
              </a:extLst>
            </p:cNvPr>
            <p:cNvGrpSpPr/>
            <p:nvPr/>
          </p:nvGrpSpPr>
          <p:grpSpPr>
            <a:xfrm>
              <a:off x="6204030" y="188152"/>
              <a:ext cx="2139724" cy="512314"/>
              <a:chOff x="6384300" y="188152"/>
              <a:chExt cx="2139724" cy="512314"/>
            </a:xfrm>
          </p:grpSpPr>
          <p:grpSp>
            <p:nvGrpSpPr>
              <p:cNvPr id="41" name="グループ化 40">
                <a:extLst>
                  <a:ext uri="{FF2B5EF4-FFF2-40B4-BE49-F238E27FC236}">
                    <a16:creationId xmlns:a16="http://schemas.microsoft.com/office/drawing/2014/main" id="{7ED0BD81-6E53-FF3A-DD7F-76F4951074F9}"/>
                  </a:ext>
                </a:extLst>
              </p:cNvPr>
              <p:cNvGrpSpPr/>
              <p:nvPr/>
            </p:nvGrpSpPr>
            <p:grpSpPr>
              <a:xfrm>
                <a:off x="6384300" y="188152"/>
                <a:ext cx="2139724" cy="512314"/>
                <a:chOff x="6384300" y="188152"/>
                <a:chExt cx="2139724" cy="512314"/>
              </a:xfrm>
            </p:grpSpPr>
            <p:sp>
              <p:nvSpPr>
                <p:cNvPr id="49" name="Rectangle 7">
                  <a:extLst>
                    <a:ext uri="{FF2B5EF4-FFF2-40B4-BE49-F238E27FC236}">
                      <a16:creationId xmlns:a16="http://schemas.microsoft.com/office/drawing/2014/main" id="{AFDA6917-2D15-4AF7-FA45-A7658B44A7C4}"/>
                    </a:ext>
                  </a:extLst>
                </p:cNvPr>
                <p:cNvSpPr/>
                <p:nvPr/>
              </p:nvSpPr>
              <p:spPr>
                <a:xfrm>
                  <a:off x="6492250"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747480"/>
                    </a:buClr>
                    <a:buSzTx/>
                    <a:buFontTx/>
                    <a:buNone/>
                    <a:tabLst/>
                    <a:defRPr/>
                  </a:pPr>
                  <a:r>
                    <a:rPr kumimoji="0" lang="ja-JP" altLang="en-US" sz="1050" b="0" i="0" u="none" strike="noStrike" kern="0" cap="none" spc="0" normalizeH="0" baseline="0" noProof="0">
                      <a:ln>
                        <a:noFill/>
                      </a:ln>
                      <a:solidFill>
                        <a:srgbClr val="2E2E38"/>
                      </a:solidFill>
                      <a:effectLst/>
                      <a:uLnTx/>
                      <a:uFillTx/>
                      <a:latin typeface="Meiryo UI"/>
                      <a:ea typeface="Meiryo UI"/>
                      <a:cs typeface="+mn-cs"/>
                    </a:rPr>
                    <a:t>支援が必要な品目を特定する</a:t>
                  </a:r>
                </a:p>
              </p:txBody>
            </p:sp>
            <p:sp>
              <p:nvSpPr>
                <p:cNvPr id="50" name="Rectangle 7">
                  <a:extLst>
                    <a:ext uri="{FF2B5EF4-FFF2-40B4-BE49-F238E27FC236}">
                      <a16:creationId xmlns:a16="http://schemas.microsoft.com/office/drawing/2014/main" id="{4D5E82E0-06B9-5ECB-37DD-7E182EECE8E7}"/>
                    </a:ext>
                  </a:extLst>
                </p:cNvPr>
                <p:cNvSpPr/>
                <p:nvPr/>
              </p:nvSpPr>
              <p:spPr>
                <a:xfrm>
                  <a:off x="6384300"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B</a:t>
                  </a:r>
                  <a:endParaRPr kumimoji="0" lang="ja-JP" altLang="en-US" sz="1050" b="1" kern="0">
                    <a:solidFill>
                      <a:schemeClr val="bg1"/>
                    </a:solidFill>
                    <a:latin typeface="Meiryo UI"/>
                    <a:ea typeface="Meiryo UI"/>
                  </a:endParaRPr>
                </a:p>
              </p:txBody>
            </p:sp>
          </p:grpSp>
          <p:grpSp>
            <p:nvGrpSpPr>
              <p:cNvPr id="42" name="グループ化 41">
                <a:extLst>
                  <a:ext uri="{FF2B5EF4-FFF2-40B4-BE49-F238E27FC236}">
                    <a16:creationId xmlns:a16="http://schemas.microsoft.com/office/drawing/2014/main" id="{9D05F2B3-22E1-F688-903D-31DDC7351E29}"/>
                  </a:ext>
                </a:extLst>
              </p:cNvPr>
              <p:cNvGrpSpPr/>
              <p:nvPr/>
            </p:nvGrpSpPr>
            <p:grpSpPr>
              <a:xfrm>
                <a:off x="6575168" y="390063"/>
                <a:ext cx="1878638" cy="259569"/>
                <a:chOff x="6553112" y="412923"/>
                <a:chExt cx="1878638" cy="259569"/>
              </a:xfrm>
            </p:grpSpPr>
            <p:grpSp>
              <p:nvGrpSpPr>
                <p:cNvPr id="43" name="グループ化 42">
                  <a:extLst>
                    <a:ext uri="{FF2B5EF4-FFF2-40B4-BE49-F238E27FC236}">
                      <a16:creationId xmlns:a16="http://schemas.microsoft.com/office/drawing/2014/main" id="{CC62E6BE-E7F7-3D81-BBBD-07983957CFC9}"/>
                    </a:ext>
                  </a:extLst>
                </p:cNvPr>
                <p:cNvGrpSpPr/>
                <p:nvPr/>
              </p:nvGrpSpPr>
              <p:grpSpPr>
                <a:xfrm>
                  <a:off x="6553112" y="412923"/>
                  <a:ext cx="903297" cy="259569"/>
                  <a:chOff x="6553112" y="412923"/>
                  <a:chExt cx="903297" cy="259569"/>
                </a:xfrm>
              </p:grpSpPr>
              <p:sp>
                <p:nvSpPr>
                  <p:cNvPr id="47" name="Rectangle 9">
                    <a:extLst>
                      <a:ext uri="{FF2B5EF4-FFF2-40B4-BE49-F238E27FC236}">
                        <a16:creationId xmlns:a16="http://schemas.microsoft.com/office/drawing/2014/main" id="{1D1242EE-EA51-70F1-C928-5DE3C949AE2F}"/>
                      </a:ext>
                    </a:extLst>
                  </p:cNvPr>
                  <p:cNvSpPr/>
                  <p:nvPr/>
                </p:nvSpPr>
                <p:spPr>
                  <a:xfrm>
                    <a:off x="6665279" y="412923"/>
                    <a:ext cx="791130" cy="259569"/>
                  </a:xfrm>
                  <a:prstGeom prst="rect">
                    <a:avLst/>
                  </a:prstGeom>
                  <a:solidFill>
                    <a:sysClr val="window" lastClr="FFFFFF">
                      <a:lumMod val="9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800" kern="0">
                        <a:solidFill>
                          <a:srgbClr val="2E2E38"/>
                        </a:solidFill>
                        <a:latin typeface="Meiryo UI"/>
                        <a:ea typeface="Meiryo UI"/>
                      </a:rPr>
                      <a:t>地域の物価の状況</a:t>
                    </a:r>
                  </a:p>
                  <a:p>
                    <a:pPr algn="ctr" fontAlgn="auto">
                      <a:spcBef>
                        <a:spcPts val="0"/>
                      </a:spcBef>
                      <a:spcAft>
                        <a:spcPts val="0"/>
                      </a:spcAft>
                      <a:buClr>
                        <a:srgbClr val="747480"/>
                      </a:buClr>
                    </a:pPr>
                    <a:r>
                      <a:rPr kumimoji="0" lang="ja-JP" altLang="en-US" sz="800" kern="0">
                        <a:solidFill>
                          <a:srgbClr val="2E2E38"/>
                        </a:solidFill>
                        <a:latin typeface="Meiryo UI"/>
                        <a:ea typeface="Meiryo UI"/>
                      </a:rPr>
                      <a:t>を把握する</a:t>
                    </a:r>
                  </a:p>
                </p:txBody>
              </p:sp>
              <p:sp>
                <p:nvSpPr>
                  <p:cNvPr id="48" name="Rectangle 7">
                    <a:extLst>
                      <a:ext uri="{FF2B5EF4-FFF2-40B4-BE49-F238E27FC236}">
                        <a16:creationId xmlns:a16="http://schemas.microsoft.com/office/drawing/2014/main" id="{02061117-84AF-CD3B-F34A-CA47E1AC24CF}"/>
                      </a:ext>
                    </a:extLst>
                  </p:cNvPr>
                  <p:cNvSpPr/>
                  <p:nvPr/>
                </p:nvSpPr>
                <p:spPr>
                  <a:xfrm>
                    <a:off x="6553112" y="412923"/>
                    <a:ext cx="112167" cy="259200"/>
                  </a:xfrm>
                  <a:prstGeom prst="rect">
                    <a:avLst/>
                  </a:prstGeom>
                  <a:solidFill>
                    <a:schemeClr val="bg1">
                      <a:lumMod val="75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a</a:t>
                    </a:r>
                    <a:endParaRPr kumimoji="0" lang="ja-JP" altLang="en-US" sz="1050" kern="0">
                      <a:solidFill>
                        <a:schemeClr val="tx1"/>
                      </a:solidFill>
                      <a:latin typeface="Meiryo UI"/>
                      <a:ea typeface="Meiryo UI"/>
                    </a:endParaRPr>
                  </a:p>
                </p:txBody>
              </p:sp>
            </p:grpSp>
            <p:grpSp>
              <p:nvGrpSpPr>
                <p:cNvPr id="44" name="グループ化 43">
                  <a:extLst>
                    <a:ext uri="{FF2B5EF4-FFF2-40B4-BE49-F238E27FC236}">
                      <a16:creationId xmlns:a16="http://schemas.microsoft.com/office/drawing/2014/main" id="{2A714364-575B-5B50-67B1-A5E5F227D2B9}"/>
                    </a:ext>
                  </a:extLst>
                </p:cNvPr>
                <p:cNvGrpSpPr/>
                <p:nvPr/>
              </p:nvGrpSpPr>
              <p:grpSpPr>
                <a:xfrm>
                  <a:off x="7528453" y="412923"/>
                  <a:ext cx="903297" cy="259569"/>
                  <a:chOff x="7627513" y="412923"/>
                  <a:chExt cx="903297" cy="259569"/>
                </a:xfrm>
              </p:grpSpPr>
              <p:sp>
                <p:nvSpPr>
                  <p:cNvPr id="45" name="Rectangle 7">
                    <a:extLst>
                      <a:ext uri="{FF2B5EF4-FFF2-40B4-BE49-F238E27FC236}">
                        <a16:creationId xmlns:a16="http://schemas.microsoft.com/office/drawing/2014/main" id="{2A8C6D3E-5B85-D638-4D3A-4419ED83C907}"/>
                      </a:ext>
                    </a:extLst>
                  </p:cNvPr>
                  <p:cNvSpPr/>
                  <p:nvPr/>
                </p:nvSpPr>
                <p:spPr>
                  <a:xfrm>
                    <a:off x="7739680" y="412923"/>
                    <a:ext cx="791130" cy="259569"/>
                  </a:xfrm>
                  <a:prstGeom prst="rect">
                    <a:avLst/>
                  </a:prstGeom>
                  <a:solidFill>
                    <a:sysClr val="window" lastClr="FFFFFF">
                      <a:lumMod val="9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47480"/>
                      </a:buClr>
                      <a:buSzTx/>
                      <a:buFontTx/>
                      <a:buNone/>
                      <a:tabLst/>
                      <a:defRPr/>
                    </a:pPr>
                    <a:r>
                      <a:rPr kumimoji="0" lang="ja-JP" altLang="en-US" sz="800" b="0" i="0" u="none" strike="noStrike" kern="0" cap="none" spc="0" normalizeH="0" baseline="0" noProof="0">
                        <a:ln>
                          <a:noFill/>
                        </a:ln>
                        <a:solidFill>
                          <a:srgbClr val="2E2E38"/>
                        </a:solidFill>
                        <a:effectLst/>
                        <a:uLnTx/>
                        <a:uFillTx/>
                        <a:latin typeface="Meiryo UI"/>
                        <a:ea typeface="Meiryo UI"/>
                        <a:cs typeface="+mn-cs"/>
                      </a:rPr>
                      <a:t>地域で消費が多い</a:t>
                    </a:r>
                    <a:endParaRPr kumimoji="0" lang="en-US" altLang="ja-JP" sz="800" b="0" i="0" u="none" strike="noStrike" kern="0" cap="none" spc="0" normalizeH="0" baseline="0" noProof="0">
                      <a:ln>
                        <a:noFill/>
                      </a:ln>
                      <a:solidFill>
                        <a:srgbClr val="2E2E38"/>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
                        <a:srgbClr val="747480"/>
                      </a:buClr>
                      <a:buSzTx/>
                      <a:buFontTx/>
                      <a:buNone/>
                      <a:tabLst/>
                      <a:defRPr/>
                    </a:pPr>
                    <a:r>
                      <a:rPr kumimoji="0" lang="ja-JP" altLang="en-US" sz="800" b="0" i="0" u="none" strike="noStrike" kern="0" cap="none" spc="0" normalizeH="0" baseline="0" noProof="0">
                        <a:ln>
                          <a:noFill/>
                        </a:ln>
                        <a:solidFill>
                          <a:srgbClr val="2E2E38"/>
                        </a:solidFill>
                        <a:effectLst/>
                        <a:uLnTx/>
                        <a:uFillTx/>
                        <a:latin typeface="Meiryo UI"/>
                        <a:ea typeface="Meiryo UI"/>
                        <a:cs typeface="+mn-cs"/>
                      </a:rPr>
                      <a:t>品目を把握する</a:t>
                    </a:r>
                  </a:p>
                </p:txBody>
              </p:sp>
              <p:sp>
                <p:nvSpPr>
                  <p:cNvPr id="46" name="Rectangle 7">
                    <a:extLst>
                      <a:ext uri="{FF2B5EF4-FFF2-40B4-BE49-F238E27FC236}">
                        <a16:creationId xmlns:a16="http://schemas.microsoft.com/office/drawing/2014/main" id="{E3B9077B-2BB9-0DC6-96A6-A6C34CA00CF8}"/>
                      </a:ext>
                    </a:extLst>
                  </p:cNvPr>
                  <p:cNvSpPr/>
                  <p:nvPr/>
                </p:nvSpPr>
                <p:spPr>
                  <a:xfrm>
                    <a:off x="7627513" y="412923"/>
                    <a:ext cx="112167" cy="259200"/>
                  </a:xfrm>
                  <a:prstGeom prst="rect">
                    <a:avLst/>
                  </a:prstGeom>
                  <a:solidFill>
                    <a:schemeClr val="bg1">
                      <a:lumMod val="75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b</a:t>
                    </a:r>
                    <a:endParaRPr kumimoji="0" lang="ja-JP" altLang="en-US" sz="1050" kern="0">
                      <a:solidFill>
                        <a:schemeClr val="tx1"/>
                      </a:solidFill>
                      <a:latin typeface="Meiryo UI"/>
                      <a:ea typeface="Meiryo UI"/>
                    </a:endParaRPr>
                  </a:p>
                </p:txBody>
              </p:sp>
            </p:grpSp>
          </p:grpSp>
        </p:grpSp>
      </p:grpSp>
      <p:sp>
        <p:nvSpPr>
          <p:cNvPr id="4" name="吹き出し: 線 3">
            <a:extLst>
              <a:ext uri="{FF2B5EF4-FFF2-40B4-BE49-F238E27FC236}">
                <a16:creationId xmlns:a16="http://schemas.microsoft.com/office/drawing/2014/main" id="{24AB6FDF-DF1F-0AA3-653C-E249D90F9107}"/>
              </a:ext>
            </a:extLst>
          </p:cNvPr>
          <p:cNvSpPr/>
          <p:nvPr/>
        </p:nvSpPr>
        <p:spPr>
          <a:xfrm>
            <a:off x="1648299" y="5612781"/>
            <a:ext cx="1975885" cy="528958"/>
          </a:xfrm>
          <a:prstGeom prst="borderCallout1">
            <a:avLst>
              <a:gd name="adj1" fmla="val -1058"/>
              <a:gd name="adj2" fmla="val 92418"/>
              <a:gd name="adj3" fmla="val -33357"/>
              <a:gd name="adj4" fmla="val 109178"/>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dirty="0">
                <a:solidFill>
                  <a:schemeClr val="tx1"/>
                </a:solidFill>
                <a:latin typeface="Meiryo UI" panose="020B0604030504040204" pitchFamily="50" charset="-128"/>
                <a:ea typeface="Meiryo UI" panose="020B0604030504040204" pitchFamily="50" charset="-128"/>
              </a:rPr>
              <a:t>「ひとり親と未婚の子のみの世帯」</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（＝家計の逼迫により生活に困窮しやすい世帯）</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9DB4691-668B-DB8C-F5A5-F6841C052784}"/>
              </a:ext>
            </a:extLst>
          </p:cNvPr>
          <p:cNvSpPr/>
          <p:nvPr/>
        </p:nvSpPr>
        <p:spPr>
          <a:xfrm>
            <a:off x="3840852" y="5332628"/>
            <a:ext cx="245373" cy="114300"/>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8" name="正方形/長方形 7">
            <a:extLst>
              <a:ext uri="{FF2B5EF4-FFF2-40B4-BE49-F238E27FC236}">
                <a16:creationId xmlns:a16="http://schemas.microsoft.com/office/drawing/2014/main" id="{2438FA42-45A9-C481-6C90-3611227B41A5}"/>
              </a:ext>
            </a:extLst>
          </p:cNvPr>
          <p:cNvSpPr/>
          <p:nvPr/>
        </p:nvSpPr>
        <p:spPr>
          <a:xfrm>
            <a:off x="4038917" y="5616843"/>
            <a:ext cx="216000" cy="114300"/>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2" name="正方形/長方形 11">
            <a:extLst>
              <a:ext uri="{FF2B5EF4-FFF2-40B4-BE49-F238E27FC236}">
                <a16:creationId xmlns:a16="http://schemas.microsoft.com/office/drawing/2014/main" id="{224B345E-BEFA-3BFE-95C4-2AFB4CCB84D5}"/>
              </a:ext>
            </a:extLst>
          </p:cNvPr>
          <p:cNvSpPr/>
          <p:nvPr/>
        </p:nvSpPr>
        <p:spPr>
          <a:xfrm>
            <a:off x="3101661" y="3648075"/>
            <a:ext cx="965514" cy="400050"/>
          </a:xfrm>
          <a:prstGeom prst="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9" name="吹き出し: 線 18">
            <a:extLst>
              <a:ext uri="{FF2B5EF4-FFF2-40B4-BE49-F238E27FC236}">
                <a16:creationId xmlns:a16="http://schemas.microsoft.com/office/drawing/2014/main" id="{48611D5A-F485-D945-DEEA-21B731E78C6C}"/>
              </a:ext>
            </a:extLst>
          </p:cNvPr>
          <p:cNvSpPr/>
          <p:nvPr/>
        </p:nvSpPr>
        <p:spPr>
          <a:xfrm>
            <a:off x="4114835" y="3506951"/>
            <a:ext cx="1602021" cy="682298"/>
          </a:xfrm>
          <a:prstGeom prst="borderCallout1">
            <a:avLst>
              <a:gd name="adj1" fmla="val 29654"/>
              <a:gd name="adj2" fmla="val -830"/>
              <a:gd name="adj3" fmla="val 42028"/>
              <a:gd name="adj4" fmla="val -8070"/>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dirty="0">
                <a:solidFill>
                  <a:schemeClr val="tx1"/>
                </a:solidFill>
                <a:latin typeface="Meiryo UI" panose="020B0604030504040204" pitchFamily="50" charset="-128"/>
                <a:ea typeface="Meiryo UI" panose="020B0604030504040204" pitchFamily="50" charset="-128"/>
              </a:rPr>
              <a:t>「男親と子供から成る世帯」、</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「女親と子供から成る世帯」</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（＝家計の逼迫により生活に困窮しやすい世帯）</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732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29EC80-96B2-1E04-9615-7F98B98C281F}"/>
              </a:ext>
            </a:extLst>
          </p:cNvPr>
          <p:cNvSpPr>
            <a:spLocks noGrp="1"/>
          </p:cNvSpPr>
          <p:nvPr>
            <p:ph type="title"/>
          </p:nvPr>
        </p:nvSpPr>
        <p:spPr/>
        <p:txBody>
          <a:bodyPr vert="horz">
            <a:normAutofit/>
          </a:bodyPr>
          <a:lstStyle/>
          <a:p>
            <a:r>
              <a:rPr kumimoji="1" lang="ja-JP" altLang="en-US" sz="2400" b="1" i="0" u="none" strike="noStrike" kern="1200" cap="none" spc="0" normalizeH="0" baseline="0" noProof="0">
                <a:ln>
                  <a:noFill/>
                </a:ln>
                <a:solidFill>
                  <a:srgbClr val="000000"/>
                </a:solidFill>
                <a:effectLst/>
                <a:uLnTx/>
                <a:uFillTx/>
                <a:latin typeface="Meiryo UI"/>
                <a:ea typeface="Meiryo UI"/>
                <a:cs typeface="Arial" pitchFamily="34" charset="0"/>
              </a:rPr>
              <a:t>消費者物価指数</a:t>
            </a:r>
            <a:endParaRPr lang="ja-JP" altLang="en-US"/>
          </a:p>
        </p:txBody>
      </p:sp>
      <p:sp>
        <p:nvSpPr>
          <p:cNvPr id="5" name="Text Placeholder 7">
            <a:extLst>
              <a:ext uri="{FF2B5EF4-FFF2-40B4-BE49-F238E27FC236}">
                <a16:creationId xmlns:a16="http://schemas.microsoft.com/office/drawing/2014/main" id="{346CF176-FC97-D100-DEF1-83680A28230D}"/>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消費者物価指数の時系列分析、地域間の比較分析等から、地域で物価高騰の影響が強く、支援が必要となる品目を把握する。</a:t>
            </a:r>
          </a:p>
        </p:txBody>
      </p:sp>
      <p:sp>
        <p:nvSpPr>
          <p:cNvPr id="6" name="正方形/長方形 24">
            <a:extLst>
              <a:ext uri="{FF2B5EF4-FFF2-40B4-BE49-F238E27FC236}">
                <a16:creationId xmlns:a16="http://schemas.microsoft.com/office/drawing/2014/main" id="{B3AEF318-39F2-48B4-A458-E9D62234CF84}"/>
              </a:ext>
            </a:extLst>
          </p:cNvPr>
          <p:cNvSpPr/>
          <p:nvPr/>
        </p:nvSpPr>
        <p:spPr>
          <a:xfrm>
            <a:off x="5562598" y="1937488"/>
            <a:ext cx="4572000" cy="4349012"/>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消費者物価指数の時系列推移を品目分類別に分析することで、地域の中で物価が高騰している品目分類を把握します。</a:t>
            </a:r>
            <a:endParaRPr kumimoji="0" lang="en-US" altLang="ja-JP" sz="1600" b="1" kern="0" dirty="0">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消費者物価指数は都道府県庁所在市別のデータであるため、他地域では、同じ地方ブロック平均におけるデータを分析し、物価の動向を捉えます。</a:t>
            </a:r>
            <a:endParaRPr kumimoji="0" lang="en-US" altLang="ja-JP" sz="1600" b="1" kern="0" dirty="0">
              <a:latin typeface="Meiryo UI"/>
              <a:ea typeface="Meiryo UI"/>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kern="0" dirty="0">
                <a:latin typeface="Meiryo UI"/>
                <a:ea typeface="Meiryo UI"/>
              </a:rPr>
              <a:t>2022</a:t>
            </a:r>
            <a:r>
              <a:rPr kumimoji="0" lang="ja-JP" altLang="en-US" sz="1200" kern="0" dirty="0">
                <a:latin typeface="Meiryo UI"/>
                <a:ea typeface="Meiryo UI"/>
              </a:rPr>
              <a:t>年</a:t>
            </a:r>
            <a:r>
              <a:rPr kumimoji="0" lang="en-US" altLang="ja-JP" sz="1200" kern="0" dirty="0">
                <a:latin typeface="Meiryo UI"/>
                <a:ea typeface="Meiryo UI"/>
              </a:rPr>
              <a:t>10</a:t>
            </a:r>
            <a:r>
              <a:rPr kumimoji="0" lang="ja-JP" altLang="en-US" sz="1200" kern="0" dirty="0">
                <a:latin typeface="Meiryo UI"/>
                <a:ea typeface="Meiryo UI"/>
              </a:rPr>
              <a:t>月以降、</a:t>
            </a:r>
            <a:r>
              <a:rPr kumimoji="0" lang="en-US" altLang="ja-JP" sz="1200" kern="0" dirty="0">
                <a:latin typeface="Meiryo UI"/>
                <a:ea typeface="Meiryo UI"/>
              </a:rPr>
              <a:t>A</a:t>
            </a:r>
            <a:r>
              <a:rPr kumimoji="0" lang="ja-JP" altLang="en-US" sz="1200" kern="0" dirty="0">
                <a:latin typeface="Meiryo UI"/>
                <a:ea typeface="Meiryo UI"/>
              </a:rPr>
              <a:t>市の「食料」、「家具・家事用品」、「光熱・水道」の品目分類における消費者物価指数が</a:t>
            </a:r>
            <a:r>
              <a:rPr kumimoji="0" lang="en-US" altLang="ja-JP" sz="1200" kern="0" dirty="0">
                <a:latin typeface="Meiryo UI"/>
                <a:ea typeface="Meiryo UI"/>
              </a:rPr>
              <a:t>110</a:t>
            </a:r>
            <a:r>
              <a:rPr kumimoji="0" lang="ja-JP" altLang="en-US" sz="1200" kern="0" dirty="0">
                <a:latin typeface="Meiryo UI"/>
                <a:ea typeface="Meiryo UI"/>
              </a:rPr>
              <a:t>を超えて高く、特に「光熱・水道」においては</a:t>
            </a:r>
            <a:r>
              <a:rPr kumimoji="0" lang="en-US" altLang="ja-JP" sz="1200" kern="0" dirty="0">
                <a:latin typeface="Meiryo UI"/>
                <a:ea typeface="Meiryo UI"/>
              </a:rPr>
              <a:t>2021</a:t>
            </a:r>
            <a:r>
              <a:rPr kumimoji="0" lang="ja-JP" altLang="en-US" sz="1200" kern="0" dirty="0">
                <a:latin typeface="Meiryo UI"/>
                <a:ea typeface="Meiryo UI"/>
              </a:rPr>
              <a:t>年後半から高水準で推移している。</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特定の品目大分類で物価が高騰している場合、品目中分類まで分析することで、支援が必要となる可能性がある品目分類を絞り込みます。</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altLang="ja-JP" sz="1200" b="0" i="0" u="none" strike="noStrike" kern="0" cap="none" spc="0" normalizeH="0" baseline="0" noProof="0" dirty="0">
                <a:ln>
                  <a:noFill/>
                </a:ln>
                <a:solidFill>
                  <a:srgbClr val="000000"/>
                </a:solidFill>
                <a:effectLst/>
                <a:uLnTx/>
                <a:uFillTx/>
                <a:latin typeface="Meiryo UI"/>
                <a:ea typeface="Meiryo UI"/>
                <a:cs typeface="+mn-cs"/>
              </a:rPr>
              <a:t>2021</a:t>
            </a: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年以降、</a:t>
            </a:r>
            <a:r>
              <a:rPr kumimoji="0" lang="en-US" altLang="ja-JP" sz="1200" b="0" i="0" u="none" strike="noStrike" kern="0" cap="none" spc="0" normalizeH="0" baseline="0" noProof="0" dirty="0">
                <a:ln>
                  <a:noFill/>
                </a:ln>
                <a:solidFill>
                  <a:srgbClr val="000000"/>
                </a:solidFill>
                <a:effectLst/>
                <a:uLnTx/>
                <a:uFillTx/>
                <a:latin typeface="Meiryo UI"/>
                <a:ea typeface="Meiryo UI"/>
                <a:cs typeface="+mn-cs"/>
              </a:rPr>
              <a:t>A</a:t>
            </a: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市の「光熱・水道」に紐づく品目中分類では、「他の光熱」における消費者物価指数が</a:t>
            </a:r>
            <a:r>
              <a:rPr kumimoji="0" lang="en-US" altLang="ja-JP" sz="1200" b="0" i="0" u="none" strike="noStrike" kern="0" cap="none" spc="0" normalizeH="0" baseline="0" noProof="0" dirty="0">
                <a:ln>
                  <a:noFill/>
                </a:ln>
                <a:solidFill>
                  <a:srgbClr val="000000"/>
                </a:solidFill>
                <a:effectLst/>
                <a:uLnTx/>
                <a:uFillTx/>
                <a:latin typeface="Meiryo UI"/>
                <a:ea typeface="Meiryo UI"/>
                <a:cs typeface="+mn-cs"/>
              </a:rPr>
              <a:t>140</a:t>
            </a: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前後の高水準で推移している。</a:t>
            </a:r>
          </a:p>
        </p:txBody>
      </p:sp>
      <p:sp>
        <p:nvSpPr>
          <p:cNvPr id="7" name="正方形/長方形 24">
            <a:extLst>
              <a:ext uri="{FF2B5EF4-FFF2-40B4-BE49-F238E27FC236}">
                <a16:creationId xmlns:a16="http://schemas.microsoft.com/office/drawing/2014/main" id="{113F75F5-86C7-FA47-428C-A99336603CA1}"/>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正方形/長方形 24">
            <a:extLst>
              <a:ext uri="{FF2B5EF4-FFF2-40B4-BE49-F238E27FC236}">
                <a16:creationId xmlns:a16="http://schemas.microsoft.com/office/drawing/2014/main" id="{2451970A-DD31-12DE-1582-9716E608FB9B}"/>
              </a:ext>
            </a:extLst>
          </p:cNvPr>
          <p:cNvSpPr/>
          <p:nvPr/>
        </p:nvSpPr>
        <p:spPr>
          <a:xfrm>
            <a:off x="552332"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1" name="正方形/長方形 24">
            <a:extLst>
              <a:ext uri="{FF2B5EF4-FFF2-40B4-BE49-F238E27FC236}">
                <a16:creationId xmlns:a16="http://schemas.microsoft.com/office/drawing/2014/main" id="{1C06ABDC-E7DE-95C1-3800-C89668CFDFAE}"/>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strike="noStrike" kern="0" cap="none" spc="0" normalizeH="0" baseline="0" noProof="0" dirty="0">
                <a:ln>
                  <a:noFill/>
                </a:ln>
                <a:solidFill>
                  <a:schemeClr val="tx1"/>
                </a:solidFill>
                <a:effectLst/>
                <a:uLnTx/>
                <a:uFillTx/>
                <a:latin typeface="Meiryo UI"/>
                <a:ea typeface="Meiryo UI"/>
                <a:hlinkClick r:id="rId2"/>
              </a:rPr>
              <a:t>RAIDA</a:t>
            </a:r>
            <a:r>
              <a:rPr kumimoji="0" lang="ja-JP" altLang="en-US" sz="1400" b="1" i="0" strike="noStrike" kern="0" cap="none" spc="0" normalizeH="0" baseline="0" noProof="0" dirty="0">
                <a:ln>
                  <a:noFill/>
                </a:ln>
                <a:solidFill>
                  <a:schemeClr val="tx1"/>
                </a:solidFill>
                <a:effectLst/>
                <a:uLnTx/>
                <a:uFillTx/>
                <a:latin typeface="Meiryo UI"/>
                <a:ea typeface="Meiryo UI"/>
                <a:hlinkClick r:id="rId2"/>
              </a:rPr>
              <a:t>＞物価高騰・円安＞課題特定に向け</a:t>
            </a:r>
            <a:r>
              <a:rPr kumimoji="0" lang="ja-JP" altLang="en-US" sz="1400" b="1" kern="0" dirty="0">
                <a:solidFill>
                  <a:schemeClr val="tx1"/>
                </a:solidFill>
                <a:latin typeface="Meiryo UI"/>
                <a:ea typeface="Meiryo UI"/>
                <a:hlinkClick r:id="rId2"/>
              </a:rPr>
              <a:t>た詳細な分析</a:t>
            </a:r>
            <a:endParaRPr kumimoji="0" lang="ja-JP" altLang="en-US" sz="1400" b="1" i="0" strike="noStrike" kern="0" cap="none" spc="0" normalizeH="0" baseline="0" noProof="0" dirty="0">
              <a:ln>
                <a:noFill/>
              </a:ln>
              <a:solidFill>
                <a:schemeClr val="tx1"/>
              </a:solidFill>
              <a:effectLst/>
              <a:uLnTx/>
              <a:uFillTx/>
              <a:latin typeface="Meiryo UI"/>
              <a:ea typeface="Meiryo UI"/>
              <a:cs typeface="+mn-cs"/>
            </a:endParaRPr>
          </a:p>
        </p:txBody>
      </p:sp>
      <p:sp>
        <p:nvSpPr>
          <p:cNvPr id="22" name="正方形/長方形 24">
            <a:extLst>
              <a:ext uri="{FF2B5EF4-FFF2-40B4-BE49-F238E27FC236}">
                <a16:creationId xmlns:a16="http://schemas.microsoft.com/office/drawing/2014/main" id="{2B73435A-95B9-A981-53F7-77D06E9E5F5E}"/>
              </a:ext>
            </a:extLst>
          </p:cNvPr>
          <p:cNvSpPr/>
          <p:nvPr/>
        </p:nvSpPr>
        <p:spPr>
          <a:xfrm>
            <a:off x="1543050" y="6419850"/>
            <a:ext cx="8591548" cy="83333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dirty="0">
                <a:solidFill>
                  <a:srgbClr val="2E2E38"/>
                </a:solidFill>
                <a:latin typeface="Meiryo UI"/>
                <a:ea typeface="Meiryo UI"/>
              </a:rPr>
              <a:t>消費者物価指数は、消費者が購入する商品（財やサービス）について、基準となる時点の消費者物価の水準を</a:t>
            </a:r>
            <a:r>
              <a:rPr kumimoji="0" lang="en-US" altLang="ja-JP" sz="1200" kern="0" dirty="0">
                <a:solidFill>
                  <a:srgbClr val="2E2E38"/>
                </a:solidFill>
                <a:latin typeface="Meiryo UI"/>
                <a:ea typeface="Meiryo UI"/>
              </a:rPr>
              <a:t>100</a:t>
            </a:r>
            <a:r>
              <a:rPr kumimoji="0" lang="ja-JP" altLang="en-US" sz="1200" kern="0" dirty="0">
                <a:solidFill>
                  <a:srgbClr val="2E2E38"/>
                </a:solidFill>
                <a:latin typeface="Meiryo UI"/>
                <a:ea typeface="Meiryo UI"/>
              </a:rPr>
              <a:t>として物価の変化を総合的かつ客観的に表すものです。</a:t>
            </a:r>
            <a:endParaRPr kumimoji="0" lang="en-US" altLang="ja-JP" sz="1200" kern="0" dirty="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dirty="0">
                <a:solidFill>
                  <a:srgbClr val="2E2E38"/>
                </a:solidFill>
                <a:latin typeface="Meiryo UI"/>
                <a:ea typeface="Meiryo UI"/>
              </a:rPr>
              <a:t>一般に「消費者物価指数」というと、「総合」の指数を指します。物価の動きを細かく分析するには、「食料」、「住居」、「光熱・水道」といった分類に分けた価格の変動を捉える必要があります。</a:t>
            </a:r>
            <a:endParaRPr kumimoji="0" lang="en-US" altLang="ja-JP" sz="1200" kern="0" dirty="0">
              <a:solidFill>
                <a:srgbClr val="2E2E38"/>
              </a:solidFill>
              <a:latin typeface="Meiryo UI"/>
              <a:ea typeface="Meiryo UI"/>
            </a:endParaRPr>
          </a:p>
        </p:txBody>
      </p:sp>
      <p:sp>
        <p:nvSpPr>
          <p:cNvPr id="23" name="正方形/長方形 24">
            <a:extLst>
              <a:ext uri="{FF2B5EF4-FFF2-40B4-BE49-F238E27FC236}">
                <a16:creationId xmlns:a16="http://schemas.microsoft.com/office/drawing/2014/main" id="{AFA42A90-389F-FFF6-00F7-A75F3D0FCA8E}"/>
              </a:ext>
            </a:extLst>
          </p:cNvPr>
          <p:cNvSpPr/>
          <p:nvPr/>
        </p:nvSpPr>
        <p:spPr>
          <a:xfrm>
            <a:off x="558800" y="6419850"/>
            <a:ext cx="877066" cy="83333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grpSp>
        <p:nvGrpSpPr>
          <p:cNvPr id="19" name="グループ化 18">
            <a:extLst>
              <a:ext uri="{FF2B5EF4-FFF2-40B4-BE49-F238E27FC236}">
                <a16:creationId xmlns:a16="http://schemas.microsoft.com/office/drawing/2014/main" id="{70CAA94E-6A97-CDA7-FC4F-21A912949E1B}"/>
              </a:ext>
            </a:extLst>
          </p:cNvPr>
          <p:cNvGrpSpPr/>
          <p:nvPr/>
        </p:nvGrpSpPr>
        <p:grpSpPr>
          <a:xfrm>
            <a:off x="3982834" y="174818"/>
            <a:ext cx="6582116" cy="518028"/>
            <a:chOff x="3982834" y="182438"/>
            <a:chExt cx="6582116" cy="518028"/>
          </a:xfrm>
        </p:grpSpPr>
        <p:grpSp>
          <p:nvGrpSpPr>
            <p:cNvPr id="20" name="グループ化 19">
              <a:extLst>
                <a:ext uri="{FF2B5EF4-FFF2-40B4-BE49-F238E27FC236}">
                  <a16:creationId xmlns:a16="http://schemas.microsoft.com/office/drawing/2014/main" id="{3448C75D-857F-C28E-DE14-B1B470089307}"/>
                </a:ext>
              </a:extLst>
            </p:cNvPr>
            <p:cNvGrpSpPr/>
            <p:nvPr/>
          </p:nvGrpSpPr>
          <p:grpSpPr>
            <a:xfrm>
              <a:off x="8425226" y="182438"/>
              <a:ext cx="2139724" cy="512314"/>
              <a:chOff x="8836706" y="182438"/>
              <a:chExt cx="2139724" cy="512314"/>
            </a:xfrm>
          </p:grpSpPr>
          <p:sp>
            <p:nvSpPr>
              <p:cNvPr id="37" name="Rectangle 7">
                <a:extLst>
                  <a:ext uri="{FF2B5EF4-FFF2-40B4-BE49-F238E27FC236}">
                    <a16:creationId xmlns:a16="http://schemas.microsoft.com/office/drawing/2014/main" id="{F68C5C58-04BA-9D94-61E6-E56BC30AF0B5}"/>
                  </a:ext>
                </a:extLst>
              </p:cNvPr>
              <p:cNvSpPr/>
              <p:nvPr/>
            </p:nvSpPr>
            <p:spPr>
              <a:xfrm>
                <a:off x="8944656" y="182438"/>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支援が必要な量を把握する</a:t>
                </a:r>
              </a:p>
            </p:txBody>
          </p:sp>
          <p:sp>
            <p:nvSpPr>
              <p:cNvPr id="38" name="Rectangle 7">
                <a:extLst>
                  <a:ext uri="{FF2B5EF4-FFF2-40B4-BE49-F238E27FC236}">
                    <a16:creationId xmlns:a16="http://schemas.microsoft.com/office/drawing/2014/main" id="{D8FCB775-0344-F355-8EFB-7253F550777B}"/>
                  </a:ext>
                </a:extLst>
              </p:cNvPr>
              <p:cNvSpPr/>
              <p:nvPr/>
            </p:nvSpPr>
            <p:spPr>
              <a:xfrm>
                <a:off x="8836706" y="182438"/>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C</a:t>
                </a:r>
                <a:endParaRPr kumimoji="0" lang="ja-JP" altLang="en-US" sz="1050" b="1" kern="0">
                  <a:solidFill>
                    <a:schemeClr val="bg1"/>
                  </a:solidFill>
                  <a:latin typeface="Meiryo UI"/>
                  <a:ea typeface="Meiryo UI"/>
                </a:endParaRPr>
              </a:p>
            </p:txBody>
          </p:sp>
        </p:grpSp>
        <p:grpSp>
          <p:nvGrpSpPr>
            <p:cNvPr id="21" name="グループ化 20">
              <a:extLst>
                <a:ext uri="{FF2B5EF4-FFF2-40B4-BE49-F238E27FC236}">
                  <a16:creationId xmlns:a16="http://schemas.microsoft.com/office/drawing/2014/main" id="{F9EEB924-FD61-25C7-098A-F4CD005637B1}"/>
                </a:ext>
              </a:extLst>
            </p:cNvPr>
            <p:cNvGrpSpPr/>
            <p:nvPr/>
          </p:nvGrpSpPr>
          <p:grpSpPr>
            <a:xfrm>
              <a:off x="3982834" y="188152"/>
              <a:ext cx="2139724" cy="512314"/>
              <a:chOff x="4257154" y="188152"/>
              <a:chExt cx="2139724" cy="512314"/>
            </a:xfrm>
          </p:grpSpPr>
          <p:sp>
            <p:nvSpPr>
              <p:cNvPr id="35" name="Rectangle 7">
                <a:extLst>
                  <a:ext uri="{FF2B5EF4-FFF2-40B4-BE49-F238E27FC236}">
                    <a16:creationId xmlns:a16="http://schemas.microsoft.com/office/drawing/2014/main" id="{679F1F92-8F7A-6E4A-1A44-3B9529D1D1D9}"/>
                  </a:ext>
                </a:extLst>
              </p:cNvPr>
              <p:cNvSpPr/>
              <p:nvPr/>
            </p:nvSpPr>
            <p:spPr>
              <a:xfrm>
                <a:off x="4365104" y="188152"/>
                <a:ext cx="2031774" cy="512314"/>
              </a:xfrm>
              <a:prstGeom prst="rect">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rgbClr val="2E2E38"/>
                    </a:solidFill>
                    <a:latin typeface="Meiryo UI"/>
                    <a:ea typeface="Meiryo UI"/>
                  </a:rPr>
                  <a:t>支援が必要な対象を特定する</a:t>
                </a:r>
              </a:p>
            </p:txBody>
          </p:sp>
          <p:sp>
            <p:nvSpPr>
              <p:cNvPr id="36" name="Rectangle 7">
                <a:extLst>
                  <a:ext uri="{FF2B5EF4-FFF2-40B4-BE49-F238E27FC236}">
                    <a16:creationId xmlns:a16="http://schemas.microsoft.com/office/drawing/2014/main" id="{2D1B806E-CD2A-7B38-82F9-BFC5FCD9275D}"/>
                  </a:ext>
                </a:extLst>
              </p:cNvPr>
              <p:cNvSpPr/>
              <p:nvPr/>
            </p:nvSpPr>
            <p:spPr>
              <a:xfrm>
                <a:off x="4257154" y="188152"/>
                <a:ext cx="112167" cy="512314"/>
              </a:xfrm>
              <a:prstGeom prst="rect">
                <a:avLst/>
              </a:prstGeom>
              <a:solidFill>
                <a:schemeClr val="tx1">
                  <a:lumMod val="50000"/>
                  <a:lumOff val="5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bg1"/>
                    </a:solidFill>
                    <a:latin typeface="Meiryo UI"/>
                    <a:ea typeface="Meiryo UI"/>
                  </a:rPr>
                  <a:t>A</a:t>
                </a:r>
                <a:endParaRPr kumimoji="0" lang="ja-JP" altLang="en-US" sz="1050" b="1" kern="0">
                  <a:solidFill>
                    <a:schemeClr val="bg1"/>
                  </a:solidFill>
                  <a:latin typeface="Meiryo UI"/>
                  <a:ea typeface="Meiryo UI"/>
                </a:endParaRPr>
              </a:p>
            </p:txBody>
          </p:sp>
        </p:grpSp>
        <p:grpSp>
          <p:nvGrpSpPr>
            <p:cNvPr id="24" name="グループ化 23">
              <a:extLst>
                <a:ext uri="{FF2B5EF4-FFF2-40B4-BE49-F238E27FC236}">
                  <a16:creationId xmlns:a16="http://schemas.microsoft.com/office/drawing/2014/main" id="{F6E5E268-EB7C-320C-EFAC-EFFA3C1F0379}"/>
                </a:ext>
              </a:extLst>
            </p:cNvPr>
            <p:cNvGrpSpPr/>
            <p:nvPr/>
          </p:nvGrpSpPr>
          <p:grpSpPr>
            <a:xfrm>
              <a:off x="6204030" y="188152"/>
              <a:ext cx="2139724" cy="512314"/>
              <a:chOff x="6384300" y="188152"/>
              <a:chExt cx="2139724" cy="512314"/>
            </a:xfrm>
          </p:grpSpPr>
          <p:grpSp>
            <p:nvGrpSpPr>
              <p:cNvPr id="25" name="グループ化 24">
                <a:extLst>
                  <a:ext uri="{FF2B5EF4-FFF2-40B4-BE49-F238E27FC236}">
                    <a16:creationId xmlns:a16="http://schemas.microsoft.com/office/drawing/2014/main" id="{761A6FA0-0AAE-B187-B7C7-E0EDCBEB087F}"/>
                  </a:ext>
                </a:extLst>
              </p:cNvPr>
              <p:cNvGrpSpPr/>
              <p:nvPr/>
            </p:nvGrpSpPr>
            <p:grpSpPr>
              <a:xfrm>
                <a:off x="6384300" y="188152"/>
                <a:ext cx="2139724" cy="512314"/>
                <a:chOff x="6384300" y="188152"/>
                <a:chExt cx="2139724" cy="512314"/>
              </a:xfrm>
            </p:grpSpPr>
            <p:sp>
              <p:nvSpPr>
                <p:cNvPr id="33" name="Rectangle 7">
                  <a:extLst>
                    <a:ext uri="{FF2B5EF4-FFF2-40B4-BE49-F238E27FC236}">
                      <a16:creationId xmlns:a16="http://schemas.microsoft.com/office/drawing/2014/main" id="{FEE7624B-7FFE-8EE8-F625-507F1C81A16E}"/>
                    </a:ext>
                  </a:extLst>
                </p:cNvPr>
                <p:cNvSpPr/>
                <p:nvPr/>
              </p:nvSpPr>
              <p:spPr>
                <a:xfrm>
                  <a:off x="6492250" y="188152"/>
                  <a:ext cx="2031774" cy="512314"/>
                </a:xfrm>
                <a:prstGeom prst="rect">
                  <a:avLst/>
                </a:prstGeom>
                <a:solidFill>
                  <a:srgbClr val="687A70"/>
                </a:solidFill>
                <a:ln w="9525" cap="flat"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auto">
                    <a:spcBef>
                      <a:spcPts val="0"/>
                    </a:spcBef>
                    <a:spcAft>
                      <a:spcPts val="0"/>
                    </a:spcAft>
                    <a:buClr>
                      <a:srgbClr val="747480"/>
                    </a:buClr>
                  </a:pPr>
                  <a:r>
                    <a:rPr kumimoji="0" lang="ja-JP" altLang="en-US" sz="1050" kern="0">
                      <a:solidFill>
                        <a:schemeClr val="bg1"/>
                      </a:solidFill>
                      <a:latin typeface="Meiryo UI"/>
                      <a:ea typeface="Meiryo UI"/>
                    </a:rPr>
                    <a:t>支援が必要な品目を特定する</a:t>
                  </a:r>
                </a:p>
              </p:txBody>
            </p:sp>
            <p:sp>
              <p:nvSpPr>
                <p:cNvPr id="34" name="Rectangle 7">
                  <a:extLst>
                    <a:ext uri="{FF2B5EF4-FFF2-40B4-BE49-F238E27FC236}">
                      <a16:creationId xmlns:a16="http://schemas.microsoft.com/office/drawing/2014/main" id="{9E9C5140-8BF1-08BB-2D94-2EF1C3C554B4}"/>
                    </a:ext>
                  </a:extLst>
                </p:cNvPr>
                <p:cNvSpPr/>
                <p:nvPr/>
              </p:nvSpPr>
              <p:spPr>
                <a:xfrm>
                  <a:off x="6384300" y="188152"/>
                  <a:ext cx="112167" cy="512314"/>
                </a:xfrm>
                <a:prstGeom prst="rect">
                  <a:avLst/>
                </a:prstGeom>
                <a:solidFill>
                  <a:schemeClr val="accent5">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b="1" kern="0">
                      <a:solidFill>
                        <a:schemeClr val="tx1"/>
                      </a:solidFill>
                      <a:latin typeface="Meiryo UI"/>
                      <a:ea typeface="Meiryo UI"/>
                    </a:rPr>
                    <a:t>B</a:t>
                  </a:r>
                  <a:endParaRPr kumimoji="0" lang="ja-JP" altLang="en-US" sz="1050" b="1" kern="0">
                    <a:solidFill>
                      <a:schemeClr val="tx1"/>
                    </a:solidFill>
                    <a:latin typeface="Meiryo UI"/>
                    <a:ea typeface="Meiryo UI"/>
                  </a:endParaRPr>
                </a:p>
              </p:txBody>
            </p:sp>
          </p:grpSp>
          <p:grpSp>
            <p:nvGrpSpPr>
              <p:cNvPr id="26" name="グループ化 25">
                <a:extLst>
                  <a:ext uri="{FF2B5EF4-FFF2-40B4-BE49-F238E27FC236}">
                    <a16:creationId xmlns:a16="http://schemas.microsoft.com/office/drawing/2014/main" id="{88BB4263-93E0-52B6-540B-8AF76D3BF41D}"/>
                  </a:ext>
                </a:extLst>
              </p:cNvPr>
              <p:cNvGrpSpPr/>
              <p:nvPr/>
            </p:nvGrpSpPr>
            <p:grpSpPr>
              <a:xfrm>
                <a:off x="6575168" y="390063"/>
                <a:ext cx="1878638" cy="259569"/>
                <a:chOff x="6553112" y="412923"/>
                <a:chExt cx="1878638" cy="259569"/>
              </a:xfrm>
            </p:grpSpPr>
            <p:grpSp>
              <p:nvGrpSpPr>
                <p:cNvPr id="27" name="グループ化 26">
                  <a:extLst>
                    <a:ext uri="{FF2B5EF4-FFF2-40B4-BE49-F238E27FC236}">
                      <a16:creationId xmlns:a16="http://schemas.microsoft.com/office/drawing/2014/main" id="{47E6CA5D-B1CE-D118-1390-C5AEDC898D93}"/>
                    </a:ext>
                  </a:extLst>
                </p:cNvPr>
                <p:cNvGrpSpPr/>
                <p:nvPr/>
              </p:nvGrpSpPr>
              <p:grpSpPr>
                <a:xfrm>
                  <a:off x="6553112" y="412923"/>
                  <a:ext cx="903297" cy="259569"/>
                  <a:chOff x="6553112" y="412923"/>
                  <a:chExt cx="903297" cy="259569"/>
                </a:xfrm>
              </p:grpSpPr>
              <p:sp>
                <p:nvSpPr>
                  <p:cNvPr id="31" name="Rectangle 9">
                    <a:extLst>
                      <a:ext uri="{FF2B5EF4-FFF2-40B4-BE49-F238E27FC236}">
                        <a16:creationId xmlns:a16="http://schemas.microsoft.com/office/drawing/2014/main" id="{185B3EAA-B950-1E72-80F1-9835E3A18357}"/>
                      </a:ext>
                    </a:extLst>
                  </p:cNvPr>
                  <p:cNvSpPr/>
                  <p:nvPr/>
                </p:nvSpPr>
                <p:spPr>
                  <a:xfrm>
                    <a:off x="6665279" y="412923"/>
                    <a:ext cx="791130" cy="259569"/>
                  </a:xfrm>
                  <a:prstGeom prst="rect">
                    <a:avLst/>
                  </a:prstGeom>
                  <a:solidFill>
                    <a:schemeClr val="tx2"/>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ja-JP" altLang="en-US" sz="800" kern="0">
                        <a:solidFill>
                          <a:schemeClr val="bg1"/>
                        </a:solidFill>
                        <a:latin typeface="Meiryo UI"/>
                        <a:ea typeface="Meiryo UI"/>
                      </a:rPr>
                      <a:t>地域の物価の状況</a:t>
                    </a:r>
                  </a:p>
                  <a:p>
                    <a:pPr algn="ctr" fontAlgn="auto">
                      <a:spcBef>
                        <a:spcPts val="0"/>
                      </a:spcBef>
                      <a:spcAft>
                        <a:spcPts val="0"/>
                      </a:spcAft>
                      <a:buClr>
                        <a:srgbClr val="747480"/>
                      </a:buClr>
                    </a:pPr>
                    <a:r>
                      <a:rPr kumimoji="0" lang="ja-JP" altLang="en-US" sz="800" kern="0">
                        <a:solidFill>
                          <a:schemeClr val="bg1"/>
                        </a:solidFill>
                        <a:latin typeface="Meiryo UI"/>
                        <a:ea typeface="Meiryo UI"/>
                      </a:rPr>
                      <a:t>を把握する</a:t>
                    </a:r>
                  </a:p>
                </p:txBody>
              </p:sp>
              <p:sp>
                <p:nvSpPr>
                  <p:cNvPr id="32" name="Rectangle 7">
                    <a:extLst>
                      <a:ext uri="{FF2B5EF4-FFF2-40B4-BE49-F238E27FC236}">
                        <a16:creationId xmlns:a16="http://schemas.microsoft.com/office/drawing/2014/main" id="{75C61239-5486-7974-E168-586D73E1F637}"/>
                      </a:ext>
                    </a:extLst>
                  </p:cNvPr>
                  <p:cNvSpPr/>
                  <p:nvPr/>
                </p:nvSpPr>
                <p:spPr>
                  <a:xfrm>
                    <a:off x="6553112" y="412923"/>
                    <a:ext cx="112167" cy="259200"/>
                  </a:xfrm>
                  <a:prstGeom prst="rect">
                    <a:avLst/>
                  </a:prstGeom>
                  <a:solidFill>
                    <a:schemeClr val="tx2">
                      <a:lumMod val="20000"/>
                      <a:lumOff val="80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a</a:t>
                    </a:r>
                    <a:endParaRPr kumimoji="0" lang="ja-JP" altLang="en-US" sz="1050" kern="0">
                      <a:solidFill>
                        <a:schemeClr val="tx1"/>
                      </a:solidFill>
                      <a:latin typeface="Meiryo UI"/>
                      <a:ea typeface="Meiryo UI"/>
                    </a:endParaRPr>
                  </a:p>
                </p:txBody>
              </p:sp>
            </p:grpSp>
            <p:grpSp>
              <p:nvGrpSpPr>
                <p:cNvPr id="28" name="グループ化 27">
                  <a:extLst>
                    <a:ext uri="{FF2B5EF4-FFF2-40B4-BE49-F238E27FC236}">
                      <a16:creationId xmlns:a16="http://schemas.microsoft.com/office/drawing/2014/main" id="{79B8B0A3-7D57-B496-F695-E35916CB472F}"/>
                    </a:ext>
                  </a:extLst>
                </p:cNvPr>
                <p:cNvGrpSpPr/>
                <p:nvPr/>
              </p:nvGrpSpPr>
              <p:grpSpPr>
                <a:xfrm>
                  <a:off x="7528453" y="412923"/>
                  <a:ext cx="903297" cy="259569"/>
                  <a:chOff x="7627513" y="412923"/>
                  <a:chExt cx="903297" cy="259569"/>
                </a:xfrm>
              </p:grpSpPr>
              <p:sp>
                <p:nvSpPr>
                  <p:cNvPr id="29" name="Rectangle 7">
                    <a:extLst>
                      <a:ext uri="{FF2B5EF4-FFF2-40B4-BE49-F238E27FC236}">
                        <a16:creationId xmlns:a16="http://schemas.microsoft.com/office/drawing/2014/main" id="{BC6EFBCF-5006-551B-1D77-A9E3FD438C11}"/>
                      </a:ext>
                    </a:extLst>
                  </p:cNvPr>
                  <p:cNvSpPr/>
                  <p:nvPr/>
                </p:nvSpPr>
                <p:spPr>
                  <a:xfrm>
                    <a:off x="7739680" y="412923"/>
                    <a:ext cx="791130" cy="259569"/>
                  </a:xfrm>
                  <a:prstGeom prst="rect">
                    <a:avLst/>
                  </a:prstGeom>
                  <a:solidFill>
                    <a:sysClr val="window" lastClr="FFFFFF">
                      <a:lumMod val="95000"/>
                    </a:sys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47480"/>
                      </a:buClr>
                      <a:buSzTx/>
                      <a:buFontTx/>
                      <a:buNone/>
                      <a:tabLst/>
                      <a:defRPr/>
                    </a:pPr>
                    <a:r>
                      <a:rPr kumimoji="0" lang="ja-JP" altLang="en-US" sz="800" b="0" i="0" u="none" strike="noStrike" kern="0" cap="none" spc="0" normalizeH="0" baseline="0" noProof="0">
                        <a:ln>
                          <a:noFill/>
                        </a:ln>
                        <a:solidFill>
                          <a:srgbClr val="2E2E38"/>
                        </a:solidFill>
                        <a:effectLst/>
                        <a:uLnTx/>
                        <a:uFillTx/>
                        <a:latin typeface="Meiryo UI"/>
                        <a:ea typeface="Meiryo UI"/>
                        <a:cs typeface="+mn-cs"/>
                      </a:rPr>
                      <a:t>地域で消費が多い</a:t>
                    </a:r>
                    <a:endParaRPr kumimoji="0" lang="en-US" altLang="ja-JP" sz="800" b="0" i="0" u="none" strike="noStrike" kern="0" cap="none" spc="0" normalizeH="0" baseline="0" noProof="0">
                      <a:ln>
                        <a:noFill/>
                      </a:ln>
                      <a:solidFill>
                        <a:srgbClr val="2E2E38"/>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
                        <a:srgbClr val="747480"/>
                      </a:buClr>
                      <a:buSzTx/>
                      <a:buFontTx/>
                      <a:buNone/>
                      <a:tabLst/>
                      <a:defRPr/>
                    </a:pPr>
                    <a:r>
                      <a:rPr kumimoji="0" lang="ja-JP" altLang="en-US" sz="800" b="0" i="0" u="none" strike="noStrike" kern="0" cap="none" spc="0" normalizeH="0" baseline="0" noProof="0">
                        <a:ln>
                          <a:noFill/>
                        </a:ln>
                        <a:solidFill>
                          <a:srgbClr val="2E2E38"/>
                        </a:solidFill>
                        <a:effectLst/>
                        <a:uLnTx/>
                        <a:uFillTx/>
                        <a:latin typeface="Meiryo UI"/>
                        <a:ea typeface="Meiryo UI"/>
                        <a:cs typeface="+mn-cs"/>
                      </a:rPr>
                      <a:t>品目を把握する</a:t>
                    </a:r>
                  </a:p>
                </p:txBody>
              </p:sp>
              <p:sp>
                <p:nvSpPr>
                  <p:cNvPr id="30" name="Rectangle 7">
                    <a:extLst>
                      <a:ext uri="{FF2B5EF4-FFF2-40B4-BE49-F238E27FC236}">
                        <a16:creationId xmlns:a16="http://schemas.microsoft.com/office/drawing/2014/main" id="{A1C533CF-B7D2-80A5-36D8-B6660F3D3815}"/>
                      </a:ext>
                    </a:extLst>
                  </p:cNvPr>
                  <p:cNvSpPr/>
                  <p:nvPr/>
                </p:nvSpPr>
                <p:spPr>
                  <a:xfrm>
                    <a:off x="7627513" y="412923"/>
                    <a:ext cx="112167" cy="259200"/>
                  </a:xfrm>
                  <a:prstGeom prst="rect">
                    <a:avLst/>
                  </a:prstGeom>
                  <a:solidFill>
                    <a:schemeClr val="bg1">
                      <a:lumMod val="75000"/>
                    </a:schemeClr>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buClr>
                        <a:srgbClr val="747480"/>
                      </a:buClr>
                    </a:pPr>
                    <a:r>
                      <a:rPr kumimoji="0" lang="en-US" altLang="ja-JP" sz="1050" kern="0">
                        <a:solidFill>
                          <a:schemeClr val="tx1"/>
                        </a:solidFill>
                        <a:latin typeface="Meiryo UI"/>
                        <a:ea typeface="Meiryo UI"/>
                      </a:rPr>
                      <a:t>b</a:t>
                    </a:r>
                    <a:endParaRPr kumimoji="0" lang="ja-JP" altLang="en-US" sz="1050" kern="0">
                      <a:solidFill>
                        <a:schemeClr val="tx1"/>
                      </a:solidFill>
                      <a:latin typeface="Meiryo UI"/>
                      <a:ea typeface="Meiryo UI"/>
                    </a:endParaRPr>
                  </a:p>
                </p:txBody>
              </p:sp>
            </p:grpSp>
          </p:grpSp>
        </p:grpSp>
      </p:grpSp>
      <p:sp>
        <p:nvSpPr>
          <p:cNvPr id="14" name="スライド番号プレースホルダー 13">
            <a:extLst>
              <a:ext uri="{FF2B5EF4-FFF2-40B4-BE49-F238E27FC236}">
                <a16:creationId xmlns:a16="http://schemas.microsoft.com/office/drawing/2014/main" id="{EA18A9C2-61C0-4AB9-C4F0-012D4573C830}"/>
              </a:ext>
            </a:extLst>
          </p:cNvPr>
          <p:cNvSpPr>
            <a:spLocks noGrp="1"/>
          </p:cNvSpPr>
          <p:nvPr>
            <p:ph type="sldNum" sz="quarter" idx="12"/>
          </p:nvPr>
        </p:nvSpPr>
        <p:spPr/>
        <p:txBody>
          <a:bodyPr/>
          <a:lstStyle/>
          <a:p>
            <a:fld id="{D9550142-B990-490A-A107-ED7302A7FD52}" type="slidenum">
              <a:rPr lang="ja-JP" altLang="en-US" smtClean="0"/>
              <a:pPr/>
              <a:t>9</a:t>
            </a:fld>
            <a:endParaRPr lang="ja-JP" altLang="en-US"/>
          </a:p>
        </p:txBody>
      </p:sp>
      <p:grpSp>
        <p:nvGrpSpPr>
          <p:cNvPr id="42" name="グループ化 41">
            <a:extLst>
              <a:ext uri="{FF2B5EF4-FFF2-40B4-BE49-F238E27FC236}">
                <a16:creationId xmlns:a16="http://schemas.microsoft.com/office/drawing/2014/main" id="{49ABEE5F-FD64-68B1-D6D5-B183CE554F7F}"/>
              </a:ext>
            </a:extLst>
          </p:cNvPr>
          <p:cNvGrpSpPr/>
          <p:nvPr/>
        </p:nvGrpSpPr>
        <p:grpSpPr>
          <a:xfrm>
            <a:off x="552332" y="2759692"/>
            <a:ext cx="4625272" cy="2704605"/>
            <a:chOff x="552332" y="2835864"/>
            <a:chExt cx="4625272" cy="2704605"/>
          </a:xfrm>
        </p:grpSpPr>
        <p:pic>
          <p:nvPicPr>
            <p:cNvPr id="16" name="図 15" descr="グラフィカル ユーザー インターフェイス, グラフ, アプリケーション&#10;&#10;自動的に生成された説明">
              <a:extLst>
                <a:ext uri="{FF2B5EF4-FFF2-40B4-BE49-F238E27FC236}">
                  <a16:creationId xmlns:a16="http://schemas.microsoft.com/office/drawing/2014/main" id="{ED6CDB87-F175-9181-9747-7D68BB0F3E35}"/>
                </a:ext>
              </a:extLst>
            </p:cNvPr>
            <p:cNvPicPr>
              <a:picLocks noChangeAspect="1"/>
            </p:cNvPicPr>
            <p:nvPr/>
          </p:nvPicPr>
          <p:blipFill rotWithShape="1">
            <a:blip r:embed="rId3"/>
            <a:srcRect t="28157"/>
            <a:stretch/>
          </p:blipFill>
          <p:spPr>
            <a:xfrm>
              <a:off x="552332" y="2835864"/>
              <a:ext cx="4578468" cy="2704605"/>
            </a:xfrm>
            <a:prstGeom prst="rect">
              <a:avLst/>
            </a:prstGeom>
            <a:ln>
              <a:solidFill>
                <a:schemeClr val="tx1">
                  <a:lumMod val="50000"/>
                  <a:lumOff val="50000"/>
                </a:schemeClr>
              </a:solidFill>
            </a:ln>
          </p:spPr>
        </p:pic>
        <p:cxnSp>
          <p:nvCxnSpPr>
            <p:cNvPr id="8" name="直線矢印コネクタ 7">
              <a:extLst>
                <a:ext uri="{FF2B5EF4-FFF2-40B4-BE49-F238E27FC236}">
                  <a16:creationId xmlns:a16="http://schemas.microsoft.com/office/drawing/2014/main" id="{96FBC7E9-7019-FA7D-9DD0-52A73F545BA0}"/>
                </a:ext>
              </a:extLst>
            </p:cNvPr>
            <p:cNvCxnSpPr>
              <a:cxnSpLocks/>
            </p:cNvCxnSpPr>
            <p:nvPr/>
          </p:nvCxnSpPr>
          <p:spPr>
            <a:xfrm flipV="1">
              <a:off x="2844800" y="3467477"/>
              <a:ext cx="867121" cy="53013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D303A08-CB17-79AA-C746-864439C28C97}"/>
                </a:ext>
              </a:extLst>
            </p:cNvPr>
            <p:cNvCxnSpPr>
              <a:cxnSpLocks/>
            </p:cNvCxnSpPr>
            <p:nvPr/>
          </p:nvCxnSpPr>
          <p:spPr>
            <a:xfrm flipV="1">
              <a:off x="3987612" y="3608242"/>
              <a:ext cx="957070" cy="23266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吹き出し: 線 8">
              <a:extLst>
                <a:ext uri="{FF2B5EF4-FFF2-40B4-BE49-F238E27FC236}">
                  <a16:creationId xmlns:a16="http://schemas.microsoft.com/office/drawing/2014/main" id="{FBCAAB44-BC7E-B1DB-FCC1-322F2C55D1B1}"/>
                </a:ext>
              </a:extLst>
            </p:cNvPr>
            <p:cNvSpPr/>
            <p:nvPr/>
          </p:nvSpPr>
          <p:spPr>
            <a:xfrm>
              <a:off x="2460002" y="3583407"/>
              <a:ext cx="756659" cy="197224"/>
            </a:xfrm>
            <a:prstGeom prst="borderCallout1">
              <a:avLst>
                <a:gd name="adj1" fmla="val 68290"/>
                <a:gd name="adj2" fmla="val 101135"/>
                <a:gd name="adj3" fmla="val 80664"/>
                <a:gd name="adj4" fmla="val 134177"/>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dirty="0">
                  <a:solidFill>
                    <a:schemeClr val="tx1"/>
                  </a:solidFill>
                  <a:latin typeface="Meiryo UI" panose="020B0604030504040204" pitchFamily="50" charset="-128"/>
                  <a:ea typeface="Meiryo UI" panose="020B0604030504040204" pitchFamily="50" charset="-128"/>
                </a:rPr>
                <a:t>光熱・水道</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2" name="吹き出し: 線 11">
              <a:extLst>
                <a:ext uri="{FF2B5EF4-FFF2-40B4-BE49-F238E27FC236}">
                  <a16:creationId xmlns:a16="http://schemas.microsoft.com/office/drawing/2014/main" id="{1B1FDF07-F786-A908-C7DB-57242AD3B161}"/>
                </a:ext>
              </a:extLst>
            </p:cNvPr>
            <p:cNvSpPr/>
            <p:nvPr/>
          </p:nvSpPr>
          <p:spPr>
            <a:xfrm>
              <a:off x="4420945" y="3144890"/>
              <a:ext cx="756659" cy="390324"/>
            </a:xfrm>
            <a:prstGeom prst="borderCallout1">
              <a:avLst>
                <a:gd name="adj1" fmla="val 100014"/>
                <a:gd name="adj2" fmla="val 14276"/>
                <a:gd name="adj3" fmla="val 162426"/>
                <a:gd name="adj4" fmla="val 41486"/>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家具・家事用品</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60" name="吹き出し: 線 59">
              <a:extLst>
                <a:ext uri="{FF2B5EF4-FFF2-40B4-BE49-F238E27FC236}">
                  <a16:creationId xmlns:a16="http://schemas.microsoft.com/office/drawing/2014/main" id="{835D0036-53D6-0A8C-6E8C-9D6C8865E59C}"/>
                </a:ext>
              </a:extLst>
            </p:cNvPr>
            <p:cNvSpPr/>
            <p:nvPr/>
          </p:nvSpPr>
          <p:spPr>
            <a:xfrm>
              <a:off x="3804343" y="3547918"/>
              <a:ext cx="356982" cy="217783"/>
            </a:xfrm>
            <a:prstGeom prst="borderCallout1">
              <a:avLst>
                <a:gd name="adj1" fmla="val 104387"/>
                <a:gd name="adj2" fmla="val 86318"/>
                <a:gd name="adj3" fmla="val 165473"/>
                <a:gd name="adj4" fmla="val 114065"/>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食料</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pic>
          <p:nvPicPr>
            <p:cNvPr id="39" name="図 38" descr="グラフィカル ユーザー インターフェイス, グラフ, アプリケーション&#10;&#10;自動的に生成された説明">
              <a:extLst>
                <a:ext uri="{FF2B5EF4-FFF2-40B4-BE49-F238E27FC236}">
                  <a16:creationId xmlns:a16="http://schemas.microsoft.com/office/drawing/2014/main" id="{C3200FD6-8FBB-E9E5-B513-4E79EFF56487}"/>
                </a:ext>
              </a:extLst>
            </p:cNvPr>
            <p:cNvPicPr>
              <a:picLocks noChangeAspect="1"/>
            </p:cNvPicPr>
            <p:nvPr/>
          </p:nvPicPr>
          <p:blipFill rotWithShape="1">
            <a:blip r:embed="rId3"/>
            <a:srcRect l="7725" t="31634" r="7396" b="65963"/>
            <a:stretch/>
          </p:blipFill>
          <p:spPr>
            <a:xfrm>
              <a:off x="625939" y="2950546"/>
              <a:ext cx="4424786" cy="103029"/>
            </a:xfrm>
            <a:prstGeom prst="rect">
              <a:avLst/>
            </a:prstGeom>
          </p:spPr>
        </p:pic>
      </p:grpSp>
    </p:spTree>
    <p:extLst>
      <p:ext uri="{BB962C8B-B14F-4D97-AF65-F5344CB8AC3E}">
        <p14:creationId xmlns:p14="http://schemas.microsoft.com/office/powerpoint/2010/main" val="2977882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機○・記載例なし】">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3F0E6"/>
        </a:solidFill>
        <a:ln w="9525">
          <a:solidFill>
            <a:srgbClr val="93F0E6"/>
          </a:solidFill>
        </a:ln>
      </a:spPr>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ヘッダー修正（PPT）.pptx" id="{BA91829E-AC79-4E60-8307-CE9768C582EC}" vid="{3DAD78C8-E631-4243-AE77-7CF5444DEDC9}"/>
    </a:ext>
  </a:extLst>
</a:theme>
</file>

<file path=ppt/theme/theme2.xml><?xml version="1.0" encoding="utf-8"?>
<a:theme xmlns:a="http://schemas.openxmlformats.org/drawingml/2006/main" name="Office テーマ">
  <a:themeElements>
    <a:clrScheme name="">
      <a:dk1>
        <a:srgbClr val="000000"/>
      </a:dk1>
      <a:lt1>
        <a:srgbClr val="FFFFFF"/>
      </a:lt1>
      <a:dk2>
        <a:srgbClr val="FDC204"/>
      </a:dk2>
      <a:lt2>
        <a:srgbClr val="FFFFFF"/>
      </a:lt2>
      <a:accent1>
        <a:srgbClr val="F00000"/>
      </a:accent1>
      <a:accent2>
        <a:srgbClr val="00B511"/>
      </a:accent2>
      <a:accent3>
        <a:srgbClr val="FFFFFF"/>
      </a:accent3>
      <a:accent4>
        <a:srgbClr val="000000"/>
      </a:accent4>
      <a:accent5>
        <a:srgbClr val="F6AAAA"/>
      </a:accent5>
      <a:accent6>
        <a:srgbClr val="00A40E"/>
      </a:accent6>
      <a:hlink>
        <a:srgbClr val="F66708"/>
      </a:hlink>
      <a:folHlink>
        <a:srgbClr val="0097E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30D38938D4DEC4BA6B3C6186C31F69B" ma:contentTypeVersion="14" ma:contentTypeDescription="新しいドキュメントを作成します。" ma:contentTypeScope="" ma:versionID="f2b205919639f3db1dad212b2999fbb4">
  <xsd:schema xmlns:xsd="http://www.w3.org/2001/XMLSchema" xmlns:xs="http://www.w3.org/2001/XMLSchema" xmlns:p="http://schemas.microsoft.com/office/2006/metadata/properties" xmlns:ns2="1f3a47df-0dc3-446a-a1f6-770cd633a05d" xmlns:ns3="27e80d69-5ead-4b12-b57d-a487ac0c543a" targetNamespace="http://schemas.microsoft.com/office/2006/metadata/properties" ma:root="true" ma:fieldsID="919463c7f5247dad53a46176e575faaa" ns2:_="" ns3:_="">
    <xsd:import namespace="1f3a47df-0dc3-446a-a1f6-770cd633a05d"/>
    <xsd:import namespace="27e80d69-5ead-4b12-b57d-a487ac0c54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a47df-0dc3-446a-a1f6-770cd633a0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e80d69-5ead-4b12-b57d-a487ac0c543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57a0f5f-7d17-44f9-8d94-2351170f8d2c}" ma:internalName="TaxCatchAll" ma:showField="CatchAllData" ma:web="27e80d69-5ead-4b12-b57d-a487ac0c543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f3a47df-0dc3-446a-a1f6-770cd633a05d">
      <Terms xmlns="http://schemas.microsoft.com/office/infopath/2007/PartnerControls"/>
    </lcf76f155ced4ddcb4097134ff3c332f>
    <TaxCatchAll xmlns="27e80d69-5ead-4b12-b57d-a487ac0c543a" xsi:nil="true"/>
  </documentManagement>
</p:properties>
</file>

<file path=customXml/itemProps1.xml><?xml version="1.0" encoding="utf-8"?>
<ds:datastoreItem xmlns:ds="http://schemas.openxmlformats.org/officeDocument/2006/customXml" ds:itemID="{614B779C-58CD-490A-B6BE-EE77127C792F}"/>
</file>

<file path=customXml/itemProps2.xml><?xml version="1.0" encoding="utf-8"?>
<ds:datastoreItem xmlns:ds="http://schemas.openxmlformats.org/officeDocument/2006/customXml" ds:itemID="{1BDA80B8-30D0-4017-9018-F1B83CC7AADF}"/>
</file>

<file path=customXml/itemProps3.xml><?xml version="1.0" encoding="utf-8"?>
<ds:datastoreItem xmlns:ds="http://schemas.openxmlformats.org/officeDocument/2006/customXml" ds:itemID="{90546980-D01D-4AED-92B5-ED2530F0FBC0}"/>
</file>

<file path=docProps/app.xml><?xml version="1.0" encoding="utf-8"?>
<Properties xmlns="http://schemas.openxmlformats.org/officeDocument/2006/extended-properties" xmlns:vt="http://schemas.openxmlformats.org/officeDocument/2006/docPropsVTypes">
  <Template>pptデフォルト（新規で使用）</Template>
  <TotalTime>0</TotalTime>
  <Words>8407</Words>
  <Application>Microsoft Office PowerPoint</Application>
  <PresentationFormat>ユーザー設定</PresentationFormat>
  <Paragraphs>813</Paragraphs>
  <Slides>33</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2" baseType="lpstr">
      <vt:lpstr>EYInterstate</vt:lpstr>
      <vt:lpstr>EYInterstate Light</vt:lpstr>
      <vt:lpstr>Meiryo UI</vt:lpstr>
      <vt:lpstr>ＭＳ Ｐゴシック</vt:lpstr>
      <vt:lpstr>Arial</vt:lpstr>
      <vt:lpstr>Calibri</vt:lpstr>
      <vt:lpstr>Wingdings</vt:lpstr>
      <vt:lpstr>【機○・記載例なし】</vt:lpstr>
      <vt:lpstr>think-cell スライド</vt:lpstr>
      <vt:lpstr>PowerPoint プレゼンテーション</vt:lpstr>
      <vt:lpstr>本資料の構成</vt:lpstr>
      <vt:lpstr>地域課題分析ナビゲーション活用の効果</vt:lpstr>
      <vt:lpstr>分析の全体像（　　生活者支援に向けた地域課題分析ナビゲーション）</vt:lpstr>
      <vt:lpstr>分析の全体像（　　事業者支援に向けた地域課題分析ナビゲーション）</vt:lpstr>
      <vt:lpstr>本資料の読み方</vt:lpstr>
      <vt:lpstr>PowerPoint プレゼンテーション</vt:lpstr>
      <vt:lpstr>世帯数</vt:lpstr>
      <vt:lpstr>消費者物価指数</vt:lpstr>
      <vt:lpstr>消費者物価指数</vt:lpstr>
      <vt:lpstr>輸入物価指数</vt:lpstr>
      <vt:lpstr>小売価格</vt:lpstr>
      <vt:lpstr>消費支出</vt:lpstr>
      <vt:lpstr>消費支出</vt:lpstr>
      <vt:lpstr>分析サマリー</vt:lpstr>
      <vt:lpstr>ｘｘｘｘ</vt:lpstr>
      <vt:lpstr>分析サマリー</vt:lpstr>
      <vt:lpstr>PowerPoint プレゼンテーション</vt:lpstr>
      <vt:lpstr>全産業の構造 -売上額、付加価値額、事業所数、従業者数</vt:lpstr>
      <vt:lpstr>全産業の構造 -売上額、付加価値額、事業所数、従業者数</vt:lpstr>
      <vt:lpstr>費用内訳</vt:lpstr>
      <vt:lpstr>国内企業物価指数</vt:lpstr>
      <vt:lpstr>輸入物価指数</vt:lpstr>
      <vt:lpstr>消費者物価指数</vt:lpstr>
      <vt:lpstr>費用内訳</vt:lpstr>
      <vt:lpstr>分析サマリー</vt:lpstr>
      <vt:lpstr>ｘｘｘｘ</vt:lpstr>
      <vt:lpstr>分析サマリー</vt:lpstr>
      <vt:lpstr>PowerPoint プレゼンテーション</vt:lpstr>
      <vt:lpstr>参考データ集-A 支援が必要な対象を特定する</vt:lpstr>
      <vt:lpstr>参考データ集-B-a 地域の物価の状況を把握する</vt:lpstr>
      <vt:lpstr>参考データ集-B-b 地域で消費が多い品目を把握する C 支援が必要な量を把握する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2024-03-25T07:59:02Z</dcterms:created>
  <dcterms:modified xsi:type="dcterms:W3CDTF">2024-03-25T07:59:21Z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0x010100E30D38938D4DEC4BA6B3C6186C31F69B</vt:lpwstr>
  </property>
</Properties>
</file>