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4.xml" ContentType="application/vnd.openxmlformats-officedocument.presentationml.notesSlide+xml"/>
  <Override PartName="/ppt/slideLayouts/slideLayout3.xml" ContentType="application/vnd.openxmlformats-officedocument.presentationml.slideLayout+xml"/>
  <Override PartName="/ppt/notesSlides/notesSlide2.xml" ContentType="application/vnd.openxmlformats-officedocument.presentationml.notesSlide+xml"/>
  <Override PartName="/ppt/theme/theme3.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1.xml" ContentType="application/vnd.openxmlformats-officedocument.presentationml.tags+xml"/>
  <Override PartName="/docProps/app.xml" ContentType="application/vnd.openxmlformats-officedocument.extended-properties+xml"/>
  <Override PartName="/ppt/revisionInfo.xml" ContentType="application/vnd.ms-powerpoint.revisioninfo+xml"/>
  <Override PartName="/ppt/tags/tag4.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4479" r:id="rId1"/>
  </p:sldMasterIdLst>
  <p:notesMasterIdLst>
    <p:notesMasterId r:id="rId46"/>
  </p:notesMasterIdLst>
  <p:handoutMasterIdLst>
    <p:handoutMasterId r:id="rId47"/>
  </p:handoutMasterIdLst>
  <p:sldIdLst>
    <p:sldId id="678" r:id="rId2"/>
    <p:sldId id="679" r:id="rId3"/>
    <p:sldId id="742" r:id="rId4"/>
    <p:sldId id="733" r:id="rId5"/>
    <p:sldId id="681" r:id="rId6"/>
    <p:sldId id="748" r:id="rId7"/>
    <p:sldId id="755" r:id="rId8"/>
    <p:sldId id="749" r:id="rId9"/>
    <p:sldId id="745" r:id="rId10"/>
    <p:sldId id="743" r:id="rId11"/>
    <p:sldId id="662" r:id="rId12"/>
    <p:sldId id="2080108240" r:id="rId13"/>
    <p:sldId id="2080108241" r:id="rId14"/>
    <p:sldId id="2080108238" r:id="rId15"/>
    <p:sldId id="2080108239" r:id="rId16"/>
    <p:sldId id="760" r:id="rId17"/>
    <p:sldId id="660" r:id="rId18"/>
    <p:sldId id="664" r:id="rId19"/>
    <p:sldId id="757" r:id="rId20"/>
    <p:sldId id="758" r:id="rId21"/>
    <p:sldId id="703" r:id="rId22"/>
    <p:sldId id="767" r:id="rId23"/>
    <p:sldId id="661" r:id="rId24"/>
    <p:sldId id="704" r:id="rId25"/>
    <p:sldId id="705" r:id="rId26"/>
    <p:sldId id="761" r:id="rId27"/>
    <p:sldId id="708" r:id="rId28"/>
    <p:sldId id="759" r:id="rId29"/>
    <p:sldId id="706" r:id="rId30"/>
    <p:sldId id="665" r:id="rId31"/>
    <p:sldId id="667" r:id="rId32"/>
    <p:sldId id="764" r:id="rId33"/>
    <p:sldId id="2080108224" r:id="rId34"/>
    <p:sldId id="2080108235" r:id="rId35"/>
    <p:sldId id="763" r:id="rId36"/>
    <p:sldId id="2080108242" r:id="rId37"/>
    <p:sldId id="2080108232" r:id="rId38"/>
    <p:sldId id="2080108233" r:id="rId39"/>
    <p:sldId id="2080108226" r:id="rId40"/>
    <p:sldId id="2080108227" r:id="rId41"/>
    <p:sldId id="2080108228" r:id="rId42"/>
    <p:sldId id="2080108229" r:id="rId43"/>
    <p:sldId id="2080108230" r:id="rId44"/>
    <p:sldId id="2080108234" r:id="rId45"/>
  </p:sldIdLst>
  <p:sldSz cx="10693400" cy="7561263"/>
  <p:notesSz cx="6735763" cy="9866313"/>
  <p:custDataLst>
    <p:tags r:id="rId48"/>
  </p:custDataLst>
  <p:defaultTextStyle>
    <a:defPPr>
      <a:defRPr lang="en-US"/>
    </a:defPPr>
    <a:lvl1pPr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1pPr>
    <a:lvl2pPr marL="457200"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2pPr>
    <a:lvl3pPr marL="914400"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3pPr>
    <a:lvl4pPr marL="1371600"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4pPr>
    <a:lvl5pPr marL="1828800" algn="l" rtl="0" fontAlgn="base">
      <a:spcBef>
        <a:spcPct val="0"/>
      </a:spcBef>
      <a:spcAft>
        <a:spcPct val="0"/>
      </a:spcAft>
      <a:defRPr kumimoji="1" sz="900" kern="1200">
        <a:solidFill>
          <a:srgbClr val="000000"/>
        </a:solidFill>
        <a:latin typeface="EYInterstate Light" pitchFamily="2" charset="0"/>
        <a:ea typeface="ＭＳ Ｐゴシック" pitchFamily="50" charset="-128"/>
        <a:cs typeface="+mn-cs"/>
      </a:defRPr>
    </a:lvl5pPr>
    <a:lvl6pPr marL="2286000" algn="l" defTabSz="914400" rtl="0" eaLnBrk="1" latinLnBrk="0" hangingPunct="1">
      <a:defRPr kumimoji="1" sz="900" kern="1200">
        <a:solidFill>
          <a:srgbClr val="000000"/>
        </a:solidFill>
        <a:latin typeface="EYInterstate Light" pitchFamily="2" charset="0"/>
        <a:ea typeface="ＭＳ Ｐゴシック" pitchFamily="50" charset="-128"/>
        <a:cs typeface="+mn-cs"/>
      </a:defRPr>
    </a:lvl6pPr>
    <a:lvl7pPr marL="2743200" algn="l" defTabSz="914400" rtl="0" eaLnBrk="1" latinLnBrk="0" hangingPunct="1">
      <a:defRPr kumimoji="1" sz="900" kern="1200">
        <a:solidFill>
          <a:srgbClr val="000000"/>
        </a:solidFill>
        <a:latin typeface="EYInterstate Light" pitchFamily="2" charset="0"/>
        <a:ea typeface="ＭＳ Ｐゴシック" pitchFamily="50" charset="-128"/>
        <a:cs typeface="+mn-cs"/>
      </a:defRPr>
    </a:lvl7pPr>
    <a:lvl8pPr marL="3200400" algn="l" defTabSz="914400" rtl="0" eaLnBrk="1" latinLnBrk="0" hangingPunct="1">
      <a:defRPr kumimoji="1" sz="900" kern="1200">
        <a:solidFill>
          <a:srgbClr val="000000"/>
        </a:solidFill>
        <a:latin typeface="EYInterstate Light" pitchFamily="2" charset="0"/>
        <a:ea typeface="ＭＳ Ｐゴシック" pitchFamily="50" charset="-128"/>
        <a:cs typeface="+mn-cs"/>
      </a:defRPr>
    </a:lvl8pPr>
    <a:lvl9pPr marL="3657600" algn="l" defTabSz="914400" rtl="0" eaLnBrk="1" latinLnBrk="0" hangingPunct="1">
      <a:defRPr kumimoji="1" sz="900" kern="1200">
        <a:solidFill>
          <a:srgbClr val="000000"/>
        </a:solidFill>
        <a:latin typeface="EYInterstate Light" pitchFamily="2" charset="0"/>
        <a:ea typeface="ＭＳ Ｐゴシック" pitchFamily="50" charset="-128"/>
        <a:cs typeface="+mn-cs"/>
      </a:defRPr>
    </a:lvl9pPr>
  </p:defaultTextStyle>
  <p:extLst>
    <p:ext uri="{521415D9-36F7-43E2-AB2F-B90AF26B5E84}">
      <p14:sectionLst xmlns:p14="http://schemas.microsoft.com/office/powerpoint/2010/main">
        <p14:section name="概要" id="{746FF67B-12B3-445B-9A71-68CC8D8641F7}">
          <p14:sldIdLst>
            <p14:sldId id="678"/>
            <p14:sldId id="679"/>
            <p14:sldId id="742"/>
            <p14:sldId id="733"/>
            <p14:sldId id="681"/>
            <p14:sldId id="748"/>
            <p14:sldId id="755"/>
            <p14:sldId id="749"/>
            <p14:sldId id="745"/>
          </p14:sldIdLst>
        </p14:section>
        <p14:section name="これまでの振り返り" id="{C41EC5D1-B959-4E2C-A82D-2653E23629E1}">
          <p14:sldIdLst>
            <p14:sldId id="743"/>
            <p14:sldId id="662"/>
            <p14:sldId id="2080108240"/>
            <p14:sldId id="2080108241"/>
            <p14:sldId id="2080108238"/>
            <p14:sldId id="2080108239"/>
            <p14:sldId id="760"/>
            <p14:sldId id="660"/>
            <p14:sldId id="664"/>
            <p14:sldId id="757"/>
            <p14:sldId id="758"/>
          </p14:sldIdLst>
        </p14:section>
        <p14:section name="振り返り結果を踏まえた改善" id="{F1FD9618-1A10-45DC-BCF2-1FD446539280}">
          <p14:sldIdLst>
            <p14:sldId id="703"/>
          </p14:sldIdLst>
        </p14:section>
        <p14:section name="施策の活動量の見直し" id="{BE95E716-6136-4BE3-BBDE-E7489074571C}">
          <p14:sldIdLst>
            <p14:sldId id="767"/>
            <p14:sldId id="661"/>
          </p14:sldIdLst>
        </p14:section>
        <p14:section name="施策の見直し" id="{760EDE9E-4ECD-4E7B-9348-EEE1DF94A2E8}">
          <p14:sldIdLst>
            <p14:sldId id="704"/>
            <p14:sldId id="705"/>
            <p14:sldId id="761"/>
            <p14:sldId id="708"/>
            <p14:sldId id="759"/>
          </p14:sldIdLst>
        </p14:section>
        <p14:section name="注力課題の見直し＆施策の改善" id="{D4877691-1777-4F33-82F5-82A3F112FE36}">
          <p14:sldIdLst>
            <p14:sldId id="706"/>
            <p14:sldId id="665"/>
            <p14:sldId id="667"/>
            <p14:sldId id="764"/>
            <p14:sldId id="2080108224"/>
            <p14:sldId id="2080108235"/>
            <p14:sldId id="763"/>
            <p14:sldId id="2080108242"/>
          </p14:sldIdLst>
        </p14:section>
        <p14:section name="ワークシート" id="{0D6A2610-BA7D-4275-ACD7-FCB081A7A550}">
          <p14:sldIdLst>
            <p14:sldId id="2080108232"/>
            <p14:sldId id="2080108233"/>
            <p14:sldId id="2080108226"/>
            <p14:sldId id="2080108227"/>
            <p14:sldId id="2080108228"/>
            <p14:sldId id="2080108229"/>
            <p14:sldId id="2080108230"/>
            <p14:sldId id="2080108234"/>
          </p14:sldIdLst>
        </p14:section>
      </p14:sectionLst>
    </p:ext>
    <p:ext uri="{EFAFB233-063F-42B5-8137-9DF3F51BA10A}">
      <p15:sldGuideLst xmlns:p15="http://schemas.microsoft.com/office/powerpoint/2012/main">
        <p15:guide id="1" orient="horz" pos="2382" userDrawn="1">
          <p15:clr>
            <a:srgbClr val="A4A3A4"/>
          </p15:clr>
        </p15:guide>
        <p15:guide id="2" pos="3368" userDrawn="1">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CEA7"/>
    <a:srgbClr val="D9D9D9"/>
    <a:srgbClr val="DFE4F0"/>
    <a:srgbClr val="F2F2F2"/>
    <a:srgbClr val="7F7F7F"/>
    <a:srgbClr val="ABD958"/>
    <a:srgbClr val="687A70"/>
    <a:srgbClr val="FFFFFF"/>
    <a:srgbClr val="BFBFBF"/>
    <a:srgbClr val="E3F2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CBDD35-08DA-442D-B5E1-51D5D4F1191A}" v="1" dt="2024-02-28T23:56:33.524"/>
  </p1510:revLst>
</p1510:revInfo>
</file>

<file path=ppt/tableStyles.xml><?xml version="1.0" encoding="utf-8"?>
<a:tblStyleLst xmlns:a="http://schemas.openxmlformats.org/drawingml/2006/main" def="{F2DE63D5-997A-4646-A377-4702673A728D}">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3" autoAdjust="0"/>
  </p:normalViewPr>
  <p:slideViewPr>
    <p:cSldViewPr snapToGrid="0">
      <p:cViewPr varScale="1">
        <p:scale>
          <a:sx n="102" d="100"/>
          <a:sy n="102" d="100"/>
        </p:scale>
        <p:origin x="324" y="114"/>
      </p:cViewPr>
      <p:guideLst>
        <p:guide orient="horz" pos="2382"/>
        <p:guide pos="3368"/>
      </p:guideLst>
    </p:cSldViewPr>
  </p:slideViewPr>
  <p:notesTextViewPr>
    <p:cViewPr>
      <p:scale>
        <a:sx n="1" d="1"/>
        <a:sy n="1" d="1"/>
      </p:scale>
      <p:origin x="0" y="0"/>
    </p:cViewPr>
  </p:notesTextViewPr>
  <p:sorterViewPr>
    <p:cViewPr>
      <p:scale>
        <a:sx n="150" d="100"/>
        <a:sy n="150" d="100"/>
      </p:scale>
      <p:origin x="0" y="0"/>
    </p:cViewPr>
  </p:sorterViewPr>
  <p:notesViewPr>
    <p:cSldViewPr snapToGrid="0">
      <p:cViewPr>
        <p:scale>
          <a:sx n="1" d="2"/>
          <a:sy n="1" d="2"/>
        </p:scale>
        <p:origin x="0" y="0"/>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presProps" Target="presProps.xml"/><Relationship Id="rId55"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56" Type="http://schemas.openxmlformats.org/officeDocument/2006/relationships/customXml" Target="../customXml/item2.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3" y="-1577"/>
            <a:ext cx="2920873" cy="494814"/>
          </a:xfrm>
          <a:prstGeom prst="rect">
            <a:avLst/>
          </a:prstGeom>
          <a:noFill/>
          <a:ln w="9525">
            <a:noFill/>
            <a:miter lim="800000"/>
            <a:headEnd/>
            <a:tailEnd/>
          </a:ln>
          <a:effectLst/>
        </p:spPr>
        <p:txBody>
          <a:bodyPr vert="horz" wrap="square" lIns="18887" tIns="0" rIns="18887" bIns="0" numCol="1" anchor="t" anchorCtr="0" compatLnSpc="1">
            <a:prstTxWarp prst="textNoShape">
              <a:avLst/>
            </a:prstTxWarp>
          </a:bodyPr>
          <a:lstStyle>
            <a:lvl1pPr algn="l" defTabSz="904661" eaLnBrk="0" hangingPunct="0">
              <a:spcAft>
                <a:spcPct val="0"/>
              </a:spcAft>
              <a:buClrTx/>
              <a:buSzTx/>
              <a:buFontTx/>
              <a:buNone/>
              <a:defRPr kumimoji="0" sz="1000" i="1">
                <a:solidFill>
                  <a:schemeClr val="tx1"/>
                </a:solidFill>
                <a:latin typeface="Arial" charset="0"/>
                <a:ea typeface="+mn-ea"/>
              </a:defRPr>
            </a:lvl1pPr>
          </a:lstStyle>
          <a:p>
            <a:pPr>
              <a:defRPr/>
            </a:pPr>
            <a:endParaRPr lang="en-US" altLang="ja-JP"/>
          </a:p>
        </p:txBody>
      </p:sp>
      <p:sp>
        <p:nvSpPr>
          <p:cNvPr id="4099" name="Rectangle 3"/>
          <p:cNvSpPr>
            <a:spLocks noGrp="1" noChangeArrowheads="1"/>
          </p:cNvSpPr>
          <p:nvPr>
            <p:ph type="dt" sz="quarter" idx="1"/>
          </p:nvPr>
        </p:nvSpPr>
        <p:spPr bwMode="auto">
          <a:xfrm>
            <a:off x="3814891" y="-1577"/>
            <a:ext cx="2920873" cy="494814"/>
          </a:xfrm>
          <a:prstGeom prst="rect">
            <a:avLst/>
          </a:prstGeom>
          <a:noFill/>
          <a:ln w="9525">
            <a:noFill/>
            <a:miter lim="800000"/>
            <a:headEnd/>
            <a:tailEnd/>
          </a:ln>
          <a:effectLst/>
        </p:spPr>
        <p:txBody>
          <a:bodyPr vert="horz" wrap="square" lIns="18887" tIns="0" rIns="18887" bIns="0" numCol="1" anchor="t" anchorCtr="0" compatLnSpc="1">
            <a:prstTxWarp prst="textNoShape">
              <a:avLst/>
            </a:prstTxWarp>
          </a:bodyPr>
          <a:lstStyle>
            <a:lvl1pPr algn="r" defTabSz="904661" eaLnBrk="0" hangingPunct="0">
              <a:spcAft>
                <a:spcPct val="0"/>
              </a:spcAft>
              <a:buClrTx/>
              <a:buSzTx/>
              <a:buFontTx/>
              <a:buNone/>
              <a:defRPr kumimoji="0" sz="1000" i="1">
                <a:solidFill>
                  <a:schemeClr val="tx1"/>
                </a:solidFill>
                <a:latin typeface="Arial" charset="0"/>
                <a:ea typeface="+mn-ea"/>
              </a:defRPr>
            </a:lvl1pPr>
          </a:lstStyle>
          <a:p>
            <a:pPr>
              <a:defRPr/>
            </a:pPr>
            <a:fld id="{EE16492A-0195-478A-83C1-015945F3B5BB}" type="datetime4">
              <a:rPr lang="ja-JP" altLang="en-US"/>
              <a:pPr>
                <a:defRPr/>
              </a:pPr>
              <a:t>2024年3月25日</a:t>
            </a:fld>
            <a:endParaRPr lang="en-US" altLang="ja-JP"/>
          </a:p>
        </p:txBody>
      </p:sp>
      <p:sp>
        <p:nvSpPr>
          <p:cNvPr id="4100" name="Rectangle 4"/>
          <p:cNvSpPr>
            <a:spLocks noGrp="1" noChangeArrowheads="1"/>
          </p:cNvSpPr>
          <p:nvPr>
            <p:ph type="sldNum" sz="quarter" idx="3"/>
          </p:nvPr>
        </p:nvSpPr>
        <p:spPr bwMode="auto">
          <a:xfrm>
            <a:off x="3814891" y="9373078"/>
            <a:ext cx="2920873" cy="494813"/>
          </a:xfrm>
          <a:prstGeom prst="rect">
            <a:avLst/>
          </a:prstGeom>
          <a:noFill/>
          <a:ln w="9525">
            <a:noFill/>
            <a:miter lim="800000"/>
            <a:headEnd/>
            <a:tailEnd/>
          </a:ln>
          <a:effectLst/>
        </p:spPr>
        <p:txBody>
          <a:bodyPr vert="horz" wrap="square" lIns="18887" tIns="0" rIns="18887" bIns="0" numCol="1" anchor="b" anchorCtr="0" compatLnSpc="1">
            <a:prstTxWarp prst="textNoShape">
              <a:avLst/>
            </a:prstTxWarp>
          </a:bodyPr>
          <a:lstStyle>
            <a:lvl5pPr marL="1812496" lvl="4" algn="r" defTabSz="904661" eaLnBrk="0" hangingPunct="0">
              <a:spcAft>
                <a:spcPct val="0"/>
              </a:spcAft>
              <a:buClrTx/>
              <a:buSzTx/>
              <a:buFontTx/>
              <a:buNone/>
              <a:defRPr kumimoji="0" sz="1000" i="1">
                <a:solidFill>
                  <a:schemeClr val="tx1"/>
                </a:solidFill>
                <a:latin typeface="Arial" charset="0"/>
                <a:ea typeface="+mn-ea"/>
              </a:defRPr>
            </a:lvl5pPr>
          </a:lstStyle>
          <a:p>
            <a:pPr lvl="4">
              <a:defRPr/>
            </a:pPr>
            <a:fld id="{2482A4BC-C122-4210-9464-06C118DDE7D9}" type="slidenum">
              <a:rPr lang="ja-JP" altLang="en-US"/>
              <a:pPr lvl="4">
                <a:defRPr/>
              </a:pPr>
              <a:t>‹#›</a:t>
            </a:fld>
            <a:endParaRPr lang="en-US" altLang="ja-JP"/>
          </a:p>
        </p:txBody>
      </p:sp>
      <p:sp>
        <p:nvSpPr>
          <p:cNvPr id="4101" name="Rectangle 5"/>
          <p:cNvSpPr>
            <a:spLocks noGrp="1" noChangeArrowheads="1"/>
          </p:cNvSpPr>
          <p:nvPr>
            <p:ph type="ftr" sz="quarter" idx="2"/>
          </p:nvPr>
        </p:nvSpPr>
        <p:spPr bwMode="auto">
          <a:xfrm>
            <a:off x="14142" y="9390410"/>
            <a:ext cx="2914588" cy="458568"/>
          </a:xfrm>
          <a:prstGeom prst="rect">
            <a:avLst/>
          </a:prstGeom>
          <a:noFill/>
          <a:ln w="9525">
            <a:noFill/>
            <a:miter lim="800000"/>
            <a:headEnd/>
            <a:tailEnd/>
          </a:ln>
          <a:effectLst/>
        </p:spPr>
        <p:txBody>
          <a:bodyPr vert="horz" wrap="square" lIns="14166" tIns="0" rIns="14166" bIns="0" numCol="1" anchor="b" anchorCtr="0" compatLnSpc="1">
            <a:prstTxWarp prst="textNoShape">
              <a:avLst/>
            </a:prstTxWarp>
          </a:bodyPr>
          <a:lstStyle>
            <a:lvl1pPr algn="l" defTabSz="488834" eaLnBrk="0" hangingPunct="0">
              <a:spcAft>
                <a:spcPct val="0"/>
              </a:spcAft>
              <a:buClrTx/>
              <a:buSzTx/>
              <a:buFontTx/>
              <a:buNone/>
              <a:defRPr kumimoji="0" sz="700" i="1">
                <a:solidFill>
                  <a:schemeClr val="accent1"/>
                </a:solidFill>
                <a:latin typeface="Arial" charset="0"/>
                <a:ea typeface="+mn-ea"/>
              </a:defRPr>
            </a:lvl1pPr>
          </a:lstStyle>
          <a:p>
            <a:pPr>
              <a:defRPr/>
            </a:pPr>
            <a:endParaRPr lang="en-US" altLang="ja-JP"/>
          </a:p>
        </p:txBody>
      </p:sp>
    </p:spTree>
    <p:extLst>
      <p:ext uri="{BB962C8B-B14F-4D97-AF65-F5344CB8AC3E}">
        <p14:creationId xmlns:p14="http://schemas.microsoft.com/office/powerpoint/2010/main" val="21287548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 y="-1577"/>
            <a:ext cx="2920873" cy="494814"/>
          </a:xfrm>
          <a:prstGeom prst="rect">
            <a:avLst/>
          </a:prstGeom>
          <a:noFill/>
          <a:ln w="9525">
            <a:noFill/>
            <a:miter lim="800000"/>
            <a:headEnd/>
            <a:tailEnd/>
          </a:ln>
          <a:effectLst/>
        </p:spPr>
        <p:txBody>
          <a:bodyPr vert="horz" wrap="square" lIns="18887" tIns="0" rIns="18887" bIns="0" numCol="1" anchor="t" anchorCtr="0" compatLnSpc="1">
            <a:prstTxWarp prst="textNoShape">
              <a:avLst/>
            </a:prstTxWarp>
          </a:bodyPr>
          <a:lstStyle>
            <a:lvl1pPr algn="l" defTabSz="904661" eaLnBrk="0" hangingPunct="0">
              <a:spcAft>
                <a:spcPct val="0"/>
              </a:spcAft>
              <a:buClrTx/>
              <a:buSzTx/>
              <a:buFontTx/>
              <a:buNone/>
              <a:defRPr kumimoji="0" sz="1000" i="1">
                <a:solidFill>
                  <a:schemeClr val="tx1"/>
                </a:solidFill>
                <a:latin typeface="Arial" charset="0"/>
                <a:ea typeface="+mn-ea"/>
              </a:defRPr>
            </a:lvl1pPr>
          </a:lstStyle>
          <a:p>
            <a:pPr>
              <a:defRPr/>
            </a:pPr>
            <a:endParaRPr lang="en-US" altLang="ja-JP"/>
          </a:p>
        </p:txBody>
      </p:sp>
      <p:sp>
        <p:nvSpPr>
          <p:cNvPr id="2051" name="Rectangle 3"/>
          <p:cNvSpPr>
            <a:spLocks noGrp="1" noChangeArrowheads="1"/>
          </p:cNvSpPr>
          <p:nvPr>
            <p:ph type="dt" idx="1"/>
          </p:nvPr>
        </p:nvSpPr>
        <p:spPr bwMode="auto">
          <a:xfrm>
            <a:off x="3814891" y="-1577"/>
            <a:ext cx="2920873" cy="494814"/>
          </a:xfrm>
          <a:prstGeom prst="rect">
            <a:avLst/>
          </a:prstGeom>
          <a:noFill/>
          <a:ln w="9525">
            <a:noFill/>
            <a:miter lim="800000"/>
            <a:headEnd/>
            <a:tailEnd/>
          </a:ln>
          <a:effectLst/>
        </p:spPr>
        <p:txBody>
          <a:bodyPr vert="horz" wrap="square" lIns="18887" tIns="0" rIns="18887" bIns="0" numCol="1" anchor="t" anchorCtr="0" compatLnSpc="1">
            <a:prstTxWarp prst="textNoShape">
              <a:avLst/>
            </a:prstTxWarp>
          </a:bodyPr>
          <a:lstStyle>
            <a:lvl1pPr algn="r" defTabSz="904661" eaLnBrk="0" hangingPunct="0">
              <a:spcAft>
                <a:spcPct val="0"/>
              </a:spcAft>
              <a:buClrTx/>
              <a:buSzTx/>
              <a:buFontTx/>
              <a:buNone/>
              <a:defRPr kumimoji="0" sz="1000" i="1">
                <a:solidFill>
                  <a:schemeClr val="tx1"/>
                </a:solidFill>
                <a:latin typeface="Arial" charset="0"/>
                <a:ea typeface="+mn-ea"/>
              </a:defRPr>
            </a:lvl1pPr>
          </a:lstStyle>
          <a:p>
            <a:pPr>
              <a:defRPr/>
            </a:pPr>
            <a:fld id="{4173087A-EF29-4AC6-9811-04EB5C56C7E4}" type="datetime4">
              <a:rPr lang="ja-JP" altLang="en-US"/>
              <a:pPr>
                <a:defRPr/>
              </a:pPr>
              <a:t>2024年3月25日</a:t>
            </a:fld>
            <a:endParaRPr lang="en-US" altLang="ja-JP"/>
          </a:p>
        </p:txBody>
      </p:sp>
      <p:sp>
        <p:nvSpPr>
          <p:cNvPr id="24580" name="Rectangle 4"/>
          <p:cNvSpPr>
            <a:spLocks noGrp="1" noRot="1" noChangeAspect="1" noChangeArrowheads="1" noTextEdit="1"/>
          </p:cNvSpPr>
          <p:nvPr>
            <p:ph type="sldImg" idx="2"/>
          </p:nvPr>
        </p:nvSpPr>
        <p:spPr bwMode="auto">
          <a:xfrm>
            <a:off x="765175" y="747713"/>
            <a:ext cx="5208588" cy="3683000"/>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898731" y="4688117"/>
            <a:ext cx="4938303" cy="4439131"/>
          </a:xfrm>
          <a:prstGeom prst="rect">
            <a:avLst/>
          </a:prstGeom>
          <a:noFill/>
          <a:ln w="9525">
            <a:noFill/>
            <a:miter lim="800000"/>
            <a:headEnd/>
            <a:tailEnd/>
          </a:ln>
          <a:effectLst/>
        </p:spPr>
        <p:txBody>
          <a:bodyPr vert="horz" wrap="square" lIns="89714" tIns="45643" rIns="89714" bIns="45643"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2054" name="Rectangle 6"/>
          <p:cNvSpPr>
            <a:spLocks noGrp="1" noChangeArrowheads="1"/>
          </p:cNvSpPr>
          <p:nvPr>
            <p:ph type="ftr" sz="quarter" idx="4"/>
          </p:nvPr>
        </p:nvSpPr>
        <p:spPr bwMode="auto">
          <a:xfrm>
            <a:off x="3" y="9373078"/>
            <a:ext cx="2920873" cy="494813"/>
          </a:xfrm>
          <a:prstGeom prst="rect">
            <a:avLst/>
          </a:prstGeom>
          <a:noFill/>
          <a:ln w="9525">
            <a:noFill/>
            <a:miter lim="800000"/>
            <a:headEnd/>
            <a:tailEnd/>
          </a:ln>
          <a:effectLst/>
        </p:spPr>
        <p:txBody>
          <a:bodyPr vert="horz" wrap="square" lIns="18887" tIns="0" rIns="18887" bIns="0" numCol="1" anchor="b" anchorCtr="0" compatLnSpc="1">
            <a:prstTxWarp prst="textNoShape">
              <a:avLst/>
            </a:prstTxWarp>
          </a:bodyPr>
          <a:lstStyle>
            <a:lvl1pPr algn="l" defTabSz="904661" eaLnBrk="0" hangingPunct="0">
              <a:spcAft>
                <a:spcPct val="0"/>
              </a:spcAft>
              <a:buClrTx/>
              <a:buSzTx/>
              <a:buFontTx/>
              <a:buNone/>
              <a:defRPr kumimoji="0" sz="1000" i="1">
                <a:solidFill>
                  <a:schemeClr val="tx1"/>
                </a:solidFill>
                <a:latin typeface="Arial" charset="0"/>
                <a:ea typeface="+mn-ea"/>
              </a:defRPr>
            </a:lvl1pPr>
          </a:lstStyle>
          <a:p>
            <a:pPr>
              <a:defRPr/>
            </a:pPr>
            <a:endParaRPr lang="en-US" altLang="ja-JP"/>
          </a:p>
        </p:txBody>
      </p:sp>
      <p:sp>
        <p:nvSpPr>
          <p:cNvPr id="2055" name="Rectangle 7"/>
          <p:cNvSpPr>
            <a:spLocks noGrp="1" noChangeArrowheads="1"/>
          </p:cNvSpPr>
          <p:nvPr>
            <p:ph type="sldNum" sz="quarter" idx="5"/>
          </p:nvPr>
        </p:nvSpPr>
        <p:spPr bwMode="auto">
          <a:xfrm>
            <a:off x="3814891" y="9373078"/>
            <a:ext cx="2920873" cy="494813"/>
          </a:xfrm>
          <a:prstGeom prst="rect">
            <a:avLst/>
          </a:prstGeom>
          <a:noFill/>
          <a:ln w="9525">
            <a:noFill/>
            <a:miter lim="800000"/>
            <a:headEnd/>
            <a:tailEnd/>
          </a:ln>
          <a:effectLst/>
        </p:spPr>
        <p:txBody>
          <a:bodyPr vert="horz" wrap="square" lIns="18887" tIns="0" rIns="18887" bIns="0" numCol="1" anchor="b" anchorCtr="0" compatLnSpc="1">
            <a:prstTxWarp prst="textNoShape">
              <a:avLst/>
            </a:prstTxWarp>
          </a:bodyPr>
          <a:lstStyle>
            <a:lvl1pPr algn="r" defTabSz="904661" eaLnBrk="0" hangingPunct="0">
              <a:spcAft>
                <a:spcPct val="0"/>
              </a:spcAft>
              <a:buClrTx/>
              <a:buSzTx/>
              <a:buFontTx/>
              <a:buNone/>
              <a:defRPr kumimoji="0" sz="1000" i="1">
                <a:solidFill>
                  <a:schemeClr val="tx1"/>
                </a:solidFill>
                <a:latin typeface="Arial" charset="0"/>
                <a:ea typeface="+mn-ea"/>
              </a:defRPr>
            </a:lvl1pPr>
          </a:lstStyle>
          <a:p>
            <a:pPr>
              <a:defRPr/>
            </a:pPr>
            <a:fld id="{76112920-6095-4B0A-AFC9-82E2C2B490BA}" type="slidenum">
              <a:rPr lang="ja-JP" altLang="en-US"/>
              <a:pPr>
                <a:defRPr/>
              </a:pPr>
              <a:t>‹#›</a:t>
            </a:fld>
            <a:endParaRPr lang="en-US" altLang="ja-JP"/>
          </a:p>
        </p:txBody>
      </p:sp>
    </p:spTree>
    <p:extLst>
      <p:ext uri="{BB962C8B-B14F-4D97-AF65-F5344CB8AC3E}">
        <p14:creationId xmlns:p14="http://schemas.microsoft.com/office/powerpoint/2010/main" val="2477451819"/>
      </p:ext>
    </p:extLst>
  </p:cSld>
  <p:clrMap bg1="lt1" tx1="dk1" bg2="lt2" tx2="dk2" accent1="accent1" accent2="accent2" accent3="accent3" accent4="accent4" accent5="accent5" accent6="accent6" hlink="hlink" folHlink="folHlink"/>
  <p:hf hdr="0" ftr="0"/>
  <p:notesStyle>
    <a:lvl1pPr algn="l" defTabSz="911225" rtl="0" eaLnBrk="0" fontAlgn="base" hangingPunct="0">
      <a:spcBef>
        <a:spcPct val="30000"/>
      </a:spcBef>
      <a:spcAft>
        <a:spcPct val="0"/>
      </a:spcAft>
      <a:defRPr sz="1200" kern="1200">
        <a:solidFill>
          <a:schemeClr val="tx1"/>
        </a:solidFill>
        <a:latin typeface="Arial" charset="0"/>
        <a:ea typeface="+mn-ea"/>
        <a:cs typeface="+mn-cs"/>
      </a:defRPr>
    </a:lvl1pPr>
    <a:lvl2pPr marL="457200" algn="l" defTabSz="911225" rtl="0" eaLnBrk="0" fontAlgn="base" hangingPunct="0">
      <a:spcBef>
        <a:spcPct val="30000"/>
      </a:spcBef>
      <a:spcAft>
        <a:spcPct val="0"/>
      </a:spcAft>
      <a:defRPr sz="1200" kern="1200">
        <a:solidFill>
          <a:schemeClr val="tx1"/>
        </a:solidFill>
        <a:latin typeface="Arial" charset="0"/>
        <a:ea typeface="+mn-ea"/>
        <a:cs typeface="+mn-cs"/>
      </a:defRPr>
    </a:lvl2pPr>
    <a:lvl3pPr marL="914400" algn="l" defTabSz="911225" rtl="0" eaLnBrk="0" fontAlgn="base" hangingPunct="0">
      <a:spcBef>
        <a:spcPct val="30000"/>
      </a:spcBef>
      <a:spcAft>
        <a:spcPct val="0"/>
      </a:spcAft>
      <a:defRPr sz="1200" kern="1200">
        <a:solidFill>
          <a:schemeClr val="tx1"/>
        </a:solidFill>
        <a:latin typeface="Arial" charset="0"/>
        <a:ea typeface="+mn-ea"/>
        <a:cs typeface="+mn-cs"/>
      </a:defRPr>
    </a:lvl3pPr>
    <a:lvl4pPr marL="1368425" algn="l" defTabSz="911225" rtl="0" eaLnBrk="0" fontAlgn="base" hangingPunct="0">
      <a:spcBef>
        <a:spcPct val="30000"/>
      </a:spcBef>
      <a:spcAft>
        <a:spcPct val="0"/>
      </a:spcAft>
      <a:defRPr sz="1200" kern="1200">
        <a:solidFill>
          <a:schemeClr val="tx1"/>
        </a:solidFill>
        <a:latin typeface="Arial" charset="0"/>
        <a:ea typeface="+mn-ea"/>
        <a:cs typeface="+mn-cs"/>
      </a:defRPr>
    </a:lvl4pPr>
    <a:lvl5pPr marL="1828800" algn="l" defTabSz="911225"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a:p>
        </p:txBody>
      </p:sp>
      <p:sp>
        <p:nvSpPr>
          <p:cNvPr id="4" name="Date Placeholder 3"/>
          <p:cNvSpPr>
            <a:spLocks noGrp="1"/>
          </p:cNvSpPr>
          <p:nvPr>
            <p:ph type="dt" idx="1"/>
          </p:nvPr>
        </p:nvSpPr>
        <p:spPr/>
        <p:txBody>
          <a:bodyPr/>
          <a:lstStyle/>
          <a:p>
            <a:pPr>
              <a:defRPr/>
            </a:pPr>
            <a:fld id="{4173087A-EF29-4AC6-9811-04EB5C56C7E4}" type="datetime4">
              <a:rPr lang="ja-JP" altLang="en-US" smtClean="0"/>
              <a:pPr>
                <a:defRPr/>
              </a:pPr>
              <a:t>2024年3月25日</a:t>
            </a:fld>
            <a:endParaRPr lang="en-US" altLang="ja-JP"/>
          </a:p>
        </p:txBody>
      </p:sp>
      <p:sp>
        <p:nvSpPr>
          <p:cNvPr id="5" name="Slide Number Placeholder 4"/>
          <p:cNvSpPr>
            <a:spLocks noGrp="1"/>
          </p:cNvSpPr>
          <p:nvPr>
            <p:ph type="sldNum" sz="quarter" idx="5"/>
          </p:nvPr>
        </p:nvSpPr>
        <p:spPr/>
        <p:txBody>
          <a:bodyPr/>
          <a:lstStyle/>
          <a:p>
            <a:pPr>
              <a:defRPr/>
            </a:pPr>
            <a:fld id="{76112920-6095-4B0A-AFC9-82E2C2B490BA}" type="slidenum">
              <a:rPr lang="ja-JP" altLang="en-US" smtClean="0"/>
              <a:pPr>
                <a:defRPr/>
              </a:pPr>
              <a:t>13</a:t>
            </a:fld>
            <a:endParaRPr lang="en-US" altLang="ja-JP"/>
          </a:p>
        </p:txBody>
      </p:sp>
    </p:spTree>
    <p:extLst>
      <p:ext uri="{BB962C8B-B14F-4D97-AF65-F5344CB8AC3E}">
        <p14:creationId xmlns:p14="http://schemas.microsoft.com/office/powerpoint/2010/main" val="1282369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a:p>
        </p:txBody>
      </p:sp>
      <p:sp>
        <p:nvSpPr>
          <p:cNvPr id="4" name="Date Placeholder 3"/>
          <p:cNvSpPr>
            <a:spLocks noGrp="1"/>
          </p:cNvSpPr>
          <p:nvPr>
            <p:ph type="dt" idx="1"/>
          </p:nvPr>
        </p:nvSpPr>
        <p:spPr/>
        <p:txBody>
          <a:bodyPr/>
          <a:lstStyle/>
          <a:p>
            <a:pPr>
              <a:defRPr/>
            </a:pPr>
            <a:fld id="{4173087A-EF29-4AC6-9811-04EB5C56C7E4}" type="datetime4">
              <a:rPr lang="ja-JP" altLang="en-US" smtClean="0"/>
              <a:pPr>
                <a:defRPr/>
              </a:pPr>
              <a:t>2024年3月25日</a:t>
            </a:fld>
            <a:endParaRPr lang="en-US" altLang="ja-JP"/>
          </a:p>
        </p:txBody>
      </p:sp>
      <p:sp>
        <p:nvSpPr>
          <p:cNvPr id="5" name="Slide Number Placeholder 4"/>
          <p:cNvSpPr>
            <a:spLocks noGrp="1"/>
          </p:cNvSpPr>
          <p:nvPr>
            <p:ph type="sldNum" sz="quarter" idx="5"/>
          </p:nvPr>
        </p:nvSpPr>
        <p:spPr/>
        <p:txBody>
          <a:bodyPr/>
          <a:lstStyle/>
          <a:p>
            <a:pPr>
              <a:defRPr/>
            </a:pPr>
            <a:fld id="{76112920-6095-4B0A-AFC9-82E2C2B490BA}" type="slidenum">
              <a:rPr lang="ja-JP" altLang="en-US" smtClean="0"/>
              <a:pPr>
                <a:defRPr/>
              </a:pPr>
              <a:t>14</a:t>
            </a:fld>
            <a:endParaRPr lang="en-US" altLang="ja-JP"/>
          </a:p>
        </p:txBody>
      </p:sp>
    </p:spTree>
    <p:extLst>
      <p:ext uri="{BB962C8B-B14F-4D97-AF65-F5344CB8AC3E}">
        <p14:creationId xmlns:p14="http://schemas.microsoft.com/office/powerpoint/2010/main" val="1335120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a:p>
        </p:txBody>
      </p:sp>
      <p:sp>
        <p:nvSpPr>
          <p:cNvPr id="4" name="Date Placeholder 3"/>
          <p:cNvSpPr>
            <a:spLocks noGrp="1"/>
          </p:cNvSpPr>
          <p:nvPr>
            <p:ph type="dt" idx="1"/>
          </p:nvPr>
        </p:nvSpPr>
        <p:spPr/>
        <p:txBody>
          <a:bodyPr/>
          <a:lstStyle/>
          <a:p>
            <a:pPr>
              <a:defRPr/>
            </a:pPr>
            <a:fld id="{4173087A-EF29-4AC6-9811-04EB5C56C7E4}" type="datetime4">
              <a:rPr lang="ja-JP" altLang="en-US" smtClean="0"/>
              <a:pPr>
                <a:defRPr/>
              </a:pPr>
              <a:t>2024年3月25日</a:t>
            </a:fld>
            <a:endParaRPr lang="en-US" altLang="ja-JP"/>
          </a:p>
        </p:txBody>
      </p:sp>
      <p:sp>
        <p:nvSpPr>
          <p:cNvPr id="5" name="Slide Number Placeholder 4"/>
          <p:cNvSpPr>
            <a:spLocks noGrp="1"/>
          </p:cNvSpPr>
          <p:nvPr>
            <p:ph type="sldNum" sz="quarter" idx="5"/>
          </p:nvPr>
        </p:nvSpPr>
        <p:spPr/>
        <p:txBody>
          <a:bodyPr/>
          <a:lstStyle/>
          <a:p>
            <a:pPr>
              <a:defRPr/>
            </a:pPr>
            <a:fld id="{76112920-6095-4B0A-AFC9-82E2C2B490BA}" type="slidenum">
              <a:rPr lang="ja-JP" altLang="en-US" smtClean="0"/>
              <a:pPr>
                <a:defRPr/>
              </a:pPr>
              <a:t>15</a:t>
            </a:fld>
            <a:endParaRPr lang="en-US" altLang="ja-JP"/>
          </a:p>
        </p:txBody>
      </p:sp>
    </p:spTree>
    <p:extLst>
      <p:ext uri="{BB962C8B-B14F-4D97-AF65-F5344CB8AC3E}">
        <p14:creationId xmlns:p14="http://schemas.microsoft.com/office/powerpoint/2010/main" val="3098942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a:p>
        </p:txBody>
      </p:sp>
      <p:sp>
        <p:nvSpPr>
          <p:cNvPr id="4" name="Date Placeholder 3"/>
          <p:cNvSpPr>
            <a:spLocks noGrp="1"/>
          </p:cNvSpPr>
          <p:nvPr>
            <p:ph type="dt" idx="1"/>
          </p:nvPr>
        </p:nvSpPr>
        <p:spPr/>
        <p:txBody>
          <a:bodyPr/>
          <a:lstStyle/>
          <a:p>
            <a:pPr>
              <a:defRPr/>
            </a:pPr>
            <a:fld id="{4173087A-EF29-4AC6-9811-04EB5C56C7E4}" type="datetime4">
              <a:rPr lang="ja-JP" altLang="en-US" smtClean="0"/>
              <a:pPr>
                <a:defRPr/>
              </a:pPr>
              <a:t>2024年3月25日</a:t>
            </a:fld>
            <a:endParaRPr lang="en-US" altLang="ja-JP"/>
          </a:p>
        </p:txBody>
      </p:sp>
      <p:sp>
        <p:nvSpPr>
          <p:cNvPr id="5" name="Slide Number Placeholder 4"/>
          <p:cNvSpPr>
            <a:spLocks noGrp="1"/>
          </p:cNvSpPr>
          <p:nvPr>
            <p:ph type="sldNum" sz="quarter" idx="5"/>
          </p:nvPr>
        </p:nvSpPr>
        <p:spPr/>
        <p:txBody>
          <a:bodyPr/>
          <a:lstStyle/>
          <a:p>
            <a:pPr>
              <a:defRPr/>
            </a:pPr>
            <a:fld id="{76112920-6095-4B0A-AFC9-82E2C2B490BA}" type="slidenum">
              <a:rPr lang="ja-JP" altLang="en-US" smtClean="0"/>
              <a:pPr>
                <a:defRPr/>
              </a:pPr>
              <a:t>38</a:t>
            </a:fld>
            <a:endParaRPr lang="en-US" altLang="ja-JP"/>
          </a:p>
        </p:txBody>
      </p:sp>
    </p:spTree>
    <p:extLst>
      <p:ext uri="{BB962C8B-B14F-4D97-AF65-F5344CB8AC3E}">
        <p14:creationId xmlns:p14="http://schemas.microsoft.com/office/powerpoint/2010/main" val="53205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2860286"/>
            <a:ext cx="9089390" cy="59798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886"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p>
        </p:txBody>
      </p:sp>
      <p:sp>
        <p:nvSpPr>
          <p:cNvPr id="3" name="サブタイトル 2"/>
          <p:cNvSpPr>
            <a:spLocks noGrp="1"/>
          </p:cNvSpPr>
          <p:nvPr>
            <p:ph type="subTitle" idx="1"/>
          </p:nvPr>
        </p:nvSpPr>
        <p:spPr>
          <a:xfrm>
            <a:off x="1604010" y="5130299"/>
            <a:ext cx="7485380" cy="39869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591"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3031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504200" y="1676740"/>
            <a:ext cx="8014101" cy="690317"/>
          </a:xfrm>
        </p:spPr>
        <p:txBody>
          <a:bodyPr wrap="square" anchor="t" anchorCtr="0">
            <a:spAutoFit/>
          </a:bodyPr>
          <a:lstStyle>
            <a:lvl1pPr algn="l">
              <a:defRPr lang="ja-JP" altLang="en-US" sz="3886"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58041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16406" y="216972"/>
            <a:ext cx="10261069" cy="491032"/>
          </a:xfrm>
        </p:spPr>
        <p:txBody>
          <a:bodyPr wrap="square">
            <a:spAutoFit/>
          </a:bodyPr>
          <a:lstStyle>
            <a:lvl1pPr algn="l">
              <a:defRPr lang="ja-JP" altLang="en-US" sz="2591"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216755" y="6956318"/>
            <a:ext cx="10143641" cy="178153"/>
          </a:xfrm>
          <a:noFill/>
        </p:spPr>
        <p:txBody>
          <a:bodyPr wrap="square" lIns="0" tIns="0" rIns="0" bIns="0">
            <a:spAutoFit/>
          </a:bodyPr>
          <a:lstStyle>
            <a:lvl1pPr marL="0" indent="0">
              <a:spcBef>
                <a:spcPts val="0"/>
              </a:spcBef>
              <a:spcAft>
                <a:spcPts val="0"/>
              </a:spcAft>
              <a:buNone/>
              <a:defRPr sz="1133">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216755" y="3423368"/>
            <a:ext cx="2000366" cy="339338"/>
          </a:xfrm>
          <a:noFill/>
        </p:spPr>
        <p:txBody>
          <a:bodyPr wrap="none" lIns="0" tIns="0" rIns="0" bIns="0">
            <a:spAutoFit/>
          </a:bodyPr>
          <a:lstStyle>
            <a:lvl1pPr marL="0" indent="0">
              <a:spcBef>
                <a:spcPts val="0"/>
              </a:spcBef>
              <a:spcAft>
                <a:spcPts val="0"/>
              </a:spcAft>
              <a:buNone/>
              <a:defRPr sz="215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216407" y="4155823"/>
            <a:ext cx="1401641" cy="237537"/>
          </a:xfrm>
          <a:noFill/>
        </p:spPr>
        <p:txBody>
          <a:bodyPr wrap="none" lIns="0" tIns="0" rIns="0" bIns="0">
            <a:spAutoFit/>
          </a:bodyPr>
          <a:lstStyle>
            <a:lvl1pPr marL="0" indent="0">
              <a:spcBef>
                <a:spcPts val="0"/>
              </a:spcBef>
              <a:spcAft>
                <a:spcPts val="0"/>
              </a:spcAft>
              <a:buNone/>
              <a:defRPr sz="1511">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216407" y="4812730"/>
            <a:ext cx="1190530" cy="178153"/>
          </a:xfrm>
          <a:noFill/>
        </p:spPr>
        <p:txBody>
          <a:bodyPr wrap="none" lIns="0" tIns="0" rIns="0" bIns="0">
            <a:spAutoFit/>
          </a:bodyPr>
          <a:lstStyle>
            <a:lvl1pPr marL="0" indent="0">
              <a:spcBef>
                <a:spcPts val="0"/>
              </a:spcBef>
              <a:spcAft>
                <a:spcPts val="0"/>
              </a:spcAft>
              <a:buNone/>
              <a:defRPr sz="1133">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215925" y="843122"/>
            <a:ext cx="10261551" cy="550380"/>
          </a:xfrm>
          <a:solidFill>
            <a:srgbClr val="99D6EC"/>
          </a:solidFill>
          <a:ln>
            <a:noFill/>
          </a:ln>
        </p:spPr>
        <p:txBody>
          <a:bodyPr vert="horz" wrap="square" lIns="216000" tIns="108000" rIns="216000" bIns="108000" rtlCol="0" anchor="t" anchorCtr="0">
            <a:spAutoFit/>
          </a:bodyPr>
          <a:lstStyle>
            <a:lvl1pPr>
              <a:defRPr lang="ja-JP" altLang="en-US" sz="2159" dirty="0">
                <a:latin typeface="Meiryo UI" panose="020B0604030504040204" pitchFamily="50" charset="-128"/>
                <a:ea typeface="Meiryo UI" panose="020B0604030504040204" pitchFamily="50" charset="-128"/>
                <a:cs typeface="Meiryo UI" panose="020B0604030504040204" pitchFamily="50" charset="-128"/>
              </a:defRPr>
            </a:lvl1pPr>
          </a:lstStyle>
          <a:p>
            <a:pPr marL="277620" lvl="0" indent="-277620">
              <a:spcBef>
                <a:spcPts val="648"/>
              </a:spcBef>
              <a:spcAft>
                <a:spcPts val="648"/>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1168251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graphicFrame>
        <p:nvGraphicFramePr>
          <p:cNvPr id="11" name="オブジェクト 10" hidden="1">
            <a:extLst>
              <a:ext uri="{FF2B5EF4-FFF2-40B4-BE49-F238E27FC236}">
                <a16:creationId xmlns:a16="http://schemas.microsoft.com/office/drawing/2014/main" id="{5557A793-1C51-B696-F58C-436D93D238CD}"/>
              </a:ext>
            </a:extLst>
          </p:cNvPr>
          <p:cNvGraphicFramePr>
            <a:graphicFrameLocks noChangeAspect="1"/>
          </p:cNvGraphicFramePr>
          <p:nvPr userDrawn="1">
            <p:custDataLst>
              <p:tags r:id="rId1"/>
            </p:custDataLst>
            <p:extLst>
              <p:ext uri="{D42A27DB-BD31-4B8C-83A1-F6EECF244321}">
                <p14:modId xmlns:p14="http://schemas.microsoft.com/office/powerpoint/2010/main" val="28860209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06" imgH="306" progId="TCLayout.ActiveDocument.1">
                  <p:embed/>
                </p:oleObj>
              </mc:Choice>
              <mc:Fallback>
                <p:oleObj name="think-cell スライド" r:id="rId3" imgW="306" imgH="306" progId="TCLayout.ActiveDocument.1">
                  <p:embed/>
                  <p:pic>
                    <p:nvPicPr>
                      <p:cNvPr id="11" name="オブジェクト 10" hidden="1">
                        <a:extLst>
                          <a:ext uri="{FF2B5EF4-FFF2-40B4-BE49-F238E27FC236}">
                            <a16:creationId xmlns:a16="http://schemas.microsoft.com/office/drawing/2014/main" id="{5557A793-1C51-B696-F58C-436D93D238C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スライド番号プレースホルダー 4">
            <a:extLst>
              <a:ext uri="{FF2B5EF4-FFF2-40B4-BE49-F238E27FC236}">
                <a16:creationId xmlns:a16="http://schemas.microsoft.com/office/drawing/2014/main" id="{B212B50E-C9CA-59A8-FCD3-DE7B49C81F69}"/>
              </a:ext>
            </a:extLst>
          </p:cNvPr>
          <p:cNvSpPr>
            <a:spLocks noGrp="1"/>
          </p:cNvSpPr>
          <p:nvPr>
            <p:ph type="sldNum" sz="quarter" idx="12"/>
          </p:nvPr>
        </p:nvSpPr>
        <p:spPr/>
        <p:txBody>
          <a:bodyPr/>
          <a:lstStyle/>
          <a:p>
            <a:fld id="{D9550142-B990-490A-A107-ED7302A7FD52}" type="slidenum">
              <a:rPr lang="ja-JP" altLang="en-US" smtClean="0"/>
              <a:pPr/>
              <a:t>‹#›</a:t>
            </a:fld>
            <a:endParaRPr lang="ja-JP" altLang="en-US"/>
          </a:p>
        </p:txBody>
      </p:sp>
      <p:sp>
        <p:nvSpPr>
          <p:cNvPr id="6" name="平行四辺形 5">
            <a:extLst>
              <a:ext uri="{FF2B5EF4-FFF2-40B4-BE49-F238E27FC236}">
                <a16:creationId xmlns:a16="http://schemas.microsoft.com/office/drawing/2014/main" id="{53F7819D-DC4B-DDBD-3B5D-BD45045715A3}"/>
              </a:ext>
            </a:extLst>
          </p:cNvPr>
          <p:cNvSpPr/>
          <p:nvPr userDrawn="1"/>
        </p:nvSpPr>
        <p:spPr bwMode="auto">
          <a:xfrm>
            <a:off x="0" y="826829"/>
            <a:ext cx="8592850" cy="77730"/>
          </a:xfrm>
          <a:prstGeom prst="parallelogram">
            <a:avLst>
              <a:gd name="adj" fmla="val 84938"/>
            </a:avLst>
          </a:prstGeom>
          <a:solidFill>
            <a:srgbClr val="687A70"/>
          </a:solidFill>
          <a:ln w="9525">
            <a:noFill/>
            <a:miter lim="800000"/>
            <a:headEnd/>
            <a:tailEnd/>
          </a:ln>
          <a:effectLst/>
        </p:spPr>
        <p:txBody>
          <a:bodyPr wrap="none" rtlCol="0" anchor="ctr"/>
          <a:lstStyle/>
          <a:p>
            <a:pPr defTabSz="987095" fontAlgn="auto">
              <a:spcBef>
                <a:spcPts val="0"/>
              </a:spcBef>
              <a:spcAft>
                <a:spcPts val="0"/>
              </a:spcAft>
            </a:pPr>
            <a:endParaRPr kumimoji="0" lang="ja-JP" altLang="en-US" sz="1943">
              <a:solidFill>
                <a:prstClr val="black"/>
              </a:solidFill>
              <a:latin typeface="Meiryo UI" panose="020B0604030504040204" pitchFamily="50" charset="-128"/>
              <a:ea typeface="Meiryo UI" panose="020B0604030504040204" pitchFamily="50" charset="-128"/>
            </a:endParaRPr>
          </a:p>
        </p:txBody>
      </p:sp>
      <p:sp>
        <p:nvSpPr>
          <p:cNvPr id="7" name="平行四辺形 6">
            <a:extLst>
              <a:ext uri="{FF2B5EF4-FFF2-40B4-BE49-F238E27FC236}">
                <a16:creationId xmlns:a16="http://schemas.microsoft.com/office/drawing/2014/main" id="{6E36DD85-9D15-9C97-6081-F2537BC40493}"/>
              </a:ext>
            </a:extLst>
          </p:cNvPr>
          <p:cNvSpPr/>
          <p:nvPr userDrawn="1"/>
        </p:nvSpPr>
        <p:spPr bwMode="auto">
          <a:xfrm>
            <a:off x="8602141" y="826828"/>
            <a:ext cx="1321439" cy="77730"/>
          </a:xfrm>
          <a:prstGeom prst="parallelogram">
            <a:avLst>
              <a:gd name="adj" fmla="val 84938"/>
            </a:avLst>
          </a:prstGeom>
          <a:solidFill>
            <a:srgbClr val="687A70"/>
          </a:solidFill>
          <a:ln w="9525">
            <a:noFill/>
            <a:miter lim="800000"/>
            <a:headEnd/>
            <a:tailEnd/>
          </a:ln>
          <a:effectLst/>
        </p:spPr>
        <p:txBody>
          <a:bodyPr wrap="none" rtlCol="0" anchor="ctr"/>
          <a:lstStyle/>
          <a:p>
            <a:pPr defTabSz="987095" fontAlgn="auto">
              <a:spcBef>
                <a:spcPts val="0"/>
              </a:spcBef>
              <a:spcAft>
                <a:spcPts val="0"/>
              </a:spcAft>
            </a:pPr>
            <a:endParaRPr kumimoji="0" lang="ja-JP" altLang="en-US" sz="1943">
              <a:solidFill>
                <a:prstClr val="black"/>
              </a:solidFill>
              <a:latin typeface="Meiryo UI" panose="020B0604030504040204" pitchFamily="50" charset="-128"/>
              <a:ea typeface="Meiryo UI" panose="020B0604030504040204" pitchFamily="50" charset="-128"/>
            </a:endParaRPr>
          </a:p>
        </p:txBody>
      </p:sp>
      <p:sp>
        <p:nvSpPr>
          <p:cNvPr id="8" name="平行四辺形 7">
            <a:extLst>
              <a:ext uri="{FF2B5EF4-FFF2-40B4-BE49-F238E27FC236}">
                <a16:creationId xmlns:a16="http://schemas.microsoft.com/office/drawing/2014/main" id="{A566869F-419B-CBD2-B6B5-3081A7257F96}"/>
              </a:ext>
            </a:extLst>
          </p:cNvPr>
          <p:cNvSpPr/>
          <p:nvPr userDrawn="1"/>
        </p:nvSpPr>
        <p:spPr bwMode="auto">
          <a:xfrm>
            <a:off x="9932871" y="826827"/>
            <a:ext cx="760529" cy="77730"/>
          </a:xfrm>
          <a:prstGeom prst="parallelogram">
            <a:avLst>
              <a:gd name="adj" fmla="val 84938"/>
            </a:avLst>
          </a:prstGeom>
          <a:solidFill>
            <a:srgbClr val="687A70"/>
          </a:solidFill>
          <a:ln w="9525">
            <a:noFill/>
            <a:miter lim="800000"/>
            <a:headEnd/>
            <a:tailEnd/>
          </a:ln>
          <a:effectLst/>
        </p:spPr>
        <p:txBody>
          <a:bodyPr wrap="none" rtlCol="0" anchor="ctr"/>
          <a:lstStyle/>
          <a:p>
            <a:pPr defTabSz="987095" fontAlgn="auto">
              <a:spcBef>
                <a:spcPts val="0"/>
              </a:spcBef>
              <a:spcAft>
                <a:spcPts val="0"/>
              </a:spcAft>
            </a:pPr>
            <a:endParaRPr kumimoji="0" lang="ja-JP" altLang="en-US" sz="1943">
              <a:solidFill>
                <a:prstClr val="black"/>
              </a:solidFill>
              <a:latin typeface="Meiryo UI" panose="020B0604030504040204" pitchFamily="50" charset="-128"/>
              <a:ea typeface="Meiryo UI" panose="020B0604030504040204" pitchFamily="50" charset="-128"/>
            </a:endParaRPr>
          </a:p>
        </p:txBody>
      </p:sp>
      <p:sp>
        <p:nvSpPr>
          <p:cNvPr id="10" name="角丸四角形 12">
            <a:extLst>
              <a:ext uri="{FF2B5EF4-FFF2-40B4-BE49-F238E27FC236}">
                <a16:creationId xmlns:a16="http://schemas.microsoft.com/office/drawing/2014/main" id="{493E259A-0B47-B841-FC61-F0678F5582AB}"/>
              </a:ext>
            </a:extLst>
          </p:cNvPr>
          <p:cNvSpPr/>
          <p:nvPr userDrawn="1"/>
        </p:nvSpPr>
        <p:spPr bwMode="auto">
          <a:xfrm>
            <a:off x="449603" y="207082"/>
            <a:ext cx="155946" cy="463028"/>
          </a:xfrm>
          <a:prstGeom prst="roundRect">
            <a:avLst>
              <a:gd name="adj" fmla="val 25458"/>
            </a:avLst>
          </a:prstGeom>
          <a:solidFill>
            <a:srgbClr val="FFCE6D"/>
          </a:solidFill>
          <a:ln w="9525">
            <a:noFill/>
            <a:miter lim="800000"/>
            <a:headEnd/>
            <a:tailEnd/>
          </a:ln>
          <a:effectLst/>
        </p:spPr>
        <p:txBody>
          <a:bodyPr wrap="none" rtlCol="0" anchor="ctr"/>
          <a:lstStyle/>
          <a:p>
            <a:pPr defTabSz="987095" fontAlgn="auto">
              <a:spcBef>
                <a:spcPts val="0"/>
              </a:spcBef>
              <a:spcAft>
                <a:spcPts val="0"/>
              </a:spcAft>
            </a:pPr>
            <a:endParaRPr kumimoji="0" lang="ja-JP" altLang="en-US" sz="1943">
              <a:solidFill>
                <a:prstClr val="black"/>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A5DBCB17-F29B-5088-4B6C-FF9E3CE384CD}"/>
              </a:ext>
            </a:extLst>
          </p:cNvPr>
          <p:cNvSpPr/>
          <p:nvPr userDrawn="1"/>
        </p:nvSpPr>
        <p:spPr bwMode="auto">
          <a:xfrm>
            <a:off x="0" y="826828"/>
            <a:ext cx="1321439" cy="77730"/>
          </a:xfrm>
          <a:prstGeom prst="rect">
            <a:avLst/>
          </a:prstGeom>
          <a:solidFill>
            <a:srgbClr val="687A70"/>
          </a:solidFill>
          <a:ln w="9525">
            <a:noFill/>
            <a:miter lim="800000"/>
            <a:headEnd/>
            <a:tailEnd/>
          </a:ln>
          <a:effectLst/>
        </p:spPr>
        <p:txBody>
          <a:bodyPr wrap="none" rtlCol="0" anchor="ctr"/>
          <a:lstStyle/>
          <a:p>
            <a:pPr defTabSz="987095" fontAlgn="auto">
              <a:spcBef>
                <a:spcPts val="0"/>
              </a:spcBef>
              <a:spcAft>
                <a:spcPts val="0"/>
              </a:spcAft>
            </a:pPr>
            <a:endParaRPr kumimoji="0" lang="ja-JP" altLang="en-US" sz="1943">
              <a:solidFill>
                <a:prstClr val="black"/>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681C04C-283F-2E5E-3FF5-3358D1095627}"/>
              </a:ext>
            </a:extLst>
          </p:cNvPr>
          <p:cNvSpPr/>
          <p:nvPr userDrawn="1"/>
        </p:nvSpPr>
        <p:spPr bwMode="auto">
          <a:xfrm>
            <a:off x="10132982" y="826828"/>
            <a:ext cx="560418" cy="77730"/>
          </a:xfrm>
          <a:prstGeom prst="rect">
            <a:avLst/>
          </a:prstGeom>
          <a:solidFill>
            <a:srgbClr val="687A70"/>
          </a:solidFill>
          <a:ln w="9525">
            <a:noFill/>
            <a:miter lim="800000"/>
            <a:headEnd/>
            <a:tailEnd/>
          </a:ln>
          <a:effectLst/>
        </p:spPr>
        <p:txBody>
          <a:bodyPr wrap="none" rtlCol="0" anchor="ctr"/>
          <a:lstStyle/>
          <a:p>
            <a:pPr defTabSz="987095" fontAlgn="auto">
              <a:spcBef>
                <a:spcPts val="0"/>
              </a:spcBef>
              <a:spcAft>
                <a:spcPts val="0"/>
              </a:spcAft>
            </a:pPr>
            <a:endParaRPr kumimoji="0" lang="ja-JP" altLang="en-US" sz="1943">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41005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graphicFrame>
        <p:nvGraphicFramePr>
          <p:cNvPr id="6" name="オブジェクト 5" hidden="1">
            <a:extLst>
              <a:ext uri="{FF2B5EF4-FFF2-40B4-BE49-F238E27FC236}">
                <a16:creationId xmlns:a16="http://schemas.microsoft.com/office/drawing/2014/main" id="{B9153F3F-33FA-AEB1-0966-A31FE997B583}"/>
              </a:ext>
            </a:extLst>
          </p:cNvPr>
          <p:cNvGraphicFramePr>
            <a:graphicFrameLocks noChangeAspect="1"/>
          </p:cNvGraphicFramePr>
          <p:nvPr userDrawn="1">
            <p:custDataLst>
              <p:tags r:id="rId1"/>
            </p:custDataLst>
            <p:extLst>
              <p:ext uri="{D42A27DB-BD31-4B8C-83A1-F6EECF244321}">
                <p14:modId xmlns:p14="http://schemas.microsoft.com/office/powerpoint/2010/main" val="18819364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06" imgH="306" progId="TCLayout.ActiveDocument.1">
                  <p:embed/>
                </p:oleObj>
              </mc:Choice>
              <mc:Fallback>
                <p:oleObj name="think-cell スライド" r:id="rId3" imgW="306" imgH="306" progId="TCLayout.ActiveDocument.1">
                  <p:embed/>
                  <p:pic>
                    <p:nvPicPr>
                      <p:cNvPr id="6" name="オブジェクト 5" hidden="1">
                        <a:extLst>
                          <a:ext uri="{FF2B5EF4-FFF2-40B4-BE49-F238E27FC236}">
                            <a16:creationId xmlns:a16="http://schemas.microsoft.com/office/drawing/2014/main" id="{B9153F3F-33FA-AEB1-0966-A31FE997B58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正方形/長方形 6">
            <a:extLst>
              <a:ext uri="{FF2B5EF4-FFF2-40B4-BE49-F238E27FC236}">
                <a16:creationId xmlns:a16="http://schemas.microsoft.com/office/drawing/2014/main" id="{9DB0B0D5-B688-5ECF-878C-69C0A834DC90}"/>
              </a:ext>
            </a:extLst>
          </p:cNvPr>
          <p:cNvSpPr/>
          <p:nvPr userDrawn="1"/>
        </p:nvSpPr>
        <p:spPr bwMode="auto">
          <a:xfrm>
            <a:off x="1" y="3702900"/>
            <a:ext cx="10693400" cy="155463"/>
          </a:xfrm>
          <a:prstGeom prst="rect">
            <a:avLst/>
          </a:prstGeom>
          <a:solidFill>
            <a:srgbClr val="687A70"/>
          </a:solidFill>
          <a:ln w="9525">
            <a:noFill/>
            <a:miter lim="800000"/>
            <a:headEnd/>
            <a:tailEnd/>
          </a:ln>
          <a:effectLst/>
        </p:spPr>
        <p:txBody>
          <a:bodyPr wrap="none" rtlCol="0" anchor="ctr"/>
          <a:lstStyle/>
          <a:p>
            <a:pPr defTabSz="987095" fontAlgn="auto">
              <a:spcBef>
                <a:spcPts val="0"/>
              </a:spcBef>
              <a:spcAft>
                <a:spcPts val="0"/>
              </a:spcAft>
            </a:pPr>
            <a:endParaRPr kumimoji="0" lang="ja-JP" altLang="en-US" sz="1943">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19783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kumimoji="1" lang="ja-JP" altLang="en-US"/>
          </a:p>
        </p:txBody>
      </p:sp>
      <p:sp>
        <p:nvSpPr>
          <p:cNvPr id="5" name="Slide Number Placeholder 3"/>
          <p:cNvSpPr>
            <a:spLocks noGrp="1"/>
          </p:cNvSpPr>
          <p:nvPr>
            <p:ph type="sldNum" sz="quarter" idx="12"/>
          </p:nvPr>
        </p:nvSpPr>
        <p:spPr>
          <a:xfrm>
            <a:off x="8209818" y="7194496"/>
            <a:ext cx="2495127" cy="402567"/>
          </a:xfrm>
        </p:spPr>
        <p:txBody>
          <a:bodyPr/>
          <a:lstStyle/>
          <a:p>
            <a:fld id="{E46A05B3-115D-4D5B-96FB-44B1C24AEF8C}" type="slidenum">
              <a:rPr kumimoji="1" lang="ja-JP" altLang="en-US" smtClean="0"/>
              <a:pPr/>
              <a:t>‹#›</a:t>
            </a:fld>
            <a:endParaRPr kumimoji="1" lang="ja-JP" altLang="en-US"/>
          </a:p>
        </p:txBody>
      </p:sp>
    </p:spTree>
    <p:extLst>
      <p:ext uri="{BB962C8B-B14F-4D97-AF65-F5344CB8AC3E}">
        <p14:creationId xmlns:p14="http://schemas.microsoft.com/office/powerpoint/2010/main" val="703648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15925" y="183126"/>
            <a:ext cx="10222203" cy="421820"/>
          </a:xfrm>
        </p:spPr>
        <p:txBody>
          <a:bodyPr/>
          <a:lstStyle/>
          <a:p>
            <a:r>
              <a:rPr lang="ja-JP" altLang="en-US"/>
              <a:t>マスター タイトルの書式設定</a:t>
            </a:r>
            <a:endParaRPr lang="en-US"/>
          </a:p>
        </p:txBody>
      </p:sp>
      <p:sp>
        <p:nvSpPr>
          <p:cNvPr id="3" name="Content Placeholder 2"/>
          <p:cNvSpPr>
            <a:spLocks noGrp="1"/>
          </p:cNvSpPr>
          <p:nvPr>
            <p:ph idx="1"/>
          </p:nvPr>
        </p:nvSpPr>
        <p:spPr>
          <a:xfrm>
            <a:off x="215924" y="882818"/>
            <a:ext cx="10222203" cy="550380"/>
          </a:xfrm>
          <a:ln w="28575">
            <a:solidFill>
              <a:srgbClr val="FF0000"/>
            </a:solidFill>
          </a:ln>
        </p:spPr>
        <p:txBody>
          <a:bodyPr/>
          <a:lstStyle/>
          <a:p>
            <a:pPr lvl="0"/>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357888" y="7281468"/>
            <a:ext cx="2406015" cy="402567"/>
          </a:xfrm>
        </p:spPr>
        <p:txBody>
          <a:bodyPr/>
          <a:lstStyle>
            <a:lvl1pPr>
              <a:defRPr sz="1046"/>
            </a:lvl1pPr>
          </a:lstStyle>
          <a:p>
            <a:fld id="{1123D02A-6F86-4A6C-A0C0-E1D6F59CE4A4}" type="slidenum">
              <a:rPr kumimoji="1" lang="ja-JP" altLang="en-US" smtClean="0"/>
              <a:pPr/>
              <a:t>‹#›</a:t>
            </a:fld>
            <a:endParaRPr kumimoji="1" lang="ja-JP" altLang="en-US"/>
          </a:p>
        </p:txBody>
      </p:sp>
      <p:cxnSp>
        <p:nvCxnSpPr>
          <p:cNvPr id="8" name="直線コネクタ 7"/>
          <p:cNvCxnSpPr/>
          <p:nvPr userDrawn="1"/>
        </p:nvCxnSpPr>
        <p:spPr>
          <a:xfrm>
            <a:off x="0" y="746347"/>
            <a:ext cx="10693400" cy="0"/>
          </a:xfrm>
          <a:prstGeom prst="line">
            <a:avLst/>
          </a:prstGeom>
          <a:ln w="603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userDrawn="1"/>
        </p:nvCxnSpPr>
        <p:spPr>
          <a:xfrm>
            <a:off x="8067310" y="746347"/>
            <a:ext cx="2324214" cy="0"/>
          </a:xfrm>
          <a:prstGeom prst="line">
            <a:avLst/>
          </a:prstGeom>
          <a:ln w="603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157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オブジェクト 7" hidden="1">
            <a:extLst>
              <a:ext uri="{FF2B5EF4-FFF2-40B4-BE49-F238E27FC236}">
                <a16:creationId xmlns:a16="http://schemas.microsoft.com/office/drawing/2014/main" id="{817306DF-95AC-4271-9F8E-04D4F163D557}"/>
              </a:ext>
            </a:extLst>
          </p:cNvPr>
          <p:cNvGraphicFramePr>
            <a:graphicFrameLocks noChangeAspect="1"/>
          </p:cNvGraphicFramePr>
          <p:nvPr userDrawn="1">
            <p:custDataLst>
              <p:tags r:id="rId9"/>
            </p:custDataLst>
            <p:extLst>
              <p:ext uri="{D42A27DB-BD31-4B8C-83A1-F6EECF244321}">
                <p14:modId xmlns:p14="http://schemas.microsoft.com/office/powerpoint/2010/main" val="37298232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0" imgW="306" imgH="306" progId="TCLayout.ActiveDocument.1">
                  <p:embed/>
                </p:oleObj>
              </mc:Choice>
              <mc:Fallback>
                <p:oleObj name="think-cell スライド" r:id="rId10" imgW="306" imgH="306" progId="TCLayout.ActiveDocument.1">
                  <p:embed/>
                  <p:pic>
                    <p:nvPicPr>
                      <p:cNvPr id="8" name="オブジェクト 7" hidden="1">
                        <a:extLst>
                          <a:ext uri="{FF2B5EF4-FFF2-40B4-BE49-F238E27FC236}">
                            <a16:creationId xmlns:a16="http://schemas.microsoft.com/office/drawing/2014/main" id="{817306DF-95AC-4271-9F8E-04D4F163D557}"/>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215925" y="302802"/>
            <a:ext cx="10222203" cy="42182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215924" y="882818"/>
            <a:ext cx="10222203" cy="1264999"/>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4" name="日付プレースホルダー 3"/>
          <p:cNvSpPr>
            <a:spLocks noGrp="1"/>
          </p:cNvSpPr>
          <p:nvPr>
            <p:ph type="dt" sz="half" idx="2"/>
          </p:nvPr>
        </p:nvSpPr>
        <p:spPr>
          <a:xfrm>
            <a:off x="-11545" y="7188890"/>
            <a:ext cx="2495127" cy="402567"/>
          </a:xfrm>
          <a:prstGeom prst="rect">
            <a:avLst/>
          </a:prstGeom>
        </p:spPr>
        <p:txBody>
          <a:bodyPr vert="horz" lIns="91440" tIns="45720" rIns="91440" bIns="45720" rtlCol="0" anchor="ctr"/>
          <a:lstStyle>
            <a:lvl1pPr algn="l">
              <a:defRPr sz="1295">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endParaRPr lang="ja-JP" altLang="en-US"/>
          </a:p>
        </p:txBody>
      </p:sp>
      <p:sp>
        <p:nvSpPr>
          <p:cNvPr id="5" name="フッター プレースホルダー 4"/>
          <p:cNvSpPr>
            <a:spLocks noGrp="1"/>
          </p:cNvSpPr>
          <p:nvPr>
            <p:ph type="ftr" sz="quarter" idx="3"/>
          </p:nvPr>
        </p:nvSpPr>
        <p:spPr>
          <a:xfrm>
            <a:off x="3662513" y="7194496"/>
            <a:ext cx="3386243" cy="402567"/>
          </a:xfrm>
          <a:prstGeom prst="rect">
            <a:avLst/>
          </a:prstGeom>
        </p:spPr>
        <p:txBody>
          <a:bodyPr vert="horz" lIns="91440" tIns="45720" rIns="91440" bIns="45720" rtlCol="0" anchor="ctr"/>
          <a:lstStyle>
            <a:lvl1pPr algn="ctr">
              <a:defRPr sz="129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209818" y="7194496"/>
            <a:ext cx="2495127" cy="402567"/>
          </a:xfrm>
          <a:prstGeom prst="rect">
            <a:avLst/>
          </a:prstGeom>
        </p:spPr>
        <p:txBody>
          <a:bodyPr vert="horz" lIns="91440" tIns="45720" rIns="91440" bIns="45720" rtlCol="0" anchor="ctr"/>
          <a:lstStyle>
            <a:lvl1pPr algn="r">
              <a:defRPr sz="1511">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788038926"/>
      </p:ext>
    </p:extLst>
  </p:cSld>
  <p:clrMap bg1="lt1" tx1="dk1" bg2="lt2" tx2="dk2" accent1="accent1" accent2="accent2" accent3="accent3" accent4="accent4" accent5="accent5" accent6="accent6" hlink="hlink" folHlink="folHlink"/>
  <p:sldLayoutIdLst>
    <p:sldLayoutId id="2147484480" r:id="rId1"/>
    <p:sldLayoutId id="2147484481" r:id="rId2"/>
    <p:sldLayoutId id="2147484482" r:id="rId3"/>
    <p:sldLayoutId id="2147484485" r:id="rId4"/>
    <p:sldLayoutId id="2147484486" r:id="rId5"/>
    <p:sldLayoutId id="2147484483" r:id="rId6"/>
    <p:sldLayoutId id="2147484484" r:id="rId7"/>
  </p:sldLayoutIdLst>
  <p:hf hdr="0" ftr="0" dt="0"/>
  <p:txStyles>
    <p:titleStyle>
      <a:lvl1pPr algn="l" defTabSz="987095" rtl="0" eaLnBrk="1" latinLnBrk="0" hangingPunct="1">
        <a:spcBef>
          <a:spcPct val="0"/>
        </a:spcBef>
        <a:buNone/>
        <a:defRPr kumimoji="1" sz="2591"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70161" indent="-370161" algn="l" defTabSz="987095" rtl="0" eaLnBrk="1" latinLnBrk="0" hangingPunct="1">
        <a:spcBef>
          <a:spcPts val="648"/>
        </a:spcBef>
        <a:spcAft>
          <a:spcPts val="648"/>
        </a:spcAft>
        <a:buClr>
          <a:srgbClr val="002060"/>
        </a:buClr>
        <a:buFont typeface="Wingdings" panose="05000000000000000000" pitchFamily="2" charset="2"/>
        <a:buChar char="l"/>
        <a:defRPr kumimoji="1" sz="215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802015" indent="-308467" algn="l" defTabSz="987095" rtl="0" eaLnBrk="1" latinLnBrk="0" hangingPunct="1">
        <a:spcBef>
          <a:spcPts val="648"/>
        </a:spcBef>
        <a:spcAft>
          <a:spcPts val="648"/>
        </a:spcAft>
        <a:buFont typeface="Arial" pitchFamily="34" charset="0"/>
        <a:buChar char="–"/>
        <a:defRPr kumimoji="1" sz="151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233869" indent="-246774" algn="l" defTabSz="987095" rtl="0" eaLnBrk="1" latinLnBrk="0" hangingPunct="1">
        <a:spcBef>
          <a:spcPts val="648"/>
        </a:spcBef>
        <a:spcAft>
          <a:spcPts val="648"/>
        </a:spcAft>
        <a:buFont typeface="Arial" pitchFamily="34" charset="0"/>
        <a:buChar char="•"/>
        <a:defRPr kumimoji="1" sz="1133"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727416" indent="-246774" algn="l" defTabSz="987095" rtl="0" eaLnBrk="1" latinLnBrk="0" hangingPunct="1">
        <a:spcBef>
          <a:spcPct val="20000"/>
        </a:spcBef>
        <a:buFont typeface="Arial" pitchFamily="34" charset="0"/>
        <a:buChar char="–"/>
        <a:defRPr kumimoji="1" sz="215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220963" indent="-246774" algn="l" defTabSz="987095" rtl="0" eaLnBrk="1" latinLnBrk="0" hangingPunct="1">
        <a:spcBef>
          <a:spcPct val="20000"/>
        </a:spcBef>
        <a:buFont typeface="Arial" pitchFamily="34" charset="0"/>
        <a:buChar char="»"/>
        <a:defRPr kumimoji="1" sz="215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714511" indent="-246774" algn="l" defTabSz="987095"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8058" indent="-246774" algn="l" defTabSz="987095"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1606" indent="-246774" algn="l" defTabSz="987095"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5153" indent="-246774" algn="l" defTabSz="987095"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7095" rtl="0" eaLnBrk="1" latinLnBrk="0" hangingPunct="1">
        <a:defRPr kumimoji="1" sz="1943" kern="1200">
          <a:solidFill>
            <a:schemeClr val="tx1"/>
          </a:solidFill>
          <a:latin typeface="+mn-lt"/>
          <a:ea typeface="+mn-ea"/>
          <a:cs typeface="+mn-cs"/>
        </a:defRPr>
      </a:lvl1pPr>
      <a:lvl2pPr marL="493547" algn="l" defTabSz="987095" rtl="0" eaLnBrk="1" latinLnBrk="0" hangingPunct="1">
        <a:defRPr kumimoji="1" sz="1943" kern="1200">
          <a:solidFill>
            <a:schemeClr val="tx1"/>
          </a:solidFill>
          <a:latin typeface="+mn-lt"/>
          <a:ea typeface="+mn-ea"/>
          <a:cs typeface="+mn-cs"/>
        </a:defRPr>
      </a:lvl2pPr>
      <a:lvl3pPr marL="987095" algn="l" defTabSz="987095" rtl="0" eaLnBrk="1" latinLnBrk="0" hangingPunct="1">
        <a:defRPr kumimoji="1" sz="1943" kern="1200">
          <a:solidFill>
            <a:schemeClr val="tx1"/>
          </a:solidFill>
          <a:latin typeface="+mn-lt"/>
          <a:ea typeface="+mn-ea"/>
          <a:cs typeface="+mn-cs"/>
        </a:defRPr>
      </a:lvl3pPr>
      <a:lvl4pPr marL="1480642" algn="l" defTabSz="987095" rtl="0" eaLnBrk="1" latinLnBrk="0" hangingPunct="1">
        <a:defRPr kumimoji="1" sz="1943" kern="1200">
          <a:solidFill>
            <a:schemeClr val="tx1"/>
          </a:solidFill>
          <a:latin typeface="+mn-lt"/>
          <a:ea typeface="+mn-ea"/>
          <a:cs typeface="+mn-cs"/>
        </a:defRPr>
      </a:lvl4pPr>
      <a:lvl5pPr marL="1974190" algn="l" defTabSz="987095" rtl="0" eaLnBrk="1" latinLnBrk="0" hangingPunct="1">
        <a:defRPr kumimoji="1" sz="1943" kern="1200">
          <a:solidFill>
            <a:schemeClr val="tx1"/>
          </a:solidFill>
          <a:latin typeface="+mn-lt"/>
          <a:ea typeface="+mn-ea"/>
          <a:cs typeface="+mn-cs"/>
        </a:defRPr>
      </a:lvl5pPr>
      <a:lvl6pPr marL="2467737" algn="l" defTabSz="987095" rtl="0" eaLnBrk="1" latinLnBrk="0" hangingPunct="1">
        <a:defRPr kumimoji="1" sz="1943" kern="1200">
          <a:solidFill>
            <a:schemeClr val="tx1"/>
          </a:solidFill>
          <a:latin typeface="+mn-lt"/>
          <a:ea typeface="+mn-ea"/>
          <a:cs typeface="+mn-cs"/>
        </a:defRPr>
      </a:lvl6pPr>
      <a:lvl7pPr marL="2961284" algn="l" defTabSz="987095" rtl="0" eaLnBrk="1" latinLnBrk="0" hangingPunct="1">
        <a:defRPr kumimoji="1" sz="1943" kern="1200">
          <a:solidFill>
            <a:schemeClr val="tx1"/>
          </a:solidFill>
          <a:latin typeface="+mn-lt"/>
          <a:ea typeface="+mn-ea"/>
          <a:cs typeface="+mn-cs"/>
        </a:defRPr>
      </a:lvl7pPr>
      <a:lvl8pPr marL="3454832" algn="l" defTabSz="987095" rtl="0" eaLnBrk="1" latinLnBrk="0" hangingPunct="1">
        <a:defRPr kumimoji="1" sz="1943" kern="1200">
          <a:solidFill>
            <a:schemeClr val="tx1"/>
          </a:solidFill>
          <a:latin typeface="+mn-lt"/>
          <a:ea typeface="+mn-ea"/>
          <a:cs typeface="+mn-cs"/>
        </a:defRPr>
      </a:lvl8pPr>
      <a:lvl9pPr marL="3948379" algn="l" defTabSz="987095"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22.xml"/><Relationship Id="rId1" Type="http://schemas.openxmlformats.org/officeDocument/2006/relationships/slideLayout" Target="../slideLayouts/slideLayout4.xml"/><Relationship Id="rId4" Type="http://schemas.openxmlformats.org/officeDocument/2006/relationships/slide" Target="slide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slide" Target="slide29.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slide" Target="slide24.xml"/><Relationship Id="rId5" Type="http://schemas.openxmlformats.org/officeDocument/2006/relationships/slide" Target="slide2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slide" Target="slide29.xml"/><Relationship Id="rId4" Type="http://schemas.openxmlformats.org/officeDocument/2006/relationships/slide" Target="slide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4.xml"/><Relationship Id="rId5" Type="http://schemas.openxmlformats.org/officeDocument/2006/relationships/image" Target="../media/image5.emf"/><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slide" Target="slide29.xml"/><Relationship Id="rId4" Type="http://schemas.openxmlformats.org/officeDocument/2006/relationships/slide" Target="slide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corona.go.jp/action/" TargetMode="Externa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 Target="slide38.xml"/><Relationship Id="rId7" Type="http://schemas.openxmlformats.org/officeDocument/2006/relationships/slide" Target="slide42.xml"/><Relationship Id="rId2" Type="http://schemas.openxmlformats.org/officeDocument/2006/relationships/image" Target="../media/image7.png"/><Relationship Id="rId1" Type="http://schemas.openxmlformats.org/officeDocument/2006/relationships/slideLayout" Target="../slideLayouts/slideLayout4.xml"/><Relationship Id="rId6" Type="http://schemas.openxmlformats.org/officeDocument/2006/relationships/slide" Target="slide41.xml"/><Relationship Id="rId11" Type="http://schemas.openxmlformats.org/officeDocument/2006/relationships/image" Target="../media/image11.png"/><Relationship Id="rId5" Type="http://schemas.openxmlformats.org/officeDocument/2006/relationships/slide" Target="slide40.xml"/><Relationship Id="rId10" Type="http://schemas.openxmlformats.org/officeDocument/2006/relationships/image" Target="../media/image10.png"/><Relationship Id="rId4" Type="http://schemas.openxmlformats.org/officeDocument/2006/relationships/slide" Target="slide39.xml"/><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1" y="2817481"/>
            <a:ext cx="10704945" cy="835616"/>
          </a:xfrm>
          <a:prstGeom prst="rect">
            <a:avLst/>
          </a:prstGeom>
          <a:noFill/>
          <a:ln>
            <a:noFill/>
          </a:ln>
        </p:spPr>
        <p:txBody>
          <a:bodyPr vert="horz" wrap="square" lIns="0" tIns="0" rIns="0" bIns="0" rtlCol="0" anchor="ctr">
            <a:normAutofit/>
          </a:bodyPr>
          <a:lstStyle/>
          <a:p>
            <a:pPr algn="ctr" defTabSz="987095" fontAlgn="auto">
              <a:spcAft>
                <a:spcPts val="0"/>
              </a:spcAft>
            </a:pPr>
            <a:r>
              <a:rPr lang="ja-JP" altLang="en-US" sz="3886"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地域課題分析ナビゲーション</a:t>
            </a:r>
            <a:endParaRPr lang="en-US" altLang="ja-JP" sz="3886"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bwMode="auto">
          <a:xfrm>
            <a:off x="1" y="3702900"/>
            <a:ext cx="10693400" cy="155463"/>
          </a:xfrm>
          <a:prstGeom prst="rect">
            <a:avLst/>
          </a:prstGeom>
          <a:solidFill>
            <a:srgbClr val="687A70"/>
          </a:solidFill>
          <a:ln w="9525">
            <a:noFill/>
            <a:miter lim="800000"/>
            <a:headEnd/>
            <a:tailEnd/>
          </a:ln>
          <a:effectLst/>
        </p:spPr>
        <p:txBody>
          <a:bodyPr wrap="none" rtlCol="0" anchor="ctr"/>
          <a:lstStyle/>
          <a:p>
            <a:pPr defTabSz="987095" fontAlgn="auto">
              <a:spcBef>
                <a:spcPts val="0"/>
              </a:spcBef>
              <a:spcAft>
                <a:spcPts val="0"/>
              </a:spcAft>
            </a:pPr>
            <a:endParaRPr kumimoji="0" lang="ja-JP" altLang="en-US" sz="1943">
              <a:solidFill>
                <a:prstClr val="black"/>
              </a:solidFill>
              <a:latin typeface="Meiryo UI" panose="020B0604030504040204" pitchFamily="50" charset="-128"/>
              <a:ea typeface="Meiryo UI" panose="020B0604030504040204" pitchFamily="50" charset="-128"/>
            </a:endParaRPr>
          </a:p>
        </p:txBody>
      </p:sp>
      <p:sp>
        <p:nvSpPr>
          <p:cNvPr id="7" name="正方形/長方形 24">
            <a:extLst>
              <a:ext uri="{FF2B5EF4-FFF2-40B4-BE49-F238E27FC236}">
                <a16:creationId xmlns:a16="http://schemas.microsoft.com/office/drawing/2014/main" id="{E5DA3F4D-6618-4BD0-BBB6-4AE66B008CFC}"/>
              </a:ext>
            </a:extLst>
          </p:cNvPr>
          <p:cNvSpPr/>
          <p:nvPr/>
        </p:nvSpPr>
        <p:spPr>
          <a:xfrm>
            <a:off x="1" y="3780631"/>
            <a:ext cx="10704945" cy="835616"/>
          </a:xfrm>
          <a:prstGeom prst="rect">
            <a:avLst/>
          </a:prstGeom>
          <a:noFill/>
          <a:ln>
            <a:noFill/>
          </a:ln>
        </p:spPr>
        <p:txBody>
          <a:bodyPr vert="horz" wrap="square" lIns="0" tIns="0" rIns="0" bIns="0" rtlCol="0" anchor="ctr">
            <a:normAutofit/>
          </a:bodyPr>
          <a:lstStyle/>
          <a:p>
            <a:pPr algn="ctr" defTabSz="987095" fontAlgn="auto">
              <a:spcAft>
                <a:spcPts val="0"/>
              </a:spcAft>
            </a:pPr>
            <a:r>
              <a:rPr lang="ja-JP" altLang="en-US" sz="2591"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感染症からの回復に向けた</a:t>
            </a:r>
            <a:r>
              <a:rPr lang="ja-JP" altLang="en-US" sz="2591"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a:t>
            </a:r>
            <a:r>
              <a:rPr lang="ja-JP" altLang="en-US" sz="2591"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施策の効果検証</a:t>
            </a:r>
            <a:r>
              <a:rPr lang="en-US" altLang="ja-JP" sz="2591"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591"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本編</a:t>
            </a:r>
            <a:r>
              <a:rPr lang="en-US" altLang="ja-JP" sz="2591"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 name="四角形: 角を丸くする 2">
            <a:extLst>
              <a:ext uri="{FF2B5EF4-FFF2-40B4-BE49-F238E27FC236}">
                <a16:creationId xmlns:a16="http://schemas.microsoft.com/office/drawing/2014/main" id="{DAE297F2-AEC3-42D0-B804-1C4D18C04D5F}"/>
              </a:ext>
            </a:extLst>
          </p:cNvPr>
          <p:cNvSpPr/>
          <p:nvPr/>
        </p:nvSpPr>
        <p:spPr>
          <a:xfrm>
            <a:off x="1470025" y="4693978"/>
            <a:ext cx="7753350" cy="1724025"/>
          </a:xfrm>
          <a:prstGeom prst="roundRect">
            <a:avLst/>
          </a:prstGeom>
          <a:noFill/>
          <a:ln w="28575">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144000" rIns="108000" bIns="72000" numCol="1" spcCol="0" rtlCol="0" fromWordArt="0" anchor="ctr" anchorCtr="0" forceAA="0" compatLnSpc="1">
            <a:prstTxWarp prst="textNoShape">
              <a:avLst/>
            </a:prstTxWarp>
            <a:noAutofit/>
          </a:bodyPr>
          <a:lstStyle/>
          <a:p>
            <a:pPr marL="180975" indent="-180975">
              <a:buFont typeface="Arial" panose="020B0604020202020204" pitchFamily="34" charset="0"/>
              <a:buChar char="•"/>
            </a:pPr>
            <a:r>
              <a:rPr lang="ja-JP" altLang="en-US" sz="1200" b="1" dirty="0">
                <a:solidFill>
                  <a:schemeClr val="tx1"/>
                </a:solidFill>
                <a:latin typeface="Meiryo UI" panose="020B0604030504040204" pitchFamily="50" charset="-128"/>
                <a:ea typeface="Meiryo UI" panose="020B0604030504040204" pitchFamily="50" charset="-128"/>
              </a:rPr>
              <a:t>再就職・転職のためのスキルアップがしたい（雇用を守る）</a:t>
            </a:r>
            <a:r>
              <a:rPr lang="ja-JP" altLang="en-US" sz="1200" dirty="0">
                <a:solidFill>
                  <a:schemeClr val="tx1"/>
                </a:solidFill>
                <a:latin typeface="Meiryo UI" panose="020B0604030504040204" pitchFamily="50" charset="-128"/>
                <a:ea typeface="Meiryo UI" panose="020B0604030504040204" pitchFamily="50" charset="-128"/>
              </a:rPr>
              <a:t>：感染症拡大により経済的な影響を被った人たちを対象とした、再就職や転職を目的としたスキルアップ支援が課題となっている。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180975" indent="-180975">
              <a:buFont typeface="Arial" panose="020B0604020202020204" pitchFamily="34" charset="0"/>
              <a:buChar char="•"/>
            </a:pPr>
            <a:r>
              <a:rPr kumimoji="1" lang="ja-JP" altLang="en-US" sz="1200" b="1" dirty="0">
                <a:solidFill>
                  <a:schemeClr val="tx1"/>
                </a:solidFill>
                <a:latin typeface="Meiryo UI" panose="020B0604030504040204" pitchFamily="50" charset="-128"/>
                <a:ea typeface="Meiryo UI" panose="020B0604030504040204" pitchFamily="50" charset="-128"/>
              </a:rPr>
              <a:t>売上減で資金繰りが厳しい（事業を守る）</a:t>
            </a:r>
            <a:r>
              <a:rPr kumimoji="1" lang="ja-JP" altLang="en-US" sz="1200" dirty="0">
                <a:solidFill>
                  <a:schemeClr val="tx1"/>
                </a:solidFill>
                <a:latin typeface="Meiryo UI" panose="020B0604030504040204" pitchFamily="50" charset="-128"/>
                <a:ea typeface="Meiryo UI" panose="020B0604030504040204" pitchFamily="50" charset="-128"/>
              </a:rPr>
              <a:t>：感染症拡大により売上が減少した事業者を対象とした、事業継続・発展のための資金繰り支援が課題となっている。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180975" indent="-180975">
              <a:buFont typeface="Arial" panose="020B0604020202020204" pitchFamily="34" charset="0"/>
              <a:buChar char="•"/>
            </a:pPr>
            <a:r>
              <a:rPr kumimoji="1" lang="ja-JP" altLang="en-US" sz="1200" b="1" dirty="0">
                <a:solidFill>
                  <a:schemeClr val="tx1"/>
                </a:solidFill>
                <a:latin typeface="Meiryo UI" panose="020B0604030504040204" pitchFamily="50" charset="-128"/>
                <a:ea typeface="Meiryo UI" panose="020B0604030504040204" pitchFamily="50" charset="-128"/>
              </a:rPr>
              <a:t>新分野展開や業態転換で事業を立て直したい（事業を守る）</a:t>
            </a:r>
            <a:r>
              <a:rPr kumimoji="1" lang="ja-JP" altLang="en-US" sz="1200" dirty="0">
                <a:solidFill>
                  <a:schemeClr val="tx1"/>
                </a:solidFill>
                <a:latin typeface="Meiryo UI" panose="020B0604030504040204" pitchFamily="50" charset="-128"/>
                <a:ea typeface="Meiryo UI" panose="020B0604030504040204" pitchFamily="50" charset="-128"/>
              </a:rPr>
              <a:t>：感染症拡大を契機とする環境変化への対応等を志向する事業者を対象とした、新市場進出、業種・業態転換等の事業再構築支援が課題となっている。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180975" indent="-180975">
              <a:buFont typeface="Arial" panose="020B0604020202020204" pitchFamily="34" charset="0"/>
              <a:buChar char="•"/>
            </a:pPr>
            <a:r>
              <a:rPr lang="ja-JP" altLang="en-US" sz="1200" b="1" dirty="0">
                <a:solidFill>
                  <a:schemeClr val="tx1"/>
                </a:solidFill>
                <a:latin typeface="Meiryo UI" panose="020B0604030504040204" pitchFamily="50" charset="-128"/>
                <a:ea typeface="Meiryo UI" panose="020B0604030504040204" pitchFamily="50" charset="-128"/>
              </a:rPr>
              <a:t>全国を対象とした観光需要喚起策を実施（事業を守る）</a:t>
            </a:r>
            <a:r>
              <a:rPr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感染症拡大により特に影響を受けた観光業および関連産業を対象とした、産業振興のための生活者需要の喚起が課題となっている。</a:t>
            </a:r>
          </a:p>
        </p:txBody>
      </p:sp>
      <p:sp>
        <p:nvSpPr>
          <p:cNvPr id="4" name="正方形/長方形 3">
            <a:extLst>
              <a:ext uri="{FF2B5EF4-FFF2-40B4-BE49-F238E27FC236}">
                <a16:creationId xmlns:a16="http://schemas.microsoft.com/office/drawing/2014/main" id="{7310BF54-FE04-41BA-9051-4E8E8D26FC7F}"/>
              </a:ext>
            </a:extLst>
          </p:cNvPr>
          <p:cNvSpPr/>
          <p:nvPr/>
        </p:nvSpPr>
        <p:spPr>
          <a:xfrm>
            <a:off x="1555487" y="4591224"/>
            <a:ext cx="3507697" cy="262658"/>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b="1">
                <a:solidFill>
                  <a:schemeClr val="tx1"/>
                </a:solidFill>
                <a:latin typeface="Meiryo UI" panose="020B0604030504040204" pitchFamily="50" charset="-128"/>
                <a:ea typeface="Meiryo UI" panose="020B0604030504040204" pitchFamily="50" charset="-128"/>
              </a:rPr>
              <a:t>施策の効果検証の対象となる地域課題</a:t>
            </a:r>
            <a:endParaRPr kumimoji="1" lang="ja-JP" altLang="en-US" sz="1600" b="1">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89827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1" y="2817481"/>
            <a:ext cx="10704945" cy="835616"/>
          </a:xfrm>
          <a:prstGeom prst="rect">
            <a:avLst/>
          </a:prstGeom>
          <a:noFill/>
          <a:ln>
            <a:noFill/>
          </a:ln>
        </p:spPr>
        <p:txBody>
          <a:bodyPr vert="horz" wrap="square" lIns="0" tIns="0" rIns="0" bIns="0" rtlCol="0" anchor="ctr">
            <a:normAutofit/>
          </a:bodyPr>
          <a:lstStyle/>
          <a:p>
            <a:pPr algn="ctr" defTabSz="987095" fontAlgn="auto">
              <a:spcAft>
                <a:spcPts val="0"/>
              </a:spcAft>
            </a:pPr>
            <a:r>
              <a:rPr lang="ja-JP" altLang="en-US" sz="3886" b="1">
                <a:solidFill>
                  <a:prstClr val="black"/>
                </a:solidFill>
                <a:latin typeface="Meiryo UI" panose="020B0604030504040204" pitchFamily="50" charset="-128"/>
                <a:ea typeface="Meiryo UI" panose="020B0604030504040204" pitchFamily="50" charset="-128"/>
                <a:cs typeface="Meiryo UI" panose="020B0604030504040204" pitchFamily="50" charset="-128"/>
              </a:rPr>
              <a:t>これまでの振り返り</a:t>
            </a:r>
          </a:p>
        </p:txBody>
      </p:sp>
    </p:spTree>
    <p:extLst>
      <p:ext uri="{BB962C8B-B14F-4D97-AF65-F5344CB8AC3E}">
        <p14:creationId xmlns:p14="http://schemas.microsoft.com/office/powerpoint/2010/main" val="2935209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1" name="グループ化 120">
            <a:extLst>
              <a:ext uri="{FF2B5EF4-FFF2-40B4-BE49-F238E27FC236}">
                <a16:creationId xmlns:a16="http://schemas.microsoft.com/office/drawing/2014/main" id="{D4F377E3-1C96-497F-9F4F-395B00652812}"/>
              </a:ext>
            </a:extLst>
          </p:cNvPr>
          <p:cNvGrpSpPr/>
          <p:nvPr/>
        </p:nvGrpSpPr>
        <p:grpSpPr>
          <a:xfrm>
            <a:off x="640780" y="1607228"/>
            <a:ext cx="9411841" cy="253916"/>
            <a:chOff x="2422759" y="1566080"/>
            <a:chExt cx="1730952" cy="253916"/>
          </a:xfrm>
        </p:grpSpPr>
        <p:cxnSp>
          <p:nvCxnSpPr>
            <p:cNvPr id="122" name="直線矢印コネクタ 121">
              <a:extLst>
                <a:ext uri="{FF2B5EF4-FFF2-40B4-BE49-F238E27FC236}">
                  <a16:creationId xmlns:a16="http://schemas.microsoft.com/office/drawing/2014/main" id="{BE16C82B-B657-4553-8613-A30FC7211C34}"/>
                </a:ext>
              </a:extLst>
            </p:cNvPr>
            <p:cNvCxnSpPr>
              <a:cxnSpLocks/>
            </p:cNvCxnSpPr>
            <p:nvPr/>
          </p:nvCxnSpPr>
          <p:spPr>
            <a:xfrm>
              <a:off x="2422759" y="1719165"/>
              <a:ext cx="1730952" cy="0"/>
            </a:xfrm>
            <a:prstGeom prst="straightConnector1">
              <a:avLst/>
            </a:prstGeom>
            <a:noFill/>
            <a:ln w="9525" cap="flat" cmpd="sng" algn="ctr">
              <a:solidFill>
                <a:srgbClr val="2E2E38">
                  <a:lumMod val="50000"/>
                  <a:lumOff val="50000"/>
                </a:srgbClr>
              </a:solidFill>
              <a:prstDash val="solid"/>
            </a:ln>
            <a:effectLst/>
          </p:spPr>
        </p:cxnSp>
        <p:sp>
          <p:nvSpPr>
            <p:cNvPr id="123" name="テキスト ボックス 122">
              <a:extLst>
                <a:ext uri="{FF2B5EF4-FFF2-40B4-BE49-F238E27FC236}">
                  <a16:creationId xmlns:a16="http://schemas.microsoft.com/office/drawing/2014/main" id="{59EDB9B0-E06A-42BC-A9D9-9FD8BDD4DD34}"/>
                </a:ext>
              </a:extLst>
            </p:cNvPr>
            <p:cNvSpPr txBox="1"/>
            <p:nvPr/>
          </p:nvSpPr>
          <p:spPr>
            <a:xfrm>
              <a:off x="3002668" y="1566080"/>
              <a:ext cx="571132"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施策、注力課題、政策課題の関連性</a:t>
              </a:r>
            </a:p>
          </p:txBody>
        </p:sp>
      </p:grpSp>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11</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522290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政策課題の構成要素と指標の評価順序</a:t>
            </a:r>
          </a:p>
        </p:txBody>
      </p:sp>
      <p:sp>
        <p:nvSpPr>
          <p:cNvPr id="177" name="Text Placeholder 7">
            <a:extLst>
              <a:ext uri="{FF2B5EF4-FFF2-40B4-BE49-F238E27FC236}">
                <a16:creationId xmlns:a16="http://schemas.microsoft.com/office/drawing/2014/main" id="{3E8D33A0-4946-4A39-9BC2-298ABFF5D3D0}"/>
              </a:ext>
            </a:extLst>
          </p:cNvPr>
          <p:cNvSpPr txBox="1">
            <a:spLocks/>
          </p:cNvSpPr>
          <p:nvPr/>
        </p:nvSpPr>
        <p:spPr>
          <a:xfrm>
            <a:off x="215925" y="985250"/>
            <a:ext cx="10261551" cy="543482"/>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dirty="0">
                <a:solidFill>
                  <a:prstClr val="black"/>
                </a:solidFill>
              </a:rPr>
              <a:t>施策への取り組みが注力課題に、注力課題への取り組みが政策課題にそれぞれ作用し、政策課題解決へとつながります。そのため、効果検証では、施策のアウトプット、施策のアウトカム（</a:t>
            </a:r>
            <a:r>
              <a:rPr lang="en-US" altLang="ja-JP" sz="1511" dirty="0">
                <a:solidFill>
                  <a:prstClr val="black"/>
                </a:solidFill>
              </a:rPr>
              <a:t>KPI</a:t>
            </a:r>
            <a:r>
              <a:rPr lang="ja-JP" altLang="en-US" sz="1511" dirty="0">
                <a:solidFill>
                  <a:prstClr val="black"/>
                </a:solidFill>
              </a:rPr>
              <a:t>）、総合的なアウトカム（</a:t>
            </a:r>
            <a:r>
              <a:rPr lang="en-US" altLang="ja-JP" sz="1511" dirty="0">
                <a:solidFill>
                  <a:prstClr val="black"/>
                </a:solidFill>
              </a:rPr>
              <a:t>KGI</a:t>
            </a:r>
            <a:r>
              <a:rPr lang="ja-JP" altLang="en-US" sz="1511" dirty="0">
                <a:solidFill>
                  <a:prstClr val="black"/>
                </a:solidFill>
              </a:rPr>
              <a:t>）の順で評価することが肝要です。</a:t>
            </a:r>
          </a:p>
        </p:txBody>
      </p:sp>
      <p:grpSp>
        <p:nvGrpSpPr>
          <p:cNvPr id="105" name="グループ化 104">
            <a:extLst>
              <a:ext uri="{FF2B5EF4-FFF2-40B4-BE49-F238E27FC236}">
                <a16:creationId xmlns:a16="http://schemas.microsoft.com/office/drawing/2014/main" id="{4B5AA5F2-8663-4061-A8F2-5A3ED41766C4}"/>
              </a:ext>
            </a:extLst>
          </p:cNvPr>
          <p:cNvGrpSpPr/>
          <p:nvPr/>
        </p:nvGrpSpPr>
        <p:grpSpPr>
          <a:xfrm>
            <a:off x="5350225" y="2868801"/>
            <a:ext cx="1090928" cy="1090927"/>
            <a:chOff x="1055282" y="2397747"/>
            <a:chExt cx="1661335" cy="1661335"/>
          </a:xfrm>
          <a:solidFill>
            <a:srgbClr val="687A70"/>
          </a:solidFill>
        </p:grpSpPr>
        <p:sp>
          <p:nvSpPr>
            <p:cNvPr id="116" name="正方形/長方形 115">
              <a:extLst>
                <a:ext uri="{FF2B5EF4-FFF2-40B4-BE49-F238E27FC236}">
                  <a16:creationId xmlns:a16="http://schemas.microsoft.com/office/drawing/2014/main" id="{4E3DC539-2658-41CD-BFC7-3F46A47E7769}"/>
                </a:ext>
              </a:extLst>
            </p:cNvPr>
            <p:cNvSpPr/>
            <p:nvPr/>
          </p:nvSpPr>
          <p:spPr>
            <a:xfrm>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7" name="正方形/長方形 116">
              <a:extLst>
                <a:ext uri="{FF2B5EF4-FFF2-40B4-BE49-F238E27FC236}">
                  <a16:creationId xmlns:a16="http://schemas.microsoft.com/office/drawing/2014/main" id="{FAF4B62D-A4C9-4C12-9D6A-20E17A3D20EF}"/>
                </a:ext>
              </a:extLst>
            </p:cNvPr>
            <p:cNvSpPr/>
            <p:nvPr/>
          </p:nvSpPr>
          <p:spPr>
            <a:xfrm rot="54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8" name="正方形/長方形 117">
              <a:extLst>
                <a:ext uri="{FF2B5EF4-FFF2-40B4-BE49-F238E27FC236}">
                  <a16:creationId xmlns:a16="http://schemas.microsoft.com/office/drawing/2014/main" id="{77535E61-4EF2-4A25-A998-0B65F30EC2A1}"/>
                </a:ext>
              </a:extLst>
            </p:cNvPr>
            <p:cNvSpPr/>
            <p:nvPr/>
          </p:nvSpPr>
          <p:spPr>
            <a:xfrm rot="27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9" name="正方形/長方形 118">
              <a:extLst>
                <a:ext uri="{FF2B5EF4-FFF2-40B4-BE49-F238E27FC236}">
                  <a16:creationId xmlns:a16="http://schemas.microsoft.com/office/drawing/2014/main" id="{0CDC4447-1B7E-478E-A19F-2B97E6B4B02A}"/>
                </a:ext>
              </a:extLst>
            </p:cNvPr>
            <p:cNvSpPr/>
            <p:nvPr/>
          </p:nvSpPr>
          <p:spPr>
            <a:xfrm rot="18900000" flipV="1">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20" name="楕円 119">
              <a:extLst>
                <a:ext uri="{FF2B5EF4-FFF2-40B4-BE49-F238E27FC236}">
                  <a16:creationId xmlns:a16="http://schemas.microsoft.com/office/drawing/2014/main" id="{63B8390C-DC2B-419B-A763-21DB6F0DE253}"/>
                </a:ext>
              </a:extLst>
            </p:cNvPr>
            <p:cNvSpPr/>
            <p:nvPr/>
          </p:nvSpPr>
          <p:spPr>
            <a:xfrm>
              <a:off x="1190905" y="2533369"/>
              <a:ext cx="1390090" cy="1390090"/>
            </a:xfrm>
            <a:prstGeom prst="ellipse">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grpSp>
      <p:grpSp>
        <p:nvGrpSpPr>
          <p:cNvPr id="106" name="グループ化 105">
            <a:extLst>
              <a:ext uri="{FF2B5EF4-FFF2-40B4-BE49-F238E27FC236}">
                <a16:creationId xmlns:a16="http://schemas.microsoft.com/office/drawing/2014/main" id="{7EA1C2B4-85FF-440D-8373-E002F63CF4DE}"/>
              </a:ext>
            </a:extLst>
          </p:cNvPr>
          <p:cNvGrpSpPr/>
          <p:nvPr/>
        </p:nvGrpSpPr>
        <p:grpSpPr>
          <a:xfrm rot="726914">
            <a:off x="4414057" y="3807968"/>
            <a:ext cx="1090928" cy="1090927"/>
            <a:chOff x="1055282" y="2397747"/>
            <a:chExt cx="1661335" cy="1661335"/>
          </a:xfrm>
          <a:solidFill>
            <a:srgbClr val="ABD958"/>
          </a:solidFill>
        </p:grpSpPr>
        <p:sp>
          <p:nvSpPr>
            <p:cNvPr id="111" name="正方形/長方形 110">
              <a:extLst>
                <a:ext uri="{FF2B5EF4-FFF2-40B4-BE49-F238E27FC236}">
                  <a16:creationId xmlns:a16="http://schemas.microsoft.com/office/drawing/2014/main" id="{8B59BC37-833A-4EE9-B307-7E489B6CEE73}"/>
                </a:ext>
              </a:extLst>
            </p:cNvPr>
            <p:cNvSpPr/>
            <p:nvPr/>
          </p:nvSpPr>
          <p:spPr>
            <a:xfrm>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2" name="正方形/長方形 111">
              <a:extLst>
                <a:ext uri="{FF2B5EF4-FFF2-40B4-BE49-F238E27FC236}">
                  <a16:creationId xmlns:a16="http://schemas.microsoft.com/office/drawing/2014/main" id="{401B02F4-1FC9-4C87-A94A-701AFFC41FFF}"/>
                </a:ext>
              </a:extLst>
            </p:cNvPr>
            <p:cNvSpPr/>
            <p:nvPr/>
          </p:nvSpPr>
          <p:spPr>
            <a:xfrm rot="54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3" name="正方形/長方形 112">
              <a:extLst>
                <a:ext uri="{FF2B5EF4-FFF2-40B4-BE49-F238E27FC236}">
                  <a16:creationId xmlns:a16="http://schemas.microsoft.com/office/drawing/2014/main" id="{9FD463B6-DB0B-4E48-AEE5-4EDA23851DCE}"/>
                </a:ext>
              </a:extLst>
            </p:cNvPr>
            <p:cNvSpPr/>
            <p:nvPr/>
          </p:nvSpPr>
          <p:spPr>
            <a:xfrm rot="27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4" name="正方形/長方形 113">
              <a:extLst>
                <a:ext uri="{FF2B5EF4-FFF2-40B4-BE49-F238E27FC236}">
                  <a16:creationId xmlns:a16="http://schemas.microsoft.com/office/drawing/2014/main" id="{0F831E29-CB18-469B-B19C-659A535443EA}"/>
                </a:ext>
              </a:extLst>
            </p:cNvPr>
            <p:cNvSpPr/>
            <p:nvPr/>
          </p:nvSpPr>
          <p:spPr>
            <a:xfrm rot="18900000" flipV="1">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5" name="楕円 114">
              <a:extLst>
                <a:ext uri="{FF2B5EF4-FFF2-40B4-BE49-F238E27FC236}">
                  <a16:creationId xmlns:a16="http://schemas.microsoft.com/office/drawing/2014/main" id="{9DAE2400-A494-472C-A6BE-302C2569AC73}"/>
                </a:ext>
              </a:extLst>
            </p:cNvPr>
            <p:cNvSpPr/>
            <p:nvPr/>
          </p:nvSpPr>
          <p:spPr>
            <a:xfrm>
              <a:off x="1190905" y="2533369"/>
              <a:ext cx="1390090" cy="1390090"/>
            </a:xfrm>
            <a:prstGeom prst="ellipse">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grpSp>
      <p:sp>
        <p:nvSpPr>
          <p:cNvPr id="107" name="フリーフォーム: 図形 106">
            <a:extLst>
              <a:ext uri="{FF2B5EF4-FFF2-40B4-BE49-F238E27FC236}">
                <a16:creationId xmlns:a16="http://schemas.microsoft.com/office/drawing/2014/main" id="{26D467A2-60D7-43BE-AACA-6924C0FD3B6D}"/>
              </a:ext>
            </a:extLst>
          </p:cNvPr>
          <p:cNvSpPr/>
          <p:nvPr/>
        </p:nvSpPr>
        <p:spPr>
          <a:xfrm rot="513334">
            <a:off x="5218524" y="4569309"/>
            <a:ext cx="869831" cy="869831"/>
          </a:xfrm>
          <a:custGeom>
            <a:avLst/>
            <a:gdLst>
              <a:gd name="connsiteX0" fmla="*/ 431189 w 1084986"/>
              <a:gd name="connsiteY0" fmla="*/ 0 h 1084986"/>
              <a:gd name="connsiteX1" fmla="*/ 653797 w 1084986"/>
              <a:gd name="connsiteY1" fmla="*/ 0 h 1084986"/>
              <a:gd name="connsiteX2" fmla="*/ 653797 w 1084986"/>
              <a:gd name="connsiteY2" fmla="*/ 103947 h 1084986"/>
              <a:gd name="connsiteX3" fmla="*/ 719181 w 1084986"/>
              <a:gd name="connsiteY3" fmla="*/ 124243 h 1084986"/>
              <a:gd name="connsiteX4" fmla="*/ 773728 w 1084986"/>
              <a:gd name="connsiteY4" fmla="*/ 153851 h 1084986"/>
              <a:gd name="connsiteX5" fmla="*/ 847390 w 1084986"/>
              <a:gd name="connsiteY5" fmla="*/ 80189 h 1084986"/>
              <a:gd name="connsiteX6" fmla="*/ 1004797 w 1084986"/>
              <a:gd name="connsiteY6" fmla="*/ 237596 h 1084986"/>
              <a:gd name="connsiteX7" fmla="*/ 931136 w 1084986"/>
              <a:gd name="connsiteY7" fmla="*/ 311258 h 1084986"/>
              <a:gd name="connsiteX8" fmla="*/ 960744 w 1084986"/>
              <a:gd name="connsiteY8" fmla="*/ 365806 h 1084986"/>
              <a:gd name="connsiteX9" fmla="*/ 981040 w 1084986"/>
              <a:gd name="connsiteY9" fmla="*/ 431189 h 1084986"/>
              <a:gd name="connsiteX10" fmla="*/ 1084986 w 1084986"/>
              <a:gd name="connsiteY10" fmla="*/ 431189 h 1084986"/>
              <a:gd name="connsiteX11" fmla="*/ 1084986 w 1084986"/>
              <a:gd name="connsiteY11" fmla="*/ 653797 h 1084986"/>
              <a:gd name="connsiteX12" fmla="*/ 981039 w 1084986"/>
              <a:gd name="connsiteY12" fmla="*/ 653797 h 1084986"/>
              <a:gd name="connsiteX13" fmla="*/ 960744 w 1084986"/>
              <a:gd name="connsiteY13" fmla="*/ 719180 h 1084986"/>
              <a:gd name="connsiteX14" fmla="*/ 931136 w 1084986"/>
              <a:gd name="connsiteY14" fmla="*/ 773728 h 1084986"/>
              <a:gd name="connsiteX15" fmla="*/ 1004797 w 1084986"/>
              <a:gd name="connsiteY15" fmla="*/ 847390 h 1084986"/>
              <a:gd name="connsiteX16" fmla="*/ 847390 w 1084986"/>
              <a:gd name="connsiteY16" fmla="*/ 1004797 h 1084986"/>
              <a:gd name="connsiteX17" fmla="*/ 773728 w 1084986"/>
              <a:gd name="connsiteY17" fmla="*/ 931135 h 1084986"/>
              <a:gd name="connsiteX18" fmla="*/ 719181 w 1084986"/>
              <a:gd name="connsiteY18" fmla="*/ 960743 h 1084986"/>
              <a:gd name="connsiteX19" fmla="*/ 653797 w 1084986"/>
              <a:gd name="connsiteY19" fmla="*/ 981039 h 1084986"/>
              <a:gd name="connsiteX20" fmla="*/ 653797 w 1084986"/>
              <a:gd name="connsiteY20" fmla="*/ 1084986 h 1084986"/>
              <a:gd name="connsiteX21" fmla="*/ 431189 w 1084986"/>
              <a:gd name="connsiteY21" fmla="*/ 1084986 h 1084986"/>
              <a:gd name="connsiteX22" fmla="*/ 431189 w 1084986"/>
              <a:gd name="connsiteY22" fmla="*/ 981038 h 1084986"/>
              <a:gd name="connsiteX23" fmla="*/ 365807 w 1084986"/>
              <a:gd name="connsiteY23" fmla="*/ 960743 h 1084986"/>
              <a:gd name="connsiteX24" fmla="*/ 311259 w 1084986"/>
              <a:gd name="connsiteY24" fmla="*/ 931135 h 1084986"/>
              <a:gd name="connsiteX25" fmla="*/ 237596 w 1084986"/>
              <a:gd name="connsiteY25" fmla="*/ 1004798 h 1084986"/>
              <a:gd name="connsiteX26" fmla="*/ 80189 w 1084986"/>
              <a:gd name="connsiteY26" fmla="*/ 847390 h 1084986"/>
              <a:gd name="connsiteX27" fmla="*/ 153852 w 1084986"/>
              <a:gd name="connsiteY27" fmla="*/ 773727 h 1084986"/>
              <a:gd name="connsiteX28" fmla="*/ 124244 w 1084986"/>
              <a:gd name="connsiteY28" fmla="*/ 719179 h 1084986"/>
              <a:gd name="connsiteX29" fmla="*/ 103948 w 1084986"/>
              <a:gd name="connsiteY29" fmla="*/ 653797 h 1084986"/>
              <a:gd name="connsiteX30" fmla="*/ 0 w 1084986"/>
              <a:gd name="connsiteY30" fmla="*/ 653797 h 1084986"/>
              <a:gd name="connsiteX31" fmla="*/ 0 w 1084986"/>
              <a:gd name="connsiteY31" fmla="*/ 431189 h 1084986"/>
              <a:gd name="connsiteX32" fmla="*/ 103948 w 1084986"/>
              <a:gd name="connsiteY32" fmla="*/ 431189 h 1084986"/>
              <a:gd name="connsiteX33" fmla="*/ 124244 w 1084986"/>
              <a:gd name="connsiteY33" fmla="*/ 365806 h 1084986"/>
              <a:gd name="connsiteX34" fmla="*/ 153851 w 1084986"/>
              <a:gd name="connsiteY34" fmla="*/ 311259 h 1084986"/>
              <a:gd name="connsiteX35" fmla="*/ 80189 w 1084986"/>
              <a:gd name="connsiteY35" fmla="*/ 237596 h 1084986"/>
              <a:gd name="connsiteX36" fmla="*/ 237596 w 1084986"/>
              <a:gd name="connsiteY36" fmla="*/ 80189 h 1084986"/>
              <a:gd name="connsiteX37" fmla="*/ 311259 w 1084986"/>
              <a:gd name="connsiteY37" fmla="*/ 153851 h 1084986"/>
              <a:gd name="connsiteX38" fmla="*/ 365807 w 1084986"/>
              <a:gd name="connsiteY38" fmla="*/ 124243 h 1084986"/>
              <a:gd name="connsiteX39" fmla="*/ 431189 w 1084986"/>
              <a:gd name="connsiteY39" fmla="*/ 103948 h 108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084986" h="1084986">
                <a:moveTo>
                  <a:pt x="431189" y="0"/>
                </a:moveTo>
                <a:lnTo>
                  <a:pt x="653797" y="0"/>
                </a:lnTo>
                <a:lnTo>
                  <a:pt x="653797" y="103947"/>
                </a:lnTo>
                <a:lnTo>
                  <a:pt x="719181" y="124243"/>
                </a:lnTo>
                <a:lnTo>
                  <a:pt x="773728" y="153851"/>
                </a:lnTo>
                <a:lnTo>
                  <a:pt x="847390" y="80189"/>
                </a:lnTo>
                <a:lnTo>
                  <a:pt x="1004797" y="237596"/>
                </a:lnTo>
                <a:lnTo>
                  <a:pt x="931136" y="311258"/>
                </a:lnTo>
                <a:lnTo>
                  <a:pt x="960744" y="365806"/>
                </a:lnTo>
                <a:lnTo>
                  <a:pt x="981040" y="431189"/>
                </a:lnTo>
                <a:lnTo>
                  <a:pt x="1084986" y="431189"/>
                </a:lnTo>
                <a:lnTo>
                  <a:pt x="1084986" y="653797"/>
                </a:lnTo>
                <a:lnTo>
                  <a:pt x="981039" y="653797"/>
                </a:lnTo>
                <a:lnTo>
                  <a:pt x="960744" y="719180"/>
                </a:lnTo>
                <a:lnTo>
                  <a:pt x="931136" y="773728"/>
                </a:lnTo>
                <a:lnTo>
                  <a:pt x="1004797" y="847390"/>
                </a:lnTo>
                <a:lnTo>
                  <a:pt x="847390" y="1004797"/>
                </a:lnTo>
                <a:lnTo>
                  <a:pt x="773728" y="931135"/>
                </a:lnTo>
                <a:lnTo>
                  <a:pt x="719181" y="960743"/>
                </a:lnTo>
                <a:lnTo>
                  <a:pt x="653797" y="981039"/>
                </a:lnTo>
                <a:lnTo>
                  <a:pt x="653797" y="1084986"/>
                </a:lnTo>
                <a:lnTo>
                  <a:pt x="431189" y="1084986"/>
                </a:lnTo>
                <a:lnTo>
                  <a:pt x="431189" y="981038"/>
                </a:lnTo>
                <a:lnTo>
                  <a:pt x="365807" y="960743"/>
                </a:lnTo>
                <a:lnTo>
                  <a:pt x="311259" y="931135"/>
                </a:lnTo>
                <a:lnTo>
                  <a:pt x="237596" y="1004798"/>
                </a:lnTo>
                <a:lnTo>
                  <a:pt x="80189" y="847390"/>
                </a:lnTo>
                <a:lnTo>
                  <a:pt x="153852" y="773727"/>
                </a:lnTo>
                <a:lnTo>
                  <a:pt x="124244" y="719179"/>
                </a:lnTo>
                <a:lnTo>
                  <a:pt x="103948" y="653797"/>
                </a:lnTo>
                <a:lnTo>
                  <a:pt x="0" y="653797"/>
                </a:lnTo>
                <a:lnTo>
                  <a:pt x="0" y="431189"/>
                </a:lnTo>
                <a:lnTo>
                  <a:pt x="103948" y="431189"/>
                </a:lnTo>
                <a:lnTo>
                  <a:pt x="124244" y="365806"/>
                </a:lnTo>
                <a:lnTo>
                  <a:pt x="153851" y="311259"/>
                </a:lnTo>
                <a:lnTo>
                  <a:pt x="80189" y="237596"/>
                </a:lnTo>
                <a:lnTo>
                  <a:pt x="237596" y="80189"/>
                </a:lnTo>
                <a:lnTo>
                  <a:pt x="311259" y="153851"/>
                </a:lnTo>
                <a:lnTo>
                  <a:pt x="365807" y="124243"/>
                </a:lnTo>
                <a:lnTo>
                  <a:pt x="431189" y="103948"/>
                </a:lnTo>
                <a:close/>
              </a:path>
            </a:pathLst>
          </a:custGeom>
          <a:solidFill>
            <a:srgbClr val="FFFFFF">
              <a:lumMod val="95000"/>
            </a:srgbClr>
          </a:solidFill>
          <a:ln>
            <a:solidFill>
              <a:srgbClr val="FFFFFF">
                <a:lumMod val="75000"/>
              </a:srgbClr>
            </a:solidFill>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08" name="矢印: 環状 107">
            <a:extLst>
              <a:ext uri="{FF2B5EF4-FFF2-40B4-BE49-F238E27FC236}">
                <a16:creationId xmlns:a16="http://schemas.microsoft.com/office/drawing/2014/main" id="{6C2798B7-6124-40DE-A1F8-844DF00C7A42}"/>
              </a:ext>
            </a:extLst>
          </p:cNvPr>
          <p:cNvSpPr/>
          <p:nvPr/>
        </p:nvSpPr>
        <p:spPr>
          <a:xfrm rot="13546448" flipV="1">
            <a:off x="5896943" y="2590740"/>
            <a:ext cx="763280" cy="797489"/>
          </a:xfrm>
          <a:prstGeom prst="circularArrow">
            <a:avLst/>
          </a:prstGeom>
          <a:noFill/>
          <a:ln w="19050">
            <a:solidFill>
              <a:srgbClr val="2E2E38"/>
            </a:solidFill>
            <a:prstDash val="dash"/>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09" name="矢印: 環状 108">
            <a:extLst>
              <a:ext uri="{FF2B5EF4-FFF2-40B4-BE49-F238E27FC236}">
                <a16:creationId xmlns:a16="http://schemas.microsoft.com/office/drawing/2014/main" id="{EA6276B0-5BDE-41A5-A540-92B0BC7BF1A4}"/>
              </a:ext>
            </a:extLst>
          </p:cNvPr>
          <p:cNvSpPr/>
          <p:nvPr/>
        </p:nvSpPr>
        <p:spPr>
          <a:xfrm rot="17946475">
            <a:off x="4137515" y="3874281"/>
            <a:ext cx="496351" cy="518597"/>
          </a:xfrm>
          <a:prstGeom prst="circularArrow">
            <a:avLst/>
          </a:prstGeom>
          <a:solidFill>
            <a:srgbClr val="2E2E3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0" name="矢印: 環状 109">
            <a:extLst>
              <a:ext uri="{FF2B5EF4-FFF2-40B4-BE49-F238E27FC236}">
                <a16:creationId xmlns:a16="http://schemas.microsoft.com/office/drawing/2014/main" id="{DBD4CD25-8A71-4D24-B459-B242E488EF2B}"/>
              </a:ext>
            </a:extLst>
          </p:cNvPr>
          <p:cNvSpPr/>
          <p:nvPr/>
        </p:nvSpPr>
        <p:spPr>
          <a:xfrm rot="6464135">
            <a:off x="5928986" y="4836372"/>
            <a:ext cx="496351" cy="518597"/>
          </a:xfrm>
          <a:prstGeom prst="circularArrow">
            <a:avLst/>
          </a:prstGeom>
          <a:solidFill>
            <a:srgbClr val="2E2E3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grpSp>
        <p:nvGrpSpPr>
          <p:cNvPr id="128" name="グループ化 127">
            <a:extLst>
              <a:ext uri="{FF2B5EF4-FFF2-40B4-BE49-F238E27FC236}">
                <a16:creationId xmlns:a16="http://schemas.microsoft.com/office/drawing/2014/main" id="{54395F03-8E44-490F-8EAE-028B4C3F3691}"/>
              </a:ext>
            </a:extLst>
          </p:cNvPr>
          <p:cNvGrpSpPr/>
          <p:nvPr/>
        </p:nvGrpSpPr>
        <p:grpSpPr>
          <a:xfrm>
            <a:off x="2197832" y="2864938"/>
            <a:ext cx="1276568" cy="1276569"/>
            <a:chOff x="1055282" y="2397747"/>
            <a:chExt cx="1661335" cy="1661335"/>
          </a:xfrm>
          <a:solidFill>
            <a:srgbClr val="687A70"/>
          </a:solidFill>
        </p:grpSpPr>
        <p:sp>
          <p:nvSpPr>
            <p:cNvPr id="141" name="正方形/長方形 140">
              <a:extLst>
                <a:ext uri="{FF2B5EF4-FFF2-40B4-BE49-F238E27FC236}">
                  <a16:creationId xmlns:a16="http://schemas.microsoft.com/office/drawing/2014/main" id="{236127A0-F940-4512-AF08-029DECACB7E6}"/>
                </a:ext>
              </a:extLst>
            </p:cNvPr>
            <p:cNvSpPr/>
            <p:nvPr/>
          </p:nvSpPr>
          <p:spPr>
            <a:xfrm>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42" name="正方形/長方形 141">
              <a:extLst>
                <a:ext uri="{FF2B5EF4-FFF2-40B4-BE49-F238E27FC236}">
                  <a16:creationId xmlns:a16="http://schemas.microsoft.com/office/drawing/2014/main" id="{3F27F1B3-2BB2-49A9-A5DD-685F1A94456B}"/>
                </a:ext>
              </a:extLst>
            </p:cNvPr>
            <p:cNvSpPr/>
            <p:nvPr/>
          </p:nvSpPr>
          <p:spPr>
            <a:xfrm rot="54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43" name="正方形/長方形 142">
              <a:extLst>
                <a:ext uri="{FF2B5EF4-FFF2-40B4-BE49-F238E27FC236}">
                  <a16:creationId xmlns:a16="http://schemas.microsoft.com/office/drawing/2014/main" id="{E34E450B-547C-4344-912D-429295A5ECFC}"/>
                </a:ext>
              </a:extLst>
            </p:cNvPr>
            <p:cNvSpPr/>
            <p:nvPr/>
          </p:nvSpPr>
          <p:spPr>
            <a:xfrm rot="27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44" name="正方形/長方形 143">
              <a:extLst>
                <a:ext uri="{FF2B5EF4-FFF2-40B4-BE49-F238E27FC236}">
                  <a16:creationId xmlns:a16="http://schemas.microsoft.com/office/drawing/2014/main" id="{D43649C4-7E44-44D2-8C9F-D6B3062B18FE}"/>
                </a:ext>
              </a:extLst>
            </p:cNvPr>
            <p:cNvSpPr/>
            <p:nvPr/>
          </p:nvSpPr>
          <p:spPr>
            <a:xfrm rot="18900000" flipV="1">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45" name="楕円 144">
              <a:extLst>
                <a:ext uri="{FF2B5EF4-FFF2-40B4-BE49-F238E27FC236}">
                  <a16:creationId xmlns:a16="http://schemas.microsoft.com/office/drawing/2014/main" id="{C7CC12A9-757B-4B83-BB7A-AC4CFD64DBF5}"/>
                </a:ext>
              </a:extLst>
            </p:cNvPr>
            <p:cNvSpPr/>
            <p:nvPr/>
          </p:nvSpPr>
          <p:spPr>
            <a:xfrm>
              <a:off x="1190905" y="2533369"/>
              <a:ext cx="1390090" cy="1390090"/>
            </a:xfrm>
            <a:prstGeom prst="ellipse">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政策課題</a:t>
              </a:r>
              <a:br>
                <a:rPr kumimoji="0" lang="en-US" altLang="ja-JP" sz="1200" b="0"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1200" b="0"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a:t>
              </a: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総合的な</a:t>
              </a:r>
              <a:br>
                <a:rPr kumimoji="0" lang="en-US" altLang="ja-JP"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アウトカム</a:t>
              </a:r>
              <a:br>
                <a:rPr kumimoji="0" lang="en-US" altLang="ja-JP"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a:t>
              </a:r>
              <a:r>
                <a:rPr kumimoji="0" lang="en-US" altLang="ja-JP"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KGI</a:t>
              </a: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a:t>
              </a:r>
            </a:p>
          </p:txBody>
        </p:sp>
      </p:grpSp>
      <p:grpSp>
        <p:nvGrpSpPr>
          <p:cNvPr id="129" name="グループ化 128">
            <a:extLst>
              <a:ext uri="{FF2B5EF4-FFF2-40B4-BE49-F238E27FC236}">
                <a16:creationId xmlns:a16="http://schemas.microsoft.com/office/drawing/2014/main" id="{C542D489-1F16-475D-836F-2D6132699812}"/>
              </a:ext>
            </a:extLst>
          </p:cNvPr>
          <p:cNvGrpSpPr/>
          <p:nvPr/>
        </p:nvGrpSpPr>
        <p:grpSpPr>
          <a:xfrm rot="726914">
            <a:off x="1102356" y="3424903"/>
            <a:ext cx="1276568" cy="1276569"/>
            <a:chOff x="1055282" y="2397747"/>
            <a:chExt cx="1661335" cy="1661335"/>
          </a:xfrm>
          <a:solidFill>
            <a:schemeClr val="accent5">
              <a:lumMod val="60000"/>
              <a:lumOff val="40000"/>
            </a:schemeClr>
          </a:solidFill>
        </p:grpSpPr>
        <p:sp>
          <p:nvSpPr>
            <p:cNvPr id="136" name="正方形/長方形 135">
              <a:extLst>
                <a:ext uri="{FF2B5EF4-FFF2-40B4-BE49-F238E27FC236}">
                  <a16:creationId xmlns:a16="http://schemas.microsoft.com/office/drawing/2014/main" id="{35883DDB-037D-42AC-A7CA-B8B6506DAD78}"/>
                </a:ext>
              </a:extLst>
            </p:cNvPr>
            <p:cNvSpPr/>
            <p:nvPr/>
          </p:nvSpPr>
          <p:spPr>
            <a:xfrm>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37" name="正方形/長方形 136">
              <a:extLst>
                <a:ext uri="{FF2B5EF4-FFF2-40B4-BE49-F238E27FC236}">
                  <a16:creationId xmlns:a16="http://schemas.microsoft.com/office/drawing/2014/main" id="{E47EB2B3-5D96-4294-833D-4885EA7B08D4}"/>
                </a:ext>
              </a:extLst>
            </p:cNvPr>
            <p:cNvSpPr/>
            <p:nvPr/>
          </p:nvSpPr>
          <p:spPr>
            <a:xfrm rot="54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38" name="正方形/長方形 137">
              <a:extLst>
                <a:ext uri="{FF2B5EF4-FFF2-40B4-BE49-F238E27FC236}">
                  <a16:creationId xmlns:a16="http://schemas.microsoft.com/office/drawing/2014/main" id="{87DFFEA9-D76D-43FB-ADDD-A5158D20413E}"/>
                </a:ext>
              </a:extLst>
            </p:cNvPr>
            <p:cNvSpPr/>
            <p:nvPr/>
          </p:nvSpPr>
          <p:spPr>
            <a:xfrm rot="27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39" name="正方形/長方形 138">
              <a:extLst>
                <a:ext uri="{FF2B5EF4-FFF2-40B4-BE49-F238E27FC236}">
                  <a16:creationId xmlns:a16="http://schemas.microsoft.com/office/drawing/2014/main" id="{DBD8B04C-326C-49D1-BD26-4D1B1FF0C8E8}"/>
                </a:ext>
              </a:extLst>
            </p:cNvPr>
            <p:cNvSpPr/>
            <p:nvPr/>
          </p:nvSpPr>
          <p:spPr>
            <a:xfrm rot="18900000" flipV="1">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40" name="楕円 139">
              <a:extLst>
                <a:ext uri="{FF2B5EF4-FFF2-40B4-BE49-F238E27FC236}">
                  <a16:creationId xmlns:a16="http://schemas.microsoft.com/office/drawing/2014/main" id="{157B2D07-B0D6-41F6-B8EB-B9755AC7622D}"/>
                </a:ext>
              </a:extLst>
            </p:cNvPr>
            <p:cNvSpPr/>
            <p:nvPr/>
          </p:nvSpPr>
          <p:spPr>
            <a:xfrm>
              <a:off x="1190905" y="2533369"/>
              <a:ext cx="1390090" cy="1390090"/>
            </a:xfrm>
            <a:prstGeom prst="ellipse">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grpSp>
      <p:sp>
        <p:nvSpPr>
          <p:cNvPr id="130" name="フリーフォーム: 図形 129">
            <a:extLst>
              <a:ext uri="{FF2B5EF4-FFF2-40B4-BE49-F238E27FC236}">
                <a16:creationId xmlns:a16="http://schemas.microsoft.com/office/drawing/2014/main" id="{05724703-7792-418A-878C-41C2AE02A2D0}"/>
              </a:ext>
            </a:extLst>
          </p:cNvPr>
          <p:cNvSpPr/>
          <p:nvPr/>
        </p:nvSpPr>
        <p:spPr>
          <a:xfrm rot="513334">
            <a:off x="2043720" y="4315800"/>
            <a:ext cx="1017850" cy="1017850"/>
          </a:xfrm>
          <a:custGeom>
            <a:avLst/>
            <a:gdLst>
              <a:gd name="connsiteX0" fmla="*/ 431189 w 1084986"/>
              <a:gd name="connsiteY0" fmla="*/ 0 h 1084986"/>
              <a:gd name="connsiteX1" fmla="*/ 653797 w 1084986"/>
              <a:gd name="connsiteY1" fmla="*/ 0 h 1084986"/>
              <a:gd name="connsiteX2" fmla="*/ 653797 w 1084986"/>
              <a:gd name="connsiteY2" fmla="*/ 103947 h 1084986"/>
              <a:gd name="connsiteX3" fmla="*/ 719181 w 1084986"/>
              <a:gd name="connsiteY3" fmla="*/ 124243 h 1084986"/>
              <a:gd name="connsiteX4" fmla="*/ 773728 w 1084986"/>
              <a:gd name="connsiteY4" fmla="*/ 153851 h 1084986"/>
              <a:gd name="connsiteX5" fmla="*/ 847390 w 1084986"/>
              <a:gd name="connsiteY5" fmla="*/ 80189 h 1084986"/>
              <a:gd name="connsiteX6" fmla="*/ 1004797 w 1084986"/>
              <a:gd name="connsiteY6" fmla="*/ 237596 h 1084986"/>
              <a:gd name="connsiteX7" fmla="*/ 931136 w 1084986"/>
              <a:gd name="connsiteY7" fmla="*/ 311258 h 1084986"/>
              <a:gd name="connsiteX8" fmla="*/ 960744 w 1084986"/>
              <a:gd name="connsiteY8" fmla="*/ 365806 h 1084986"/>
              <a:gd name="connsiteX9" fmla="*/ 981040 w 1084986"/>
              <a:gd name="connsiteY9" fmla="*/ 431189 h 1084986"/>
              <a:gd name="connsiteX10" fmla="*/ 1084986 w 1084986"/>
              <a:gd name="connsiteY10" fmla="*/ 431189 h 1084986"/>
              <a:gd name="connsiteX11" fmla="*/ 1084986 w 1084986"/>
              <a:gd name="connsiteY11" fmla="*/ 653797 h 1084986"/>
              <a:gd name="connsiteX12" fmla="*/ 981039 w 1084986"/>
              <a:gd name="connsiteY12" fmla="*/ 653797 h 1084986"/>
              <a:gd name="connsiteX13" fmla="*/ 960744 w 1084986"/>
              <a:gd name="connsiteY13" fmla="*/ 719180 h 1084986"/>
              <a:gd name="connsiteX14" fmla="*/ 931136 w 1084986"/>
              <a:gd name="connsiteY14" fmla="*/ 773728 h 1084986"/>
              <a:gd name="connsiteX15" fmla="*/ 1004797 w 1084986"/>
              <a:gd name="connsiteY15" fmla="*/ 847390 h 1084986"/>
              <a:gd name="connsiteX16" fmla="*/ 847390 w 1084986"/>
              <a:gd name="connsiteY16" fmla="*/ 1004797 h 1084986"/>
              <a:gd name="connsiteX17" fmla="*/ 773728 w 1084986"/>
              <a:gd name="connsiteY17" fmla="*/ 931135 h 1084986"/>
              <a:gd name="connsiteX18" fmla="*/ 719181 w 1084986"/>
              <a:gd name="connsiteY18" fmla="*/ 960743 h 1084986"/>
              <a:gd name="connsiteX19" fmla="*/ 653797 w 1084986"/>
              <a:gd name="connsiteY19" fmla="*/ 981039 h 1084986"/>
              <a:gd name="connsiteX20" fmla="*/ 653797 w 1084986"/>
              <a:gd name="connsiteY20" fmla="*/ 1084986 h 1084986"/>
              <a:gd name="connsiteX21" fmla="*/ 431189 w 1084986"/>
              <a:gd name="connsiteY21" fmla="*/ 1084986 h 1084986"/>
              <a:gd name="connsiteX22" fmla="*/ 431189 w 1084986"/>
              <a:gd name="connsiteY22" fmla="*/ 981038 h 1084986"/>
              <a:gd name="connsiteX23" fmla="*/ 365807 w 1084986"/>
              <a:gd name="connsiteY23" fmla="*/ 960743 h 1084986"/>
              <a:gd name="connsiteX24" fmla="*/ 311259 w 1084986"/>
              <a:gd name="connsiteY24" fmla="*/ 931135 h 1084986"/>
              <a:gd name="connsiteX25" fmla="*/ 237596 w 1084986"/>
              <a:gd name="connsiteY25" fmla="*/ 1004798 h 1084986"/>
              <a:gd name="connsiteX26" fmla="*/ 80189 w 1084986"/>
              <a:gd name="connsiteY26" fmla="*/ 847390 h 1084986"/>
              <a:gd name="connsiteX27" fmla="*/ 153852 w 1084986"/>
              <a:gd name="connsiteY27" fmla="*/ 773727 h 1084986"/>
              <a:gd name="connsiteX28" fmla="*/ 124244 w 1084986"/>
              <a:gd name="connsiteY28" fmla="*/ 719179 h 1084986"/>
              <a:gd name="connsiteX29" fmla="*/ 103948 w 1084986"/>
              <a:gd name="connsiteY29" fmla="*/ 653797 h 1084986"/>
              <a:gd name="connsiteX30" fmla="*/ 0 w 1084986"/>
              <a:gd name="connsiteY30" fmla="*/ 653797 h 1084986"/>
              <a:gd name="connsiteX31" fmla="*/ 0 w 1084986"/>
              <a:gd name="connsiteY31" fmla="*/ 431189 h 1084986"/>
              <a:gd name="connsiteX32" fmla="*/ 103948 w 1084986"/>
              <a:gd name="connsiteY32" fmla="*/ 431189 h 1084986"/>
              <a:gd name="connsiteX33" fmla="*/ 124244 w 1084986"/>
              <a:gd name="connsiteY33" fmla="*/ 365806 h 1084986"/>
              <a:gd name="connsiteX34" fmla="*/ 153851 w 1084986"/>
              <a:gd name="connsiteY34" fmla="*/ 311259 h 1084986"/>
              <a:gd name="connsiteX35" fmla="*/ 80189 w 1084986"/>
              <a:gd name="connsiteY35" fmla="*/ 237596 h 1084986"/>
              <a:gd name="connsiteX36" fmla="*/ 237596 w 1084986"/>
              <a:gd name="connsiteY36" fmla="*/ 80189 h 1084986"/>
              <a:gd name="connsiteX37" fmla="*/ 311259 w 1084986"/>
              <a:gd name="connsiteY37" fmla="*/ 153851 h 1084986"/>
              <a:gd name="connsiteX38" fmla="*/ 365807 w 1084986"/>
              <a:gd name="connsiteY38" fmla="*/ 124243 h 1084986"/>
              <a:gd name="connsiteX39" fmla="*/ 431189 w 1084986"/>
              <a:gd name="connsiteY39" fmla="*/ 103948 h 108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084986" h="1084986">
                <a:moveTo>
                  <a:pt x="431189" y="0"/>
                </a:moveTo>
                <a:lnTo>
                  <a:pt x="653797" y="0"/>
                </a:lnTo>
                <a:lnTo>
                  <a:pt x="653797" y="103947"/>
                </a:lnTo>
                <a:lnTo>
                  <a:pt x="719181" y="124243"/>
                </a:lnTo>
                <a:lnTo>
                  <a:pt x="773728" y="153851"/>
                </a:lnTo>
                <a:lnTo>
                  <a:pt x="847390" y="80189"/>
                </a:lnTo>
                <a:lnTo>
                  <a:pt x="1004797" y="237596"/>
                </a:lnTo>
                <a:lnTo>
                  <a:pt x="931136" y="311258"/>
                </a:lnTo>
                <a:lnTo>
                  <a:pt x="960744" y="365806"/>
                </a:lnTo>
                <a:lnTo>
                  <a:pt x="981040" y="431189"/>
                </a:lnTo>
                <a:lnTo>
                  <a:pt x="1084986" y="431189"/>
                </a:lnTo>
                <a:lnTo>
                  <a:pt x="1084986" y="653797"/>
                </a:lnTo>
                <a:lnTo>
                  <a:pt x="981039" y="653797"/>
                </a:lnTo>
                <a:lnTo>
                  <a:pt x="960744" y="719180"/>
                </a:lnTo>
                <a:lnTo>
                  <a:pt x="931136" y="773728"/>
                </a:lnTo>
                <a:lnTo>
                  <a:pt x="1004797" y="847390"/>
                </a:lnTo>
                <a:lnTo>
                  <a:pt x="847390" y="1004797"/>
                </a:lnTo>
                <a:lnTo>
                  <a:pt x="773728" y="931135"/>
                </a:lnTo>
                <a:lnTo>
                  <a:pt x="719181" y="960743"/>
                </a:lnTo>
                <a:lnTo>
                  <a:pt x="653797" y="981039"/>
                </a:lnTo>
                <a:lnTo>
                  <a:pt x="653797" y="1084986"/>
                </a:lnTo>
                <a:lnTo>
                  <a:pt x="431189" y="1084986"/>
                </a:lnTo>
                <a:lnTo>
                  <a:pt x="431189" y="981038"/>
                </a:lnTo>
                <a:lnTo>
                  <a:pt x="365807" y="960743"/>
                </a:lnTo>
                <a:lnTo>
                  <a:pt x="311259" y="931135"/>
                </a:lnTo>
                <a:lnTo>
                  <a:pt x="237596" y="1004798"/>
                </a:lnTo>
                <a:lnTo>
                  <a:pt x="80189" y="847390"/>
                </a:lnTo>
                <a:lnTo>
                  <a:pt x="153852" y="773727"/>
                </a:lnTo>
                <a:lnTo>
                  <a:pt x="124244" y="719179"/>
                </a:lnTo>
                <a:lnTo>
                  <a:pt x="103948" y="653797"/>
                </a:lnTo>
                <a:lnTo>
                  <a:pt x="0" y="653797"/>
                </a:lnTo>
                <a:lnTo>
                  <a:pt x="0" y="431189"/>
                </a:lnTo>
                <a:lnTo>
                  <a:pt x="103948" y="431189"/>
                </a:lnTo>
                <a:lnTo>
                  <a:pt x="124244" y="365806"/>
                </a:lnTo>
                <a:lnTo>
                  <a:pt x="153851" y="311259"/>
                </a:lnTo>
                <a:lnTo>
                  <a:pt x="80189" y="237596"/>
                </a:lnTo>
                <a:lnTo>
                  <a:pt x="237596" y="80189"/>
                </a:lnTo>
                <a:lnTo>
                  <a:pt x="311259" y="153851"/>
                </a:lnTo>
                <a:lnTo>
                  <a:pt x="365807" y="124243"/>
                </a:lnTo>
                <a:lnTo>
                  <a:pt x="431189" y="103948"/>
                </a:lnTo>
                <a:close/>
              </a:path>
            </a:pathLst>
          </a:custGeom>
          <a:solidFill>
            <a:srgbClr val="FFFFFF">
              <a:lumMod val="95000"/>
            </a:srgbClr>
          </a:solidFill>
          <a:ln>
            <a:solidFill>
              <a:srgbClr val="FFFFFF">
                <a:lumMod val="75000"/>
              </a:srgbClr>
            </a:solidFill>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31" name="正方形/長方形 130">
            <a:extLst>
              <a:ext uri="{FF2B5EF4-FFF2-40B4-BE49-F238E27FC236}">
                <a16:creationId xmlns:a16="http://schemas.microsoft.com/office/drawing/2014/main" id="{DCE655FD-240F-4FF6-8325-2FF05AA4277A}"/>
              </a:ext>
            </a:extLst>
          </p:cNvPr>
          <p:cNvSpPr/>
          <p:nvPr/>
        </p:nvSpPr>
        <p:spPr>
          <a:xfrm>
            <a:off x="1190252" y="3835706"/>
            <a:ext cx="1100779" cy="454961"/>
          </a:xfrm>
          <a:prstGeom prst="rect">
            <a:avLst/>
          </a:prstGeom>
          <a:no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注力課題</a:t>
            </a:r>
            <a:br>
              <a:rPr kumimoji="0" lang="en-US" altLang="ja-JP" sz="120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r>
              <a:rPr kumimoji="0" lang="ja-JP" altLang="en-US" sz="12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ja-JP" altLang="en-US" sz="1200" b="1"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施策のアウトカム</a:t>
            </a:r>
            <a:br>
              <a:rPr kumimoji="0" lang="en-US" altLang="ja-JP" sz="1200" b="1"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en-US" altLang="ja-JP" sz="1200" b="1"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KPI</a:t>
            </a:r>
            <a:r>
              <a:rPr kumimoji="0" lang="ja-JP" altLang="en-US" sz="1200" b="1"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p>
        </p:txBody>
      </p:sp>
      <p:sp>
        <p:nvSpPr>
          <p:cNvPr id="132" name="正方形/長方形 131">
            <a:extLst>
              <a:ext uri="{FF2B5EF4-FFF2-40B4-BE49-F238E27FC236}">
                <a16:creationId xmlns:a16="http://schemas.microsoft.com/office/drawing/2014/main" id="{21F5DC0B-7E47-4569-9B65-10D834EDBDB4}"/>
              </a:ext>
            </a:extLst>
          </p:cNvPr>
          <p:cNvSpPr/>
          <p:nvPr/>
        </p:nvSpPr>
        <p:spPr>
          <a:xfrm>
            <a:off x="2229377" y="4691116"/>
            <a:ext cx="646536" cy="267219"/>
          </a:xfrm>
          <a:prstGeom prst="rect">
            <a:avLst/>
          </a:prstGeom>
          <a:no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a:t>
            </a:r>
            <a:b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b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b="1" kern="0">
                <a:solidFill>
                  <a:sysClr val="windowText" lastClr="000000"/>
                </a:solidFill>
                <a:latin typeface="Meiryo UI" panose="020B0604030504040204" pitchFamily="50" charset="-128"/>
                <a:ea typeface="Meiryo UI" panose="020B0604030504040204" pitchFamily="50" charset="-128"/>
              </a:rPr>
              <a:t>施策の</a:t>
            </a:r>
            <a:br>
              <a:rPr kumimoji="0" lang="en-US" altLang="ja-JP" sz="1200" b="1" kern="0">
                <a:solidFill>
                  <a:sysClr val="windowText" lastClr="000000"/>
                </a:solidFill>
                <a:latin typeface="Meiryo UI" panose="020B0604030504040204" pitchFamily="50" charset="-128"/>
                <a:ea typeface="Meiryo UI" panose="020B0604030504040204" pitchFamily="50" charset="-128"/>
              </a:rPr>
            </a:br>
            <a:r>
              <a:rPr kumimoji="0" lang="ja-JP" altLang="en-US" sz="1200" b="1" kern="0">
                <a:solidFill>
                  <a:sysClr val="windowText" lastClr="000000"/>
                </a:solidFill>
                <a:latin typeface="Meiryo UI" panose="020B0604030504040204" pitchFamily="50" charset="-128"/>
                <a:ea typeface="Meiryo UI" panose="020B0604030504040204" pitchFamily="50" charset="-128"/>
              </a:rPr>
              <a:t>アウトプット</a:t>
            </a:r>
            <a:endParaRPr kumimoji="0" lang="ja-JP" altLang="en-US" sz="12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33" name="矢印: 環状 132">
            <a:extLst>
              <a:ext uri="{FF2B5EF4-FFF2-40B4-BE49-F238E27FC236}">
                <a16:creationId xmlns:a16="http://schemas.microsoft.com/office/drawing/2014/main" id="{2DFE5E16-6D47-4C4A-91BC-C4F879701E11}"/>
              </a:ext>
            </a:extLst>
          </p:cNvPr>
          <p:cNvSpPr/>
          <p:nvPr/>
        </p:nvSpPr>
        <p:spPr>
          <a:xfrm rot="14871409" flipV="1">
            <a:off x="3197220" y="2691931"/>
            <a:ext cx="580815" cy="606846"/>
          </a:xfrm>
          <a:prstGeom prst="circularArrow">
            <a:avLst/>
          </a:prstGeom>
          <a:solidFill>
            <a:srgbClr val="2E2E3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34" name="矢印: 環状 133">
            <a:extLst>
              <a:ext uri="{FF2B5EF4-FFF2-40B4-BE49-F238E27FC236}">
                <a16:creationId xmlns:a16="http://schemas.microsoft.com/office/drawing/2014/main" id="{5D73E686-A139-49DC-91C0-4E9838CCC2AB}"/>
              </a:ext>
            </a:extLst>
          </p:cNvPr>
          <p:cNvSpPr/>
          <p:nvPr/>
        </p:nvSpPr>
        <p:spPr>
          <a:xfrm rot="17946475">
            <a:off x="778756" y="3502499"/>
            <a:ext cx="580815" cy="606846"/>
          </a:xfrm>
          <a:prstGeom prst="circularArrow">
            <a:avLst/>
          </a:prstGeom>
          <a:solidFill>
            <a:srgbClr val="2E2E3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35" name="矢印: 環状 134">
            <a:extLst>
              <a:ext uri="{FF2B5EF4-FFF2-40B4-BE49-F238E27FC236}">
                <a16:creationId xmlns:a16="http://schemas.microsoft.com/office/drawing/2014/main" id="{2E293453-AB5C-4DD6-ACCF-B724BF6BF212}"/>
              </a:ext>
            </a:extLst>
          </p:cNvPr>
          <p:cNvSpPr/>
          <p:nvPr/>
        </p:nvSpPr>
        <p:spPr>
          <a:xfrm rot="6464135">
            <a:off x="2875081" y="4628309"/>
            <a:ext cx="580815" cy="606846"/>
          </a:xfrm>
          <a:prstGeom prst="circularArrow">
            <a:avLst/>
          </a:prstGeom>
          <a:solidFill>
            <a:srgbClr val="2E2E3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46" name="正方形/長方形 145">
            <a:extLst>
              <a:ext uri="{FF2B5EF4-FFF2-40B4-BE49-F238E27FC236}">
                <a16:creationId xmlns:a16="http://schemas.microsoft.com/office/drawing/2014/main" id="{51D51D21-497A-4F10-B06D-AB803BDB0ED1}"/>
              </a:ext>
            </a:extLst>
          </p:cNvPr>
          <p:cNvSpPr/>
          <p:nvPr/>
        </p:nvSpPr>
        <p:spPr>
          <a:xfrm>
            <a:off x="832122" y="2109937"/>
            <a:ext cx="2892548" cy="407930"/>
          </a:xfrm>
          <a:prstGeom prst="rect">
            <a:avLst/>
          </a:prstGeom>
          <a:solidFill>
            <a:srgbClr val="F5CEA7"/>
          </a:solidFill>
        </p:spPr>
        <p:txBody>
          <a:bodyPr wrap="none" rtlCol="0" anchor="ctr">
            <a:noAutofit/>
          </a:bodyPr>
          <a:lstStyle/>
          <a:p>
            <a:pPr algn="ctr"/>
            <a:r>
              <a:rPr lang="ja-JP" altLang="en-US" sz="1200" b="1">
                <a:latin typeface="Meiryo UI" panose="020B0604030504040204" pitchFamily="50" charset="-128"/>
                <a:ea typeface="Meiryo UI" panose="020B0604030504040204" pitchFamily="50" charset="-128"/>
              </a:rPr>
              <a:t>すべてが噛み合っている</a:t>
            </a:r>
            <a:endParaRPr lang="en-US" altLang="ja-JP" sz="1200" b="1">
              <a:latin typeface="Meiryo UI" panose="020B0604030504040204" pitchFamily="50" charset="-128"/>
              <a:ea typeface="Meiryo UI" panose="020B0604030504040204" pitchFamily="50" charset="-128"/>
            </a:endParaRPr>
          </a:p>
        </p:txBody>
      </p:sp>
      <p:grpSp>
        <p:nvGrpSpPr>
          <p:cNvPr id="148" name="グループ化 147">
            <a:extLst>
              <a:ext uri="{FF2B5EF4-FFF2-40B4-BE49-F238E27FC236}">
                <a16:creationId xmlns:a16="http://schemas.microsoft.com/office/drawing/2014/main" id="{EE4F52F1-DD96-4FCD-BA52-16B8F7455808}"/>
              </a:ext>
            </a:extLst>
          </p:cNvPr>
          <p:cNvGrpSpPr/>
          <p:nvPr/>
        </p:nvGrpSpPr>
        <p:grpSpPr>
          <a:xfrm>
            <a:off x="7956070" y="3218468"/>
            <a:ext cx="1090928" cy="1090927"/>
            <a:chOff x="1055282" y="2397747"/>
            <a:chExt cx="1661335" cy="1661335"/>
          </a:xfrm>
          <a:solidFill>
            <a:srgbClr val="687A70"/>
          </a:solidFill>
        </p:grpSpPr>
        <p:sp>
          <p:nvSpPr>
            <p:cNvPr id="159" name="正方形/長方形 158">
              <a:extLst>
                <a:ext uri="{FF2B5EF4-FFF2-40B4-BE49-F238E27FC236}">
                  <a16:creationId xmlns:a16="http://schemas.microsoft.com/office/drawing/2014/main" id="{D3AB9F5E-3EE6-4ED0-A9D0-B2033F0C51B0}"/>
                </a:ext>
              </a:extLst>
            </p:cNvPr>
            <p:cNvSpPr/>
            <p:nvPr/>
          </p:nvSpPr>
          <p:spPr>
            <a:xfrm>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60" name="正方形/長方形 159">
              <a:extLst>
                <a:ext uri="{FF2B5EF4-FFF2-40B4-BE49-F238E27FC236}">
                  <a16:creationId xmlns:a16="http://schemas.microsoft.com/office/drawing/2014/main" id="{78D3F471-F91D-4215-AAC2-2C5736FC89CA}"/>
                </a:ext>
              </a:extLst>
            </p:cNvPr>
            <p:cNvSpPr/>
            <p:nvPr/>
          </p:nvSpPr>
          <p:spPr>
            <a:xfrm rot="54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61" name="正方形/長方形 160">
              <a:extLst>
                <a:ext uri="{FF2B5EF4-FFF2-40B4-BE49-F238E27FC236}">
                  <a16:creationId xmlns:a16="http://schemas.microsoft.com/office/drawing/2014/main" id="{47A11FF3-35B9-42F1-9F89-3BDB24B7F64C}"/>
                </a:ext>
              </a:extLst>
            </p:cNvPr>
            <p:cNvSpPr/>
            <p:nvPr/>
          </p:nvSpPr>
          <p:spPr>
            <a:xfrm rot="27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62" name="正方形/長方形 161">
              <a:extLst>
                <a:ext uri="{FF2B5EF4-FFF2-40B4-BE49-F238E27FC236}">
                  <a16:creationId xmlns:a16="http://schemas.microsoft.com/office/drawing/2014/main" id="{BD374671-97D2-436D-A54D-A726E8EE8AE3}"/>
                </a:ext>
              </a:extLst>
            </p:cNvPr>
            <p:cNvSpPr/>
            <p:nvPr/>
          </p:nvSpPr>
          <p:spPr>
            <a:xfrm rot="18900000" flipV="1">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63" name="楕円 162">
              <a:extLst>
                <a:ext uri="{FF2B5EF4-FFF2-40B4-BE49-F238E27FC236}">
                  <a16:creationId xmlns:a16="http://schemas.microsoft.com/office/drawing/2014/main" id="{0BCDB391-54C3-4424-9538-5C035BB0A2D3}"/>
                </a:ext>
              </a:extLst>
            </p:cNvPr>
            <p:cNvSpPr/>
            <p:nvPr/>
          </p:nvSpPr>
          <p:spPr>
            <a:xfrm>
              <a:off x="1190905" y="2533369"/>
              <a:ext cx="1390090" cy="1390090"/>
            </a:xfrm>
            <a:prstGeom prst="ellipse">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grpSp>
      <p:grpSp>
        <p:nvGrpSpPr>
          <p:cNvPr id="149" name="グループ化 148">
            <a:extLst>
              <a:ext uri="{FF2B5EF4-FFF2-40B4-BE49-F238E27FC236}">
                <a16:creationId xmlns:a16="http://schemas.microsoft.com/office/drawing/2014/main" id="{42EF2CF4-1DE2-49CC-B26A-E7660C34F002}"/>
              </a:ext>
            </a:extLst>
          </p:cNvPr>
          <p:cNvGrpSpPr/>
          <p:nvPr/>
        </p:nvGrpSpPr>
        <p:grpSpPr>
          <a:xfrm rot="726914">
            <a:off x="8133409" y="4269679"/>
            <a:ext cx="346257" cy="346255"/>
            <a:chOff x="1055282" y="2397747"/>
            <a:chExt cx="1661335" cy="1661335"/>
          </a:xfrm>
          <a:solidFill>
            <a:srgbClr val="ABD958"/>
          </a:solidFill>
        </p:grpSpPr>
        <p:sp>
          <p:nvSpPr>
            <p:cNvPr id="154" name="正方形/長方形 153">
              <a:extLst>
                <a:ext uri="{FF2B5EF4-FFF2-40B4-BE49-F238E27FC236}">
                  <a16:creationId xmlns:a16="http://schemas.microsoft.com/office/drawing/2014/main" id="{B68191AD-DACC-4DC6-A2DE-A13420B10BD2}"/>
                </a:ext>
              </a:extLst>
            </p:cNvPr>
            <p:cNvSpPr/>
            <p:nvPr/>
          </p:nvSpPr>
          <p:spPr>
            <a:xfrm>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55" name="正方形/長方形 154">
              <a:extLst>
                <a:ext uri="{FF2B5EF4-FFF2-40B4-BE49-F238E27FC236}">
                  <a16:creationId xmlns:a16="http://schemas.microsoft.com/office/drawing/2014/main" id="{C12E77FE-B722-49E0-BD18-C4A18960D6C1}"/>
                </a:ext>
              </a:extLst>
            </p:cNvPr>
            <p:cNvSpPr/>
            <p:nvPr/>
          </p:nvSpPr>
          <p:spPr>
            <a:xfrm rot="54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56" name="正方形/長方形 155">
              <a:extLst>
                <a:ext uri="{FF2B5EF4-FFF2-40B4-BE49-F238E27FC236}">
                  <a16:creationId xmlns:a16="http://schemas.microsoft.com/office/drawing/2014/main" id="{49BAC432-E9B2-493A-B82C-14C5985BEAA6}"/>
                </a:ext>
              </a:extLst>
            </p:cNvPr>
            <p:cNvSpPr/>
            <p:nvPr/>
          </p:nvSpPr>
          <p:spPr>
            <a:xfrm rot="2700000">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57" name="正方形/長方形 156">
              <a:extLst>
                <a:ext uri="{FF2B5EF4-FFF2-40B4-BE49-F238E27FC236}">
                  <a16:creationId xmlns:a16="http://schemas.microsoft.com/office/drawing/2014/main" id="{D61C020A-D871-4E01-81D5-E396B3050075}"/>
                </a:ext>
              </a:extLst>
            </p:cNvPr>
            <p:cNvSpPr/>
            <p:nvPr/>
          </p:nvSpPr>
          <p:spPr>
            <a:xfrm rot="18900000" flipV="1">
              <a:off x="1715521" y="2397747"/>
              <a:ext cx="340858" cy="1661335"/>
            </a:xfrm>
            <a:prstGeom prst="rect">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58" name="楕円 157">
              <a:extLst>
                <a:ext uri="{FF2B5EF4-FFF2-40B4-BE49-F238E27FC236}">
                  <a16:creationId xmlns:a16="http://schemas.microsoft.com/office/drawing/2014/main" id="{9384196A-18E4-45D8-B52B-EAB1BFFA90B1}"/>
                </a:ext>
              </a:extLst>
            </p:cNvPr>
            <p:cNvSpPr/>
            <p:nvPr/>
          </p:nvSpPr>
          <p:spPr>
            <a:xfrm>
              <a:off x="1190905" y="2533369"/>
              <a:ext cx="1390090" cy="1390090"/>
            </a:xfrm>
            <a:prstGeom prst="ellipse">
              <a:avLst/>
            </a:prstGeom>
            <a:grp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grpSp>
      <p:sp>
        <p:nvSpPr>
          <p:cNvPr id="150" name="フリーフォーム: 図形 149">
            <a:extLst>
              <a:ext uri="{FF2B5EF4-FFF2-40B4-BE49-F238E27FC236}">
                <a16:creationId xmlns:a16="http://schemas.microsoft.com/office/drawing/2014/main" id="{8C1BA91E-2E5D-4D1D-B9B8-D3B524BC4F1E}"/>
              </a:ext>
            </a:extLst>
          </p:cNvPr>
          <p:cNvSpPr/>
          <p:nvPr/>
        </p:nvSpPr>
        <p:spPr>
          <a:xfrm rot="513334">
            <a:off x="8428023" y="4544856"/>
            <a:ext cx="276080" cy="276080"/>
          </a:xfrm>
          <a:custGeom>
            <a:avLst/>
            <a:gdLst>
              <a:gd name="connsiteX0" fmla="*/ 431189 w 1084986"/>
              <a:gd name="connsiteY0" fmla="*/ 0 h 1084986"/>
              <a:gd name="connsiteX1" fmla="*/ 653797 w 1084986"/>
              <a:gd name="connsiteY1" fmla="*/ 0 h 1084986"/>
              <a:gd name="connsiteX2" fmla="*/ 653797 w 1084986"/>
              <a:gd name="connsiteY2" fmla="*/ 103947 h 1084986"/>
              <a:gd name="connsiteX3" fmla="*/ 719181 w 1084986"/>
              <a:gd name="connsiteY3" fmla="*/ 124243 h 1084986"/>
              <a:gd name="connsiteX4" fmla="*/ 773728 w 1084986"/>
              <a:gd name="connsiteY4" fmla="*/ 153851 h 1084986"/>
              <a:gd name="connsiteX5" fmla="*/ 847390 w 1084986"/>
              <a:gd name="connsiteY5" fmla="*/ 80189 h 1084986"/>
              <a:gd name="connsiteX6" fmla="*/ 1004797 w 1084986"/>
              <a:gd name="connsiteY6" fmla="*/ 237596 h 1084986"/>
              <a:gd name="connsiteX7" fmla="*/ 931136 w 1084986"/>
              <a:gd name="connsiteY7" fmla="*/ 311258 h 1084986"/>
              <a:gd name="connsiteX8" fmla="*/ 960744 w 1084986"/>
              <a:gd name="connsiteY8" fmla="*/ 365806 h 1084986"/>
              <a:gd name="connsiteX9" fmla="*/ 981040 w 1084986"/>
              <a:gd name="connsiteY9" fmla="*/ 431189 h 1084986"/>
              <a:gd name="connsiteX10" fmla="*/ 1084986 w 1084986"/>
              <a:gd name="connsiteY10" fmla="*/ 431189 h 1084986"/>
              <a:gd name="connsiteX11" fmla="*/ 1084986 w 1084986"/>
              <a:gd name="connsiteY11" fmla="*/ 653797 h 1084986"/>
              <a:gd name="connsiteX12" fmla="*/ 981039 w 1084986"/>
              <a:gd name="connsiteY12" fmla="*/ 653797 h 1084986"/>
              <a:gd name="connsiteX13" fmla="*/ 960744 w 1084986"/>
              <a:gd name="connsiteY13" fmla="*/ 719180 h 1084986"/>
              <a:gd name="connsiteX14" fmla="*/ 931136 w 1084986"/>
              <a:gd name="connsiteY14" fmla="*/ 773728 h 1084986"/>
              <a:gd name="connsiteX15" fmla="*/ 1004797 w 1084986"/>
              <a:gd name="connsiteY15" fmla="*/ 847390 h 1084986"/>
              <a:gd name="connsiteX16" fmla="*/ 847390 w 1084986"/>
              <a:gd name="connsiteY16" fmla="*/ 1004797 h 1084986"/>
              <a:gd name="connsiteX17" fmla="*/ 773728 w 1084986"/>
              <a:gd name="connsiteY17" fmla="*/ 931135 h 1084986"/>
              <a:gd name="connsiteX18" fmla="*/ 719181 w 1084986"/>
              <a:gd name="connsiteY18" fmla="*/ 960743 h 1084986"/>
              <a:gd name="connsiteX19" fmla="*/ 653797 w 1084986"/>
              <a:gd name="connsiteY19" fmla="*/ 981039 h 1084986"/>
              <a:gd name="connsiteX20" fmla="*/ 653797 w 1084986"/>
              <a:gd name="connsiteY20" fmla="*/ 1084986 h 1084986"/>
              <a:gd name="connsiteX21" fmla="*/ 431189 w 1084986"/>
              <a:gd name="connsiteY21" fmla="*/ 1084986 h 1084986"/>
              <a:gd name="connsiteX22" fmla="*/ 431189 w 1084986"/>
              <a:gd name="connsiteY22" fmla="*/ 981038 h 1084986"/>
              <a:gd name="connsiteX23" fmla="*/ 365807 w 1084986"/>
              <a:gd name="connsiteY23" fmla="*/ 960743 h 1084986"/>
              <a:gd name="connsiteX24" fmla="*/ 311259 w 1084986"/>
              <a:gd name="connsiteY24" fmla="*/ 931135 h 1084986"/>
              <a:gd name="connsiteX25" fmla="*/ 237596 w 1084986"/>
              <a:gd name="connsiteY25" fmla="*/ 1004798 h 1084986"/>
              <a:gd name="connsiteX26" fmla="*/ 80189 w 1084986"/>
              <a:gd name="connsiteY26" fmla="*/ 847390 h 1084986"/>
              <a:gd name="connsiteX27" fmla="*/ 153852 w 1084986"/>
              <a:gd name="connsiteY27" fmla="*/ 773727 h 1084986"/>
              <a:gd name="connsiteX28" fmla="*/ 124244 w 1084986"/>
              <a:gd name="connsiteY28" fmla="*/ 719179 h 1084986"/>
              <a:gd name="connsiteX29" fmla="*/ 103948 w 1084986"/>
              <a:gd name="connsiteY29" fmla="*/ 653797 h 1084986"/>
              <a:gd name="connsiteX30" fmla="*/ 0 w 1084986"/>
              <a:gd name="connsiteY30" fmla="*/ 653797 h 1084986"/>
              <a:gd name="connsiteX31" fmla="*/ 0 w 1084986"/>
              <a:gd name="connsiteY31" fmla="*/ 431189 h 1084986"/>
              <a:gd name="connsiteX32" fmla="*/ 103948 w 1084986"/>
              <a:gd name="connsiteY32" fmla="*/ 431189 h 1084986"/>
              <a:gd name="connsiteX33" fmla="*/ 124244 w 1084986"/>
              <a:gd name="connsiteY33" fmla="*/ 365806 h 1084986"/>
              <a:gd name="connsiteX34" fmla="*/ 153851 w 1084986"/>
              <a:gd name="connsiteY34" fmla="*/ 311259 h 1084986"/>
              <a:gd name="connsiteX35" fmla="*/ 80189 w 1084986"/>
              <a:gd name="connsiteY35" fmla="*/ 237596 h 1084986"/>
              <a:gd name="connsiteX36" fmla="*/ 237596 w 1084986"/>
              <a:gd name="connsiteY36" fmla="*/ 80189 h 1084986"/>
              <a:gd name="connsiteX37" fmla="*/ 311259 w 1084986"/>
              <a:gd name="connsiteY37" fmla="*/ 153851 h 1084986"/>
              <a:gd name="connsiteX38" fmla="*/ 365807 w 1084986"/>
              <a:gd name="connsiteY38" fmla="*/ 124243 h 1084986"/>
              <a:gd name="connsiteX39" fmla="*/ 431189 w 1084986"/>
              <a:gd name="connsiteY39" fmla="*/ 103948 h 108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084986" h="1084986">
                <a:moveTo>
                  <a:pt x="431189" y="0"/>
                </a:moveTo>
                <a:lnTo>
                  <a:pt x="653797" y="0"/>
                </a:lnTo>
                <a:lnTo>
                  <a:pt x="653797" y="103947"/>
                </a:lnTo>
                <a:lnTo>
                  <a:pt x="719181" y="124243"/>
                </a:lnTo>
                <a:lnTo>
                  <a:pt x="773728" y="153851"/>
                </a:lnTo>
                <a:lnTo>
                  <a:pt x="847390" y="80189"/>
                </a:lnTo>
                <a:lnTo>
                  <a:pt x="1004797" y="237596"/>
                </a:lnTo>
                <a:lnTo>
                  <a:pt x="931136" y="311258"/>
                </a:lnTo>
                <a:lnTo>
                  <a:pt x="960744" y="365806"/>
                </a:lnTo>
                <a:lnTo>
                  <a:pt x="981040" y="431189"/>
                </a:lnTo>
                <a:lnTo>
                  <a:pt x="1084986" y="431189"/>
                </a:lnTo>
                <a:lnTo>
                  <a:pt x="1084986" y="653797"/>
                </a:lnTo>
                <a:lnTo>
                  <a:pt x="981039" y="653797"/>
                </a:lnTo>
                <a:lnTo>
                  <a:pt x="960744" y="719180"/>
                </a:lnTo>
                <a:lnTo>
                  <a:pt x="931136" y="773728"/>
                </a:lnTo>
                <a:lnTo>
                  <a:pt x="1004797" y="847390"/>
                </a:lnTo>
                <a:lnTo>
                  <a:pt x="847390" y="1004797"/>
                </a:lnTo>
                <a:lnTo>
                  <a:pt x="773728" y="931135"/>
                </a:lnTo>
                <a:lnTo>
                  <a:pt x="719181" y="960743"/>
                </a:lnTo>
                <a:lnTo>
                  <a:pt x="653797" y="981039"/>
                </a:lnTo>
                <a:lnTo>
                  <a:pt x="653797" y="1084986"/>
                </a:lnTo>
                <a:lnTo>
                  <a:pt x="431189" y="1084986"/>
                </a:lnTo>
                <a:lnTo>
                  <a:pt x="431189" y="981038"/>
                </a:lnTo>
                <a:lnTo>
                  <a:pt x="365807" y="960743"/>
                </a:lnTo>
                <a:lnTo>
                  <a:pt x="311259" y="931135"/>
                </a:lnTo>
                <a:lnTo>
                  <a:pt x="237596" y="1004798"/>
                </a:lnTo>
                <a:lnTo>
                  <a:pt x="80189" y="847390"/>
                </a:lnTo>
                <a:lnTo>
                  <a:pt x="153852" y="773727"/>
                </a:lnTo>
                <a:lnTo>
                  <a:pt x="124244" y="719179"/>
                </a:lnTo>
                <a:lnTo>
                  <a:pt x="103948" y="653797"/>
                </a:lnTo>
                <a:lnTo>
                  <a:pt x="0" y="653797"/>
                </a:lnTo>
                <a:lnTo>
                  <a:pt x="0" y="431189"/>
                </a:lnTo>
                <a:lnTo>
                  <a:pt x="103948" y="431189"/>
                </a:lnTo>
                <a:lnTo>
                  <a:pt x="124244" y="365806"/>
                </a:lnTo>
                <a:lnTo>
                  <a:pt x="153851" y="311259"/>
                </a:lnTo>
                <a:lnTo>
                  <a:pt x="80189" y="237596"/>
                </a:lnTo>
                <a:lnTo>
                  <a:pt x="237596" y="80189"/>
                </a:lnTo>
                <a:lnTo>
                  <a:pt x="311259" y="153851"/>
                </a:lnTo>
                <a:lnTo>
                  <a:pt x="365807" y="124243"/>
                </a:lnTo>
                <a:lnTo>
                  <a:pt x="431189" y="103948"/>
                </a:lnTo>
                <a:close/>
              </a:path>
            </a:pathLst>
          </a:custGeom>
          <a:solidFill>
            <a:srgbClr val="FFFFFF">
              <a:lumMod val="95000"/>
            </a:srgbClr>
          </a:solidFill>
          <a:ln>
            <a:solidFill>
              <a:srgbClr val="FFFFFF">
                <a:lumMod val="75000"/>
              </a:srgbClr>
            </a:solidFill>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51" name="矢印: 環状 150">
            <a:extLst>
              <a:ext uri="{FF2B5EF4-FFF2-40B4-BE49-F238E27FC236}">
                <a16:creationId xmlns:a16="http://schemas.microsoft.com/office/drawing/2014/main" id="{09DF3899-3224-4048-9140-1D8761C156F0}"/>
              </a:ext>
            </a:extLst>
          </p:cNvPr>
          <p:cNvSpPr/>
          <p:nvPr/>
        </p:nvSpPr>
        <p:spPr>
          <a:xfrm rot="14781603">
            <a:off x="7920723" y="4348650"/>
            <a:ext cx="370437" cy="387040"/>
          </a:xfrm>
          <a:prstGeom prst="circularArrow">
            <a:avLst/>
          </a:prstGeom>
          <a:solidFill>
            <a:srgbClr val="2E2E3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52" name="矢印: 環状 151">
            <a:extLst>
              <a:ext uri="{FF2B5EF4-FFF2-40B4-BE49-F238E27FC236}">
                <a16:creationId xmlns:a16="http://schemas.microsoft.com/office/drawing/2014/main" id="{F392E059-00A1-49FA-A934-CA964C338805}"/>
              </a:ext>
            </a:extLst>
          </p:cNvPr>
          <p:cNvSpPr/>
          <p:nvPr/>
        </p:nvSpPr>
        <p:spPr>
          <a:xfrm rot="5038193">
            <a:off x="8576177" y="4516489"/>
            <a:ext cx="306706" cy="320452"/>
          </a:xfrm>
          <a:prstGeom prst="circularArrow">
            <a:avLst/>
          </a:prstGeom>
          <a:solidFill>
            <a:srgbClr val="2E2E3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53" name="矢印: 環状 152">
            <a:extLst>
              <a:ext uri="{FF2B5EF4-FFF2-40B4-BE49-F238E27FC236}">
                <a16:creationId xmlns:a16="http://schemas.microsoft.com/office/drawing/2014/main" id="{3EBA7704-751E-4D79-8405-4DA84B888FCC}"/>
              </a:ext>
            </a:extLst>
          </p:cNvPr>
          <p:cNvSpPr/>
          <p:nvPr/>
        </p:nvSpPr>
        <p:spPr>
          <a:xfrm rot="14924044" flipV="1">
            <a:off x="8851728" y="3202163"/>
            <a:ext cx="284034" cy="296764"/>
          </a:xfrm>
          <a:prstGeom prst="circularArrow">
            <a:avLst/>
          </a:prstGeom>
          <a:solidFill>
            <a:srgbClr val="2E2E3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64" name="正方形/長方形 163">
            <a:extLst>
              <a:ext uri="{FF2B5EF4-FFF2-40B4-BE49-F238E27FC236}">
                <a16:creationId xmlns:a16="http://schemas.microsoft.com/office/drawing/2014/main" id="{E1304093-9A7F-482C-8B60-71B5E92C8B7A}"/>
              </a:ext>
            </a:extLst>
          </p:cNvPr>
          <p:cNvSpPr/>
          <p:nvPr/>
        </p:nvSpPr>
        <p:spPr>
          <a:xfrm>
            <a:off x="3972798" y="2109937"/>
            <a:ext cx="2892548" cy="407930"/>
          </a:xfrm>
          <a:prstGeom prst="rect">
            <a:avLst/>
          </a:prstGeom>
          <a:solidFill>
            <a:srgbClr val="DFE4F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一部が噛み合っていない</a:t>
            </a:r>
            <a:endParaRPr kumimoji="0" lang="en-US" altLang="ja-JP" sz="12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65" name="正方形/長方形 164">
            <a:extLst>
              <a:ext uri="{FF2B5EF4-FFF2-40B4-BE49-F238E27FC236}">
                <a16:creationId xmlns:a16="http://schemas.microsoft.com/office/drawing/2014/main" id="{3C57B7B7-D470-42DD-B873-C29ED3AB2F62}"/>
              </a:ext>
            </a:extLst>
          </p:cNvPr>
          <p:cNvSpPr/>
          <p:nvPr/>
        </p:nvSpPr>
        <p:spPr>
          <a:xfrm>
            <a:off x="7081000" y="2109937"/>
            <a:ext cx="2892548" cy="407930"/>
          </a:xfrm>
          <a:prstGeom prst="rect">
            <a:avLst/>
          </a:prstGeom>
          <a:solidFill>
            <a:srgbClr val="DFE4F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噛み合っているが注力課題、施策が不適切</a:t>
            </a:r>
            <a:endParaRPr kumimoji="0" lang="en-US" altLang="ja-JP" sz="12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66" name="正方形/長方形 165">
            <a:extLst>
              <a:ext uri="{FF2B5EF4-FFF2-40B4-BE49-F238E27FC236}">
                <a16:creationId xmlns:a16="http://schemas.microsoft.com/office/drawing/2014/main" id="{8A964191-5EFE-4DFE-9AD7-4447D68B2F01}"/>
              </a:ext>
            </a:extLst>
          </p:cNvPr>
          <p:cNvSpPr/>
          <p:nvPr/>
        </p:nvSpPr>
        <p:spPr>
          <a:xfrm>
            <a:off x="1340184" y="6284059"/>
            <a:ext cx="7981950" cy="535126"/>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政策課題解決に効果的にアプローチできているかを検証するため、</a:t>
            </a:r>
            <a:endParaRPr kumimoji="0" lang="en-US" altLang="ja-JP" sz="16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kern="0">
                <a:solidFill>
                  <a:schemeClr val="bg1"/>
                </a:solidFill>
                <a:latin typeface="Meiryo UI" panose="020B0604030504040204" pitchFamily="50" charset="-128"/>
                <a:ea typeface="Meiryo UI" panose="020B0604030504040204" pitchFamily="50" charset="-128"/>
              </a:rPr>
              <a:t>施策のアウトプット、施策のアウトカム、総合的なアウトカムの順で評価を行います</a:t>
            </a:r>
            <a:endParaRPr kumimoji="0" lang="ja-JP" altLang="en-US" sz="16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67" name="矢印: 上下 166">
            <a:extLst>
              <a:ext uri="{FF2B5EF4-FFF2-40B4-BE49-F238E27FC236}">
                <a16:creationId xmlns:a16="http://schemas.microsoft.com/office/drawing/2014/main" id="{7955095D-6053-491B-B63E-596A117A624A}"/>
              </a:ext>
            </a:extLst>
          </p:cNvPr>
          <p:cNvSpPr/>
          <p:nvPr/>
        </p:nvSpPr>
        <p:spPr>
          <a:xfrm rot="2969317">
            <a:off x="4933319" y="3314219"/>
            <a:ext cx="255913" cy="404523"/>
          </a:xfrm>
          <a:prstGeom prst="upDownArrow">
            <a:avLst>
              <a:gd name="adj1" fmla="val 61793"/>
              <a:gd name="adj2" fmla="val 44104"/>
            </a:avLst>
          </a:prstGeom>
          <a:solidFill>
            <a:srgbClr val="2E2E3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39ECC446-BFC2-A382-3BBB-A6FC2A9A5D18}"/>
              </a:ext>
            </a:extLst>
          </p:cNvPr>
          <p:cNvSpPr/>
          <p:nvPr/>
        </p:nvSpPr>
        <p:spPr>
          <a:xfrm>
            <a:off x="832122" y="5567538"/>
            <a:ext cx="2892548" cy="370845"/>
          </a:xfrm>
          <a:prstGeom prst="rect">
            <a:avLst/>
          </a:prstGeom>
          <a:noFill/>
        </p:spPr>
        <p:txBody>
          <a:bodyPr wrap="none" rtlCol="0" anchor="ctr">
            <a:noAutofit/>
          </a:bodyPr>
          <a:lstStyle/>
          <a:p>
            <a:pPr algn="ctr"/>
            <a:r>
              <a:rPr lang="ja-JP" altLang="en-US" sz="1200" b="1">
                <a:latin typeface="Meiryo UI" panose="020B0604030504040204" pitchFamily="50" charset="-128"/>
                <a:ea typeface="Meiryo UI" panose="020B0604030504040204" pitchFamily="50" charset="-128"/>
              </a:rPr>
              <a:t>施策への取り組みが</a:t>
            </a:r>
            <a:br>
              <a:rPr lang="en-US" altLang="ja-JP" sz="1200" b="1">
                <a:latin typeface="Meiryo UI" panose="020B0604030504040204" pitchFamily="50" charset="-128"/>
                <a:ea typeface="Meiryo UI" panose="020B0604030504040204" pitchFamily="50" charset="-128"/>
              </a:rPr>
            </a:br>
            <a:r>
              <a:rPr lang="ja-JP" altLang="en-US" sz="1200" b="1">
                <a:latin typeface="Meiryo UI" panose="020B0604030504040204" pitchFamily="50" charset="-128"/>
                <a:ea typeface="Meiryo UI" panose="020B0604030504040204" pitchFamily="50" charset="-128"/>
              </a:rPr>
              <a:t>総合的なアウトカム（</a:t>
            </a:r>
            <a:r>
              <a:rPr lang="en-US" altLang="ja-JP" sz="1200" b="1">
                <a:latin typeface="Meiryo UI" panose="020B0604030504040204" pitchFamily="50" charset="-128"/>
                <a:ea typeface="Meiryo UI" panose="020B0604030504040204" pitchFamily="50" charset="-128"/>
              </a:rPr>
              <a:t>KGI</a:t>
            </a:r>
            <a:r>
              <a:rPr lang="ja-JP" altLang="en-US" sz="1200" b="1">
                <a:latin typeface="Meiryo UI" panose="020B0604030504040204" pitchFamily="50" charset="-128"/>
                <a:ea typeface="Meiryo UI" panose="020B0604030504040204" pitchFamily="50" charset="-128"/>
              </a:rPr>
              <a:t>）に作用する</a:t>
            </a:r>
          </a:p>
        </p:txBody>
      </p:sp>
      <p:sp>
        <p:nvSpPr>
          <p:cNvPr id="10" name="正方形/長方形 9">
            <a:extLst>
              <a:ext uri="{FF2B5EF4-FFF2-40B4-BE49-F238E27FC236}">
                <a16:creationId xmlns:a16="http://schemas.microsoft.com/office/drawing/2014/main" id="{2F58757C-3EA1-DE9F-407D-2E457027D144}"/>
              </a:ext>
            </a:extLst>
          </p:cNvPr>
          <p:cNvSpPr/>
          <p:nvPr/>
        </p:nvSpPr>
        <p:spPr>
          <a:xfrm>
            <a:off x="3972798" y="5567538"/>
            <a:ext cx="2892548" cy="370845"/>
          </a:xfrm>
          <a:prstGeom prst="rect">
            <a:avLst/>
          </a:prstGeom>
          <a:noFill/>
        </p:spPr>
        <p:txBody>
          <a:bodyPr wrap="none" rtlCol="0" anchor="ctr">
            <a:noAutofit/>
          </a:bodyPr>
          <a:lstStyle/>
          <a:p>
            <a:pPr algn="ctr"/>
            <a:r>
              <a:rPr lang="ja-JP" altLang="en-US" sz="1200" b="1">
                <a:latin typeface="Meiryo UI" panose="020B0604030504040204" pitchFamily="50" charset="-128"/>
                <a:ea typeface="Meiryo UI" panose="020B0604030504040204" pitchFamily="50" charset="-128"/>
              </a:rPr>
              <a:t>施策への取り組みが</a:t>
            </a:r>
            <a:br>
              <a:rPr lang="en-US" altLang="ja-JP" sz="1200" b="1">
                <a:latin typeface="Meiryo UI" panose="020B0604030504040204" pitchFamily="50" charset="-128"/>
                <a:ea typeface="Meiryo UI" panose="020B0604030504040204" pitchFamily="50" charset="-128"/>
              </a:rPr>
            </a:br>
            <a:r>
              <a:rPr lang="ja-JP" altLang="en-US" sz="1200" b="1">
                <a:latin typeface="Meiryo UI" panose="020B0604030504040204" pitchFamily="50" charset="-128"/>
                <a:ea typeface="Meiryo UI" panose="020B0604030504040204" pitchFamily="50" charset="-128"/>
              </a:rPr>
              <a:t>総合的なアウトカム（</a:t>
            </a:r>
            <a:r>
              <a:rPr lang="en-US" altLang="ja-JP" sz="1200" b="1">
                <a:latin typeface="Meiryo UI" panose="020B0604030504040204" pitchFamily="50" charset="-128"/>
                <a:ea typeface="Meiryo UI" panose="020B0604030504040204" pitchFamily="50" charset="-128"/>
              </a:rPr>
              <a:t>KGI</a:t>
            </a:r>
            <a:r>
              <a:rPr lang="ja-JP" altLang="en-US" sz="1200" b="1">
                <a:latin typeface="Meiryo UI" panose="020B0604030504040204" pitchFamily="50" charset="-128"/>
                <a:ea typeface="Meiryo UI" panose="020B0604030504040204" pitchFamily="50" charset="-128"/>
              </a:rPr>
              <a:t>）に作用しない</a:t>
            </a:r>
          </a:p>
        </p:txBody>
      </p:sp>
      <p:sp>
        <p:nvSpPr>
          <p:cNvPr id="11" name="正方形/長方形 10">
            <a:extLst>
              <a:ext uri="{FF2B5EF4-FFF2-40B4-BE49-F238E27FC236}">
                <a16:creationId xmlns:a16="http://schemas.microsoft.com/office/drawing/2014/main" id="{A1347CB0-970C-CCAC-0130-555E7EA52BCE}"/>
              </a:ext>
            </a:extLst>
          </p:cNvPr>
          <p:cNvSpPr/>
          <p:nvPr/>
        </p:nvSpPr>
        <p:spPr>
          <a:xfrm>
            <a:off x="7081000" y="5567538"/>
            <a:ext cx="2892548" cy="370845"/>
          </a:xfrm>
          <a:prstGeom prst="rect">
            <a:avLst/>
          </a:prstGeom>
          <a:noFill/>
        </p:spPr>
        <p:txBody>
          <a:bodyPr wrap="none" rtlCol="0" anchor="ctr">
            <a:noAutofit/>
          </a:bodyPr>
          <a:lstStyle/>
          <a:p>
            <a:pPr algn="ctr"/>
            <a:r>
              <a:rPr lang="ja-JP" altLang="en-US" sz="1200" b="1">
                <a:latin typeface="Meiryo UI" panose="020B0604030504040204" pitchFamily="50" charset="-128"/>
                <a:ea typeface="Meiryo UI" panose="020B0604030504040204" pitchFamily="50" charset="-128"/>
              </a:rPr>
              <a:t>施策への取り組みがもたらす</a:t>
            </a:r>
            <a:br>
              <a:rPr lang="en-US" altLang="ja-JP" sz="1200" b="1">
                <a:latin typeface="Meiryo UI" panose="020B0604030504040204" pitchFamily="50" charset="-128"/>
                <a:ea typeface="Meiryo UI" panose="020B0604030504040204" pitchFamily="50" charset="-128"/>
              </a:rPr>
            </a:br>
            <a:r>
              <a:rPr lang="ja-JP" altLang="en-US" sz="1200" b="1">
                <a:latin typeface="Meiryo UI" panose="020B0604030504040204" pitchFamily="50" charset="-128"/>
                <a:ea typeface="Meiryo UI" panose="020B0604030504040204" pitchFamily="50" charset="-128"/>
              </a:rPr>
              <a:t>総合的なアウトカム（</a:t>
            </a:r>
            <a:r>
              <a:rPr lang="en-US" altLang="ja-JP" sz="1200" b="1">
                <a:latin typeface="Meiryo UI" panose="020B0604030504040204" pitchFamily="50" charset="-128"/>
                <a:ea typeface="Meiryo UI" panose="020B0604030504040204" pitchFamily="50" charset="-128"/>
              </a:rPr>
              <a:t>KGI</a:t>
            </a:r>
            <a:r>
              <a:rPr lang="ja-JP" altLang="en-US" sz="1200" b="1">
                <a:latin typeface="Meiryo UI" panose="020B0604030504040204" pitchFamily="50" charset="-128"/>
                <a:ea typeface="Meiryo UI" panose="020B0604030504040204" pitchFamily="50" charset="-128"/>
              </a:rPr>
              <a:t>）への作用が限定的</a:t>
            </a:r>
          </a:p>
        </p:txBody>
      </p:sp>
      <p:sp>
        <p:nvSpPr>
          <p:cNvPr id="8" name="楕円 7">
            <a:extLst>
              <a:ext uri="{FF2B5EF4-FFF2-40B4-BE49-F238E27FC236}">
                <a16:creationId xmlns:a16="http://schemas.microsoft.com/office/drawing/2014/main" id="{2CFD0C97-20A0-7385-A8FD-D25C0B32598B}"/>
              </a:ext>
            </a:extLst>
          </p:cNvPr>
          <p:cNvSpPr/>
          <p:nvPr/>
        </p:nvSpPr>
        <p:spPr>
          <a:xfrm>
            <a:off x="3276981" y="4874054"/>
            <a:ext cx="206145" cy="206145"/>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tx1"/>
                </a:solidFill>
              </a:rPr>
              <a:t>1</a:t>
            </a:r>
            <a:endParaRPr kumimoji="1" lang="ja-JP" altLang="en-US" sz="1600" b="1">
              <a:solidFill>
                <a:schemeClr val="tx1"/>
              </a:solidFill>
            </a:endParaRPr>
          </a:p>
        </p:txBody>
      </p:sp>
      <p:sp>
        <p:nvSpPr>
          <p:cNvPr id="14" name="楕円 13">
            <a:extLst>
              <a:ext uri="{FF2B5EF4-FFF2-40B4-BE49-F238E27FC236}">
                <a16:creationId xmlns:a16="http://schemas.microsoft.com/office/drawing/2014/main" id="{44679374-BCBD-3083-D0D7-4D59A9941037}"/>
              </a:ext>
            </a:extLst>
          </p:cNvPr>
          <p:cNvSpPr/>
          <p:nvPr/>
        </p:nvSpPr>
        <p:spPr>
          <a:xfrm>
            <a:off x="753971" y="3602578"/>
            <a:ext cx="206145" cy="206145"/>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tx1"/>
                </a:solidFill>
              </a:rPr>
              <a:t>2</a:t>
            </a:r>
            <a:endParaRPr kumimoji="1" lang="ja-JP" altLang="en-US" sz="1600" b="1">
              <a:solidFill>
                <a:schemeClr val="tx1"/>
              </a:solidFill>
            </a:endParaRPr>
          </a:p>
        </p:txBody>
      </p:sp>
      <p:sp>
        <p:nvSpPr>
          <p:cNvPr id="15" name="楕円 14">
            <a:extLst>
              <a:ext uri="{FF2B5EF4-FFF2-40B4-BE49-F238E27FC236}">
                <a16:creationId xmlns:a16="http://schemas.microsoft.com/office/drawing/2014/main" id="{895162F0-26DE-9D8F-F11B-2C1FAD088270}"/>
              </a:ext>
            </a:extLst>
          </p:cNvPr>
          <p:cNvSpPr/>
          <p:nvPr/>
        </p:nvSpPr>
        <p:spPr>
          <a:xfrm>
            <a:off x="3589946" y="2841215"/>
            <a:ext cx="206145" cy="206145"/>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tx1"/>
                </a:solidFill>
              </a:rPr>
              <a:t>3</a:t>
            </a:r>
            <a:endParaRPr kumimoji="1" lang="ja-JP" altLang="en-US" sz="1600" b="1">
              <a:solidFill>
                <a:schemeClr val="tx1"/>
              </a:solidFill>
            </a:endParaRPr>
          </a:p>
        </p:txBody>
      </p:sp>
      <p:sp>
        <p:nvSpPr>
          <p:cNvPr id="16" name="楕円 15">
            <a:extLst>
              <a:ext uri="{FF2B5EF4-FFF2-40B4-BE49-F238E27FC236}">
                <a16:creationId xmlns:a16="http://schemas.microsoft.com/office/drawing/2014/main" id="{F26F7F65-2A55-2BB6-22D8-5515B7A620B7}"/>
              </a:ext>
            </a:extLst>
          </p:cNvPr>
          <p:cNvSpPr/>
          <p:nvPr/>
        </p:nvSpPr>
        <p:spPr>
          <a:xfrm>
            <a:off x="6260431" y="5057168"/>
            <a:ext cx="206145" cy="206145"/>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tx1"/>
                </a:solidFill>
              </a:rPr>
              <a:t>1</a:t>
            </a:r>
            <a:endParaRPr kumimoji="1" lang="ja-JP" altLang="en-US" sz="1600" b="1">
              <a:solidFill>
                <a:schemeClr val="tx1"/>
              </a:solidFill>
            </a:endParaRPr>
          </a:p>
        </p:txBody>
      </p:sp>
      <p:sp>
        <p:nvSpPr>
          <p:cNvPr id="20" name="楕円 19">
            <a:extLst>
              <a:ext uri="{FF2B5EF4-FFF2-40B4-BE49-F238E27FC236}">
                <a16:creationId xmlns:a16="http://schemas.microsoft.com/office/drawing/2014/main" id="{7C8CBCB8-0BBA-5639-7670-F1E291C7BFCA}"/>
              </a:ext>
            </a:extLst>
          </p:cNvPr>
          <p:cNvSpPr/>
          <p:nvPr/>
        </p:nvSpPr>
        <p:spPr>
          <a:xfrm>
            <a:off x="4102823" y="3927966"/>
            <a:ext cx="206145" cy="206145"/>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tx1"/>
                </a:solidFill>
              </a:rPr>
              <a:t>2</a:t>
            </a:r>
            <a:endParaRPr kumimoji="1" lang="ja-JP" altLang="en-US" sz="1600" b="1">
              <a:solidFill>
                <a:schemeClr val="tx1"/>
              </a:solidFill>
            </a:endParaRPr>
          </a:p>
        </p:txBody>
      </p:sp>
      <p:sp>
        <p:nvSpPr>
          <p:cNvPr id="21" name="楕円 20">
            <a:extLst>
              <a:ext uri="{FF2B5EF4-FFF2-40B4-BE49-F238E27FC236}">
                <a16:creationId xmlns:a16="http://schemas.microsoft.com/office/drawing/2014/main" id="{E24F8D2A-22BB-5833-50FE-2A61C147BB2B}"/>
              </a:ext>
            </a:extLst>
          </p:cNvPr>
          <p:cNvSpPr/>
          <p:nvPr/>
        </p:nvSpPr>
        <p:spPr>
          <a:xfrm>
            <a:off x="8839420" y="4583993"/>
            <a:ext cx="173735" cy="173735"/>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tx1"/>
                </a:solidFill>
              </a:rPr>
              <a:t>1</a:t>
            </a:r>
            <a:endParaRPr kumimoji="1" lang="ja-JP" altLang="en-US" sz="1600" b="1">
              <a:solidFill>
                <a:schemeClr val="tx1"/>
              </a:solidFill>
            </a:endParaRPr>
          </a:p>
        </p:txBody>
      </p:sp>
      <p:sp>
        <p:nvSpPr>
          <p:cNvPr id="22" name="楕円 21">
            <a:extLst>
              <a:ext uri="{FF2B5EF4-FFF2-40B4-BE49-F238E27FC236}">
                <a16:creationId xmlns:a16="http://schemas.microsoft.com/office/drawing/2014/main" id="{76B3F744-0860-1C00-FB17-DD01A083A844}"/>
              </a:ext>
            </a:extLst>
          </p:cNvPr>
          <p:cNvSpPr/>
          <p:nvPr/>
        </p:nvSpPr>
        <p:spPr>
          <a:xfrm>
            <a:off x="7794102" y="4562696"/>
            <a:ext cx="173735" cy="173735"/>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tx1"/>
                </a:solidFill>
              </a:rPr>
              <a:t>2</a:t>
            </a:r>
            <a:endParaRPr kumimoji="1" lang="ja-JP" altLang="en-US" sz="1600" b="1">
              <a:solidFill>
                <a:schemeClr val="tx1"/>
              </a:solidFill>
            </a:endParaRPr>
          </a:p>
        </p:txBody>
      </p:sp>
      <p:sp>
        <p:nvSpPr>
          <p:cNvPr id="23" name="楕円 22">
            <a:extLst>
              <a:ext uri="{FF2B5EF4-FFF2-40B4-BE49-F238E27FC236}">
                <a16:creationId xmlns:a16="http://schemas.microsoft.com/office/drawing/2014/main" id="{23BA4E11-2BA3-2653-8DBE-7B7AE9885A59}"/>
              </a:ext>
            </a:extLst>
          </p:cNvPr>
          <p:cNvSpPr/>
          <p:nvPr/>
        </p:nvSpPr>
        <p:spPr>
          <a:xfrm>
            <a:off x="9118619" y="3209092"/>
            <a:ext cx="173735" cy="173735"/>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600" b="1">
                <a:solidFill>
                  <a:schemeClr val="tx1"/>
                </a:solidFill>
              </a:rPr>
              <a:t>3</a:t>
            </a:r>
            <a:endParaRPr kumimoji="1" lang="ja-JP" altLang="en-US" sz="1600" b="1">
              <a:solidFill>
                <a:schemeClr val="tx1"/>
              </a:solidFill>
            </a:endParaRPr>
          </a:p>
        </p:txBody>
      </p:sp>
      <p:sp>
        <p:nvSpPr>
          <p:cNvPr id="6" name="矢印: 五方向 5">
            <a:extLst>
              <a:ext uri="{FF2B5EF4-FFF2-40B4-BE49-F238E27FC236}">
                <a16:creationId xmlns:a16="http://schemas.microsoft.com/office/drawing/2014/main" id="{42271005-93BE-A33E-1BFC-D19BF97C740D}"/>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24" name="矢印: 五方向 23">
            <a:extLst>
              <a:ext uri="{FF2B5EF4-FFF2-40B4-BE49-F238E27FC236}">
                <a16:creationId xmlns:a16="http://schemas.microsoft.com/office/drawing/2014/main" id="{7B702049-9ED2-2B0B-59C9-0CDDA1C7528F}"/>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25" name="正方形/長方形 24">
            <a:extLst>
              <a:ext uri="{FF2B5EF4-FFF2-40B4-BE49-F238E27FC236}">
                <a16:creationId xmlns:a16="http://schemas.microsoft.com/office/drawing/2014/main" id="{0D6FE67B-04DF-5CD8-9CD2-C1CB21045B50}"/>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sp>
        <p:nvSpPr>
          <p:cNvPr id="4" name="正方形/長方形 3">
            <a:extLst>
              <a:ext uri="{FF2B5EF4-FFF2-40B4-BE49-F238E27FC236}">
                <a16:creationId xmlns:a16="http://schemas.microsoft.com/office/drawing/2014/main" id="{3FD518C9-961A-DC87-53D7-BC2BDCFEDBFE}"/>
              </a:ext>
            </a:extLst>
          </p:cNvPr>
          <p:cNvSpPr/>
          <p:nvPr/>
        </p:nvSpPr>
        <p:spPr>
          <a:xfrm>
            <a:off x="9223602" y="1770778"/>
            <a:ext cx="921655" cy="306484"/>
          </a:xfrm>
          <a:prstGeom prst="rect">
            <a:avLst/>
          </a:prstGeom>
          <a:noFill/>
        </p:spPr>
        <p:txBody>
          <a:bodyPr wrap="none" rtlCol="0" anchor="ctr">
            <a:noAutofit/>
          </a:bodyPr>
          <a:lstStyle/>
          <a:p>
            <a:r>
              <a:rPr lang="ja-JP" altLang="en-US" sz="1200">
                <a:latin typeface="Meiryo UI" panose="020B0604030504040204" pitchFamily="50" charset="-128"/>
                <a:ea typeface="Meiryo UI" panose="020B0604030504040204" pitchFamily="50" charset="-128"/>
              </a:rPr>
              <a:t>作用の順番</a:t>
            </a:r>
          </a:p>
        </p:txBody>
      </p:sp>
      <p:sp>
        <p:nvSpPr>
          <p:cNvPr id="27" name="楕円 26">
            <a:extLst>
              <a:ext uri="{FF2B5EF4-FFF2-40B4-BE49-F238E27FC236}">
                <a16:creationId xmlns:a16="http://schemas.microsoft.com/office/drawing/2014/main" id="{EE96F8FB-ACE4-2D57-75F6-4A51F2DEBB9D}"/>
              </a:ext>
            </a:extLst>
          </p:cNvPr>
          <p:cNvSpPr/>
          <p:nvPr/>
        </p:nvSpPr>
        <p:spPr>
          <a:xfrm>
            <a:off x="9067388" y="1820948"/>
            <a:ext cx="206145" cy="206145"/>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tx1"/>
                </a:solidFill>
              </a:rPr>
              <a:t>n</a:t>
            </a:r>
            <a:endParaRPr kumimoji="1" lang="ja-JP" altLang="en-US" sz="1600" b="1">
              <a:solidFill>
                <a:schemeClr val="tx1"/>
              </a:solidFill>
            </a:endParaRPr>
          </a:p>
        </p:txBody>
      </p:sp>
      <p:pic>
        <p:nvPicPr>
          <p:cNvPr id="30" name="グラフィックス 29" descr="保護の手 枠線">
            <a:extLst>
              <a:ext uri="{FF2B5EF4-FFF2-40B4-BE49-F238E27FC236}">
                <a16:creationId xmlns:a16="http://schemas.microsoft.com/office/drawing/2014/main" id="{DC093D04-FBB7-A057-084A-A4F6A599E5A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348180">
            <a:off x="3415426" y="4586311"/>
            <a:ext cx="536676" cy="536676"/>
          </a:xfrm>
          <a:prstGeom prst="rect">
            <a:avLst/>
          </a:prstGeom>
        </p:spPr>
      </p:pic>
      <p:pic>
        <p:nvPicPr>
          <p:cNvPr id="31" name="グラフィックス 30" descr="保護の手 枠線">
            <a:extLst>
              <a:ext uri="{FF2B5EF4-FFF2-40B4-BE49-F238E27FC236}">
                <a16:creationId xmlns:a16="http://schemas.microsoft.com/office/drawing/2014/main" id="{4F0463E6-52FF-56E6-72A4-65F208511B8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348180">
            <a:off x="6397181" y="4775058"/>
            <a:ext cx="536676" cy="536676"/>
          </a:xfrm>
          <a:prstGeom prst="rect">
            <a:avLst/>
          </a:prstGeom>
        </p:spPr>
      </p:pic>
      <p:pic>
        <p:nvPicPr>
          <p:cNvPr id="96" name="グラフィックス 95" descr="保護の手 枠線">
            <a:extLst>
              <a:ext uri="{FF2B5EF4-FFF2-40B4-BE49-F238E27FC236}">
                <a16:creationId xmlns:a16="http://schemas.microsoft.com/office/drawing/2014/main" id="{F96E82B4-C48F-6092-CB3A-CD5ACE406EF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348180">
            <a:off x="8844431" y="4300013"/>
            <a:ext cx="536676" cy="536676"/>
          </a:xfrm>
          <a:prstGeom prst="rect">
            <a:avLst/>
          </a:prstGeom>
        </p:spPr>
      </p:pic>
      <p:sp>
        <p:nvSpPr>
          <p:cNvPr id="97" name="正方形/長方形 96">
            <a:extLst>
              <a:ext uri="{FF2B5EF4-FFF2-40B4-BE49-F238E27FC236}">
                <a16:creationId xmlns:a16="http://schemas.microsoft.com/office/drawing/2014/main" id="{C7F26CFB-F1FF-247E-4BB6-6CE86AD908E2}"/>
              </a:ext>
            </a:extLst>
          </p:cNvPr>
          <p:cNvSpPr/>
          <p:nvPr/>
        </p:nvSpPr>
        <p:spPr>
          <a:xfrm>
            <a:off x="3383405" y="4415280"/>
            <a:ext cx="646536" cy="267219"/>
          </a:xfrm>
          <a:prstGeom prst="rect">
            <a:avLst/>
          </a:prstGeom>
          <a:no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kern="0">
                <a:solidFill>
                  <a:sysClr val="windowText" lastClr="000000"/>
                </a:solidFill>
                <a:latin typeface="Meiryo UI" panose="020B0604030504040204" pitchFamily="50" charset="-128"/>
                <a:ea typeface="Meiryo UI" panose="020B0604030504040204" pitchFamily="50" charset="-128"/>
              </a:rPr>
              <a:t>人による</a:t>
            </a:r>
            <a:endParaRPr kumimoji="0" lang="en-US" altLang="ja-JP" sz="1200" b="1" kern="0">
              <a:solidFill>
                <a:sysClr val="windowText" lastClr="000000"/>
              </a:solidFill>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kern="0">
                <a:solidFill>
                  <a:sysClr val="windowText" lastClr="000000"/>
                </a:solidFill>
                <a:latin typeface="Meiryo UI" panose="020B0604030504040204" pitchFamily="50" charset="-128"/>
                <a:ea typeface="Meiryo UI" panose="020B0604030504040204" pitchFamily="50" charset="-128"/>
              </a:rPr>
              <a:t>アクション</a:t>
            </a:r>
            <a:endParaRPr kumimoji="0" lang="en-US" altLang="ja-JP" sz="1200" b="1" kern="0">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11340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12</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3483646"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政策改善の方向性の導出</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543482"/>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施策のアウトプット、施策のアウトカム（</a:t>
            </a:r>
            <a:r>
              <a:rPr lang="en-US" altLang="ja-JP" sz="1511">
                <a:solidFill>
                  <a:prstClr val="black"/>
                </a:solidFill>
              </a:rPr>
              <a:t>KPI</a:t>
            </a:r>
            <a:r>
              <a:rPr lang="ja-JP" altLang="en-US" sz="1511">
                <a:solidFill>
                  <a:prstClr val="black"/>
                </a:solidFill>
              </a:rPr>
              <a:t>）、総合的なアウトカム（</a:t>
            </a:r>
            <a:r>
              <a:rPr lang="en-US" altLang="ja-JP" sz="1511">
                <a:solidFill>
                  <a:prstClr val="black"/>
                </a:solidFill>
              </a:rPr>
              <a:t>KGI</a:t>
            </a:r>
            <a:r>
              <a:rPr lang="ja-JP" altLang="en-US" sz="1511">
                <a:solidFill>
                  <a:prstClr val="black"/>
                </a:solidFill>
              </a:rPr>
              <a:t>）の順で、各指標の達成状況を評価し、政策改善の方向性を導出します。</a:t>
            </a:r>
          </a:p>
        </p:txBody>
      </p:sp>
      <p:sp>
        <p:nvSpPr>
          <p:cNvPr id="16" name="矢印: 五方向 15">
            <a:extLst>
              <a:ext uri="{FF2B5EF4-FFF2-40B4-BE49-F238E27FC236}">
                <a16:creationId xmlns:a16="http://schemas.microsoft.com/office/drawing/2014/main" id="{9AC94005-6C5A-FC1A-D8A2-9B673E0187BD}"/>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20" name="矢印: 五方向 19">
            <a:extLst>
              <a:ext uri="{FF2B5EF4-FFF2-40B4-BE49-F238E27FC236}">
                <a16:creationId xmlns:a16="http://schemas.microsoft.com/office/drawing/2014/main" id="{E3A92BB2-103F-18A5-70D6-5FEBBFE9D3AD}"/>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64" name="正方形/長方形 63">
            <a:extLst>
              <a:ext uri="{FF2B5EF4-FFF2-40B4-BE49-F238E27FC236}">
                <a16:creationId xmlns:a16="http://schemas.microsoft.com/office/drawing/2014/main" id="{6D1F39F8-6F14-4AC6-A450-3115CD1FDD8C}"/>
              </a:ext>
            </a:extLst>
          </p:cNvPr>
          <p:cNvSpPr/>
          <p:nvPr/>
        </p:nvSpPr>
        <p:spPr>
          <a:xfrm>
            <a:off x="2228230" y="3861104"/>
            <a:ext cx="1164523" cy="654836"/>
          </a:xfrm>
          <a:prstGeom prst="rect">
            <a:avLst/>
          </a:prstGeom>
          <a:solidFill>
            <a:srgbClr val="BFBFBF"/>
          </a:solidFill>
        </p:spPr>
        <p:txBody>
          <a:bodyPr wrap="none" rtlCol="0" anchor="ctr">
            <a:noAutofit/>
          </a:bodyPr>
          <a:lstStyle/>
          <a:p>
            <a:pPr algn="ctr"/>
            <a:r>
              <a:rPr kumimoji="1" lang="ja-JP" altLang="en-US" sz="1400">
                <a:solidFill>
                  <a:schemeClr val="tx1"/>
                </a:solidFill>
                <a:latin typeface="EYInterstate" panose="02000503020000020004" pitchFamily="2" charset="0"/>
                <a:ea typeface="Meiryo UI" panose="020B0604030504040204" pitchFamily="50" charset="-128"/>
              </a:rPr>
              <a:t>総合的な</a:t>
            </a:r>
            <a:br>
              <a:rPr kumimoji="1" lang="en-US" altLang="ja-JP" sz="1400">
                <a:solidFill>
                  <a:schemeClr val="tx1"/>
                </a:solidFill>
                <a:latin typeface="EYInterstate" panose="02000503020000020004" pitchFamily="2" charset="0"/>
                <a:ea typeface="Meiryo UI" panose="020B0604030504040204" pitchFamily="50" charset="-128"/>
              </a:rPr>
            </a:br>
            <a:r>
              <a:rPr kumimoji="1" lang="ja-JP" altLang="en-US" sz="1400">
                <a:solidFill>
                  <a:schemeClr val="tx1"/>
                </a:solidFill>
                <a:latin typeface="EYInterstate" panose="02000503020000020004" pitchFamily="2" charset="0"/>
                <a:ea typeface="Meiryo UI" panose="020B0604030504040204" pitchFamily="50" charset="-128"/>
              </a:rPr>
              <a:t>アウトカム</a:t>
            </a:r>
            <a:br>
              <a:rPr kumimoji="1" lang="en-US" altLang="ja-JP" sz="1400">
                <a:solidFill>
                  <a:schemeClr val="tx1"/>
                </a:solidFill>
                <a:latin typeface="EYInterstate" panose="02000503020000020004" pitchFamily="2" charset="0"/>
                <a:ea typeface="Meiryo UI" panose="020B0604030504040204" pitchFamily="50" charset="-128"/>
              </a:rPr>
            </a:br>
            <a:r>
              <a:rPr kumimoji="1" lang="ja-JP" altLang="en-US" sz="1400">
                <a:solidFill>
                  <a:schemeClr val="tx1"/>
                </a:solidFill>
                <a:latin typeface="EYInterstate" panose="02000503020000020004" pitchFamily="2" charset="0"/>
                <a:ea typeface="Meiryo UI" panose="020B0604030504040204" pitchFamily="50" charset="-128"/>
              </a:rPr>
              <a:t>（</a:t>
            </a:r>
            <a:r>
              <a:rPr kumimoji="1" lang="en-US" altLang="ja-JP" sz="1400">
                <a:solidFill>
                  <a:schemeClr val="tx1"/>
                </a:solidFill>
                <a:latin typeface="EYInterstate" panose="02000503020000020004" pitchFamily="2" charset="0"/>
                <a:ea typeface="Meiryo UI" panose="020B0604030504040204" pitchFamily="50" charset="-128"/>
              </a:rPr>
              <a:t>KGI</a:t>
            </a:r>
            <a:r>
              <a:rPr kumimoji="1" lang="ja-JP" altLang="en-US" sz="1400">
                <a:solidFill>
                  <a:schemeClr val="tx1"/>
                </a:solidFill>
                <a:latin typeface="EYInterstate" panose="02000503020000020004" pitchFamily="2" charset="0"/>
                <a:ea typeface="Meiryo UI" panose="020B0604030504040204" pitchFamily="50" charset="-128"/>
              </a:rPr>
              <a:t>）</a:t>
            </a:r>
          </a:p>
        </p:txBody>
      </p:sp>
      <p:sp>
        <p:nvSpPr>
          <p:cNvPr id="67" name="正方形/長方形 66">
            <a:extLst>
              <a:ext uri="{FF2B5EF4-FFF2-40B4-BE49-F238E27FC236}">
                <a16:creationId xmlns:a16="http://schemas.microsoft.com/office/drawing/2014/main" id="{A09D03CC-7FFB-4FCB-ACC5-6DAC7DF3BDFE}"/>
              </a:ext>
            </a:extLst>
          </p:cNvPr>
          <p:cNvSpPr/>
          <p:nvPr/>
        </p:nvSpPr>
        <p:spPr>
          <a:xfrm>
            <a:off x="988023" y="3861104"/>
            <a:ext cx="1164523" cy="654836"/>
          </a:xfrm>
          <a:prstGeom prst="roundRect">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政策課題</a:t>
            </a:r>
          </a:p>
        </p:txBody>
      </p:sp>
      <p:sp>
        <p:nvSpPr>
          <p:cNvPr id="87" name="正方形/長方形 86">
            <a:extLst>
              <a:ext uri="{FF2B5EF4-FFF2-40B4-BE49-F238E27FC236}">
                <a16:creationId xmlns:a16="http://schemas.microsoft.com/office/drawing/2014/main" id="{A42BAD7C-B891-40A4-AE4E-7A2D5CB3A750}"/>
              </a:ext>
            </a:extLst>
          </p:cNvPr>
          <p:cNvSpPr/>
          <p:nvPr/>
        </p:nvSpPr>
        <p:spPr>
          <a:xfrm>
            <a:off x="6999378" y="3828362"/>
            <a:ext cx="1586224" cy="720320"/>
          </a:xfrm>
          <a:prstGeom prst="rect">
            <a:avLst/>
          </a:prstGeom>
          <a:solidFill>
            <a:schemeClr val="accent3">
              <a:lumMod val="40000"/>
              <a:lumOff val="60000"/>
            </a:schemeClr>
          </a:solidFill>
        </p:spPr>
        <p:txBody>
          <a:bodyPr wrap="none" rtlCol="0" anchor="ctr">
            <a:noAutofit/>
          </a:bodyPr>
          <a:lstStyle/>
          <a:p>
            <a:pPr algn="ctr" fontAlgn="auto">
              <a:spcBef>
                <a:spcPts val="0"/>
              </a:spcBef>
              <a:spcAft>
                <a:spcPts val="0"/>
              </a:spcAft>
            </a:pPr>
            <a:r>
              <a:rPr kumimoji="0" lang="ja-JP" altLang="en-US" sz="1400" b="1" kern="0">
                <a:solidFill>
                  <a:sysClr val="windowText" lastClr="000000"/>
                </a:solidFill>
                <a:latin typeface="EYInterstate" panose="02000503020000020004" pitchFamily="2" charset="0"/>
                <a:ea typeface="Meiryo UI" panose="020B0604030504040204" pitchFamily="50" charset="-128"/>
              </a:rPr>
              <a:t>未達成</a:t>
            </a:r>
          </a:p>
        </p:txBody>
      </p:sp>
      <p:sp>
        <p:nvSpPr>
          <p:cNvPr id="93" name="正方形/長方形 92">
            <a:extLst>
              <a:ext uri="{FF2B5EF4-FFF2-40B4-BE49-F238E27FC236}">
                <a16:creationId xmlns:a16="http://schemas.microsoft.com/office/drawing/2014/main" id="{E75D117A-1224-4329-80D9-58F8CDC34531}"/>
              </a:ext>
            </a:extLst>
          </p:cNvPr>
          <p:cNvSpPr/>
          <p:nvPr/>
        </p:nvSpPr>
        <p:spPr>
          <a:xfrm>
            <a:off x="8763762" y="3828362"/>
            <a:ext cx="1595510" cy="720320"/>
          </a:xfrm>
          <a:prstGeom prst="rect">
            <a:avLst/>
          </a:prstGeom>
          <a:solidFill>
            <a:schemeClr val="accent1">
              <a:lumMod val="20000"/>
              <a:lumOff val="80000"/>
            </a:schemeClr>
          </a:solidFill>
        </p:spPr>
        <p:txBody>
          <a:bodyPr wrap="none" rtlCol="0" anchor="ctr">
            <a:noAutofit/>
          </a:bodyPr>
          <a:lstStyle/>
          <a:p>
            <a:pPr algn="ctr" fontAlgn="auto">
              <a:spcBef>
                <a:spcPts val="0"/>
              </a:spcBef>
              <a:spcAft>
                <a:spcPts val="0"/>
              </a:spcAft>
            </a:pPr>
            <a:r>
              <a:rPr kumimoji="0" lang="ja-JP" altLang="en-US" sz="1400" kern="0">
                <a:solidFill>
                  <a:sysClr val="windowText" lastClr="000000"/>
                </a:solidFill>
                <a:latin typeface="EYInterstate" panose="02000503020000020004" pitchFamily="2" charset="0"/>
                <a:ea typeface="Meiryo UI" panose="020B0604030504040204" pitchFamily="50" charset="-128"/>
              </a:rPr>
              <a:t>達成</a:t>
            </a:r>
          </a:p>
        </p:txBody>
      </p:sp>
      <p:sp>
        <p:nvSpPr>
          <p:cNvPr id="98" name="正方形/長方形 86">
            <a:extLst>
              <a:ext uri="{FF2B5EF4-FFF2-40B4-BE49-F238E27FC236}">
                <a16:creationId xmlns:a16="http://schemas.microsoft.com/office/drawing/2014/main" id="{52405AF0-91A5-2C84-2472-A3982FB43C16}"/>
              </a:ext>
            </a:extLst>
          </p:cNvPr>
          <p:cNvSpPr/>
          <p:nvPr/>
        </p:nvSpPr>
        <p:spPr>
          <a:xfrm>
            <a:off x="5234994" y="3828362"/>
            <a:ext cx="1586224" cy="720320"/>
          </a:xfrm>
          <a:prstGeom prst="rect">
            <a:avLst/>
          </a:prstGeom>
          <a:solidFill>
            <a:schemeClr val="bg1">
              <a:lumMod val="9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endParaRPr kumimoji="0" lang="ja-JP" altLang="en-US"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100" name="正方形/長方形 86">
            <a:extLst>
              <a:ext uri="{FF2B5EF4-FFF2-40B4-BE49-F238E27FC236}">
                <a16:creationId xmlns:a16="http://schemas.microsoft.com/office/drawing/2014/main" id="{C658D885-81B3-9833-DE8A-25BCCD12E5DE}"/>
              </a:ext>
            </a:extLst>
          </p:cNvPr>
          <p:cNvSpPr/>
          <p:nvPr/>
        </p:nvSpPr>
        <p:spPr>
          <a:xfrm>
            <a:off x="3475253" y="3828362"/>
            <a:ext cx="1586224" cy="720320"/>
          </a:xfrm>
          <a:prstGeom prst="rect">
            <a:avLst/>
          </a:prstGeom>
          <a:solidFill>
            <a:schemeClr val="bg1">
              <a:lumMod val="9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endParaRPr kumimoji="0" lang="ja-JP" altLang="en-US"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cxnSp>
        <p:nvCxnSpPr>
          <p:cNvPr id="101" name="直線コネクタ 100">
            <a:extLst>
              <a:ext uri="{FF2B5EF4-FFF2-40B4-BE49-F238E27FC236}">
                <a16:creationId xmlns:a16="http://schemas.microsoft.com/office/drawing/2014/main" id="{4C4C0C49-3D3B-4FFE-90A0-714E6A1C89C4}"/>
              </a:ext>
            </a:extLst>
          </p:cNvPr>
          <p:cNvCxnSpPr>
            <a:cxnSpLocks/>
          </p:cNvCxnSpPr>
          <p:nvPr/>
        </p:nvCxnSpPr>
        <p:spPr>
          <a:xfrm>
            <a:off x="6914941" y="2303486"/>
            <a:ext cx="0" cy="47863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153E0F69-176B-491A-8F0E-70696EDFDAF2}"/>
              </a:ext>
            </a:extLst>
          </p:cNvPr>
          <p:cNvCxnSpPr>
            <a:cxnSpLocks/>
          </p:cNvCxnSpPr>
          <p:nvPr/>
        </p:nvCxnSpPr>
        <p:spPr>
          <a:xfrm>
            <a:off x="8679325" y="2303486"/>
            <a:ext cx="0" cy="47863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E1D25BAB-8E35-4065-B0AF-21C15A354A16}"/>
              </a:ext>
            </a:extLst>
          </p:cNvPr>
          <p:cNvCxnSpPr>
            <a:cxnSpLocks/>
          </p:cNvCxnSpPr>
          <p:nvPr/>
        </p:nvCxnSpPr>
        <p:spPr>
          <a:xfrm>
            <a:off x="5150557" y="2303486"/>
            <a:ext cx="0" cy="47863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454378F3-0B42-492E-A0A3-FDCBC61CA05D}"/>
              </a:ext>
            </a:extLst>
          </p:cNvPr>
          <p:cNvGrpSpPr/>
          <p:nvPr/>
        </p:nvGrpSpPr>
        <p:grpSpPr>
          <a:xfrm>
            <a:off x="3468291" y="1609423"/>
            <a:ext cx="6890983" cy="253916"/>
            <a:chOff x="2422759" y="1566080"/>
            <a:chExt cx="1730952" cy="253916"/>
          </a:xfrm>
        </p:grpSpPr>
        <p:cxnSp>
          <p:nvCxnSpPr>
            <p:cNvPr id="59" name="直線矢印コネクタ 58">
              <a:extLst>
                <a:ext uri="{FF2B5EF4-FFF2-40B4-BE49-F238E27FC236}">
                  <a16:creationId xmlns:a16="http://schemas.microsoft.com/office/drawing/2014/main" id="{905511EB-783E-41F3-A76F-46E3843D1AFB}"/>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60" name="テキスト ボックス 59">
              <a:extLst>
                <a:ext uri="{FF2B5EF4-FFF2-40B4-BE49-F238E27FC236}">
                  <a16:creationId xmlns:a16="http://schemas.microsoft.com/office/drawing/2014/main" id="{C7EEE7F9-B45F-4FFE-8154-D36A992F3D8A}"/>
                </a:ext>
              </a:extLst>
            </p:cNvPr>
            <p:cNvSpPr txBox="1"/>
            <p:nvPr/>
          </p:nvSpPr>
          <p:spPr>
            <a:xfrm>
              <a:off x="3063692" y="1566080"/>
              <a:ext cx="449097"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rPr>
                <a:t>各指標の</a:t>
              </a:r>
              <a:r>
                <a:rPr kumimoji="0" lang="ja-JP" altLang="en-US" sz="1400" b="1" kern="0">
                  <a:solidFill>
                    <a:sysClr val="windowText" lastClr="000000"/>
                  </a:solidFill>
                  <a:latin typeface="Meiryo UI"/>
                  <a:ea typeface="Meiryo UI"/>
                  <a:cs typeface="Arial"/>
                  <a:sym typeface="Arial"/>
                </a:rPr>
                <a:t>評価</a:t>
              </a:r>
              <a:r>
                <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rPr>
                <a:t>結果</a:t>
              </a:r>
            </a:p>
          </p:txBody>
        </p:sp>
      </p:grpSp>
      <p:grpSp>
        <p:nvGrpSpPr>
          <p:cNvPr id="61" name="グループ化 60">
            <a:extLst>
              <a:ext uri="{FF2B5EF4-FFF2-40B4-BE49-F238E27FC236}">
                <a16:creationId xmlns:a16="http://schemas.microsoft.com/office/drawing/2014/main" id="{B814EDB2-C9C4-4A98-A1DF-02BCDBF37E8A}"/>
              </a:ext>
            </a:extLst>
          </p:cNvPr>
          <p:cNvGrpSpPr/>
          <p:nvPr/>
        </p:nvGrpSpPr>
        <p:grpSpPr>
          <a:xfrm>
            <a:off x="2228230" y="1609423"/>
            <a:ext cx="1164523" cy="253916"/>
            <a:chOff x="2422759" y="1566080"/>
            <a:chExt cx="1730952" cy="253916"/>
          </a:xfrm>
        </p:grpSpPr>
        <p:cxnSp>
          <p:nvCxnSpPr>
            <p:cNvPr id="62" name="直線矢印コネクタ 61">
              <a:extLst>
                <a:ext uri="{FF2B5EF4-FFF2-40B4-BE49-F238E27FC236}">
                  <a16:creationId xmlns:a16="http://schemas.microsoft.com/office/drawing/2014/main" id="{07681160-F814-439C-BC1D-420F38F99F12}"/>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63" name="テキスト ボックス 62">
              <a:extLst>
                <a:ext uri="{FF2B5EF4-FFF2-40B4-BE49-F238E27FC236}">
                  <a16:creationId xmlns:a16="http://schemas.microsoft.com/office/drawing/2014/main" id="{4BEAAB97-E60A-4E78-AEA7-8EF28C086278}"/>
                </a:ext>
              </a:extLst>
            </p:cNvPr>
            <p:cNvSpPr txBox="1"/>
            <p:nvPr/>
          </p:nvSpPr>
          <p:spPr>
            <a:xfrm>
              <a:off x="2647577" y="1566080"/>
              <a:ext cx="1281327"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rPr>
                <a:t>対応する指標</a:t>
              </a:r>
            </a:p>
          </p:txBody>
        </p:sp>
      </p:grpSp>
      <p:grpSp>
        <p:nvGrpSpPr>
          <p:cNvPr id="70" name="グループ化 69">
            <a:extLst>
              <a:ext uri="{FF2B5EF4-FFF2-40B4-BE49-F238E27FC236}">
                <a16:creationId xmlns:a16="http://schemas.microsoft.com/office/drawing/2014/main" id="{06045032-2F4A-42F3-ADF5-7F469E80616F}"/>
              </a:ext>
            </a:extLst>
          </p:cNvPr>
          <p:cNvGrpSpPr/>
          <p:nvPr/>
        </p:nvGrpSpPr>
        <p:grpSpPr>
          <a:xfrm>
            <a:off x="988171" y="1609423"/>
            <a:ext cx="1164523" cy="253916"/>
            <a:chOff x="2422759" y="1566080"/>
            <a:chExt cx="1730952" cy="253916"/>
          </a:xfrm>
        </p:grpSpPr>
        <p:cxnSp>
          <p:nvCxnSpPr>
            <p:cNvPr id="71" name="直線矢印コネクタ 70">
              <a:extLst>
                <a:ext uri="{FF2B5EF4-FFF2-40B4-BE49-F238E27FC236}">
                  <a16:creationId xmlns:a16="http://schemas.microsoft.com/office/drawing/2014/main" id="{4545C0E0-9CA2-406D-A6A3-944ACAF59B12}"/>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72" name="テキスト ボックス 71">
              <a:extLst>
                <a:ext uri="{FF2B5EF4-FFF2-40B4-BE49-F238E27FC236}">
                  <a16:creationId xmlns:a16="http://schemas.microsoft.com/office/drawing/2014/main" id="{D040426F-D2F3-4AB0-B60D-E1E222DDF44F}"/>
                </a:ext>
              </a:extLst>
            </p:cNvPr>
            <p:cNvSpPr txBox="1"/>
            <p:nvPr/>
          </p:nvSpPr>
          <p:spPr>
            <a:xfrm>
              <a:off x="2647577" y="1566080"/>
              <a:ext cx="1281327" cy="253916"/>
            </a:xfrm>
            <a:prstGeom prst="rect">
              <a:avLst/>
            </a:prstGeom>
            <a:solidFill>
              <a:srgbClr val="FFFFFF"/>
            </a:solidFill>
          </p:spPr>
          <p:txBody>
            <a:bodyPr wrap="none" lIns="36000" rIns="36000" rtlCol="0" anchor="ctr">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rPr>
                <a:t>政策</a:t>
              </a:r>
              <a:r>
                <a:rPr kumimoji="0" lang="ja-JP" altLang="en-US" sz="1400" b="1" kern="0">
                  <a:solidFill>
                    <a:sysClr val="windowText" lastClr="000000"/>
                  </a:solidFill>
                  <a:latin typeface="Meiryo UI"/>
                  <a:ea typeface="Meiryo UI"/>
                  <a:cs typeface="Arial"/>
                  <a:sym typeface="Arial"/>
                </a:rPr>
                <a:t>の</a:t>
              </a:r>
              <a:br>
                <a:rPr kumimoji="0" lang="en-US" altLang="ja-JP" sz="1400" b="1" kern="0">
                  <a:solidFill>
                    <a:sysClr val="windowText" lastClr="000000"/>
                  </a:solidFill>
                  <a:latin typeface="Meiryo UI"/>
                  <a:ea typeface="Meiryo UI"/>
                  <a:cs typeface="Arial"/>
                  <a:sym typeface="Arial"/>
                </a:rPr>
              </a:br>
              <a:r>
                <a:rPr kumimoji="0" lang="ja-JP" altLang="en-US" sz="1400" b="1" kern="0">
                  <a:solidFill>
                    <a:sysClr val="windowText" lastClr="000000"/>
                  </a:solidFill>
                  <a:latin typeface="Meiryo UI"/>
                  <a:ea typeface="Meiryo UI"/>
                  <a:cs typeface="Arial"/>
                  <a:sym typeface="Arial"/>
                </a:rPr>
                <a:t>構成要素</a:t>
              </a:r>
              <a:endPar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endParaRPr>
            </a:p>
          </p:txBody>
        </p:sp>
      </p:grpSp>
      <p:sp>
        <p:nvSpPr>
          <p:cNvPr id="56" name="正方形/長方形 55">
            <a:extLst>
              <a:ext uri="{FF2B5EF4-FFF2-40B4-BE49-F238E27FC236}">
                <a16:creationId xmlns:a16="http://schemas.microsoft.com/office/drawing/2014/main" id="{8684F434-63B2-4191-92C2-3A5A0B8C486A}"/>
              </a:ext>
            </a:extLst>
          </p:cNvPr>
          <p:cNvSpPr/>
          <p:nvPr/>
        </p:nvSpPr>
        <p:spPr>
          <a:xfrm>
            <a:off x="988023" y="4843937"/>
            <a:ext cx="2404730" cy="2245931"/>
          </a:xfrm>
          <a:prstGeom prst="rect">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政策改善の方向性</a:t>
            </a:r>
          </a:p>
        </p:txBody>
      </p:sp>
      <p:sp>
        <p:nvSpPr>
          <p:cNvPr id="74" name="正方形/長方形 73">
            <a:extLst>
              <a:ext uri="{FF2B5EF4-FFF2-40B4-BE49-F238E27FC236}">
                <a16:creationId xmlns:a16="http://schemas.microsoft.com/office/drawing/2014/main" id="{D4D7BF3C-31B0-40F9-A1E2-13B3708C7FEC}"/>
              </a:ext>
            </a:extLst>
          </p:cNvPr>
          <p:cNvSpPr/>
          <p:nvPr/>
        </p:nvSpPr>
        <p:spPr>
          <a:xfrm>
            <a:off x="3470610" y="4843937"/>
            <a:ext cx="1595510" cy="2245931"/>
          </a:xfrm>
          <a:prstGeom prst="rect">
            <a:avLst/>
          </a:prstGeom>
          <a:solidFill>
            <a:schemeClr val="accent5">
              <a:lumMod val="20000"/>
              <a:lumOff val="80000"/>
            </a:schemeClr>
          </a:solidFill>
        </p:spPr>
        <p:txBody>
          <a:bodyPr wrap="squar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kern="0">
                <a:solidFill>
                  <a:sysClr val="windowText" lastClr="000000"/>
                </a:solidFill>
                <a:latin typeface="EYInterstate" panose="02000503020000020004" pitchFamily="2" charset="0"/>
                <a:ea typeface="Meiryo UI" panose="020B0604030504040204" pitchFamily="50" charset="-128"/>
                <a:hlinkClick r:id="rId2" action="ppaction://hlinksldjump"/>
              </a:rPr>
              <a:t>施策の活動量</a:t>
            </a:r>
            <a:br>
              <a:rPr kumimoji="0" lang="en-US" altLang="ja-JP" sz="1200" b="1" kern="0">
                <a:solidFill>
                  <a:sysClr val="windowText" lastClr="000000"/>
                </a:solidFill>
                <a:latin typeface="EYInterstate" panose="02000503020000020004" pitchFamily="2" charset="0"/>
                <a:ea typeface="Meiryo UI" panose="020B0604030504040204" pitchFamily="50" charset="-128"/>
                <a:hlinkClick r:id="rId2" action="ppaction://hlinksldjump"/>
              </a:rPr>
            </a:br>
            <a:r>
              <a:rPr kumimoji="0" lang="ja-JP" altLang="en-US"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hlinkClick r:id="rId2" action="ppaction://hlinksldjump"/>
              </a:rPr>
              <a:t>の見直し</a:t>
            </a:r>
            <a:endPar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80" name="正方形/長方形 79">
            <a:extLst>
              <a:ext uri="{FF2B5EF4-FFF2-40B4-BE49-F238E27FC236}">
                <a16:creationId xmlns:a16="http://schemas.microsoft.com/office/drawing/2014/main" id="{2F80A7ED-A0D2-4D3A-9A1E-096B673BDAC7}"/>
              </a:ext>
            </a:extLst>
          </p:cNvPr>
          <p:cNvSpPr/>
          <p:nvPr/>
        </p:nvSpPr>
        <p:spPr>
          <a:xfrm>
            <a:off x="5234994" y="4843937"/>
            <a:ext cx="1595510" cy="2245931"/>
          </a:xfrm>
          <a:prstGeom prst="rect">
            <a:avLst/>
          </a:prstGeom>
          <a:solidFill>
            <a:schemeClr val="accent5">
              <a:lumMod val="20000"/>
              <a:lumOff val="80000"/>
            </a:schemeClr>
          </a:solidFill>
        </p:spPr>
        <p:txBody>
          <a:bodyPr wrap="squar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hlinkClick r:id="rId3" action="ppaction://hlinksldjump"/>
              </a:rPr>
              <a:t>施策の見直し</a:t>
            </a:r>
            <a:endPar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86" name="正方形/長方形 85">
            <a:extLst>
              <a:ext uri="{FF2B5EF4-FFF2-40B4-BE49-F238E27FC236}">
                <a16:creationId xmlns:a16="http://schemas.microsoft.com/office/drawing/2014/main" id="{7F37B061-3DFC-488B-B042-B04197CE5127}"/>
              </a:ext>
            </a:extLst>
          </p:cNvPr>
          <p:cNvSpPr/>
          <p:nvPr/>
        </p:nvSpPr>
        <p:spPr>
          <a:xfrm>
            <a:off x="6999379" y="4843937"/>
            <a:ext cx="1595510" cy="2245931"/>
          </a:xfrm>
          <a:prstGeom prst="rect">
            <a:avLst/>
          </a:prstGeom>
          <a:solidFill>
            <a:schemeClr val="accent5">
              <a:lumMod val="20000"/>
              <a:lumOff val="80000"/>
            </a:schemeClr>
          </a:solidFill>
        </p:spPr>
        <p:txBody>
          <a:bodyPr wrap="squar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hlinkClick r:id="rId4" action="ppaction://hlinksldjump"/>
              </a:rPr>
              <a:t>注力課題の見直し</a:t>
            </a:r>
            <a:br>
              <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hlinkClick r:id="rId4" action="ppaction://hlinksldjump"/>
              </a:rPr>
            </a:br>
            <a:r>
              <a:rPr kumimoji="0" lang="ja-JP" altLang="en-US"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hlinkClick r:id="rId4" action="ppaction://hlinksldjump"/>
              </a:rPr>
              <a:t>＆施策の改善</a:t>
            </a:r>
            <a:endPar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EYInterstate" panose="02000503020000020004" pitchFamily="2" charset="0"/>
              <a:buChar char="•"/>
              <a:tabLst/>
              <a:defRPr/>
            </a:pPr>
            <a:endPar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78" name="正方形/長方形 77">
            <a:extLst>
              <a:ext uri="{FF2B5EF4-FFF2-40B4-BE49-F238E27FC236}">
                <a16:creationId xmlns:a16="http://schemas.microsoft.com/office/drawing/2014/main" id="{33336E5B-3CCD-4873-8EF5-526446FA437E}"/>
              </a:ext>
            </a:extLst>
          </p:cNvPr>
          <p:cNvSpPr/>
          <p:nvPr/>
        </p:nvSpPr>
        <p:spPr>
          <a:xfrm>
            <a:off x="3470610" y="1921361"/>
            <a:ext cx="1595510" cy="269315"/>
          </a:xfrm>
          <a:prstGeom prst="rect">
            <a:avLst/>
          </a:prstGeom>
          <a:solidFill>
            <a:schemeClr val="bg1">
              <a:lumMod val="5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rPr>
              <a:t>アウトプット</a:t>
            </a:r>
            <a:r>
              <a:rPr kumimoji="0" lang="ja-JP" altLang="en-US" sz="1400" b="1" kern="0">
                <a:solidFill>
                  <a:schemeClr val="bg1"/>
                </a:solidFill>
                <a:latin typeface="EYInterstate" panose="02000503020000020004" pitchFamily="2" charset="0"/>
                <a:ea typeface="Meiryo UI" panose="020B0604030504040204" pitchFamily="50" charset="-128"/>
              </a:rPr>
              <a:t>未達成</a:t>
            </a:r>
            <a:endPar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endParaRPr>
          </a:p>
        </p:txBody>
      </p:sp>
      <p:sp>
        <p:nvSpPr>
          <p:cNvPr id="84" name="正方形/長方形 83">
            <a:extLst>
              <a:ext uri="{FF2B5EF4-FFF2-40B4-BE49-F238E27FC236}">
                <a16:creationId xmlns:a16="http://schemas.microsoft.com/office/drawing/2014/main" id="{80B61C27-30B3-4936-9B30-AF9AF0ADF1E3}"/>
              </a:ext>
            </a:extLst>
          </p:cNvPr>
          <p:cNvSpPr/>
          <p:nvPr/>
        </p:nvSpPr>
        <p:spPr>
          <a:xfrm>
            <a:off x="5234994" y="1921361"/>
            <a:ext cx="1595510" cy="269315"/>
          </a:xfrm>
          <a:prstGeom prst="rect">
            <a:avLst/>
          </a:prstGeom>
          <a:solidFill>
            <a:schemeClr val="bg1">
              <a:lumMod val="5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1" kern="0">
                <a:solidFill>
                  <a:schemeClr val="bg1"/>
                </a:solidFill>
                <a:latin typeface="EYInterstate" panose="02000503020000020004" pitchFamily="2" charset="0"/>
                <a:ea typeface="Meiryo UI" panose="020B0604030504040204" pitchFamily="50" charset="-128"/>
              </a:rPr>
              <a:t>KPI</a:t>
            </a:r>
            <a:r>
              <a:rPr kumimoji="0" lang="ja-JP" altLang="en-US" sz="1400" b="1" kern="0">
                <a:solidFill>
                  <a:schemeClr val="bg1"/>
                </a:solidFill>
                <a:latin typeface="EYInterstate" panose="02000503020000020004" pitchFamily="2" charset="0"/>
                <a:ea typeface="Meiryo UI" panose="020B0604030504040204" pitchFamily="50" charset="-128"/>
              </a:rPr>
              <a:t>未達成</a:t>
            </a:r>
            <a:endPar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endParaRPr>
          </a:p>
        </p:txBody>
      </p:sp>
      <p:sp>
        <p:nvSpPr>
          <p:cNvPr id="90" name="正方形/長方形 89">
            <a:extLst>
              <a:ext uri="{FF2B5EF4-FFF2-40B4-BE49-F238E27FC236}">
                <a16:creationId xmlns:a16="http://schemas.microsoft.com/office/drawing/2014/main" id="{F5FC7816-77B9-46C1-A455-DE13062EDB00}"/>
              </a:ext>
            </a:extLst>
          </p:cNvPr>
          <p:cNvSpPr/>
          <p:nvPr/>
        </p:nvSpPr>
        <p:spPr>
          <a:xfrm>
            <a:off x="6999378" y="1921361"/>
            <a:ext cx="1595510" cy="269315"/>
          </a:xfrm>
          <a:prstGeom prst="rect">
            <a:avLst/>
          </a:prstGeom>
          <a:solidFill>
            <a:schemeClr val="bg1">
              <a:lumMod val="5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1" kern="0">
                <a:solidFill>
                  <a:schemeClr val="bg1"/>
                </a:solidFill>
                <a:latin typeface="EYInterstate" panose="02000503020000020004" pitchFamily="2" charset="0"/>
                <a:ea typeface="Meiryo UI" panose="020B0604030504040204" pitchFamily="50" charset="-128"/>
              </a:rPr>
              <a:t>KGI</a:t>
            </a:r>
            <a:r>
              <a:rPr kumimoji="0" lang="ja-JP" altLang="en-US" sz="1400" b="1" kern="0">
                <a:solidFill>
                  <a:schemeClr val="bg1"/>
                </a:solidFill>
                <a:latin typeface="EYInterstate" panose="02000503020000020004" pitchFamily="2" charset="0"/>
                <a:ea typeface="Meiryo UI" panose="020B0604030504040204" pitchFamily="50" charset="-128"/>
              </a:rPr>
              <a:t>未達成</a:t>
            </a:r>
            <a:endPar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endParaRPr>
          </a:p>
        </p:txBody>
      </p:sp>
      <p:sp>
        <p:nvSpPr>
          <p:cNvPr id="65" name="正方形/長方形 64">
            <a:extLst>
              <a:ext uri="{FF2B5EF4-FFF2-40B4-BE49-F238E27FC236}">
                <a16:creationId xmlns:a16="http://schemas.microsoft.com/office/drawing/2014/main" id="{02881C88-D6B9-41D1-A2A5-DAAD4819C0EE}"/>
              </a:ext>
            </a:extLst>
          </p:cNvPr>
          <p:cNvSpPr/>
          <p:nvPr/>
        </p:nvSpPr>
        <p:spPr>
          <a:xfrm>
            <a:off x="2228230" y="3069862"/>
            <a:ext cx="1164523" cy="654836"/>
          </a:xfrm>
          <a:prstGeom prst="rect">
            <a:avLst/>
          </a:prstGeom>
          <a:solidFill>
            <a:srgbClr val="BFBFBF"/>
          </a:solidFill>
        </p:spPr>
        <p:txBody>
          <a:bodyPr wrap="none" rtlCol="0" anchor="ctr">
            <a:noAutofit/>
          </a:bodyPr>
          <a:lstStyle/>
          <a:p>
            <a:pPr algn="ctr"/>
            <a:r>
              <a:rPr lang="ja-JP" altLang="en-US" sz="1400">
                <a:solidFill>
                  <a:schemeClr val="tx1"/>
                </a:solidFill>
                <a:latin typeface="EYInterstate" panose="02000503020000020004" pitchFamily="2" charset="0"/>
                <a:ea typeface="Meiryo UI" panose="020B0604030504040204" pitchFamily="50" charset="-128"/>
              </a:rPr>
              <a:t>施策の</a:t>
            </a:r>
            <a:br>
              <a:rPr lang="ja-JP" altLang="en-US" sz="1400">
                <a:solidFill>
                  <a:schemeClr val="tx1"/>
                </a:solidFill>
                <a:latin typeface="EYInterstate" panose="02000503020000020004" pitchFamily="2" charset="0"/>
                <a:ea typeface="Meiryo UI" panose="020B0604030504040204" pitchFamily="50" charset="-128"/>
              </a:rPr>
            </a:br>
            <a:r>
              <a:rPr lang="ja-JP" altLang="en-US" sz="1400">
                <a:solidFill>
                  <a:schemeClr val="tx1"/>
                </a:solidFill>
                <a:latin typeface="EYInterstate" panose="02000503020000020004" pitchFamily="2" charset="0"/>
                <a:ea typeface="Meiryo UI" panose="020B0604030504040204" pitchFamily="50" charset="-128"/>
              </a:rPr>
              <a:t>アウトカム</a:t>
            </a:r>
            <a:br>
              <a:rPr lang="ja-JP" altLang="en-US" sz="1400">
                <a:solidFill>
                  <a:schemeClr val="tx1"/>
                </a:solidFill>
                <a:latin typeface="EYInterstate" panose="02000503020000020004" pitchFamily="2" charset="0"/>
                <a:ea typeface="Meiryo UI" panose="020B0604030504040204" pitchFamily="50" charset="-128"/>
              </a:rPr>
            </a:br>
            <a:r>
              <a:rPr lang="ja-JP" altLang="en-US" sz="1400">
                <a:solidFill>
                  <a:schemeClr val="tx1"/>
                </a:solidFill>
                <a:latin typeface="EYInterstate" panose="02000503020000020004" pitchFamily="2" charset="0"/>
                <a:ea typeface="Meiryo UI" panose="020B0604030504040204" pitchFamily="50" charset="-128"/>
              </a:rPr>
              <a:t>（</a:t>
            </a:r>
            <a:r>
              <a:rPr lang="en-US" altLang="ja-JP" sz="1400">
                <a:solidFill>
                  <a:schemeClr val="tx1"/>
                </a:solidFill>
                <a:latin typeface="EYInterstate" panose="02000503020000020004" pitchFamily="2" charset="0"/>
                <a:ea typeface="Meiryo UI" panose="020B0604030504040204" pitchFamily="50" charset="-128"/>
              </a:rPr>
              <a:t>KPI</a:t>
            </a:r>
            <a:r>
              <a:rPr lang="ja-JP" altLang="en-US" sz="1400">
                <a:solidFill>
                  <a:schemeClr val="tx1"/>
                </a:solidFill>
                <a:latin typeface="EYInterstate" panose="02000503020000020004" pitchFamily="2" charset="0"/>
                <a:ea typeface="Meiryo UI" panose="020B0604030504040204" pitchFamily="50" charset="-128"/>
              </a:rPr>
              <a:t>）</a:t>
            </a:r>
          </a:p>
        </p:txBody>
      </p:sp>
      <p:sp>
        <p:nvSpPr>
          <p:cNvPr id="68" name="正方形/長方形 67">
            <a:extLst>
              <a:ext uri="{FF2B5EF4-FFF2-40B4-BE49-F238E27FC236}">
                <a16:creationId xmlns:a16="http://schemas.microsoft.com/office/drawing/2014/main" id="{ADC73DFF-4FB3-48F4-9991-6DB2E77E5417}"/>
              </a:ext>
            </a:extLst>
          </p:cNvPr>
          <p:cNvSpPr/>
          <p:nvPr/>
        </p:nvSpPr>
        <p:spPr>
          <a:xfrm>
            <a:off x="988023" y="3069862"/>
            <a:ext cx="1164523" cy="654836"/>
          </a:xfrm>
          <a:prstGeom prst="roundRect">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注力課題</a:t>
            </a:r>
          </a:p>
        </p:txBody>
      </p:sp>
      <p:sp>
        <p:nvSpPr>
          <p:cNvPr id="82" name="正方形/長方形 81">
            <a:extLst>
              <a:ext uri="{FF2B5EF4-FFF2-40B4-BE49-F238E27FC236}">
                <a16:creationId xmlns:a16="http://schemas.microsoft.com/office/drawing/2014/main" id="{2105DD47-2789-4D05-9501-68C39C2052CF}"/>
              </a:ext>
            </a:extLst>
          </p:cNvPr>
          <p:cNvSpPr/>
          <p:nvPr/>
        </p:nvSpPr>
        <p:spPr>
          <a:xfrm>
            <a:off x="5234994" y="3037120"/>
            <a:ext cx="1595511" cy="720320"/>
          </a:xfrm>
          <a:prstGeom prst="rect">
            <a:avLst/>
          </a:prstGeom>
          <a:solidFill>
            <a:schemeClr val="accent3">
              <a:lumMod val="40000"/>
              <a:lumOff val="60000"/>
            </a:schemeClr>
          </a:solidFill>
        </p:spPr>
        <p:txBody>
          <a:bodyPr wrap="none" rtlCol="0" anchor="ctr">
            <a:noAutofit/>
          </a:bodyPr>
          <a:lstStyle/>
          <a:p>
            <a:pPr algn="ctr" fontAlgn="auto">
              <a:spcBef>
                <a:spcPts val="0"/>
              </a:spcBef>
              <a:spcAft>
                <a:spcPts val="0"/>
              </a:spcAft>
            </a:pPr>
            <a:r>
              <a:rPr kumimoji="0" lang="ja-JP" altLang="en-US" sz="1400" b="1" kern="0">
                <a:solidFill>
                  <a:sysClr val="windowText" lastClr="000000"/>
                </a:solidFill>
                <a:latin typeface="EYInterstate" panose="02000503020000020004" pitchFamily="2" charset="0"/>
                <a:ea typeface="Meiryo UI" panose="020B0604030504040204" pitchFamily="50" charset="-128"/>
              </a:rPr>
              <a:t>未達成</a:t>
            </a:r>
          </a:p>
        </p:txBody>
      </p:sp>
      <p:sp>
        <p:nvSpPr>
          <p:cNvPr id="39" name="二等辺三角形 38">
            <a:extLst>
              <a:ext uri="{FF2B5EF4-FFF2-40B4-BE49-F238E27FC236}">
                <a16:creationId xmlns:a16="http://schemas.microsoft.com/office/drawing/2014/main" id="{7D74AEA4-8F53-E15D-C601-E1B3A53170C2}"/>
              </a:ext>
            </a:extLst>
          </p:cNvPr>
          <p:cNvSpPr/>
          <p:nvPr/>
        </p:nvSpPr>
        <p:spPr>
          <a:xfrm flipV="1">
            <a:off x="3663473" y="4608192"/>
            <a:ext cx="1209784" cy="200748"/>
          </a:xfrm>
          <a:prstGeom prst="triangle">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76" name="二等辺三角形 38">
            <a:extLst>
              <a:ext uri="{FF2B5EF4-FFF2-40B4-BE49-F238E27FC236}">
                <a16:creationId xmlns:a16="http://schemas.microsoft.com/office/drawing/2014/main" id="{AF27F3E4-00FB-BD33-EBE0-DAB455494C02}"/>
              </a:ext>
            </a:extLst>
          </p:cNvPr>
          <p:cNvSpPr/>
          <p:nvPr/>
        </p:nvSpPr>
        <p:spPr>
          <a:xfrm flipV="1">
            <a:off x="5429154" y="4608192"/>
            <a:ext cx="1209784" cy="200748"/>
          </a:xfrm>
          <a:prstGeom prst="triangle">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79" name="二等辺三角形 38">
            <a:extLst>
              <a:ext uri="{FF2B5EF4-FFF2-40B4-BE49-F238E27FC236}">
                <a16:creationId xmlns:a16="http://schemas.microsoft.com/office/drawing/2014/main" id="{D1CCB840-C8E9-8EB7-C8B0-9CE4FB1DD258}"/>
              </a:ext>
            </a:extLst>
          </p:cNvPr>
          <p:cNvSpPr/>
          <p:nvPr/>
        </p:nvSpPr>
        <p:spPr>
          <a:xfrm flipV="1">
            <a:off x="7192242" y="4608192"/>
            <a:ext cx="1209784" cy="200748"/>
          </a:xfrm>
          <a:prstGeom prst="triangle">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92" name="正方形/長方形 91">
            <a:extLst>
              <a:ext uri="{FF2B5EF4-FFF2-40B4-BE49-F238E27FC236}">
                <a16:creationId xmlns:a16="http://schemas.microsoft.com/office/drawing/2014/main" id="{E493A9AF-B408-47FB-AF0A-B4C9B1A0546F}"/>
              </a:ext>
            </a:extLst>
          </p:cNvPr>
          <p:cNvSpPr/>
          <p:nvPr/>
        </p:nvSpPr>
        <p:spPr>
          <a:xfrm>
            <a:off x="8763763" y="4843937"/>
            <a:ext cx="1595510" cy="2245931"/>
          </a:xfrm>
          <a:prstGeom prst="rect">
            <a:avLst/>
          </a:prstGeom>
          <a:solidFill>
            <a:schemeClr val="accent5">
              <a:lumMod val="20000"/>
              <a:lumOff val="80000"/>
            </a:schemeClr>
          </a:solidFill>
        </p:spPr>
        <p:txBody>
          <a:bodyPr wrap="squar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達成と判断</a:t>
            </a:r>
            <a:endPar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EYInterstate" panose="02000503020000020004" pitchFamily="2" charset="0"/>
              <a:buChar char="•"/>
              <a:tabLst/>
              <a:defRPr/>
            </a:pPr>
            <a:endPar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96" name="正方形/長方形 95">
            <a:extLst>
              <a:ext uri="{FF2B5EF4-FFF2-40B4-BE49-F238E27FC236}">
                <a16:creationId xmlns:a16="http://schemas.microsoft.com/office/drawing/2014/main" id="{BC677B67-DB32-4B50-A0DD-D7D135F45D8E}"/>
              </a:ext>
            </a:extLst>
          </p:cNvPr>
          <p:cNvSpPr/>
          <p:nvPr/>
        </p:nvSpPr>
        <p:spPr>
          <a:xfrm>
            <a:off x="8763762" y="1921361"/>
            <a:ext cx="1595510" cy="269315"/>
          </a:xfrm>
          <a:prstGeom prst="rect">
            <a:avLst/>
          </a:prstGeom>
          <a:solidFill>
            <a:schemeClr val="bg1">
              <a:lumMod val="5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rPr>
              <a:t>すべて</a:t>
            </a:r>
            <a:r>
              <a:rPr kumimoji="0" lang="ja-JP" altLang="en-US" sz="1400" b="1" kern="0">
                <a:solidFill>
                  <a:schemeClr val="bg1"/>
                </a:solidFill>
                <a:latin typeface="EYInterstate" panose="02000503020000020004" pitchFamily="2" charset="0"/>
                <a:ea typeface="Meiryo UI" panose="020B0604030504040204" pitchFamily="50" charset="-128"/>
              </a:rPr>
              <a:t>達成</a:t>
            </a:r>
            <a:endPar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endParaRPr>
          </a:p>
        </p:txBody>
      </p:sp>
      <p:sp>
        <p:nvSpPr>
          <p:cNvPr id="81" name="二等辺三角形 38">
            <a:extLst>
              <a:ext uri="{FF2B5EF4-FFF2-40B4-BE49-F238E27FC236}">
                <a16:creationId xmlns:a16="http://schemas.microsoft.com/office/drawing/2014/main" id="{FADD7D79-2A83-315A-5B2D-A65E6504D778}"/>
              </a:ext>
            </a:extLst>
          </p:cNvPr>
          <p:cNvSpPr/>
          <p:nvPr/>
        </p:nvSpPr>
        <p:spPr>
          <a:xfrm flipV="1">
            <a:off x="8956625" y="4608192"/>
            <a:ext cx="1209784" cy="200748"/>
          </a:xfrm>
          <a:prstGeom prst="triangle">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83" name="正方形/長方形 93">
            <a:extLst>
              <a:ext uri="{FF2B5EF4-FFF2-40B4-BE49-F238E27FC236}">
                <a16:creationId xmlns:a16="http://schemas.microsoft.com/office/drawing/2014/main" id="{692E5349-DFBB-1215-3A52-72B18D8A96D1}"/>
              </a:ext>
            </a:extLst>
          </p:cNvPr>
          <p:cNvSpPr/>
          <p:nvPr/>
        </p:nvSpPr>
        <p:spPr>
          <a:xfrm>
            <a:off x="6999378" y="3037120"/>
            <a:ext cx="3359891" cy="720320"/>
          </a:xfrm>
          <a:prstGeom prst="rect">
            <a:avLst/>
          </a:prstGeom>
          <a:solidFill>
            <a:schemeClr val="accent1">
              <a:lumMod val="20000"/>
              <a:lumOff val="80000"/>
            </a:schemeClr>
          </a:solidFill>
        </p:spPr>
        <p:txBody>
          <a:bodyPr wrap="none" rtlCol="0" anchor="ctr">
            <a:noAutofit/>
          </a:bodyPr>
          <a:lstStyle/>
          <a:p>
            <a:pPr algn="ctr" fontAlgn="auto">
              <a:spcBef>
                <a:spcPts val="0"/>
              </a:spcBef>
              <a:spcAft>
                <a:spcPts val="0"/>
              </a:spcAft>
            </a:pPr>
            <a:r>
              <a:rPr kumimoji="0" lang="ja-JP" altLang="en-US" sz="1400" kern="0">
                <a:solidFill>
                  <a:sysClr val="windowText" lastClr="000000"/>
                </a:solidFill>
                <a:latin typeface="EYInterstate" panose="02000503020000020004" pitchFamily="2" charset="0"/>
                <a:ea typeface="Meiryo UI" panose="020B0604030504040204" pitchFamily="50" charset="-128"/>
              </a:rPr>
              <a:t>達成</a:t>
            </a:r>
          </a:p>
        </p:txBody>
      </p:sp>
      <p:grpSp>
        <p:nvGrpSpPr>
          <p:cNvPr id="3" name="グループ化 2">
            <a:extLst>
              <a:ext uri="{FF2B5EF4-FFF2-40B4-BE49-F238E27FC236}">
                <a16:creationId xmlns:a16="http://schemas.microsoft.com/office/drawing/2014/main" id="{ED95E24A-6C18-50DC-AB33-84A90D072A2D}"/>
              </a:ext>
            </a:extLst>
          </p:cNvPr>
          <p:cNvGrpSpPr/>
          <p:nvPr/>
        </p:nvGrpSpPr>
        <p:grpSpPr>
          <a:xfrm>
            <a:off x="988023" y="2245878"/>
            <a:ext cx="9371247" cy="720320"/>
            <a:chOff x="805103" y="3828362"/>
            <a:chExt cx="9371247" cy="720320"/>
          </a:xfrm>
        </p:grpSpPr>
        <p:sp>
          <p:nvSpPr>
            <p:cNvPr id="66" name="正方形/長方形 65">
              <a:extLst>
                <a:ext uri="{FF2B5EF4-FFF2-40B4-BE49-F238E27FC236}">
                  <a16:creationId xmlns:a16="http://schemas.microsoft.com/office/drawing/2014/main" id="{8A552CAB-0881-420A-8E9B-35623C126413}"/>
                </a:ext>
              </a:extLst>
            </p:cNvPr>
            <p:cNvSpPr/>
            <p:nvPr/>
          </p:nvSpPr>
          <p:spPr>
            <a:xfrm>
              <a:off x="2045310" y="3861104"/>
              <a:ext cx="1164523" cy="654836"/>
            </a:xfrm>
            <a:prstGeom prst="rect">
              <a:avLst/>
            </a:prstGeom>
            <a:solidFill>
              <a:srgbClr val="BFBFBF"/>
            </a:solidFill>
          </p:spPr>
          <p:txBody>
            <a:bodyPr wrap="none" rtlCol="0" anchor="ctr">
              <a:noAutofit/>
            </a:bodyPr>
            <a:lstStyle/>
            <a:p>
              <a:pPr algn="ctr"/>
              <a:r>
                <a:rPr lang="ja-JP" altLang="en-US" sz="1400">
                  <a:solidFill>
                    <a:schemeClr val="tx1"/>
                  </a:solidFill>
                  <a:latin typeface="EYInterstate" panose="02000503020000020004" pitchFamily="2" charset="0"/>
                  <a:ea typeface="Meiryo UI" panose="020B0604030504040204" pitchFamily="50" charset="-128"/>
                </a:rPr>
                <a:t>施策の</a:t>
              </a:r>
              <a:br>
                <a:rPr lang="en-US" altLang="ja-JP" sz="1400">
                  <a:solidFill>
                    <a:schemeClr val="tx1"/>
                  </a:solidFill>
                  <a:latin typeface="EYInterstate" panose="02000503020000020004" pitchFamily="2" charset="0"/>
                  <a:ea typeface="Meiryo UI" panose="020B0604030504040204" pitchFamily="50" charset="-128"/>
                </a:rPr>
              </a:br>
              <a:r>
                <a:rPr lang="ja-JP" altLang="en-US" sz="1400">
                  <a:solidFill>
                    <a:schemeClr val="tx1"/>
                  </a:solidFill>
                  <a:latin typeface="EYInterstate" panose="02000503020000020004" pitchFamily="2" charset="0"/>
                  <a:ea typeface="Meiryo UI" panose="020B0604030504040204" pitchFamily="50" charset="-128"/>
                </a:rPr>
                <a:t>アウトプット</a:t>
              </a:r>
              <a:endParaRPr kumimoji="1" lang="ja-JP" altLang="en-US" sz="1400">
                <a:solidFill>
                  <a:schemeClr val="tx1"/>
                </a:solidFill>
                <a:latin typeface="EYInterstate" panose="02000503020000020004" pitchFamily="2" charset="0"/>
                <a:ea typeface="Meiryo UI" panose="020B0604030504040204" pitchFamily="50" charset="-128"/>
              </a:endParaRPr>
            </a:p>
          </p:txBody>
        </p:sp>
        <p:sp>
          <p:nvSpPr>
            <p:cNvPr id="69" name="正方形/長方形 68">
              <a:extLst>
                <a:ext uri="{FF2B5EF4-FFF2-40B4-BE49-F238E27FC236}">
                  <a16:creationId xmlns:a16="http://schemas.microsoft.com/office/drawing/2014/main" id="{F99CB6B9-27C0-4F89-9B89-6F6E72EE2617}"/>
                </a:ext>
              </a:extLst>
            </p:cNvPr>
            <p:cNvSpPr/>
            <p:nvPr/>
          </p:nvSpPr>
          <p:spPr>
            <a:xfrm>
              <a:off x="805103" y="3861104"/>
              <a:ext cx="1164523" cy="654836"/>
            </a:xfrm>
            <a:prstGeom prst="roundRect">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施策</a:t>
              </a:r>
            </a:p>
          </p:txBody>
        </p:sp>
        <p:sp>
          <p:nvSpPr>
            <p:cNvPr id="77" name="正方形/長方形 76">
              <a:extLst>
                <a:ext uri="{FF2B5EF4-FFF2-40B4-BE49-F238E27FC236}">
                  <a16:creationId xmlns:a16="http://schemas.microsoft.com/office/drawing/2014/main" id="{B88F06F4-45A4-4E65-8FE0-3A0F17FBDF88}"/>
                </a:ext>
              </a:extLst>
            </p:cNvPr>
            <p:cNvSpPr/>
            <p:nvPr/>
          </p:nvSpPr>
          <p:spPr>
            <a:xfrm>
              <a:off x="3287690" y="3828362"/>
              <a:ext cx="1595510" cy="720320"/>
            </a:xfrm>
            <a:prstGeom prst="rect">
              <a:avLst/>
            </a:prstGeom>
            <a:solidFill>
              <a:schemeClr val="accent3">
                <a:lumMod val="40000"/>
                <a:lumOff val="60000"/>
              </a:schemeClr>
            </a:solidFill>
          </p:spPr>
          <p:txBody>
            <a:bodyPr wrap="none" rtlCol="0" anchor="ctr">
              <a:noAutofit/>
            </a:bodyPr>
            <a:lstStyle/>
            <a:p>
              <a:pPr algn="ctr" fontAlgn="auto">
                <a:spcBef>
                  <a:spcPts val="0"/>
                </a:spcBef>
                <a:spcAft>
                  <a:spcPts val="0"/>
                </a:spcAft>
              </a:pPr>
              <a:r>
                <a:rPr kumimoji="0" lang="ja-JP" altLang="en-US" sz="1400" b="1" kern="0">
                  <a:solidFill>
                    <a:sysClr val="windowText" lastClr="000000"/>
                  </a:solidFill>
                  <a:latin typeface="EYInterstate" panose="02000503020000020004" pitchFamily="2" charset="0"/>
                  <a:ea typeface="Meiryo UI" panose="020B0604030504040204" pitchFamily="50" charset="-128"/>
                </a:rPr>
                <a:t>未達成</a:t>
              </a:r>
            </a:p>
          </p:txBody>
        </p:sp>
        <p:sp>
          <p:nvSpPr>
            <p:cNvPr id="88" name="正方形/長方形 94">
              <a:extLst>
                <a:ext uri="{FF2B5EF4-FFF2-40B4-BE49-F238E27FC236}">
                  <a16:creationId xmlns:a16="http://schemas.microsoft.com/office/drawing/2014/main" id="{9714646A-7308-93DF-3C7A-37EB2207B5BA}"/>
                </a:ext>
              </a:extLst>
            </p:cNvPr>
            <p:cNvSpPr/>
            <p:nvPr/>
          </p:nvSpPr>
          <p:spPr>
            <a:xfrm>
              <a:off x="5052073" y="3828362"/>
              <a:ext cx="5124277" cy="720320"/>
            </a:xfrm>
            <a:prstGeom prst="rect">
              <a:avLst/>
            </a:prstGeom>
            <a:solidFill>
              <a:schemeClr val="accent1">
                <a:lumMod val="20000"/>
                <a:lumOff val="80000"/>
              </a:schemeClr>
            </a:solidFill>
          </p:spPr>
          <p:txBody>
            <a:bodyPr wrap="none" rtlCol="0" anchor="ctr">
              <a:noAutofit/>
            </a:bodyPr>
            <a:lstStyle/>
            <a:p>
              <a:pPr algn="ctr" fontAlgn="auto">
                <a:spcBef>
                  <a:spcPts val="0"/>
                </a:spcBef>
                <a:spcAft>
                  <a:spcPts val="0"/>
                </a:spcAft>
              </a:pPr>
              <a:r>
                <a:rPr kumimoji="0" lang="ja-JP" altLang="en-US" sz="1400" kern="0">
                  <a:solidFill>
                    <a:sysClr val="windowText" lastClr="000000"/>
                  </a:solidFill>
                  <a:latin typeface="EYInterstate" panose="02000503020000020004" pitchFamily="2" charset="0"/>
                  <a:ea typeface="Meiryo UI" panose="020B0604030504040204" pitchFamily="50" charset="-128"/>
                </a:rPr>
                <a:t>達成</a:t>
              </a:r>
            </a:p>
          </p:txBody>
        </p:sp>
      </p:grpSp>
      <p:sp>
        <p:nvSpPr>
          <p:cNvPr id="91" name="矢印: 五方向 38">
            <a:extLst>
              <a:ext uri="{FF2B5EF4-FFF2-40B4-BE49-F238E27FC236}">
                <a16:creationId xmlns:a16="http://schemas.microsoft.com/office/drawing/2014/main" id="{ED3B3265-EC5B-0F41-B906-6C1C1FFC7527}"/>
              </a:ext>
            </a:extLst>
          </p:cNvPr>
          <p:cNvSpPr/>
          <p:nvPr/>
        </p:nvSpPr>
        <p:spPr>
          <a:xfrm rot="5400000">
            <a:off x="-493524" y="3106269"/>
            <a:ext cx="2237323" cy="582024"/>
          </a:xfrm>
          <a:prstGeom prst="homePlate">
            <a:avLst>
              <a:gd name="adj" fmla="val 31682"/>
            </a:avLst>
          </a:prstGeom>
          <a:solidFill>
            <a:srgbClr val="687A70"/>
          </a:solidFill>
        </p:spPr>
        <p:txBody>
          <a:bodyPr vert="horz" wrap="none" rtlCol="0" anchor="ctr">
            <a:noAutofit/>
          </a:bodyPr>
          <a:lstStyle/>
          <a:p>
            <a:pPr algn="ctr" fontAlgn="auto">
              <a:spcBef>
                <a:spcPts val="0"/>
              </a:spcBef>
              <a:spcAft>
                <a:spcPts val="0"/>
              </a:spcAft>
            </a:pPr>
            <a:r>
              <a:rPr kumimoji="0" lang="ja-JP" altLang="en-US" sz="1600" b="1" kern="0">
                <a:solidFill>
                  <a:schemeClr val="bg1"/>
                </a:solidFill>
                <a:latin typeface="EYInterstate" panose="02000503020000020004" pitchFamily="2" charset="0"/>
                <a:ea typeface="Meiryo UI" panose="020B0604030504040204" pitchFamily="50" charset="-128"/>
              </a:rPr>
              <a:t>これまでの振り返り</a:t>
            </a:r>
          </a:p>
        </p:txBody>
      </p:sp>
      <p:sp>
        <p:nvSpPr>
          <p:cNvPr id="97" name="矢印: 五方向 40">
            <a:extLst>
              <a:ext uri="{FF2B5EF4-FFF2-40B4-BE49-F238E27FC236}">
                <a16:creationId xmlns:a16="http://schemas.microsoft.com/office/drawing/2014/main" id="{793973F5-4071-AC66-4B9B-C2B5A8AC13DD}"/>
              </a:ext>
            </a:extLst>
          </p:cNvPr>
          <p:cNvSpPr/>
          <p:nvPr/>
        </p:nvSpPr>
        <p:spPr>
          <a:xfrm rot="5400000">
            <a:off x="-497827" y="5675890"/>
            <a:ext cx="2245930" cy="582024"/>
          </a:xfrm>
          <a:prstGeom prst="homePlate">
            <a:avLst>
              <a:gd name="adj" fmla="val 31682"/>
            </a:avLst>
          </a:prstGeom>
          <a:solidFill>
            <a:srgbClr val="687A70"/>
          </a:solidFill>
        </p:spPr>
        <p:txBody>
          <a:bodyPr vert="horz" wrap="none" rtlCol="0" anchor="ctr">
            <a:noAutofit/>
          </a:bodyPr>
          <a:lstStyle/>
          <a:p>
            <a:pPr algn="ctr" fontAlgn="auto">
              <a:spcBef>
                <a:spcPts val="0"/>
              </a:spcBef>
              <a:spcAft>
                <a:spcPts val="0"/>
              </a:spcAft>
            </a:pPr>
            <a:r>
              <a:rPr kumimoji="0" lang="ja-JP" altLang="en-US" sz="1600" b="1" kern="0">
                <a:solidFill>
                  <a:schemeClr val="bg1"/>
                </a:solidFill>
                <a:latin typeface="EYInterstate" panose="02000503020000020004" pitchFamily="2" charset="0"/>
                <a:ea typeface="Meiryo UI" panose="020B0604030504040204" pitchFamily="50" charset="-128"/>
              </a:rPr>
              <a:t>振り返り結果を</a:t>
            </a:r>
            <a:br>
              <a:rPr kumimoji="0" lang="en-US" altLang="ja-JP" sz="1600" b="1" kern="0">
                <a:solidFill>
                  <a:schemeClr val="bg1"/>
                </a:solidFill>
                <a:latin typeface="EYInterstate" panose="02000503020000020004" pitchFamily="2" charset="0"/>
                <a:ea typeface="Meiryo UI" panose="020B0604030504040204" pitchFamily="50" charset="-128"/>
              </a:rPr>
            </a:br>
            <a:r>
              <a:rPr kumimoji="0" lang="ja-JP" altLang="en-US" sz="1600" b="1" kern="0">
                <a:solidFill>
                  <a:schemeClr val="bg1"/>
                </a:solidFill>
                <a:latin typeface="EYInterstate" panose="02000503020000020004" pitchFamily="2" charset="0"/>
                <a:ea typeface="Meiryo UI" panose="020B0604030504040204" pitchFamily="50" charset="-128"/>
              </a:rPr>
              <a:t>踏まえた改善</a:t>
            </a:r>
          </a:p>
        </p:txBody>
      </p:sp>
      <p:sp>
        <p:nvSpPr>
          <p:cNvPr id="99" name="正方形/長方形 81">
            <a:extLst>
              <a:ext uri="{FF2B5EF4-FFF2-40B4-BE49-F238E27FC236}">
                <a16:creationId xmlns:a16="http://schemas.microsoft.com/office/drawing/2014/main" id="{CE6E620D-959E-660B-5560-5CE5405DCEE2}"/>
              </a:ext>
            </a:extLst>
          </p:cNvPr>
          <p:cNvSpPr/>
          <p:nvPr/>
        </p:nvSpPr>
        <p:spPr>
          <a:xfrm>
            <a:off x="3470610" y="3037120"/>
            <a:ext cx="1595511" cy="720320"/>
          </a:xfrm>
          <a:prstGeom prst="rect">
            <a:avLst/>
          </a:prstGeom>
          <a:solidFill>
            <a:schemeClr val="bg1">
              <a:lumMod val="95000"/>
            </a:schemeClr>
          </a:solidFill>
        </p:spPr>
        <p:txBody>
          <a:bodyPr wrap="none" rtlCol="0" anchor="ctr">
            <a:noAutofit/>
          </a:bodyPr>
          <a:lstStyle/>
          <a:p>
            <a:pPr algn="ctr" fontAlgn="auto">
              <a:spcBef>
                <a:spcPts val="0"/>
              </a:spcBef>
              <a:spcAft>
                <a:spcPts val="0"/>
              </a:spcAft>
            </a:pPr>
            <a:r>
              <a:rPr kumimoji="0" lang="en-US" altLang="ja-JP" sz="1400" kern="0">
                <a:solidFill>
                  <a:sysClr val="windowText" lastClr="000000"/>
                </a:solidFill>
                <a:latin typeface="EYInterstate" panose="02000503020000020004" pitchFamily="2" charset="0"/>
                <a:ea typeface="Meiryo UI" panose="020B0604030504040204" pitchFamily="50" charset="-128"/>
              </a:rPr>
              <a:t>-</a:t>
            </a:r>
            <a:endParaRPr kumimoji="0" lang="ja-JP" altLang="en-US" sz="1400" kern="0">
              <a:solidFill>
                <a:sysClr val="windowText" lastClr="000000"/>
              </a:solidFill>
              <a:latin typeface="EYInterstate" panose="02000503020000020004" pitchFamily="2" charset="0"/>
              <a:ea typeface="Meiryo UI" panose="020B0604030504040204" pitchFamily="50" charset="-128"/>
            </a:endParaRPr>
          </a:p>
        </p:txBody>
      </p:sp>
      <p:sp>
        <p:nvSpPr>
          <p:cNvPr id="103" name="正方形/長方形 81">
            <a:extLst>
              <a:ext uri="{FF2B5EF4-FFF2-40B4-BE49-F238E27FC236}">
                <a16:creationId xmlns:a16="http://schemas.microsoft.com/office/drawing/2014/main" id="{B8CD4194-6085-B708-ABF9-0BD2028A987E}"/>
              </a:ext>
            </a:extLst>
          </p:cNvPr>
          <p:cNvSpPr/>
          <p:nvPr/>
        </p:nvSpPr>
        <p:spPr>
          <a:xfrm>
            <a:off x="5236291" y="3037120"/>
            <a:ext cx="1595511" cy="720320"/>
          </a:xfrm>
          <a:prstGeom prst="rect">
            <a:avLst/>
          </a:prstGeom>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未達成</a:t>
            </a:r>
          </a:p>
        </p:txBody>
      </p:sp>
      <p:sp>
        <p:nvSpPr>
          <p:cNvPr id="14" name="正方形/長方形 73">
            <a:extLst>
              <a:ext uri="{FF2B5EF4-FFF2-40B4-BE49-F238E27FC236}">
                <a16:creationId xmlns:a16="http://schemas.microsoft.com/office/drawing/2014/main" id="{A6C546CA-94B0-0144-5E0F-8B81CD0779A9}"/>
              </a:ext>
            </a:extLst>
          </p:cNvPr>
          <p:cNvSpPr/>
          <p:nvPr/>
        </p:nvSpPr>
        <p:spPr>
          <a:xfrm>
            <a:off x="3470610" y="5370586"/>
            <a:ext cx="1595510" cy="1719281"/>
          </a:xfrm>
          <a:prstGeom prst="rect">
            <a:avLst/>
          </a:prstGeom>
          <a:noFill/>
          <a:ln>
            <a:noFill/>
          </a:ln>
        </p:spPr>
        <p:txBody>
          <a:bodyPr wrap="square" lIns="36000" rIns="36000" rtlCol="0" anchor="t">
            <a:noAutofit/>
          </a:bodyPr>
          <a:lstStyle/>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施策</a:t>
            </a:r>
            <a:r>
              <a:rPr kumimoji="0" lang="ja-JP" altLang="en-US" sz="1200" kern="0" dirty="0">
                <a:solidFill>
                  <a:sysClr val="windowText" lastClr="000000"/>
                </a:solidFill>
                <a:latin typeface="EYInterstate" panose="02000503020000020004" pitchFamily="2" charset="0"/>
                <a:ea typeface="Meiryo UI" panose="020B0604030504040204" pitchFamily="50" charset="-128"/>
              </a:rPr>
              <a:t>が当初想定の活動量通りに</a:t>
            </a: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実行されなかった理由を考察</a:t>
            </a:r>
            <a:endPar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考察した理由を踏まえて、</a:t>
            </a:r>
            <a:r>
              <a:rPr kumimoji="0" lang="ja-JP" altLang="en-US" sz="1200" kern="0" dirty="0">
                <a:solidFill>
                  <a:sysClr val="windowText" lastClr="000000"/>
                </a:solidFill>
                <a:latin typeface="EYInterstate" panose="02000503020000020004" pitchFamily="2" charset="0"/>
                <a:ea typeface="Meiryo UI" panose="020B0604030504040204" pitchFamily="50" charset="-128"/>
              </a:rPr>
              <a:t>対応</a:t>
            </a: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できる施策の活動量を設定</a:t>
            </a:r>
            <a:endPar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kern="0" dirty="0">
                <a:solidFill>
                  <a:sysClr val="windowText" lastClr="000000"/>
                </a:solidFill>
                <a:latin typeface="EYInterstate" panose="02000503020000020004" pitchFamily="2" charset="0"/>
                <a:ea typeface="Meiryo UI" panose="020B0604030504040204" pitchFamily="50" charset="-128"/>
              </a:rPr>
              <a:t>必要に応じて課題に立ち直ることも有用</a:t>
            </a:r>
            <a:endPar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15" name="正方形/長方形 79">
            <a:extLst>
              <a:ext uri="{FF2B5EF4-FFF2-40B4-BE49-F238E27FC236}">
                <a16:creationId xmlns:a16="http://schemas.microsoft.com/office/drawing/2014/main" id="{F1638D26-CE4F-DE99-8CD4-DE7D6291D2FF}"/>
              </a:ext>
            </a:extLst>
          </p:cNvPr>
          <p:cNvSpPr/>
          <p:nvPr/>
        </p:nvSpPr>
        <p:spPr>
          <a:xfrm>
            <a:off x="5234994" y="5370586"/>
            <a:ext cx="1595510" cy="1719281"/>
          </a:xfrm>
          <a:prstGeom prst="rect">
            <a:avLst/>
          </a:prstGeom>
          <a:noFill/>
          <a:ln>
            <a:noFill/>
          </a:ln>
        </p:spPr>
        <p:txBody>
          <a:bodyPr wrap="square" lIns="36000" rIns="36000" rtlCol="0" anchor="t">
            <a:noAutofit/>
          </a:bodyPr>
          <a:lstStyle/>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kern="0" dirty="0">
                <a:solidFill>
                  <a:sysClr val="windowText" lastClr="000000"/>
                </a:solidFill>
                <a:latin typeface="EYInterstate" panose="02000503020000020004" pitchFamily="2" charset="0"/>
                <a:ea typeface="Meiryo UI" panose="020B0604030504040204" pitchFamily="50" charset="-128"/>
              </a:rPr>
              <a:t>施策のアウトカム</a:t>
            </a: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達成に寄与しない施策を実施していた可能性があるため、見直し</a:t>
            </a:r>
            <a:endPar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同じ施策をより大規模で実施すべきか、異なる施策を実施すべきかを検討</a:t>
            </a:r>
          </a:p>
        </p:txBody>
      </p:sp>
      <p:sp>
        <p:nvSpPr>
          <p:cNvPr id="22" name="正方形/長方形 85">
            <a:extLst>
              <a:ext uri="{FF2B5EF4-FFF2-40B4-BE49-F238E27FC236}">
                <a16:creationId xmlns:a16="http://schemas.microsoft.com/office/drawing/2014/main" id="{6C8B2B57-78F4-9828-E053-BC752285553E}"/>
              </a:ext>
            </a:extLst>
          </p:cNvPr>
          <p:cNvSpPr/>
          <p:nvPr/>
        </p:nvSpPr>
        <p:spPr>
          <a:xfrm>
            <a:off x="6999379" y="5370586"/>
            <a:ext cx="1595510" cy="1719281"/>
          </a:xfrm>
          <a:prstGeom prst="rect">
            <a:avLst/>
          </a:prstGeom>
          <a:noFill/>
          <a:ln>
            <a:noFill/>
          </a:ln>
        </p:spPr>
        <p:txBody>
          <a:bodyPr wrap="square" lIns="36000" rIns="36000" rtlCol="0" anchor="t">
            <a:noAutofit/>
          </a:bodyPr>
          <a:lstStyle/>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総合的アウトカムの改善に寄与しない注力課題を設定していた可能性が高いため、見直し</a:t>
            </a:r>
            <a:endPar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見直した注力課題に沿った施策を検討</a:t>
            </a:r>
            <a:endPar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3" name="正方形/長方形 91">
            <a:extLst>
              <a:ext uri="{FF2B5EF4-FFF2-40B4-BE49-F238E27FC236}">
                <a16:creationId xmlns:a16="http://schemas.microsoft.com/office/drawing/2014/main" id="{FB449793-C954-6B79-A812-B7E95B5640A8}"/>
              </a:ext>
            </a:extLst>
          </p:cNvPr>
          <p:cNvSpPr/>
          <p:nvPr/>
        </p:nvSpPr>
        <p:spPr>
          <a:xfrm>
            <a:off x="8763763" y="5370586"/>
            <a:ext cx="1595510" cy="1719281"/>
          </a:xfrm>
          <a:prstGeom prst="rect">
            <a:avLst/>
          </a:prstGeom>
          <a:noFill/>
          <a:ln>
            <a:noFill/>
          </a:ln>
        </p:spPr>
        <p:txBody>
          <a:bodyPr wrap="square" lIns="36000" rIns="36000" rtlCol="0" anchor="t">
            <a:noAutofit/>
          </a:bodyPr>
          <a:lstStyle/>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達成</a:t>
            </a:r>
            <a:endPar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他の政策課題にリソースを投下する断も検討可</a:t>
            </a:r>
          </a:p>
        </p:txBody>
      </p:sp>
      <p:sp>
        <p:nvSpPr>
          <p:cNvPr id="4" name="正方形/長方形 3">
            <a:extLst>
              <a:ext uri="{FF2B5EF4-FFF2-40B4-BE49-F238E27FC236}">
                <a16:creationId xmlns:a16="http://schemas.microsoft.com/office/drawing/2014/main" id="{A69BE62F-F1E0-9D0E-0673-E500C0852F80}"/>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1249896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13</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4823756"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観光関連課題における政策改善の例</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543482"/>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施策のアウトプット、施策のアウトカム（</a:t>
            </a:r>
            <a:r>
              <a:rPr lang="en-US" altLang="ja-JP" sz="1511">
                <a:solidFill>
                  <a:prstClr val="black"/>
                </a:solidFill>
              </a:rPr>
              <a:t>KPI</a:t>
            </a:r>
            <a:r>
              <a:rPr lang="ja-JP" altLang="en-US" sz="1511">
                <a:solidFill>
                  <a:prstClr val="black"/>
                </a:solidFill>
              </a:rPr>
              <a:t>）、総合的なアウトカム（</a:t>
            </a:r>
            <a:r>
              <a:rPr lang="en-US" altLang="ja-JP" sz="1511">
                <a:solidFill>
                  <a:prstClr val="black"/>
                </a:solidFill>
              </a:rPr>
              <a:t>KGI</a:t>
            </a:r>
            <a:r>
              <a:rPr lang="ja-JP" altLang="en-US" sz="1511">
                <a:solidFill>
                  <a:prstClr val="black"/>
                </a:solidFill>
              </a:rPr>
              <a:t>）の順で、各指標の達成状況を評価し、政策改善の方向性を導出します。</a:t>
            </a:r>
          </a:p>
        </p:txBody>
      </p:sp>
      <p:sp>
        <p:nvSpPr>
          <p:cNvPr id="7" name="矢印: 五方向 6">
            <a:extLst>
              <a:ext uri="{FF2B5EF4-FFF2-40B4-BE49-F238E27FC236}">
                <a16:creationId xmlns:a16="http://schemas.microsoft.com/office/drawing/2014/main" id="{925C0954-3F45-55CC-47E9-5AFB22703D64}"/>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8" name="矢印: 五方向 7">
            <a:extLst>
              <a:ext uri="{FF2B5EF4-FFF2-40B4-BE49-F238E27FC236}">
                <a16:creationId xmlns:a16="http://schemas.microsoft.com/office/drawing/2014/main" id="{86EAD782-C60D-68EC-BBF9-BE1F529EB160}"/>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grpSp>
        <p:nvGrpSpPr>
          <p:cNvPr id="19" name="グループ化 18">
            <a:extLst>
              <a:ext uri="{FF2B5EF4-FFF2-40B4-BE49-F238E27FC236}">
                <a16:creationId xmlns:a16="http://schemas.microsoft.com/office/drawing/2014/main" id="{D6C6DCDC-9214-1B71-05D1-C3D17E8581A4}"/>
              </a:ext>
            </a:extLst>
          </p:cNvPr>
          <p:cNvGrpSpPr/>
          <p:nvPr/>
        </p:nvGrpSpPr>
        <p:grpSpPr>
          <a:xfrm>
            <a:off x="988024" y="3828362"/>
            <a:ext cx="9371249" cy="720320"/>
            <a:chOff x="805103" y="2245878"/>
            <a:chExt cx="9371249" cy="720320"/>
          </a:xfrm>
        </p:grpSpPr>
        <p:sp>
          <p:nvSpPr>
            <p:cNvPr id="64" name="正方形/長方形 63">
              <a:extLst>
                <a:ext uri="{FF2B5EF4-FFF2-40B4-BE49-F238E27FC236}">
                  <a16:creationId xmlns:a16="http://schemas.microsoft.com/office/drawing/2014/main" id="{6D1F39F8-6F14-4AC6-A450-3115CD1FDD8C}"/>
                </a:ext>
              </a:extLst>
            </p:cNvPr>
            <p:cNvSpPr/>
            <p:nvPr/>
          </p:nvSpPr>
          <p:spPr>
            <a:xfrm>
              <a:off x="2045310" y="2278620"/>
              <a:ext cx="1164523" cy="654836"/>
            </a:xfrm>
            <a:prstGeom prst="rect">
              <a:avLst/>
            </a:prstGeom>
            <a:solidFill>
              <a:srgbClr val="BFBFBF"/>
            </a:solidFill>
          </p:spPr>
          <p:txBody>
            <a:bodyPr wrap="none" rtlCol="0" anchor="ctr">
              <a:noAutofit/>
            </a:bodyPr>
            <a:lstStyle/>
            <a:p>
              <a:pPr algn="ctr"/>
              <a:r>
                <a:rPr kumimoji="1" lang="en-US" altLang="ja-JP" sz="1200">
                  <a:solidFill>
                    <a:schemeClr val="tx1"/>
                  </a:solidFill>
                  <a:latin typeface="EYInterstate" panose="02000503020000020004" pitchFamily="2" charset="0"/>
                  <a:ea typeface="Meiryo UI" panose="020B0604030504040204" pitchFamily="50" charset="-128"/>
                </a:rPr>
                <a:t>【</a:t>
              </a:r>
              <a:r>
                <a:rPr lang="en-US" altLang="ja-JP" sz="1200">
                  <a:solidFill>
                    <a:schemeClr val="tx1"/>
                  </a:solidFill>
                  <a:latin typeface="EYInterstate" panose="02000503020000020004" pitchFamily="2" charset="0"/>
                  <a:ea typeface="Meiryo UI" panose="020B0604030504040204" pitchFamily="50" charset="-128"/>
                </a:rPr>
                <a:t>KGI</a:t>
              </a:r>
              <a:r>
                <a:rPr kumimoji="1" lang="en-US" altLang="ja-JP" sz="1200">
                  <a:solidFill>
                    <a:schemeClr val="tx1"/>
                  </a:solidFill>
                  <a:latin typeface="EYInterstate" panose="02000503020000020004" pitchFamily="2" charset="0"/>
                  <a:ea typeface="Meiryo UI" panose="020B0604030504040204" pitchFamily="50" charset="-128"/>
                </a:rPr>
                <a:t>】</a:t>
              </a:r>
              <a:br>
                <a:rPr kumimoji="1" lang="en-US" altLang="ja-JP" sz="1200">
                  <a:solidFill>
                    <a:schemeClr val="tx1"/>
                  </a:solidFill>
                  <a:latin typeface="EYInterstate" panose="02000503020000020004" pitchFamily="2" charset="0"/>
                  <a:ea typeface="Meiryo UI" panose="020B0604030504040204" pitchFamily="50" charset="-128"/>
                </a:rPr>
              </a:br>
              <a:r>
                <a:rPr kumimoji="1" lang="ja-JP" altLang="en-US" sz="1200">
                  <a:solidFill>
                    <a:schemeClr val="tx1"/>
                  </a:solidFill>
                  <a:latin typeface="EYInterstate" panose="02000503020000020004" pitchFamily="2" charset="0"/>
                  <a:ea typeface="Meiryo UI" panose="020B0604030504040204" pitchFamily="50" charset="-128"/>
                </a:rPr>
                <a:t>地域延べ旅行者数</a:t>
              </a:r>
              <a:br>
                <a:rPr kumimoji="1" lang="en-US" altLang="ja-JP" sz="1200">
                  <a:solidFill>
                    <a:schemeClr val="tx1"/>
                  </a:solidFill>
                  <a:latin typeface="EYInterstate" panose="02000503020000020004" pitchFamily="2" charset="0"/>
                  <a:ea typeface="Meiryo UI" panose="020B0604030504040204" pitchFamily="50" charset="-128"/>
                </a:rPr>
              </a:br>
              <a:r>
                <a:rPr kumimoji="1" lang="ja-JP" altLang="en-US" sz="1200">
                  <a:solidFill>
                    <a:schemeClr val="tx1"/>
                  </a:solidFill>
                  <a:latin typeface="EYInterstate" panose="02000503020000020004" pitchFamily="2" charset="0"/>
                  <a:ea typeface="Meiryo UI" panose="020B0604030504040204" pitchFamily="50" charset="-128"/>
                </a:rPr>
                <a:t>前年比</a:t>
              </a:r>
              <a:r>
                <a:rPr kumimoji="1" lang="en-US" altLang="ja-JP" sz="1200">
                  <a:solidFill>
                    <a:schemeClr val="tx1"/>
                  </a:solidFill>
                  <a:latin typeface="EYInterstate" panose="02000503020000020004" pitchFamily="2" charset="0"/>
                  <a:ea typeface="Meiryo UI" panose="020B0604030504040204" pitchFamily="50" charset="-128"/>
                </a:rPr>
                <a:t>+5</a:t>
              </a:r>
              <a:r>
                <a:rPr lang="en-US" altLang="ja-JP" sz="1200">
                  <a:solidFill>
                    <a:schemeClr val="tx1"/>
                  </a:solidFill>
                  <a:latin typeface="EYInterstate" panose="02000503020000020004" pitchFamily="2" charset="0"/>
                  <a:ea typeface="Meiryo UI" panose="020B0604030504040204" pitchFamily="50" charset="-128"/>
                </a:rPr>
                <a:t>pt</a:t>
              </a:r>
              <a:endParaRPr kumimoji="1" lang="ja-JP" altLang="en-US" sz="1200">
                <a:solidFill>
                  <a:schemeClr val="tx1"/>
                </a:solidFill>
                <a:latin typeface="EYInterstate" panose="02000503020000020004" pitchFamily="2" charset="0"/>
                <a:ea typeface="Meiryo UI" panose="020B0604030504040204" pitchFamily="50" charset="-128"/>
              </a:endParaRPr>
            </a:p>
          </p:txBody>
        </p:sp>
        <p:sp>
          <p:nvSpPr>
            <p:cNvPr id="67" name="正方形/長方形 66">
              <a:extLst>
                <a:ext uri="{FF2B5EF4-FFF2-40B4-BE49-F238E27FC236}">
                  <a16:creationId xmlns:a16="http://schemas.microsoft.com/office/drawing/2014/main" id="{A09D03CC-7FFB-4FCB-ACC5-6DAC7DF3BDFE}"/>
                </a:ext>
              </a:extLst>
            </p:cNvPr>
            <p:cNvSpPr/>
            <p:nvPr/>
          </p:nvSpPr>
          <p:spPr>
            <a:xfrm>
              <a:off x="805103" y="2278620"/>
              <a:ext cx="1164523" cy="654836"/>
            </a:xfrm>
            <a:prstGeom prst="roundRect">
              <a:avLst/>
            </a:prstGeom>
            <a:solidFill>
              <a:srgbClr val="BFBFBF"/>
            </a:solidFill>
          </p:spPr>
          <p:txBody>
            <a:bodyPr wrap="none" rtlCol="0" anchor="ctr">
              <a:noAutofit/>
            </a:bodyPr>
            <a:lstStyle/>
            <a:p>
              <a:pPr algn="ctr" fontAlgn="auto">
                <a:spcBef>
                  <a:spcPts val="0"/>
                </a:spcBef>
                <a:spcAft>
                  <a:spcPts val="0"/>
                </a:spcAft>
                <a:defRPr/>
              </a:pP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政策課題</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b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地域の旅行者数</a:t>
              </a:r>
              <a:b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200" kern="0">
                  <a:solidFill>
                    <a:sysClr val="windowText" lastClr="000000"/>
                  </a:solidFill>
                  <a:latin typeface="EYInterstate" panose="02000503020000020004" pitchFamily="2" charset="0"/>
                  <a:ea typeface="Meiryo UI" panose="020B0604030504040204" pitchFamily="50" charset="-128"/>
                </a:rPr>
                <a:t>増加</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100" name="正方形/長方形 86">
              <a:extLst>
                <a:ext uri="{FF2B5EF4-FFF2-40B4-BE49-F238E27FC236}">
                  <a16:creationId xmlns:a16="http://schemas.microsoft.com/office/drawing/2014/main" id="{C658D885-81B3-9833-DE8A-25BCCD12E5DE}"/>
                </a:ext>
              </a:extLst>
            </p:cNvPr>
            <p:cNvSpPr/>
            <p:nvPr/>
          </p:nvSpPr>
          <p:spPr>
            <a:xfrm>
              <a:off x="3292333" y="2245878"/>
              <a:ext cx="1586224" cy="720320"/>
            </a:xfrm>
            <a:prstGeom prst="rect">
              <a:avLst/>
            </a:prstGeom>
            <a:solidFill>
              <a:schemeClr val="bg1">
                <a:lumMod val="9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endParaRPr kumimoji="0" lang="ja-JP" altLang="en-US"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98" name="正方形/長方形 86">
              <a:extLst>
                <a:ext uri="{FF2B5EF4-FFF2-40B4-BE49-F238E27FC236}">
                  <a16:creationId xmlns:a16="http://schemas.microsoft.com/office/drawing/2014/main" id="{52405AF0-91A5-2C84-2472-A3982FB43C16}"/>
                </a:ext>
              </a:extLst>
            </p:cNvPr>
            <p:cNvSpPr/>
            <p:nvPr/>
          </p:nvSpPr>
          <p:spPr>
            <a:xfrm>
              <a:off x="5052925" y="2245878"/>
              <a:ext cx="1586224" cy="720320"/>
            </a:xfrm>
            <a:prstGeom prst="rect">
              <a:avLst/>
            </a:prstGeom>
            <a:solidFill>
              <a:schemeClr val="bg1">
                <a:lumMod val="9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endParaRPr kumimoji="0" lang="ja-JP" altLang="en-US" sz="14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93" name="正方形/長方形 92">
              <a:extLst>
                <a:ext uri="{FF2B5EF4-FFF2-40B4-BE49-F238E27FC236}">
                  <a16:creationId xmlns:a16="http://schemas.microsoft.com/office/drawing/2014/main" id="{E75D117A-1224-4329-80D9-58F8CDC34531}"/>
                </a:ext>
              </a:extLst>
            </p:cNvPr>
            <p:cNvSpPr/>
            <p:nvPr/>
          </p:nvSpPr>
          <p:spPr>
            <a:xfrm>
              <a:off x="8580842" y="2245878"/>
              <a:ext cx="1595510" cy="720320"/>
            </a:xfrm>
            <a:prstGeom prst="rect">
              <a:avLst/>
            </a:prstGeom>
            <a:solidFill>
              <a:schemeClr val="accent1">
                <a:lumMod val="20000"/>
                <a:lumOff val="80000"/>
              </a:schemeClr>
            </a:solidFill>
          </p:spPr>
          <p:txBody>
            <a:bodyPr wrap="none" rtlCol="0" anchor="ctr">
              <a:noAutofit/>
            </a:bodyPr>
            <a:lstStyle/>
            <a:p>
              <a:pPr algn="ctr" fontAlgn="auto">
                <a:spcBef>
                  <a:spcPts val="0"/>
                </a:spcBef>
                <a:spcAft>
                  <a:spcPts val="0"/>
                </a:spcAft>
              </a:pPr>
              <a:r>
                <a:rPr kumimoji="0" lang="en-US" altLang="ja-JP" sz="1100" kern="0">
                  <a:solidFill>
                    <a:sysClr val="windowText" lastClr="000000"/>
                  </a:solidFill>
                  <a:latin typeface="EYInterstate" panose="02000503020000020004" pitchFamily="2" charset="0"/>
                  <a:ea typeface="Meiryo UI" panose="020B0604030504040204" pitchFamily="50" charset="-128"/>
                </a:rPr>
                <a:t>【</a:t>
              </a:r>
              <a:r>
                <a:rPr kumimoji="0" lang="ja-JP" altLang="en-US" sz="1100" kern="0">
                  <a:solidFill>
                    <a:sysClr val="windowText" lastClr="000000"/>
                  </a:solidFill>
                  <a:latin typeface="EYInterstate" panose="02000503020000020004" pitchFamily="2" charset="0"/>
                  <a:ea typeface="Meiryo UI" panose="020B0604030504040204" pitchFamily="50" charset="-128"/>
                </a:rPr>
                <a:t>達成</a:t>
              </a:r>
              <a:r>
                <a:rPr kumimoji="0" lang="en-US" altLang="ja-JP" sz="1100" kern="0">
                  <a:solidFill>
                    <a:sysClr val="windowText" lastClr="000000"/>
                  </a:solidFill>
                  <a:latin typeface="EYInterstate" panose="02000503020000020004" pitchFamily="2" charset="0"/>
                  <a:ea typeface="Meiryo UI" panose="020B0604030504040204" pitchFamily="50" charset="-128"/>
                </a:rPr>
                <a:t>】</a:t>
              </a:r>
              <a:br>
                <a:rPr kumimoji="0" lang="en-US" altLang="ja-JP" sz="11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1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地域の延べ旅行者数</a:t>
              </a:r>
              <a:br>
                <a:rPr kumimoji="0" lang="en-US" altLang="ja-JP" sz="11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1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前年比</a:t>
              </a:r>
              <a:r>
                <a:rPr kumimoji="0" lang="en-US" altLang="ja-JP" sz="11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+10pt</a:t>
              </a:r>
              <a:endParaRPr kumimoji="0" lang="ja-JP" altLang="en-US" sz="11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87" name="正方形/長方形 86">
              <a:extLst>
                <a:ext uri="{FF2B5EF4-FFF2-40B4-BE49-F238E27FC236}">
                  <a16:creationId xmlns:a16="http://schemas.microsoft.com/office/drawing/2014/main" id="{A42BAD7C-B891-40A4-AE4E-7A2D5CB3A750}"/>
                </a:ext>
              </a:extLst>
            </p:cNvPr>
            <p:cNvSpPr/>
            <p:nvPr/>
          </p:nvSpPr>
          <p:spPr>
            <a:xfrm>
              <a:off x="6813516" y="2245878"/>
              <a:ext cx="1586224" cy="714605"/>
            </a:xfrm>
            <a:prstGeom prst="rect">
              <a:avLst/>
            </a:prstGeom>
            <a:solidFill>
              <a:schemeClr val="accent3">
                <a:lumMod val="40000"/>
                <a:lumOff val="6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EYInterstate" panose="02000503020000020004" pitchFamily="2" charset="0"/>
                  <a:ea typeface="Meiryo UI" panose="020B0604030504040204" pitchFamily="50" charset="-128"/>
                </a:rPr>
                <a:t>【</a:t>
              </a:r>
              <a:r>
                <a:rPr kumimoji="0" lang="ja-JP" altLang="en-US" sz="1200" kern="0">
                  <a:solidFill>
                    <a:sysClr val="windowText" lastClr="000000"/>
                  </a:solidFill>
                  <a:latin typeface="EYInterstate" panose="02000503020000020004" pitchFamily="2" charset="0"/>
                  <a:ea typeface="Meiryo UI" panose="020B0604030504040204" pitchFamily="50" charset="-128"/>
                </a:rPr>
                <a:t>未達成</a:t>
              </a:r>
              <a:r>
                <a:rPr kumimoji="0" lang="en-US" altLang="ja-JP" sz="1200" kern="0">
                  <a:solidFill>
                    <a:sysClr val="windowText" lastClr="000000"/>
                  </a:solidFill>
                  <a:latin typeface="EYInterstate" panose="02000503020000020004" pitchFamily="2" charset="0"/>
                  <a:ea typeface="Meiryo UI" panose="020B0604030504040204" pitchFamily="50" charset="-128"/>
                </a:rPr>
                <a:t>】</a:t>
              </a:r>
              <a:endPar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地域の延べ旅行者数</a:t>
              </a:r>
              <a:b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前年比</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+2pt</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grpSp>
      <p:cxnSp>
        <p:nvCxnSpPr>
          <p:cNvPr id="101" name="直線コネクタ 100">
            <a:extLst>
              <a:ext uri="{FF2B5EF4-FFF2-40B4-BE49-F238E27FC236}">
                <a16:creationId xmlns:a16="http://schemas.microsoft.com/office/drawing/2014/main" id="{4C4C0C49-3D3B-4FFE-90A0-714E6A1C89C4}"/>
              </a:ext>
            </a:extLst>
          </p:cNvPr>
          <p:cNvCxnSpPr>
            <a:cxnSpLocks/>
          </p:cNvCxnSpPr>
          <p:nvPr/>
        </p:nvCxnSpPr>
        <p:spPr>
          <a:xfrm>
            <a:off x="6909254" y="2303486"/>
            <a:ext cx="0" cy="47863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153E0F69-176B-491A-8F0E-70696EDFDAF2}"/>
              </a:ext>
            </a:extLst>
          </p:cNvPr>
          <p:cNvCxnSpPr>
            <a:cxnSpLocks/>
          </p:cNvCxnSpPr>
          <p:nvPr/>
        </p:nvCxnSpPr>
        <p:spPr>
          <a:xfrm>
            <a:off x="8681224" y="2303486"/>
            <a:ext cx="0" cy="47863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E1D25BAB-8E35-4065-B0AF-21C15A354A16}"/>
              </a:ext>
            </a:extLst>
          </p:cNvPr>
          <p:cNvCxnSpPr>
            <a:cxnSpLocks/>
          </p:cNvCxnSpPr>
          <p:nvPr/>
        </p:nvCxnSpPr>
        <p:spPr>
          <a:xfrm>
            <a:off x="5148662" y="2303486"/>
            <a:ext cx="0" cy="47863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454378F3-0B42-492E-A0A3-FDCBC61CA05D}"/>
              </a:ext>
            </a:extLst>
          </p:cNvPr>
          <p:cNvGrpSpPr/>
          <p:nvPr/>
        </p:nvGrpSpPr>
        <p:grpSpPr>
          <a:xfrm>
            <a:off x="3468292" y="1609423"/>
            <a:ext cx="6890983" cy="253916"/>
            <a:chOff x="2422759" y="1566080"/>
            <a:chExt cx="1730952" cy="253916"/>
          </a:xfrm>
        </p:grpSpPr>
        <p:cxnSp>
          <p:nvCxnSpPr>
            <p:cNvPr id="59" name="直線矢印コネクタ 58">
              <a:extLst>
                <a:ext uri="{FF2B5EF4-FFF2-40B4-BE49-F238E27FC236}">
                  <a16:creationId xmlns:a16="http://schemas.microsoft.com/office/drawing/2014/main" id="{905511EB-783E-41F3-A76F-46E3843D1AFB}"/>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60" name="テキスト ボックス 59">
              <a:extLst>
                <a:ext uri="{FF2B5EF4-FFF2-40B4-BE49-F238E27FC236}">
                  <a16:creationId xmlns:a16="http://schemas.microsoft.com/office/drawing/2014/main" id="{C7EEE7F9-B45F-4FFE-8154-D36A992F3D8A}"/>
                </a:ext>
              </a:extLst>
            </p:cNvPr>
            <p:cNvSpPr txBox="1"/>
            <p:nvPr/>
          </p:nvSpPr>
          <p:spPr>
            <a:xfrm>
              <a:off x="3063692" y="1566080"/>
              <a:ext cx="449097"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rPr>
                <a:t>各指標の</a:t>
              </a:r>
              <a:r>
                <a:rPr kumimoji="0" lang="ja-JP" altLang="en-US" sz="1400" b="1" kern="0">
                  <a:solidFill>
                    <a:sysClr val="windowText" lastClr="000000"/>
                  </a:solidFill>
                  <a:latin typeface="Meiryo UI"/>
                  <a:ea typeface="Meiryo UI"/>
                  <a:cs typeface="Arial"/>
                  <a:sym typeface="Arial"/>
                </a:rPr>
                <a:t>評価</a:t>
              </a:r>
              <a:r>
                <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rPr>
                <a:t>結果</a:t>
              </a:r>
            </a:p>
          </p:txBody>
        </p:sp>
      </p:grpSp>
      <p:grpSp>
        <p:nvGrpSpPr>
          <p:cNvPr id="61" name="グループ化 60">
            <a:extLst>
              <a:ext uri="{FF2B5EF4-FFF2-40B4-BE49-F238E27FC236}">
                <a16:creationId xmlns:a16="http://schemas.microsoft.com/office/drawing/2014/main" id="{B814EDB2-C9C4-4A98-A1DF-02BCDBF37E8A}"/>
              </a:ext>
            </a:extLst>
          </p:cNvPr>
          <p:cNvGrpSpPr/>
          <p:nvPr/>
        </p:nvGrpSpPr>
        <p:grpSpPr>
          <a:xfrm>
            <a:off x="2228231" y="1609423"/>
            <a:ext cx="1164523" cy="253916"/>
            <a:chOff x="2422759" y="1566080"/>
            <a:chExt cx="1730952" cy="253916"/>
          </a:xfrm>
        </p:grpSpPr>
        <p:cxnSp>
          <p:nvCxnSpPr>
            <p:cNvPr id="62" name="直線矢印コネクタ 61">
              <a:extLst>
                <a:ext uri="{FF2B5EF4-FFF2-40B4-BE49-F238E27FC236}">
                  <a16:creationId xmlns:a16="http://schemas.microsoft.com/office/drawing/2014/main" id="{07681160-F814-439C-BC1D-420F38F99F12}"/>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63" name="テキスト ボックス 62">
              <a:extLst>
                <a:ext uri="{FF2B5EF4-FFF2-40B4-BE49-F238E27FC236}">
                  <a16:creationId xmlns:a16="http://schemas.microsoft.com/office/drawing/2014/main" id="{4BEAAB97-E60A-4E78-AEA7-8EF28C086278}"/>
                </a:ext>
              </a:extLst>
            </p:cNvPr>
            <p:cNvSpPr txBox="1"/>
            <p:nvPr/>
          </p:nvSpPr>
          <p:spPr>
            <a:xfrm>
              <a:off x="2647577" y="1566080"/>
              <a:ext cx="1281327"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rPr>
                <a:t>対応する指標</a:t>
              </a:r>
            </a:p>
          </p:txBody>
        </p:sp>
      </p:grpSp>
      <p:sp>
        <p:nvSpPr>
          <p:cNvPr id="56" name="正方形/長方形 55">
            <a:extLst>
              <a:ext uri="{FF2B5EF4-FFF2-40B4-BE49-F238E27FC236}">
                <a16:creationId xmlns:a16="http://schemas.microsoft.com/office/drawing/2014/main" id="{8684F434-63B2-4191-92C2-3A5A0B8C486A}"/>
              </a:ext>
            </a:extLst>
          </p:cNvPr>
          <p:cNvSpPr/>
          <p:nvPr/>
        </p:nvSpPr>
        <p:spPr>
          <a:xfrm>
            <a:off x="988024" y="4843937"/>
            <a:ext cx="2404730" cy="2245931"/>
          </a:xfrm>
          <a:prstGeom prst="rect">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政策改善の方向性</a:t>
            </a:r>
          </a:p>
        </p:txBody>
      </p:sp>
      <p:sp>
        <p:nvSpPr>
          <p:cNvPr id="65" name="正方形/長方形 64">
            <a:extLst>
              <a:ext uri="{FF2B5EF4-FFF2-40B4-BE49-F238E27FC236}">
                <a16:creationId xmlns:a16="http://schemas.microsoft.com/office/drawing/2014/main" id="{02881C88-D6B9-41D1-A2A5-DAAD4819C0EE}"/>
              </a:ext>
            </a:extLst>
          </p:cNvPr>
          <p:cNvSpPr/>
          <p:nvPr/>
        </p:nvSpPr>
        <p:spPr>
          <a:xfrm>
            <a:off x="2228231" y="3069862"/>
            <a:ext cx="1164523" cy="654836"/>
          </a:xfrm>
          <a:prstGeom prst="rect">
            <a:avLst/>
          </a:prstGeom>
          <a:solidFill>
            <a:srgbClr val="BFBFBF"/>
          </a:solidFill>
        </p:spPr>
        <p:txBody>
          <a:bodyPr wrap="none" rtlCol="0" anchor="ctr">
            <a:noAutofit/>
          </a:bodyPr>
          <a:lstStyle/>
          <a:p>
            <a:pPr algn="ctr"/>
            <a:r>
              <a:rPr lang="en-US" altLang="ja-JP" sz="1200">
                <a:solidFill>
                  <a:schemeClr val="tx1"/>
                </a:solidFill>
                <a:latin typeface="EYInterstate" panose="02000503020000020004" pitchFamily="2" charset="0"/>
                <a:ea typeface="Meiryo UI" panose="020B0604030504040204" pitchFamily="50" charset="-128"/>
              </a:rPr>
              <a:t>【KPI】</a:t>
            </a:r>
            <a:endParaRPr kumimoji="1" lang="en-US" altLang="ja-JP" sz="1200">
              <a:solidFill>
                <a:schemeClr val="tx1"/>
              </a:solidFill>
              <a:latin typeface="EYInterstate" panose="02000503020000020004" pitchFamily="2" charset="0"/>
              <a:ea typeface="Meiryo UI" panose="020B0604030504040204" pitchFamily="50" charset="-128"/>
            </a:endParaRPr>
          </a:p>
          <a:p>
            <a:pPr algn="ctr"/>
            <a:r>
              <a:rPr kumimoji="1" lang="ja-JP" altLang="en-US" sz="1200">
                <a:solidFill>
                  <a:schemeClr val="tx1"/>
                </a:solidFill>
                <a:latin typeface="EYInterstate" panose="02000503020000020004" pitchFamily="2" charset="0"/>
                <a:ea typeface="Meiryo UI" panose="020B0604030504040204" pitchFamily="50" charset="-128"/>
              </a:rPr>
              <a:t>地域国内</a:t>
            </a:r>
            <a:r>
              <a:rPr lang="ja-JP" altLang="en-US" sz="1200">
                <a:solidFill>
                  <a:schemeClr val="tx1"/>
                </a:solidFill>
                <a:latin typeface="EYInterstate" panose="02000503020000020004" pitchFamily="2" charset="0"/>
                <a:ea typeface="Meiryo UI" panose="020B0604030504040204" pitchFamily="50" charset="-128"/>
              </a:rPr>
              <a:t>宿泊者数</a:t>
            </a:r>
            <a:br>
              <a:rPr lang="en-US" altLang="ja-JP" sz="1200">
                <a:solidFill>
                  <a:schemeClr val="tx1"/>
                </a:solidFill>
                <a:latin typeface="EYInterstate" panose="02000503020000020004" pitchFamily="2" charset="0"/>
                <a:ea typeface="Meiryo UI" panose="020B0604030504040204" pitchFamily="50" charset="-128"/>
              </a:rPr>
            </a:br>
            <a:r>
              <a:rPr lang="ja-JP" altLang="en-US" sz="1200">
                <a:solidFill>
                  <a:schemeClr val="tx1"/>
                </a:solidFill>
                <a:latin typeface="EYInterstate" panose="02000503020000020004" pitchFamily="2" charset="0"/>
                <a:ea typeface="Meiryo UI" panose="020B0604030504040204" pitchFamily="50" charset="-128"/>
              </a:rPr>
              <a:t>前年比</a:t>
            </a:r>
            <a:r>
              <a:rPr lang="en-US" altLang="ja-JP" sz="1200">
                <a:solidFill>
                  <a:schemeClr val="tx1"/>
                </a:solidFill>
                <a:latin typeface="EYInterstate" panose="02000503020000020004" pitchFamily="2" charset="0"/>
                <a:ea typeface="Meiryo UI" panose="020B0604030504040204" pitchFamily="50" charset="-128"/>
              </a:rPr>
              <a:t>+10pt</a:t>
            </a:r>
            <a:endParaRPr kumimoji="1" lang="ja-JP" altLang="en-US" sz="1200">
              <a:solidFill>
                <a:schemeClr val="tx1"/>
              </a:solidFill>
              <a:latin typeface="EYInterstate" panose="02000503020000020004" pitchFamily="2" charset="0"/>
              <a:ea typeface="Meiryo UI" panose="020B0604030504040204" pitchFamily="50" charset="-128"/>
            </a:endParaRPr>
          </a:p>
        </p:txBody>
      </p:sp>
      <p:sp>
        <p:nvSpPr>
          <p:cNvPr id="68" name="正方形/長方形 67">
            <a:extLst>
              <a:ext uri="{FF2B5EF4-FFF2-40B4-BE49-F238E27FC236}">
                <a16:creationId xmlns:a16="http://schemas.microsoft.com/office/drawing/2014/main" id="{ADC73DFF-4FB3-48F4-9991-6DB2E77E5417}"/>
              </a:ext>
            </a:extLst>
          </p:cNvPr>
          <p:cNvSpPr/>
          <p:nvPr/>
        </p:nvSpPr>
        <p:spPr>
          <a:xfrm>
            <a:off x="988024" y="3069862"/>
            <a:ext cx="1164523" cy="654836"/>
          </a:xfrm>
          <a:prstGeom prst="roundRect">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r>
              <a:rPr kumimoji="0" lang="ja-JP" altLang="en-US" sz="1200" kern="0">
                <a:solidFill>
                  <a:sysClr val="windowText" lastClr="000000"/>
                </a:solidFill>
                <a:latin typeface="EYInterstate" panose="02000503020000020004" pitchFamily="2" charset="0"/>
                <a:ea typeface="Meiryo UI" panose="020B0604030504040204" pitchFamily="50" charset="-128"/>
              </a:rPr>
              <a:t>注力</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課題</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国内宿泊客数</a:t>
            </a:r>
            <a:b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の増加</a:t>
            </a:r>
          </a:p>
        </p:txBody>
      </p:sp>
      <p:sp>
        <p:nvSpPr>
          <p:cNvPr id="74" name="正方形/長方形 73">
            <a:extLst>
              <a:ext uri="{FF2B5EF4-FFF2-40B4-BE49-F238E27FC236}">
                <a16:creationId xmlns:a16="http://schemas.microsoft.com/office/drawing/2014/main" id="{D4D7BF3C-31B0-40F9-A1E2-13B3708C7FEC}"/>
              </a:ext>
            </a:extLst>
          </p:cNvPr>
          <p:cNvSpPr/>
          <p:nvPr/>
        </p:nvSpPr>
        <p:spPr>
          <a:xfrm>
            <a:off x="3470611" y="4843937"/>
            <a:ext cx="1595510" cy="2245931"/>
          </a:xfrm>
          <a:prstGeom prst="rect">
            <a:avLst/>
          </a:prstGeom>
          <a:solidFill>
            <a:schemeClr val="accent5">
              <a:lumMod val="20000"/>
              <a:lumOff val="80000"/>
            </a:schemeClr>
          </a:solidFill>
        </p:spPr>
        <p:txBody>
          <a:bodyPr wrap="squar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昨年度の施策の</a:t>
            </a:r>
            <a:br>
              <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着実な実施</a:t>
            </a:r>
            <a:endPar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78" name="正方形/長方形 77">
            <a:extLst>
              <a:ext uri="{FF2B5EF4-FFF2-40B4-BE49-F238E27FC236}">
                <a16:creationId xmlns:a16="http://schemas.microsoft.com/office/drawing/2014/main" id="{33336E5B-3CCD-4873-8EF5-526446FA437E}"/>
              </a:ext>
            </a:extLst>
          </p:cNvPr>
          <p:cNvSpPr/>
          <p:nvPr/>
        </p:nvSpPr>
        <p:spPr>
          <a:xfrm>
            <a:off x="3470611" y="1921361"/>
            <a:ext cx="1595510" cy="269315"/>
          </a:xfrm>
          <a:prstGeom prst="rect">
            <a:avLst/>
          </a:prstGeom>
          <a:solidFill>
            <a:schemeClr val="bg1">
              <a:lumMod val="5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rPr>
              <a:t>アウトプット</a:t>
            </a:r>
            <a:r>
              <a:rPr kumimoji="0" lang="ja-JP" altLang="en-US" sz="1400" b="1" kern="0">
                <a:solidFill>
                  <a:schemeClr val="bg1"/>
                </a:solidFill>
                <a:latin typeface="EYInterstate" panose="02000503020000020004" pitchFamily="2" charset="0"/>
                <a:ea typeface="Meiryo UI" panose="020B0604030504040204" pitchFamily="50" charset="-128"/>
              </a:rPr>
              <a:t>未達成</a:t>
            </a:r>
            <a:endPar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endParaRPr>
          </a:p>
        </p:txBody>
      </p:sp>
      <p:sp>
        <p:nvSpPr>
          <p:cNvPr id="39" name="二等辺三角形 38">
            <a:extLst>
              <a:ext uri="{FF2B5EF4-FFF2-40B4-BE49-F238E27FC236}">
                <a16:creationId xmlns:a16="http://schemas.microsoft.com/office/drawing/2014/main" id="{7D74AEA4-8F53-E15D-C601-E1B3A53170C2}"/>
              </a:ext>
            </a:extLst>
          </p:cNvPr>
          <p:cNvSpPr/>
          <p:nvPr/>
        </p:nvSpPr>
        <p:spPr>
          <a:xfrm flipV="1">
            <a:off x="3663474" y="4608192"/>
            <a:ext cx="1209784" cy="200748"/>
          </a:xfrm>
          <a:prstGeom prst="triangle">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99" name="正方形/長方形 81">
            <a:extLst>
              <a:ext uri="{FF2B5EF4-FFF2-40B4-BE49-F238E27FC236}">
                <a16:creationId xmlns:a16="http://schemas.microsoft.com/office/drawing/2014/main" id="{CE6E620D-959E-660B-5560-5CE5405DCEE2}"/>
              </a:ext>
            </a:extLst>
          </p:cNvPr>
          <p:cNvSpPr/>
          <p:nvPr/>
        </p:nvSpPr>
        <p:spPr>
          <a:xfrm>
            <a:off x="3470611" y="3037120"/>
            <a:ext cx="1595511" cy="720320"/>
          </a:xfrm>
          <a:prstGeom prst="rect">
            <a:avLst/>
          </a:prstGeom>
          <a:solidFill>
            <a:schemeClr val="bg1">
              <a:lumMod val="95000"/>
            </a:schemeClr>
          </a:solidFill>
        </p:spPr>
        <p:txBody>
          <a:bodyPr wrap="none" rtlCol="0" anchor="ctr">
            <a:noAutofit/>
          </a:bodyPr>
          <a:lstStyle/>
          <a:p>
            <a:pPr algn="ctr" fontAlgn="auto">
              <a:spcBef>
                <a:spcPts val="0"/>
              </a:spcBef>
              <a:spcAft>
                <a:spcPts val="0"/>
              </a:spcAft>
            </a:pPr>
            <a:r>
              <a:rPr kumimoji="0" lang="en-US" altLang="ja-JP" sz="1400" kern="0">
                <a:solidFill>
                  <a:sysClr val="windowText" lastClr="000000"/>
                </a:solidFill>
                <a:latin typeface="EYInterstate" panose="02000503020000020004" pitchFamily="2" charset="0"/>
                <a:ea typeface="Meiryo UI" panose="020B0604030504040204" pitchFamily="50" charset="-128"/>
              </a:rPr>
              <a:t>-</a:t>
            </a:r>
            <a:endParaRPr kumimoji="0" lang="ja-JP" altLang="en-US" sz="1400" kern="0">
              <a:solidFill>
                <a:sysClr val="windowText" lastClr="000000"/>
              </a:solidFill>
              <a:latin typeface="EYInterstate" panose="02000503020000020004" pitchFamily="2" charset="0"/>
              <a:ea typeface="Meiryo UI" panose="020B0604030504040204" pitchFamily="50" charset="-128"/>
            </a:endParaRPr>
          </a:p>
        </p:txBody>
      </p:sp>
      <p:sp>
        <p:nvSpPr>
          <p:cNvPr id="38" name="正方形/長方形 73">
            <a:extLst>
              <a:ext uri="{FF2B5EF4-FFF2-40B4-BE49-F238E27FC236}">
                <a16:creationId xmlns:a16="http://schemas.microsoft.com/office/drawing/2014/main" id="{0ED17D1B-2745-11F5-9E97-3A2AE19B02C9}"/>
              </a:ext>
            </a:extLst>
          </p:cNvPr>
          <p:cNvSpPr/>
          <p:nvPr/>
        </p:nvSpPr>
        <p:spPr>
          <a:xfrm>
            <a:off x="3470611" y="5465899"/>
            <a:ext cx="1595510" cy="1623969"/>
          </a:xfrm>
          <a:prstGeom prst="rect">
            <a:avLst/>
          </a:prstGeom>
          <a:noFill/>
          <a:ln>
            <a:noFill/>
          </a:ln>
        </p:spPr>
        <p:txBody>
          <a:bodyPr wrap="square" lIns="36000" rIns="36000" rtlCol="0" anchor="t">
            <a:noAutofit/>
          </a:bodyPr>
          <a:lstStyle/>
          <a:p>
            <a:pPr marL="177800" marR="0" lvl="0" indent="-177800" defTabSz="914400" eaLnBrk="1" fontAlgn="auto" latinLnBrk="0" hangingPunct="1">
              <a:lnSpc>
                <a:spcPct val="100000"/>
              </a:lnSpc>
              <a:spcBef>
                <a:spcPts val="0"/>
              </a:spcBef>
              <a:spcAft>
                <a:spcPts val="0"/>
              </a:spcAft>
              <a:buClrTx/>
              <a:buSzTx/>
              <a:buFontTx/>
              <a:buChar char="•"/>
              <a:tabLst/>
              <a:defRPr/>
            </a:pPr>
            <a:r>
              <a:rPr kumimoji="0" lang="ja-JP" altLang="en-US" sz="1200" kern="0" dirty="0">
                <a:solidFill>
                  <a:sysClr val="windowText" lastClr="000000"/>
                </a:solidFill>
                <a:latin typeface="EYInterstate" panose="02000503020000020004" pitchFamily="2" charset="0"/>
                <a:ea typeface="Meiryo UI" panose="020B0604030504040204" pitchFamily="50" charset="-128"/>
              </a:rPr>
              <a:t>プラン開発遅延により記事作成ができなかったことを踏まえ、スケジュールを再策定</a:t>
            </a:r>
            <a:endParaRPr kumimoji="0" lang="en-US" altLang="ja-JP" sz="1200" kern="0" dirty="0">
              <a:solidFill>
                <a:sysClr val="windowText" lastClr="000000"/>
              </a:solidFill>
              <a:latin typeface="EYInterstate" panose="02000503020000020004" pitchFamily="2" charset="0"/>
              <a:ea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施策の着実な実施に向けた役割分担や関与度合いについて関係者と合意する</a:t>
            </a:r>
          </a:p>
        </p:txBody>
      </p:sp>
      <p:sp>
        <p:nvSpPr>
          <p:cNvPr id="80" name="正方形/長方形 79">
            <a:extLst>
              <a:ext uri="{FF2B5EF4-FFF2-40B4-BE49-F238E27FC236}">
                <a16:creationId xmlns:a16="http://schemas.microsoft.com/office/drawing/2014/main" id="{2F80A7ED-A0D2-4D3A-9A1E-096B673BDAC7}"/>
              </a:ext>
            </a:extLst>
          </p:cNvPr>
          <p:cNvSpPr/>
          <p:nvPr/>
        </p:nvSpPr>
        <p:spPr>
          <a:xfrm>
            <a:off x="5231203" y="4843937"/>
            <a:ext cx="1595510" cy="2245931"/>
          </a:xfrm>
          <a:prstGeom prst="rect">
            <a:avLst/>
          </a:prstGeom>
          <a:solidFill>
            <a:schemeClr val="accent5">
              <a:lumMod val="20000"/>
              <a:lumOff val="80000"/>
            </a:schemeClr>
          </a:solidFill>
        </p:spPr>
        <p:txBody>
          <a:bodyPr wrap="squar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kern="0">
                <a:solidFill>
                  <a:sysClr val="windowText" lastClr="000000"/>
                </a:solidFill>
                <a:latin typeface="EYInterstate" panose="02000503020000020004" pitchFamily="2" charset="0"/>
                <a:ea typeface="Meiryo UI" panose="020B0604030504040204" pitchFamily="50" charset="-128"/>
              </a:rPr>
              <a:t>地域の宿泊施設</a:t>
            </a:r>
            <a:r>
              <a:rPr kumimoji="0" lang="en-US" altLang="ja-JP" sz="1200" b="1" kern="0">
                <a:solidFill>
                  <a:sysClr val="windowText" lastClr="000000"/>
                </a:solidFill>
                <a:latin typeface="EYInterstate" panose="02000503020000020004" pitchFamily="2" charset="0"/>
                <a:ea typeface="Meiryo UI" panose="020B0604030504040204" pitchFamily="50" charset="-128"/>
              </a:rPr>
              <a:t>PR</a:t>
            </a:r>
            <a:endPar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84" name="正方形/長方形 83">
            <a:extLst>
              <a:ext uri="{FF2B5EF4-FFF2-40B4-BE49-F238E27FC236}">
                <a16:creationId xmlns:a16="http://schemas.microsoft.com/office/drawing/2014/main" id="{80B61C27-30B3-4936-9B30-AF9AF0ADF1E3}"/>
              </a:ext>
            </a:extLst>
          </p:cNvPr>
          <p:cNvSpPr/>
          <p:nvPr/>
        </p:nvSpPr>
        <p:spPr>
          <a:xfrm>
            <a:off x="5234995" y="1921361"/>
            <a:ext cx="1595510" cy="269315"/>
          </a:xfrm>
          <a:prstGeom prst="rect">
            <a:avLst/>
          </a:prstGeom>
          <a:solidFill>
            <a:schemeClr val="bg1">
              <a:lumMod val="5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1" kern="0">
                <a:solidFill>
                  <a:schemeClr val="bg1"/>
                </a:solidFill>
                <a:latin typeface="EYInterstate" panose="02000503020000020004" pitchFamily="2" charset="0"/>
                <a:ea typeface="Meiryo UI" panose="020B0604030504040204" pitchFamily="50" charset="-128"/>
              </a:rPr>
              <a:t>KPI</a:t>
            </a:r>
            <a:r>
              <a:rPr kumimoji="0" lang="ja-JP" altLang="en-US" sz="1400" b="1" kern="0">
                <a:solidFill>
                  <a:schemeClr val="bg1"/>
                </a:solidFill>
                <a:latin typeface="EYInterstate" panose="02000503020000020004" pitchFamily="2" charset="0"/>
                <a:ea typeface="Meiryo UI" panose="020B0604030504040204" pitchFamily="50" charset="-128"/>
              </a:rPr>
              <a:t>未達成</a:t>
            </a:r>
            <a:endPar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endParaRPr>
          </a:p>
        </p:txBody>
      </p:sp>
      <p:sp>
        <p:nvSpPr>
          <p:cNvPr id="82" name="正方形/長方形 81">
            <a:extLst>
              <a:ext uri="{FF2B5EF4-FFF2-40B4-BE49-F238E27FC236}">
                <a16:creationId xmlns:a16="http://schemas.microsoft.com/office/drawing/2014/main" id="{2105DD47-2789-4D05-9501-68C39C2052CF}"/>
              </a:ext>
            </a:extLst>
          </p:cNvPr>
          <p:cNvSpPr/>
          <p:nvPr/>
        </p:nvSpPr>
        <p:spPr>
          <a:xfrm>
            <a:off x="5231203" y="3037120"/>
            <a:ext cx="1595511" cy="720320"/>
          </a:xfrm>
          <a:prstGeom prst="rect">
            <a:avLst/>
          </a:prstGeom>
          <a:solidFill>
            <a:schemeClr val="accent3">
              <a:lumMod val="40000"/>
              <a:lumOff val="60000"/>
            </a:schemeClr>
          </a:solidFill>
        </p:spPr>
        <p:txBody>
          <a:bodyPr wrap="none" rtlCol="0" anchor="ctr">
            <a:noAutofit/>
          </a:bodyPr>
          <a:lstStyle/>
          <a:p>
            <a:pPr algn="ctr" fontAlgn="auto">
              <a:spcBef>
                <a:spcPts val="0"/>
              </a:spcBef>
              <a:spcAft>
                <a:spcPts val="0"/>
              </a:spcAft>
              <a:defRPr/>
            </a:pPr>
            <a:r>
              <a:rPr kumimoji="0" lang="en-US" altLang="ja-JP" sz="1200" kern="0" dirty="0">
                <a:solidFill>
                  <a:sysClr val="windowText" lastClr="000000"/>
                </a:solidFill>
                <a:latin typeface="EYInterstate" panose="02000503020000020004" pitchFamily="2" charset="0"/>
                <a:ea typeface="Meiryo UI" panose="020B0604030504040204" pitchFamily="50" charset="-128"/>
              </a:rPr>
              <a:t>【</a:t>
            </a:r>
            <a:r>
              <a:rPr kumimoji="0" lang="ja-JP" altLang="en-US" sz="1200" kern="0" dirty="0">
                <a:solidFill>
                  <a:sysClr val="windowText" lastClr="000000"/>
                </a:solidFill>
                <a:latin typeface="EYInterstate" panose="02000503020000020004" pitchFamily="2" charset="0"/>
                <a:ea typeface="Meiryo UI" panose="020B0604030504040204" pitchFamily="50" charset="-128"/>
              </a:rPr>
              <a:t>未達成</a:t>
            </a:r>
            <a:r>
              <a:rPr kumimoji="0" lang="en-US" altLang="ja-JP" sz="1200" kern="0" dirty="0">
                <a:solidFill>
                  <a:sysClr val="windowText" lastClr="000000"/>
                </a:solidFill>
                <a:latin typeface="EYInterstate" panose="02000503020000020004" pitchFamily="2" charset="0"/>
                <a:ea typeface="Meiryo UI" panose="020B0604030504040204" pitchFamily="50" charset="-128"/>
              </a:rPr>
              <a:t>】</a:t>
            </a:r>
            <a:endPar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地域の国内宿泊者数</a:t>
            </a:r>
            <a:br>
              <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前年比</a:t>
            </a:r>
            <a:r>
              <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+3pt</a:t>
            </a:r>
            <a:endPar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76" name="二等辺三角形 38">
            <a:extLst>
              <a:ext uri="{FF2B5EF4-FFF2-40B4-BE49-F238E27FC236}">
                <a16:creationId xmlns:a16="http://schemas.microsoft.com/office/drawing/2014/main" id="{AF27F3E4-00FB-BD33-EBE0-DAB455494C02}"/>
              </a:ext>
            </a:extLst>
          </p:cNvPr>
          <p:cNvSpPr/>
          <p:nvPr/>
        </p:nvSpPr>
        <p:spPr>
          <a:xfrm flipV="1">
            <a:off x="5424066" y="4608192"/>
            <a:ext cx="1209784" cy="200748"/>
          </a:xfrm>
          <a:prstGeom prst="triangle">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grpSp>
        <p:nvGrpSpPr>
          <p:cNvPr id="18" name="グループ化 17">
            <a:extLst>
              <a:ext uri="{FF2B5EF4-FFF2-40B4-BE49-F238E27FC236}">
                <a16:creationId xmlns:a16="http://schemas.microsoft.com/office/drawing/2014/main" id="{5FC4CFD9-6A78-FC4F-E329-4C91EF352A60}"/>
              </a:ext>
            </a:extLst>
          </p:cNvPr>
          <p:cNvGrpSpPr/>
          <p:nvPr/>
        </p:nvGrpSpPr>
        <p:grpSpPr>
          <a:xfrm>
            <a:off x="988024" y="2245878"/>
            <a:ext cx="9371244" cy="720320"/>
            <a:chOff x="805103" y="3828362"/>
            <a:chExt cx="9371244" cy="720320"/>
          </a:xfrm>
        </p:grpSpPr>
        <p:sp>
          <p:nvSpPr>
            <p:cNvPr id="66" name="正方形/長方形 65">
              <a:extLst>
                <a:ext uri="{FF2B5EF4-FFF2-40B4-BE49-F238E27FC236}">
                  <a16:creationId xmlns:a16="http://schemas.microsoft.com/office/drawing/2014/main" id="{8A552CAB-0881-420A-8E9B-35623C126413}"/>
                </a:ext>
              </a:extLst>
            </p:cNvPr>
            <p:cNvSpPr/>
            <p:nvPr/>
          </p:nvSpPr>
          <p:spPr>
            <a:xfrm>
              <a:off x="2045310" y="3861104"/>
              <a:ext cx="1164523" cy="654836"/>
            </a:xfrm>
            <a:prstGeom prst="rect">
              <a:avLst/>
            </a:prstGeom>
            <a:solidFill>
              <a:srgbClr val="BFBFBF"/>
            </a:solidFill>
          </p:spPr>
          <p:txBody>
            <a:bodyPr wrap="none" rtlCol="0" anchor="ctr">
              <a:noAutofit/>
            </a:bodyPr>
            <a:lstStyle/>
            <a:p>
              <a:pPr algn="ctr"/>
              <a:r>
                <a:rPr lang="en-US" altLang="ja-JP" sz="1200">
                  <a:solidFill>
                    <a:schemeClr val="tx1"/>
                  </a:solidFill>
                  <a:latin typeface="EYInterstate" panose="02000503020000020004" pitchFamily="2" charset="0"/>
                  <a:ea typeface="Meiryo UI" panose="020B0604030504040204" pitchFamily="50" charset="-128"/>
                </a:rPr>
                <a:t>【</a:t>
              </a:r>
              <a:r>
                <a:rPr lang="ja-JP" altLang="en-US" sz="1200">
                  <a:solidFill>
                    <a:schemeClr val="tx1"/>
                  </a:solidFill>
                  <a:latin typeface="EYInterstate" panose="02000503020000020004" pitchFamily="2" charset="0"/>
                  <a:ea typeface="Meiryo UI" panose="020B0604030504040204" pitchFamily="50" charset="-128"/>
                </a:rPr>
                <a:t>アウトプット</a:t>
              </a:r>
              <a:r>
                <a:rPr lang="en-US" altLang="ja-JP" sz="1200">
                  <a:solidFill>
                    <a:schemeClr val="tx1"/>
                  </a:solidFill>
                  <a:latin typeface="EYInterstate" panose="02000503020000020004" pitchFamily="2" charset="0"/>
                  <a:ea typeface="Meiryo UI" panose="020B0604030504040204" pitchFamily="50" charset="-128"/>
                </a:rPr>
                <a:t>】</a:t>
              </a:r>
              <a:br>
                <a:rPr lang="en-US" altLang="ja-JP" sz="1200">
                  <a:solidFill>
                    <a:schemeClr val="tx1"/>
                  </a:solidFill>
                  <a:latin typeface="EYInterstate" panose="02000503020000020004" pitchFamily="2" charset="0"/>
                  <a:ea typeface="Meiryo UI" panose="020B0604030504040204" pitchFamily="50" charset="-128"/>
                </a:rPr>
              </a:br>
              <a:r>
                <a:rPr lang="ja-JP" altLang="en-US" sz="1200">
                  <a:solidFill>
                    <a:schemeClr val="tx1"/>
                  </a:solidFill>
                  <a:latin typeface="EYInterstate" panose="02000503020000020004" pitchFamily="2" charset="0"/>
                  <a:ea typeface="Meiryo UI" panose="020B0604030504040204" pitchFamily="50" charset="-128"/>
                </a:rPr>
                <a:t>開発プラン数</a:t>
              </a:r>
              <a:r>
                <a:rPr lang="en-US" altLang="ja-JP" sz="1200">
                  <a:solidFill>
                    <a:schemeClr val="tx1"/>
                  </a:solidFill>
                  <a:latin typeface="EYInterstate" panose="02000503020000020004" pitchFamily="2" charset="0"/>
                  <a:ea typeface="Meiryo UI" panose="020B0604030504040204" pitchFamily="50" charset="-128"/>
                </a:rPr>
                <a:t>:3</a:t>
              </a:r>
            </a:p>
            <a:p>
              <a:pPr algn="ctr"/>
              <a:r>
                <a:rPr lang="ja-JP" altLang="en-US" sz="1200">
                  <a:solidFill>
                    <a:schemeClr val="tx1"/>
                  </a:solidFill>
                  <a:latin typeface="EYInterstate" panose="02000503020000020004" pitchFamily="2" charset="0"/>
                  <a:ea typeface="Meiryo UI" panose="020B0604030504040204" pitchFamily="50" charset="-128"/>
                </a:rPr>
                <a:t>販促用記事コンテ</a:t>
              </a:r>
              <a:br>
                <a:rPr lang="en-US" altLang="ja-JP" sz="1200">
                  <a:solidFill>
                    <a:schemeClr val="tx1"/>
                  </a:solidFill>
                  <a:latin typeface="EYInterstate" panose="02000503020000020004" pitchFamily="2" charset="0"/>
                  <a:ea typeface="Meiryo UI" panose="020B0604030504040204" pitchFamily="50" charset="-128"/>
                </a:rPr>
              </a:br>
              <a:r>
                <a:rPr lang="ja-JP" altLang="en-US" sz="1200">
                  <a:solidFill>
                    <a:schemeClr val="tx1"/>
                  </a:solidFill>
                  <a:latin typeface="EYInterstate" panose="02000503020000020004" pitchFamily="2" charset="0"/>
                  <a:ea typeface="Meiryo UI" panose="020B0604030504040204" pitchFamily="50" charset="-128"/>
                </a:rPr>
                <a:t>ンツ</a:t>
              </a:r>
              <a:r>
                <a:rPr lang="en-US" altLang="ja-JP" sz="1200">
                  <a:solidFill>
                    <a:schemeClr val="tx1"/>
                  </a:solidFill>
                  <a:latin typeface="EYInterstate" panose="02000503020000020004" pitchFamily="2" charset="0"/>
                  <a:ea typeface="Meiryo UI" panose="020B0604030504040204" pitchFamily="50" charset="-128"/>
                </a:rPr>
                <a:t>:3</a:t>
              </a:r>
              <a:r>
                <a:rPr lang="ja-JP" altLang="en-US" sz="1200">
                  <a:solidFill>
                    <a:schemeClr val="tx1"/>
                  </a:solidFill>
                  <a:latin typeface="EYInterstate" panose="02000503020000020004" pitchFamily="2" charset="0"/>
                  <a:ea typeface="Meiryo UI" panose="020B0604030504040204" pitchFamily="50" charset="-128"/>
                </a:rPr>
                <a:t>配信</a:t>
              </a:r>
              <a:endParaRPr lang="en-US" altLang="ja-JP" sz="1200">
                <a:solidFill>
                  <a:schemeClr val="tx1"/>
                </a:solidFill>
                <a:latin typeface="EYInterstate" panose="02000503020000020004" pitchFamily="2" charset="0"/>
                <a:ea typeface="Meiryo UI" panose="020B0604030504040204" pitchFamily="50" charset="-128"/>
              </a:endParaRPr>
            </a:p>
          </p:txBody>
        </p:sp>
        <p:sp>
          <p:nvSpPr>
            <p:cNvPr id="69" name="正方形/長方形 68">
              <a:extLst>
                <a:ext uri="{FF2B5EF4-FFF2-40B4-BE49-F238E27FC236}">
                  <a16:creationId xmlns:a16="http://schemas.microsoft.com/office/drawing/2014/main" id="{F99CB6B9-27C0-4F89-9B89-6F6E72EE2617}"/>
                </a:ext>
              </a:extLst>
            </p:cNvPr>
            <p:cNvSpPr/>
            <p:nvPr/>
          </p:nvSpPr>
          <p:spPr>
            <a:xfrm>
              <a:off x="805103" y="3861104"/>
              <a:ext cx="1164523" cy="654836"/>
            </a:xfrm>
            <a:prstGeom prst="roundRect">
              <a:avLst/>
            </a:prstGeom>
            <a:solidFill>
              <a:srgbClr val="BFBFBF"/>
            </a:solidFill>
          </p:spPr>
          <p:txBody>
            <a:bodyPr wrap="none" rtlCol="0" anchor="ctr">
              <a:noAutofit/>
            </a:bodyPr>
            <a:lstStyle/>
            <a:p>
              <a:pPr algn="ctr" fontAlgn="auto">
                <a:spcBef>
                  <a:spcPts val="0"/>
                </a:spcBef>
                <a:spcAft>
                  <a:spcPts val="0"/>
                </a:spcAft>
                <a:defRPr/>
              </a:pP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r>
                <a:rPr kumimoji="0" lang="ja-JP" altLang="en-US" sz="1200" kern="0">
                  <a:solidFill>
                    <a:sysClr val="windowText" lastClr="000000"/>
                  </a:solidFill>
                  <a:latin typeface="EYInterstate" panose="02000503020000020004" pitchFamily="2" charset="0"/>
                  <a:ea typeface="Meiryo UI" panose="020B0604030504040204" pitchFamily="50" charset="-128"/>
                </a:rPr>
                <a:t>施策</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a:t>
              </a:r>
              <a:br>
                <a:rPr kumimoji="0" lang="en-US" altLang="ja-JP" sz="1200" kern="0">
                  <a:solidFill>
                    <a:sysClr val="windowText" lastClr="000000"/>
                  </a:solidFill>
                  <a:latin typeface="EYInterstate" panose="02000503020000020004" pitchFamily="2" charset="0"/>
                  <a:ea typeface="Meiryo UI" panose="020B0604030504040204" pitchFamily="50" charset="-128"/>
                </a:rPr>
              </a:br>
              <a:r>
                <a:rPr kumimoji="0" lang="ja-JP" altLang="en-US" sz="1200" kern="0">
                  <a:solidFill>
                    <a:sysClr val="windowText" lastClr="000000"/>
                  </a:solidFill>
                  <a:latin typeface="EYInterstate" panose="02000503020000020004" pitchFamily="2" charset="0"/>
                  <a:ea typeface="Meiryo UI" panose="020B0604030504040204" pitchFamily="50" charset="-128"/>
                </a:rPr>
                <a:t>周遊プランの</a:t>
              </a:r>
              <a:br>
                <a:rPr kumimoji="0" lang="en-US" altLang="ja-JP" sz="1200" kern="0">
                  <a:solidFill>
                    <a:sysClr val="windowText" lastClr="000000"/>
                  </a:solidFill>
                  <a:latin typeface="EYInterstate" panose="02000503020000020004" pitchFamily="2" charset="0"/>
                  <a:ea typeface="Meiryo UI" panose="020B0604030504040204" pitchFamily="50" charset="-128"/>
                </a:rPr>
              </a:br>
              <a:r>
                <a:rPr kumimoji="0" lang="ja-JP" altLang="en-US" sz="1200" kern="0">
                  <a:solidFill>
                    <a:sysClr val="windowText" lastClr="000000"/>
                  </a:solidFill>
                  <a:latin typeface="EYInterstate" panose="02000503020000020004" pitchFamily="2" charset="0"/>
                  <a:ea typeface="Meiryo UI" panose="020B0604030504040204" pitchFamily="50" charset="-128"/>
                </a:rPr>
                <a:t>開発と販促</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77" name="正方形/長方形 76">
              <a:extLst>
                <a:ext uri="{FF2B5EF4-FFF2-40B4-BE49-F238E27FC236}">
                  <a16:creationId xmlns:a16="http://schemas.microsoft.com/office/drawing/2014/main" id="{B88F06F4-45A4-4E65-8FE0-3A0F17FBDF88}"/>
                </a:ext>
              </a:extLst>
            </p:cNvPr>
            <p:cNvSpPr/>
            <p:nvPr/>
          </p:nvSpPr>
          <p:spPr>
            <a:xfrm>
              <a:off x="3287690" y="3828362"/>
              <a:ext cx="1595510" cy="720320"/>
            </a:xfrm>
            <a:prstGeom prst="rect">
              <a:avLst/>
            </a:prstGeom>
            <a:solidFill>
              <a:schemeClr val="accent3">
                <a:lumMod val="40000"/>
                <a:lumOff val="6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EYInterstate" panose="02000503020000020004" pitchFamily="2" charset="0"/>
                  <a:ea typeface="Meiryo UI" panose="020B0604030504040204" pitchFamily="50" charset="-128"/>
                </a:rPr>
                <a:t>【</a:t>
              </a:r>
              <a:r>
                <a:rPr kumimoji="0" lang="ja-JP" altLang="en-US" sz="1200" kern="0">
                  <a:solidFill>
                    <a:sysClr val="windowText" lastClr="000000"/>
                  </a:solidFill>
                  <a:latin typeface="EYInterstate" panose="02000503020000020004" pitchFamily="2" charset="0"/>
                  <a:ea typeface="Meiryo UI" panose="020B0604030504040204" pitchFamily="50" charset="-128"/>
                </a:rPr>
                <a:t>未達成</a:t>
              </a:r>
              <a:r>
                <a:rPr kumimoji="0" lang="en-US" altLang="ja-JP" sz="1200" kern="0">
                  <a:solidFill>
                    <a:sysClr val="windowText" lastClr="000000"/>
                  </a:solidFill>
                  <a:latin typeface="EYInterstate" panose="02000503020000020004" pitchFamily="2" charset="0"/>
                  <a:ea typeface="Meiryo UI" panose="020B0604030504040204" pitchFamily="50" charset="-128"/>
                </a:rPr>
                <a:t>】</a:t>
              </a:r>
              <a:endPar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開発プラン数：</a:t>
              </a:r>
              <a:r>
                <a:rPr kumimoji="0" lang="en-US" altLang="ja-JP" sz="1200" kern="0">
                  <a:solidFill>
                    <a:sysClr val="windowText" lastClr="000000"/>
                  </a:solidFill>
                  <a:latin typeface="EYInterstate" panose="02000503020000020004" pitchFamily="2" charset="0"/>
                  <a:ea typeface="Meiryo UI" panose="020B0604030504040204" pitchFamily="50" charset="-128"/>
                </a:rPr>
                <a:t>2</a:t>
              </a:r>
              <a:endPar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kern="0">
                  <a:solidFill>
                    <a:sysClr val="windowText" lastClr="000000"/>
                  </a:solidFill>
                  <a:latin typeface="EYInterstate" panose="02000503020000020004" pitchFamily="2" charset="0"/>
                  <a:ea typeface="Meiryo UI" panose="020B0604030504040204" pitchFamily="50" charset="-128"/>
                </a:rPr>
                <a:t>配信済の販促記事数：</a:t>
              </a:r>
              <a:r>
                <a:rPr kumimoji="0" lang="en-US" altLang="ja-JP" sz="1200" kern="0">
                  <a:solidFill>
                    <a:sysClr val="windowText" lastClr="000000"/>
                  </a:solidFill>
                  <a:latin typeface="EYInterstate" panose="02000503020000020004" pitchFamily="2" charset="0"/>
                  <a:ea typeface="Meiryo UI" panose="020B0604030504040204" pitchFamily="50" charset="-128"/>
                </a:rPr>
                <a:t>0</a:t>
              </a:r>
              <a:r>
                <a:rPr kumimoji="0" lang="ja-JP" altLang="en-US" sz="1200" kern="0">
                  <a:solidFill>
                    <a:sysClr val="windowText" lastClr="000000"/>
                  </a:solidFill>
                  <a:latin typeface="EYInterstate" panose="02000503020000020004" pitchFamily="2" charset="0"/>
                  <a:ea typeface="Meiryo UI" panose="020B0604030504040204" pitchFamily="50" charset="-128"/>
                </a:rPr>
                <a:t>本</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88" name="正方形/長方形 94">
              <a:extLst>
                <a:ext uri="{FF2B5EF4-FFF2-40B4-BE49-F238E27FC236}">
                  <a16:creationId xmlns:a16="http://schemas.microsoft.com/office/drawing/2014/main" id="{9714646A-7308-93DF-3C7A-37EB2207B5BA}"/>
                </a:ext>
              </a:extLst>
            </p:cNvPr>
            <p:cNvSpPr/>
            <p:nvPr/>
          </p:nvSpPr>
          <p:spPr>
            <a:xfrm>
              <a:off x="5048280" y="3828362"/>
              <a:ext cx="5128067" cy="720320"/>
            </a:xfrm>
            <a:prstGeom prst="rect">
              <a:avLst/>
            </a:prstGeom>
            <a:solidFill>
              <a:schemeClr val="accent1">
                <a:lumMod val="20000"/>
                <a:lumOff val="80000"/>
              </a:schemeClr>
            </a:solidFill>
          </p:spPr>
          <p:txBody>
            <a:bodyPr wrap="none" rtlCol="0" anchor="ctr">
              <a:noAutofit/>
            </a:bodyPr>
            <a:lstStyle/>
            <a:p>
              <a:pPr algn="ctr" fontAlgn="auto">
                <a:spcBef>
                  <a:spcPts val="0"/>
                </a:spcBef>
                <a:spcAft>
                  <a:spcPts val="0"/>
                </a:spcAft>
                <a:defRPr/>
              </a:pPr>
              <a:r>
                <a:rPr kumimoji="0" lang="en-US" altLang="ja-JP" sz="1200" kern="0">
                  <a:solidFill>
                    <a:sysClr val="windowText" lastClr="000000"/>
                  </a:solidFill>
                  <a:latin typeface="EYInterstate" panose="02000503020000020004" pitchFamily="2" charset="0"/>
                  <a:ea typeface="Meiryo UI" panose="020B0604030504040204" pitchFamily="50" charset="-128"/>
                </a:rPr>
                <a:t>【</a:t>
              </a:r>
              <a:r>
                <a:rPr kumimoji="0" lang="ja-JP" altLang="en-US" sz="1200" kern="0">
                  <a:solidFill>
                    <a:sysClr val="windowText" lastClr="000000"/>
                  </a:solidFill>
                  <a:latin typeface="EYInterstate" panose="02000503020000020004" pitchFamily="2" charset="0"/>
                  <a:ea typeface="Meiryo UI" panose="020B0604030504040204" pitchFamily="50" charset="-128"/>
                </a:rPr>
                <a:t>達成</a:t>
              </a:r>
              <a:r>
                <a:rPr kumimoji="0" lang="en-US" altLang="ja-JP" sz="1200" kern="0">
                  <a:solidFill>
                    <a:sysClr val="windowText" lastClr="000000"/>
                  </a:solidFill>
                  <a:latin typeface="EYInterstate" panose="02000503020000020004" pitchFamily="2" charset="0"/>
                  <a:ea typeface="Meiryo UI" panose="020B0604030504040204" pitchFamily="50" charset="-128"/>
                </a:rPr>
                <a:t>】</a:t>
              </a:r>
              <a:endPar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開発プラン数：</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5</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kern="0">
                  <a:solidFill>
                    <a:sysClr val="windowText" lastClr="000000"/>
                  </a:solidFill>
                  <a:latin typeface="EYInterstate" panose="02000503020000020004" pitchFamily="2" charset="0"/>
                  <a:ea typeface="Meiryo UI" panose="020B0604030504040204" pitchFamily="50" charset="-128"/>
                </a:rPr>
                <a:t>配信済の販促記事数：</a:t>
              </a:r>
              <a:r>
                <a:rPr kumimoji="0" lang="en-US" altLang="ja-JP" sz="1200" kern="0">
                  <a:solidFill>
                    <a:sysClr val="windowText" lastClr="000000"/>
                  </a:solidFill>
                  <a:latin typeface="EYInterstate" panose="02000503020000020004" pitchFamily="2" charset="0"/>
                  <a:ea typeface="Meiryo UI" panose="020B0604030504040204" pitchFamily="50" charset="-128"/>
                </a:rPr>
                <a:t>5</a:t>
              </a:r>
              <a:r>
                <a:rPr kumimoji="0" lang="ja-JP" altLang="en-US" sz="1200" kern="0">
                  <a:solidFill>
                    <a:sysClr val="windowText" lastClr="000000"/>
                  </a:solidFill>
                  <a:latin typeface="EYInterstate" panose="02000503020000020004" pitchFamily="2" charset="0"/>
                  <a:ea typeface="Meiryo UI" panose="020B0604030504040204" pitchFamily="50" charset="-128"/>
                </a:rPr>
                <a:t>本</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grpSp>
      <p:sp>
        <p:nvSpPr>
          <p:cNvPr id="103" name="正方形/長方形 81">
            <a:extLst>
              <a:ext uri="{FF2B5EF4-FFF2-40B4-BE49-F238E27FC236}">
                <a16:creationId xmlns:a16="http://schemas.microsoft.com/office/drawing/2014/main" id="{B8CD4194-6085-B708-ABF9-0BD2028A987E}"/>
              </a:ext>
            </a:extLst>
          </p:cNvPr>
          <p:cNvSpPr/>
          <p:nvPr/>
        </p:nvSpPr>
        <p:spPr>
          <a:xfrm>
            <a:off x="5231203" y="3037120"/>
            <a:ext cx="1595511" cy="720320"/>
          </a:xfrm>
          <a:prstGeom prst="rect">
            <a:avLst/>
          </a:prstGeom>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40" name="正方形/長方形 79">
            <a:extLst>
              <a:ext uri="{FF2B5EF4-FFF2-40B4-BE49-F238E27FC236}">
                <a16:creationId xmlns:a16="http://schemas.microsoft.com/office/drawing/2014/main" id="{25C00A78-A426-5F5C-2388-B3C34822B2AD}"/>
              </a:ext>
            </a:extLst>
          </p:cNvPr>
          <p:cNvSpPr/>
          <p:nvPr/>
        </p:nvSpPr>
        <p:spPr>
          <a:xfrm>
            <a:off x="5231203" y="5465899"/>
            <a:ext cx="1595510" cy="1623969"/>
          </a:xfrm>
          <a:prstGeom prst="rect">
            <a:avLst/>
          </a:prstGeom>
          <a:noFill/>
          <a:ln>
            <a:noFill/>
          </a:ln>
        </p:spPr>
        <p:txBody>
          <a:bodyPr wrap="square" lIns="36000" rIns="36000" rtlCol="0" anchor="t">
            <a:noAutofit/>
          </a:bodyPr>
          <a:lstStyle/>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周遊プランの発信では宿泊者数が伸びなかったことを踏まえ、地域の宿泊施設の魅力を発信する施策に切り替え</a:t>
            </a:r>
          </a:p>
        </p:txBody>
      </p:sp>
      <p:sp>
        <p:nvSpPr>
          <p:cNvPr id="92" name="正方形/長方形 91">
            <a:extLst>
              <a:ext uri="{FF2B5EF4-FFF2-40B4-BE49-F238E27FC236}">
                <a16:creationId xmlns:a16="http://schemas.microsoft.com/office/drawing/2014/main" id="{E493A9AF-B408-47FB-AF0A-B4C9B1A0546F}"/>
              </a:ext>
            </a:extLst>
          </p:cNvPr>
          <p:cNvSpPr/>
          <p:nvPr/>
        </p:nvSpPr>
        <p:spPr>
          <a:xfrm>
            <a:off x="8763763" y="4843937"/>
            <a:ext cx="1595510" cy="2245931"/>
          </a:xfrm>
          <a:prstGeom prst="rect">
            <a:avLst/>
          </a:prstGeom>
          <a:solidFill>
            <a:schemeClr val="accent5">
              <a:lumMod val="20000"/>
              <a:lumOff val="80000"/>
            </a:schemeClr>
          </a:solidFill>
        </p:spPr>
        <p:txBody>
          <a:bodyPr wrap="squar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政策課題の達成</a:t>
            </a:r>
            <a:endParaRPr kumimoji="0" lang="en-US" altLang="ja-JP" sz="1200" b="1"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R="0" lvl="0" defTabSz="914400" eaLnBrk="1" fontAlgn="auto" latinLnBrk="0" hangingPunct="1">
              <a:lnSpc>
                <a:spcPct val="100000"/>
              </a:lnSpc>
              <a:spcBef>
                <a:spcPts val="0"/>
              </a:spcBef>
              <a:spcAft>
                <a:spcPts val="0"/>
              </a:spcAft>
              <a:buClrTx/>
              <a:buSzTx/>
              <a:tabLst/>
              <a:defRPr/>
            </a:pPr>
            <a:endPar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a:p>
            <a:pPr marR="0" lvl="0" defTabSz="914400" eaLnBrk="1" fontAlgn="auto" latinLnBrk="0" hangingPunct="1">
              <a:lnSpc>
                <a:spcPct val="100000"/>
              </a:lnSpc>
              <a:spcBef>
                <a:spcPts val="0"/>
              </a:spcBef>
              <a:spcAft>
                <a:spcPts val="0"/>
              </a:spcAft>
              <a:buClrTx/>
              <a:buSzTx/>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96" name="正方形/長方形 95">
            <a:extLst>
              <a:ext uri="{FF2B5EF4-FFF2-40B4-BE49-F238E27FC236}">
                <a16:creationId xmlns:a16="http://schemas.microsoft.com/office/drawing/2014/main" id="{BC677B67-DB32-4B50-A0DD-D7D135F45D8E}"/>
              </a:ext>
            </a:extLst>
          </p:cNvPr>
          <p:cNvSpPr/>
          <p:nvPr/>
        </p:nvSpPr>
        <p:spPr>
          <a:xfrm>
            <a:off x="8763763" y="1921361"/>
            <a:ext cx="1595510" cy="269315"/>
          </a:xfrm>
          <a:prstGeom prst="rect">
            <a:avLst/>
          </a:prstGeom>
          <a:solidFill>
            <a:schemeClr val="bg1">
              <a:lumMod val="5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rPr>
              <a:t>すべて</a:t>
            </a:r>
            <a:r>
              <a:rPr kumimoji="0" lang="ja-JP" altLang="en-US" sz="1400" b="1" kern="0">
                <a:solidFill>
                  <a:schemeClr val="bg1"/>
                </a:solidFill>
                <a:latin typeface="EYInterstate" panose="02000503020000020004" pitchFamily="2" charset="0"/>
                <a:ea typeface="Meiryo UI" panose="020B0604030504040204" pitchFamily="50" charset="-128"/>
              </a:rPr>
              <a:t>達成</a:t>
            </a:r>
            <a:endPar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endParaRPr>
          </a:p>
        </p:txBody>
      </p:sp>
      <p:sp>
        <p:nvSpPr>
          <p:cNvPr id="81" name="二等辺三角形 38">
            <a:extLst>
              <a:ext uri="{FF2B5EF4-FFF2-40B4-BE49-F238E27FC236}">
                <a16:creationId xmlns:a16="http://schemas.microsoft.com/office/drawing/2014/main" id="{FADD7D79-2A83-315A-5B2D-A65E6504D778}"/>
              </a:ext>
            </a:extLst>
          </p:cNvPr>
          <p:cNvSpPr/>
          <p:nvPr/>
        </p:nvSpPr>
        <p:spPr>
          <a:xfrm flipV="1">
            <a:off x="8956626" y="4608192"/>
            <a:ext cx="1209784" cy="200748"/>
          </a:xfrm>
          <a:prstGeom prst="triangle">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42" name="正方形/長方形 91">
            <a:extLst>
              <a:ext uri="{FF2B5EF4-FFF2-40B4-BE49-F238E27FC236}">
                <a16:creationId xmlns:a16="http://schemas.microsoft.com/office/drawing/2014/main" id="{889E7C16-3DAE-C725-BB10-A328E5D76856}"/>
              </a:ext>
            </a:extLst>
          </p:cNvPr>
          <p:cNvSpPr/>
          <p:nvPr/>
        </p:nvSpPr>
        <p:spPr>
          <a:xfrm>
            <a:off x="8763763" y="5465899"/>
            <a:ext cx="1595510" cy="1623969"/>
          </a:xfrm>
          <a:prstGeom prst="rect">
            <a:avLst/>
          </a:prstGeom>
          <a:noFill/>
          <a:ln>
            <a:noFill/>
          </a:ln>
        </p:spPr>
        <p:txBody>
          <a:bodyPr wrap="square" lIns="36000" rIns="36000" rtlCol="0" anchor="t">
            <a:noAutofit/>
          </a:bodyPr>
          <a:lstStyle/>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kern="0" dirty="0">
                <a:solidFill>
                  <a:sysClr val="windowText" lastClr="000000"/>
                </a:solidFill>
                <a:latin typeface="EYInterstate" panose="02000503020000020004" pitchFamily="2" charset="0"/>
                <a:ea typeface="Meiryo UI" panose="020B0604030504040204" pitchFamily="50" charset="-128"/>
              </a:rPr>
              <a:t>地方公共団体の他の政策課題に対して予算を重点投下</a:t>
            </a:r>
            <a:endPar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83" name="正方形/長方形 93">
            <a:extLst>
              <a:ext uri="{FF2B5EF4-FFF2-40B4-BE49-F238E27FC236}">
                <a16:creationId xmlns:a16="http://schemas.microsoft.com/office/drawing/2014/main" id="{692E5349-DFBB-1215-3A52-72B18D8A96D1}"/>
              </a:ext>
            </a:extLst>
          </p:cNvPr>
          <p:cNvSpPr/>
          <p:nvPr/>
        </p:nvSpPr>
        <p:spPr>
          <a:xfrm>
            <a:off x="7003172" y="3037120"/>
            <a:ext cx="3356097" cy="720320"/>
          </a:xfrm>
          <a:prstGeom prst="rect">
            <a:avLst/>
          </a:prstGeom>
          <a:solidFill>
            <a:schemeClr val="accent1">
              <a:lumMod val="20000"/>
              <a:lumOff val="8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EYInterstate" panose="02000503020000020004" pitchFamily="2" charset="0"/>
                <a:ea typeface="Meiryo UI" panose="020B0604030504040204" pitchFamily="50" charset="-128"/>
              </a:rPr>
              <a:t>【</a:t>
            </a:r>
            <a:r>
              <a:rPr kumimoji="0" lang="ja-JP" altLang="en-US" sz="1200" kern="0">
                <a:solidFill>
                  <a:sysClr val="windowText" lastClr="000000"/>
                </a:solidFill>
                <a:latin typeface="EYInterstate" panose="02000503020000020004" pitchFamily="2" charset="0"/>
                <a:ea typeface="Meiryo UI" panose="020B0604030504040204" pitchFamily="50" charset="-128"/>
              </a:rPr>
              <a:t>達成</a:t>
            </a:r>
            <a:r>
              <a:rPr kumimoji="0" lang="en-US" altLang="ja-JP" sz="1200" kern="0">
                <a:solidFill>
                  <a:sysClr val="windowText" lastClr="000000"/>
                </a:solidFill>
                <a:latin typeface="EYInterstate" panose="02000503020000020004" pitchFamily="2" charset="0"/>
                <a:ea typeface="Meiryo UI" panose="020B0604030504040204" pitchFamily="50" charset="-128"/>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地域の国内宿泊者数</a:t>
            </a:r>
            <a:b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前年比</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+12pt</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86" name="正方形/長方形 85">
            <a:extLst>
              <a:ext uri="{FF2B5EF4-FFF2-40B4-BE49-F238E27FC236}">
                <a16:creationId xmlns:a16="http://schemas.microsoft.com/office/drawing/2014/main" id="{7F37B061-3DFC-488B-B042-B04197CE5127}"/>
              </a:ext>
            </a:extLst>
          </p:cNvPr>
          <p:cNvSpPr/>
          <p:nvPr/>
        </p:nvSpPr>
        <p:spPr>
          <a:xfrm>
            <a:off x="6991794" y="4843937"/>
            <a:ext cx="1595510" cy="2245931"/>
          </a:xfrm>
          <a:prstGeom prst="rect">
            <a:avLst/>
          </a:prstGeom>
          <a:solidFill>
            <a:schemeClr val="accent5">
              <a:lumMod val="20000"/>
              <a:lumOff val="80000"/>
            </a:schemeClr>
          </a:solidFill>
        </p:spPr>
        <p:txBody>
          <a:bodyPr wrap="non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周辺地域との周遊を</a:t>
            </a:r>
            <a:br>
              <a:rPr kumimoji="0" lang="en-US" altLang="ja-JP" sz="1200" b="1"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200" b="1"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目的としたインバウンド</a:t>
            </a:r>
            <a:br>
              <a:rPr kumimoji="0" lang="en-US" altLang="ja-JP" sz="1200" b="1"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br>
            <a:r>
              <a:rPr kumimoji="0" lang="ja-JP" altLang="en-US" sz="1200" b="1"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観光客獲得</a:t>
            </a:r>
            <a:endParaRPr kumimoji="0" lang="en-US" altLang="ja-JP" sz="1200" b="1"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90" name="正方形/長方形 89">
            <a:extLst>
              <a:ext uri="{FF2B5EF4-FFF2-40B4-BE49-F238E27FC236}">
                <a16:creationId xmlns:a16="http://schemas.microsoft.com/office/drawing/2014/main" id="{F5FC7816-77B9-46C1-A455-DE13062EDB00}"/>
              </a:ext>
            </a:extLst>
          </p:cNvPr>
          <p:cNvSpPr/>
          <p:nvPr/>
        </p:nvSpPr>
        <p:spPr>
          <a:xfrm>
            <a:off x="6999379" y="1921361"/>
            <a:ext cx="1595510" cy="269315"/>
          </a:xfrm>
          <a:prstGeom prst="rect">
            <a:avLst/>
          </a:prstGeom>
          <a:solidFill>
            <a:schemeClr val="bg1">
              <a:lumMod val="50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1" kern="0">
                <a:solidFill>
                  <a:schemeClr val="bg1"/>
                </a:solidFill>
                <a:latin typeface="EYInterstate" panose="02000503020000020004" pitchFamily="2" charset="0"/>
                <a:ea typeface="Meiryo UI" panose="020B0604030504040204" pitchFamily="50" charset="-128"/>
              </a:rPr>
              <a:t>KGI</a:t>
            </a:r>
            <a:r>
              <a:rPr kumimoji="0" lang="ja-JP" altLang="en-US" sz="1400" b="1" kern="0">
                <a:solidFill>
                  <a:schemeClr val="bg1"/>
                </a:solidFill>
                <a:latin typeface="EYInterstate" panose="02000503020000020004" pitchFamily="2" charset="0"/>
                <a:ea typeface="Meiryo UI" panose="020B0604030504040204" pitchFamily="50" charset="-128"/>
              </a:rPr>
              <a:t>未達成</a:t>
            </a:r>
            <a:endParaRPr kumimoji="0" lang="ja-JP" altLang="en-US" sz="1400" b="1" i="0" strike="noStrike" kern="0" cap="none" spc="0" normalizeH="0" baseline="0" noProof="0">
              <a:ln>
                <a:noFill/>
              </a:ln>
              <a:solidFill>
                <a:schemeClr val="bg1"/>
              </a:solidFill>
              <a:effectLst/>
              <a:uLnTx/>
              <a:uFillTx/>
              <a:latin typeface="EYInterstate" panose="02000503020000020004" pitchFamily="2" charset="0"/>
              <a:ea typeface="Meiryo UI" panose="020B0604030504040204" pitchFamily="50" charset="-128"/>
            </a:endParaRPr>
          </a:p>
        </p:txBody>
      </p:sp>
      <p:sp>
        <p:nvSpPr>
          <p:cNvPr id="79" name="二等辺三角形 38">
            <a:extLst>
              <a:ext uri="{FF2B5EF4-FFF2-40B4-BE49-F238E27FC236}">
                <a16:creationId xmlns:a16="http://schemas.microsoft.com/office/drawing/2014/main" id="{D1CCB840-C8E9-8EB7-C8B0-9CE4FB1DD258}"/>
              </a:ext>
            </a:extLst>
          </p:cNvPr>
          <p:cNvSpPr/>
          <p:nvPr/>
        </p:nvSpPr>
        <p:spPr>
          <a:xfrm flipV="1">
            <a:off x="7184657" y="4608192"/>
            <a:ext cx="1209784" cy="200748"/>
          </a:xfrm>
          <a:prstGeom prst="triangle">
            <a:avLst/>
          </a:prstGeom>
          <a:solidFill>
            <a:srgbClr val="BFBFBF"/>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41" name="正方形/長方形 85">
            <a:extLst>
              <a:ext uri="{FF2B5EF4-FFF2-40B4-BE49-F238E27FC236}">
                <a16:creationId xmlns:a16="http://schemas.microsoft.com/office/drawing/2014/main" id="{617DFB52-1D6E-6712-9614-F83DBED4DB83}"/>
              </a:ext>
            </a:extLst>
          </p:cNvPr>
          <p:cNvSpPr/>
          <p:nvPr/>
        </p:nvSpPr>
        <p:spPr>
          <a:xfrm>
            <a:off x="6991794" y="5465899"/>
            <a:ext cx="1595510" cy="1623969"/>
          </a:xfrm>
          <a:prstGeom prst="rect">
            <a:avLst/>
          </a:prstGeom>
          <a:noFill/>
          <a:ln>
            <a:noFill/>
          </a:ln>
        </p:spPr>
        <p:txBody>
          <a:bodyPr wrap="square" lIns="36000" rIns="36000" rtlCol="0" anchor="t">
            <a:noAutofit/>
          </a:bodyPr>
          <a:lstStyle/>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kern="0" dirty="0">
                <a:solidFill>
                  <a:sysClr val="windowText" lastClr="000000"/>
                </a:solidFill>
                <a:latin typeface="EYInterstate" panose="02000503020000020004" pitchFamily="2" charset="0"/>
                <a:ea typeface="Meiryo UI" panose="020B0604030504040204" pitchFamily="50" charset="-128"/>
              </a:rPr>
              <a:t>コロナ前からの落ち込みが特に大きい、日帰りのインバウンド観光客獲得を優先</a:t>
            </a:r>
            <a:endParaRPr kumimoji="0" lang="en-US" altLang="ja-JP" sz="1200" kern="0" dirty="0">
              <a:solidFill>
                <a:sysClr val="windowText" lastClr="000000"/>
              </a:solidFill>
              <a:latin typeface="EYInterstate" panose="02000503020000020004" pitchFamily="2" charset="0"/>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Tx/>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他地方公共団体と協力した海外販促を実施</a:t>
            </a:r>
            <a:endPar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grpSp>
        <p:nvGrpSpPr>
          <p:cNvPr id="15" name="グループ化 14">
            <a:extLst>
              <a:ext uri="{FF2B5EF4-FFF2-40B4-BE49-F238E27FC236}">
                <a16:creationId xmlns:a16="http://schemas.microsoft.com/office/drawing/2014/main" id="{62F7B1CB-3A8B-E5F6-E0CA-87F56B87B97A}"/>
              </a:ext>
            </a:extLst>
          </p:cNvPr>
          <p:cNvGrpSpPr/>
          <p:nvPr/>
        </p:nvGrpSpPr>
        <p:grpSpPr>
          <a:xfrm>
            <a:off x="988172" y="1609423"/>
            <a:ext cx="1164523" cy="253916"/>
            <a:chOff x="2422759" y="1566080"/>
            <a:chExt cx="1730952" cy="253916"/>
          </a:xfrm>
        </p:grpSpPr>
        <p:cxnSp>
          <p:nvCxnSpPr>
            <p:cNvPr id="16" name="直線矢印コネクタ 15">
              <a:extLst>
                <a:ext uri="{FF2B5EF4-FFF2-40B4-BE49-F238E27FC236}">
                  <a16:creationId xmlns:a16="http://schemas.microsoft.com/office/drawing/2014/main" id="{A3FAF68E-5C4F-5C13-7284-C3B07295056B}"/>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17" name="テキスト ボックス 16">
              <a:extLst>
                <a:ext uri="{FF2B5EF4-FFF2-40B4-BE49-F238E27FC236}">
                  <a16:creationId xmlns:a16="http://schemas.microsoft.com/office/drawing/2014/main" id="{33BAE77D-33EE-1D8B-2F81-75C9208CD750}"/>
                </a:ext>
              </a:extLst>
            </p:cNvPr>
            <p:cNvSpPr txBox="1"/>
            <p:nvPr/>
          </p:nvSpPr>
          <p:spPr>
            <a:xfrm>
              <a:off x="2647577" y="1566080"/>
              <a:ext cx="1281327" cy="253916"/>
            </a:xfrm>
            <a:prstGeom prst="rect">
              <a:avLst/>
            </a:prstGeom>
            <a:solidFill>
              <a:srgbClr val="FFFFFF"/>
            </a:solidFill>
          </p:spPr>
          <p:txBody>
            <a:bodyPr wrap="none" lIns="36000" rIns="36000" rtlCol="0" anchor="ctr">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rPr>
                <a:t>政策</a:t>
              </a:r>
              <a:r>
                <a:rPr kumimoji="0" lang="ja-JP" altLang="en-US" sz="1400" b="1" kern="0">
                  <a:solidFill>
                    <a:sysClr val="windowText" lastClr="000000"/>
                  </a:solidFill>
                  <a:latin typeface="Meiryo UI"/>
                  <a:ea typeface="Meiryo UI"/>
                  <a:cs typeface="Arial"/>
                  <a:sym typeface="Arial"/>
                </a:rPr>
                <a:t>の</a:t>
              </a:r>
              <a:br>
                <a:rPr kumimoji="0" lang="en-US" altLang="ja-JP" sz="1400" b="1" kern="0">
                  <a:solidFill>
                    <a:sysClr val="windowText" lastClr="000000"/>
                  </a:solidFill>
                  <a:latin typeface="Meiryo UI"/>
                  <a:ea typeface="Meiryo UI"/>
                  <a:cs typeface="Arial"/>
                  <a:sym typeface="Arial"/>
                </a:rPr>
              </a:br>
              <a:r>
                <a:rPr kumimoji="0" lang="ja-JP" altLang="en-US" sz="1400" b="1" kern="0">
                  <a:solidFill>
                    <a:sysClr val="windowText" lastClr="000000"/>
                  </a:solidFill>
                  <a:latin typeface="Meiryo UI"/>
                  <a:ea typeface="Meiryo UI"/>
                  <a:cs typeface="Arial"/>
                  <a:sym typeface="Arial"/>
                </a:rPr>
                <a:t>構成要素</a:t>
              </a:r>
              <a:endPar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endParaRPr>
            </a:p>
          </p:txBody>
        </p:sp>
      </p:grpSp>
      <p:sp>
        <p:nvSpPr>
          <p:cNvPr id="20" name="矢印: 五方向 38">
            <a:extLst>
              <a:ext uri="{FF2B5EF4-FFF2-40B4-BE49-F238E27FC236}">
                <a16:creationId xmlns:a16="http://schemas.microsoft.com/office/drawing/2014/main" id="{DC4B4C73-C284-D107-B8A4-46C919058AC3}"/>
              </a:ext>
            </a:extLst>
          </p:cNvPr>
          <p:cNvSpPr/>
          <p:nvPr/>
        </p:nvSpPr>
        <p:spPr>
          <a:xfrm rot="5400000">
            <a:off x="-493523" y="3106269"/>
            <a:ext cx="2237323" cy="582024"/>
          </a:xfrm>
          <a:prstGeom prst="homePlate">
            <a:avLst>
              <a:gd name="adj" fmla="val 31682"/>
            </a:avLst>
          </a:prstGeom>
          <a:solidFill>
            <a:srgbClr val="687A70"/>
          </a:solidFill>
        </p:spPr>
        <p:txBody>
          <a:bodyPr vert="horz" wrap="none" rtlCol="0" anchor="ctr">
            <a:noAutofit/>
          </a:bodyPr>
          <a:lstStyle/>
          <a:p>
            <a:pPr algn="ctr" fontAlgn="auto">
              <a:spcBef>
                <a:spcPts val="0"/>
              </a:spcBef>
              <a:spcAft>
                <a:spcPts val="0"/>
              </a:spcAft>
            </a:pPr>
            <a:r>
              <a:rPr kumimoji="0" lang="ja-JP" altLang="en-US" sz="1600" b="1" kern="0">
                <a:solidFill>
                  <a:schemeClr val="bg1"/>
                </a:solidFill>
                <a:latin typeface="EYInterstate" panose="02000503020000020004" pitchFamily="2" charset="0"/>
                <a:ea typeface="Meiryo UI" panose="020B0604030504040204" pitchFamily="50" charset="-128"/>
              </a:rPr>
              <a:t>これまでの振り返り</a:t>
            </a:r>
          </a:p>
        </p:txBody>
      </p:sp>
      <p:sp>
        <p:nvSpPr>
          <p:cNvPr id="21" name="矢印: 五方向 40">
            <a:extLst>
              <a:ext uri="{FF2B5EF4-FFF2-40B4-BE49-F238E27FC236}">
                <a16:creationId xmlns:a16="http://schemas.microsoft.com/office/drawing/2014/main" id="{6CE7AD6A-BDCA-9FB8-E7F5-FA280D7C4FB0}"/>
              </a:ext>
            </a:extLst>
          </p:cNvPr>
          <p:cNvSpPr/>
          <p:nvPr/>
        </p:nvSpPr>
        <p:spPr>
          <a:xfrm rot="5400000">
            <a:off x="-497827" y="5675890"/>
            <a:ext cx="2245930" cy="582024"/>
          </a:xfrm>
          <a:prstGeom prst="homePlate">
            <a:avLst>
              <a:gd name="adj" fmla="val 31682"/>
            </a:avLst>
          </a:prstGeom>
          <a:solidFill>
            <a:srgbClr val="687A70"/>
          </a:solidFill>
        </p:spPr>
        <p:txBody>
          <a:bodyPr vert="horz" wrap="none" rtlCol="0" anchor="ctr">
            <a:noAutofit/>
          </a:bodyPr>
          <a:lstStyle/>
          <a:p>
            <a:pPr algn="ctr" fontAlgn="auto">
              <a:spcBef>
                <a:spcPts val="0"/>
              </a:spcBef>
              <a:spcAft>
                <a:spcPts val="0"/>
              </a:spcAft>
            </a:pPr>
            <a:r>
              <a:rPr kumimoji="0" lang="ja-JP" altLang="en-US" sz="1600" b="1" kern="0">
                <a:solidFill>
                  <a:schemeClr val="bg1"/>
                </a:solidFill>
                <a:latin typeface="EYInterstate" panose="02000503020000020004" pitchFamily="2" charset="0"/>
                <a:ea typeface="Meiryo UI" panose="020B0604030504040204" pitchFamily="50" charset="-128"/>
              </a:rPr>
              <a:t>振り返り結果を</a:t>
            </a:r>
            <a:br>
              <a:rPr kumimoji="0" lang="en-US" altLang="ja-JP" sz="1600" b="1" kern="0">
                <a:solidFill>
                  <a:schemeClr val="bg1"/>
                </a:solidFill>
                <a:latin typeface="EYInterstate" panose="02000503020000020004" pitchFamily="2" charset="0"/>
                <a:ea typeface="Meiryo UI" panose="020B0604030504040204" pitchFamily="50" charset="-128"/>
              </a:rPr>
            </a:br>
            <a:r>
              <a:rPr kumimoji="0" lang="ja-JP" altLang="en-US" sz="1600" b="1" kern="0">
                <a:solidFill>
                  <a:schemeClr val="bg1"/>
                </a:solidFill>
                <a:latin typeface="EYInterstate" panose="02000503020000020004" pitchFamily="2" charset="0"/>
                <a:ea typeface="Meiryo UI" panose="020B0604030504040204" pitchFamily="50" charset="-128"/>
              </a:rPr>
              <a:t>踏まえた改善</a:t>
            </a:r>
          </a:p>
        </p:txBody>
      </p:sp>
      <p:sp>
        <p:nvSpPr>
          <p:cNvPr id="3" name="正方形/長方形 2">
            <a:extLst>
              <a:ext uri="{FF2B5EF4-FFF2-40B4-BE49-F238E27FC236}">
                <a16:creationId xmlns:a16="http://schemas.microsoft.com/office/drawing/2014/main" id="{A4F1360C-1037-8C9C-37E2-D72F762A0BD6}"/>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2083793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14</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4703532"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政策改善の方向性導出ワークシート</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543482"/>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t>後続の施策のアウトプット・施策のアウトカム（</a:t>
            </a:r>
            <a:r>
              <a:rPr lang="en-US" altLang="ja-JP" sz="1511"/>
              <a:t>KPI</a:t>
            </a:r>
            <a:r>
              <a:rPr lang="ja-JP" altLang="en-US" sz="1511"/>
              <a:t>）評価と総合的アウトカムの達成度合い評価を実施し、このワークシートに結果を書き込むことで政策改善の方向性を導出します。</a:t>
            </a:r>
          </a:p>
        </p:txBody>
      </p:sp>
      <p:sp>
        <p:nvSpPr>
          <p:cNvPr id="65" name="正方形/長方形 64">
            <a:extLst>
              <a:ext uri="{FF2B5EF4-FFF2-40B4-BE49-F238E27FC236}">
                <a16:creationId xmlns:a16="http://schemas.microsoft.com/office/drawing/2014/main" id="{02881C88-D6B9-41D1-A2A5-DAAD4819C0EE}"/>
              </a:ext>
            </a:extLst>
          </p:cNvPr>
          <p:cNvSpPr/>
          <p:nvPr/>
        </p:nvSpPr>
        <p:spPr>
          <a:xfrm>
            <a:off x="3009803" y="3328837"/>
            <a:ext cx="1134376" cy="915744"/>
          </a:xfrm>
          <a:prstGeom prst="rect">
            <a:avLst/>
          </a:prstGeom>
          <a:noFill/>
          <a:ln w="38100">
            <a:solidFill>
              <a:schemeClr val="accent5"/>
            </a:solidFill>
          </a:ln>
        </p:spPr>
        <p:txBody>
          <a:bodyPr wrap="none" rtlCol="0" anchor="t">
            <a:noAutofit/>
          </a:bodyPr>
          <a:lstStyle/>
          <a:p>
            <a:pPr algn="ctr"/>
            <a:endParaRPr lang="ja-JP" altLang="en-US" sz="1200">
              <a:solidFill>
                <a:schemeClr val="tx1"/>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C1652CFC-C68D-A278-56CE-5E3C0DE76896}"/>
              </a:ext>
            </a:extLst>
          </p:cNvPr>
          <p:cNvSpPr/>
          <p:nvPr/>
        </p:nvSpPr>
        <p:spPr>
          <a:xfrm>
            <a:off x="4220216" y="3328837"/>
            <a:ext cx="1134376" cy="915744"/>
          </a:xfrm>
          <a:prstGeom prst="rect">
            <a:avLst/>
          </a:prstGeom>
          <a:noFill/>
          <a:ln w="38100">
            <a:solidFill>
              <a:schemeClr val="accent5"/>
            </a:solidFill>
          </a:ln>
        </p:spPr>
        <p:txBody>
          <a:bodyPr wrap="none" rtlCol="0" anchor="t">
            <a:noAutofit/>
          </a:bodyPr>
          <a:lstStyle/>
          <a:p>
            <a:pPr algn="ctr"/>
            <a:endParaRPr lang="ja-JP" altLang="en-US" sz="1200">
              <a:solidFill>
                <a:schemeClr val="tx1"/>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542B27C3-E346-2B20-6D2D-17596CA8A517}"/>
              </a:ext>
            </a:extLst>
          </p:cNvPr>
          <p:cNvSpPr/>
          <p:nvPr/>
        </p:nvSpPr>
        <p:spPr>
          <a:xfrm>
            <a:off x="5430628" y="3328837"/>
            <a:ext cx="1134376" cy="915744"/>
          </a:xfrm>
          <a:prstGeom prst="rect">
            <a:avLst/>
          </a:prstGeom>
          <a:noFill/>
          <a:ln w="38100">
            <a:solidFill>
              <a:schemeClr val="accent5"/>
            </a:solidFill>
          </a:ln>
        </p:spPr>
        <p:txBody>
          <a:bodyPr wrap="none" rtlCol="0" anchor="t">
            <a:noAutofit/>
          </a:bodyPr>
          <a:lstStyle/>
          <a:p>
            <a:pPr algn="ctr"/>
            <a:endParaRPr lang="ja-JP" altLang="en-US" sz="1200">
              <a:solidFill>
                <a:schemeClr val="tx1"/>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F9E0F4F1-65BF-5CF8-F688-F470996EF765}"/>
              </a:ext>
            </a:extLst>
          </p:cNvPr>
          <p:cNvSpPr/>
          <p:nvPr/>
        </p:nvSpPr>
        <p:spPr>
          <a:xfrm>
            <a:off x="6641042" y="3328837"/>
            <a:ext cx="1134377" cy="915744"/>
          </a:xfrm>
          <a:prstGeom prst="rect">
            <a:avLst/>
          </a:prstGeom>
          <a:solidFill>
            <a:schemeClr val="bg1"/>
          </a:solidFill>
          <a:ln w="38100">
            <a:solidFill>
              <a:schemeClr val="accent5"/>
            </a:solidFill>
          </a:ln>
        </p:spPr>
        <p:txBody>
          <a:bodyPr wrap="none" rtlCol="0" anchor="t">
            <a:noAutofit/>
          </a:bodyPr>
          <a:lstStyle/>
          <a:p>
            <a:pPr algn="ctr"/>
            <a:endParaRPr lang="ja-JP" altLang="en-US" sz="1200">
              <a:solidFill>
                <a:schemeClr val="tx1"/>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ADC73DFF-4FB3-48F4-9991-6DB2E77E5417}"/>
              </a:ext>
            </a:extLst>
          </p:cNvPr>
          <p:cNvSpPr/>
          <p:nvPr/>
        </p:nvSpPr>
        <p:spPr>
          <a:xfrm>
            <a:off x="525292" y="3328838"/>
            <a:ext cx="2404731" cy="915744"/>
          </a:xfrm>
          <a:prstGeom prst="roundRect">
            <a:avLst/>
          </a:prstGeom>
          <a:solidFill>
            <a:srgbClr val="F2F2F2"/>
          </a:solidFill>
          <a:ln w="38100">
            <a:solidFill>
              <a:schemeClr val="accent5"/>
            </a:solidFill>
          </a:ln>
        </p:spPr>
        <p:txBody>
          <a:bodyPr wrap="non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注力課題</a:t>
            </a:r>
            <a: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8A552CAB-0881-420A-8E9B-35623C126413}"/>
              </a:ext>
            </a:extLst>
          </p:cNvPr>
          <p:cNvSpPr/>
          <p:nvPr/>
        </p:nvSpPr>
        <p:spPr>
          <a:xfrm>
            <a:off x="3009803" y="4320080"/>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4233B4E2-973D-F30E-274E-0D2BB45A43A4}"/>
              </a:ext>
            </a:extLst>
          </p:cNvPr>
          <p:cNvSpPr/>
          <p:nvPr/>
        </p:nvSpPr>
        <p:spPr>
          <a:xfrm>
            <a:off x="4220216" y="4320080"/>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7038B347-14AD-6D69-C57D-0F688BFDF42E}"/>
              </a:ext>
            </a:extLst>
          </p:cNvPr>
          <p:cNvSpPr/>
          <p:nvPr/>
        </p:nvSpPr>
        <p:spPr>
          <a:xfrm>
            <a:off x="5430628" y="4320080"/>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CAA4370F-F15F-2122-270B-B8C62BFCD166}"/>
              </a:ext>
            </a:extLst>
          </p:cNvPr>
          <p:cNvSpPr/>
          <p:nvPr/>
        </p:nvSpPr>
        <p:spPr>
          <a:xfrm>
            <a:off x="6641043" y="4320080"/>
            <a:ext cx="1134377" cy="915744"/>
          </a:xfrm>
          <a:prstGeom prst="rect">
            <a:avLst/>
          </a:prstGeom>
          <a:solidFill>
            <a:schemeClr val="bg1"/>
          </a:solid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9" name="正方形/長方形 68">
            <a:extLst>
              <a:ext uri="{FF2B5EF4-FFF2-40B4-BE49-F238E27FC236}">
                <a16:creationId xmlns:a16="http://schemas.microsoft.com/office/drawing/2014/main" id="{F99CB6B9-27C0-4F89-9B89-6F6E72EE2617}"/>
              </a:ext>
            </a:extLst>
          </p:cNvPr>
          <p:cNvSpPr/>
          <p:nvPr/>
        </p:nvSpPr>
        <p:spPr>
          <a:xfrm>
            <a:off x="525292" y="4320080"/>
            <a:ext cx="2404731" cy="915744"/>
          </a:xfrm>
          <a:prstGeom prst="roundRect">
            <a:avLst/>
          </a:prstGeom>
          <a:solidFill>
            <a:srgbClr val="F2F2F2"/>
          </a:solidFill>
          <a:ln w="38100">
            <a:solidFill>
              <a:schemeClr val="accent5"/>
            </a:solidFill>
          </a:ln>
        </p:spPr>
        <p:txBody>
          <a:bodyPr wrap="none" rtlCol="0" anchor="t">
            <a:noAutofit/>
          </a:bodyPr>
          <a:lstStyle/>
          <a:p>
            <a:pPr algn="ctr" fontAlgn="auto">
              <a:spcBef>
                <a:spcPts val="0"/>
              </a:spcBef>
              <a:spcAft>
                <a:spcPts val="0"/>
              </a:spcAft>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政策課題</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endParaRPr kumimoji="0" lang="ja-JP" altLang="en-US" sz="1200" kern="0">
              <a:solidFill>
                <a:sysClr val="windowText" lastClr="000000"/>
              </a:solidFill>
              <a:latin typeface="Meiryo UI" panose="020B0604030504040204" pitchFamily="50" charset="-128"/>
              <a:ea typeface="Meiryo UI" panose="020B0604030504040204" pitchFamily="50" charset="-128"/>
            </a:endParaRPr>
          </a:p>
        </p:txBody>
      </p:sp>
      <p:sp>
        <p:nvSpPr>
          <p:cNvPr id="64" name="正方形/長方形 63">
            <a:extLst>
              <a:ext uri="{FF2B5EF4-FFF2-40B4-BE49-F238E27FC236}">
                <a16:creationId xmlns:a16="http://schemas.microsoft.com/office/drawing/2014/main" id="{6D1F39F8-6F14-4AC6-A450-3115CD1FDD8C}"/>
              </a:ext>
            </a:extLst>
          </p:cNvPr>
          <p:cNvSpPr/>
          <p:nvPr/>
        </p:nvSpPr>
        <p:spPr>
          <a:xfrm>
            <a:off x="3009803" y="2337596"/>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E2032C34-2EE8-E613-DE6A-27FB25E07923}"/>
              </a:ext>
            </a:extLst>
          </p:cNvPr>
          <p:cNvSpPr/>
          <p:nvPr/>
        </p:nvSpPr>
        <p:spPr>
          <a:xfrm>
            <a:off x="4220216" y="2337596"/>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B9567F82-ADD2-A746-F989-BCE4D922CF11}"/>
              </a:ext>
            </a:extLst>
          </p:cNvPr>
          <p:cNvSpPr/>
          <p:nvPr/>
        </p:nvSpPr>
        <p:spPr>
          <a:xfrm>
            <a:off x="5430629" y="2337596"/>
            <a:ext cx="1134377"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FDEDE098-6A9A-056B-F641-783E4BD914CE}"/>
              </a:ext>
            </a:extLst>
          </p:cNvPr>
          <p:cNvSpPr/>
          <p:nvPr/>
        </p:nvSpPr>
        <p:spPr>
          <a:xfrm>
            <a:off x="6641042" y="2337596"/>
            <a:ext cx="1134377" cy="915744"/>
          </a:xfrm>
          <a:prstGeom prst="rect">
            <a:avLst/>
          </a:prstGeom>
          <a:solidFill>
            <a:schemeClr val="bg1"/>
          </a:solid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7" name="正方形/長方形 66">
            <a:extLst>
              <a:ext uri="{FF2B5EF4-FFF2-40B4-BE49-F238E27FC236}">
                <a16:creationId xmlns:a16="http://schemas.microsoft.com/office/drawing/2014/main" id="{A09D03CC-7FFB-4FCB-ACC5-6DAC7DF3BDFE}"/>
              </a:ext>
            </a:extLst>
          </p:cNvPr>
          <p:cNvSpPr/>
          <p:nvPr/>
        </p:nvSpPr>
        <p:spPr>
          <a:xfrm>
            <a:off x="525292" y="2337596"/>
            <a:ext cx="2404731" cy="915744"/>
          </a:xfrm>
          <a:prstGeom prst="roundRect">
            <a:avLst/>
          </a:prstGeom>
          <a:solidFill>
            <a:srgbClr val="F2F2F2"/>
          </a:solidFill>
          <a:ln w="38100">
            <a:solidFill>
              <a:schemeClr val="accent5"/>
            </a:solidFill>
          </a:ln>
        </p:spPr>
        <p:txBody>
          <a:bodyPr wrap="none" rtlCol="0" anchor="t">
            <a:noAutofit/>
          </a:bodyPr>
          <a:lstStyle/>
          <a:p>
            <a:pPr algn="ctr" fontAlgn="auto">
              <a:spcBef>
                <a:spcPts val="0"/>
              </a:spcBef>
              <a:spcAft>
                <a:spcPts val="0"/>
              </a:spcAft>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施策</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endParaRPr kumimoji="0" lang="ja-JP" altLang="en-US" sz="1200" kern="0">
              <a:solidFill>
                <a:sysClr val="windowText" lastClr="000000"/>
              </a:solidFill>
              <a:latin typeface="Meiryo UI" panose="020B0604030504040204" pitchFamily="50" charset="-128"/>
              <a:ea typeface="Meiryo UI" panose="020B0604030504040204" pitchFamily="50" charset="-128"/>
            </a:endParaRPr>
          </a:p>
        </p:txBody>
      </p:sp>
      <p:sp>
        <p:nvSpPr>
          <p:cNvPr id="4" name="正方形/長方形 26">
            <a:extLst>
              <a:ext uri="{FF2B5EF4-FFF2-40B4-BE49-F238E27FC236}">
                <a16:creationId xmlns:a16="http://schemas.microsoft.com/office/drawing/2014/main" id="{4EA3407A-55CD-9A3A-1890-9FC7E3AE3CB5}"/>
              </a:ext>
            </a:extLst>
          </p:cNvPr>
          <p:cNvSpPr/>
          <p:nvPr/>
        </p:nvSpPr>
        <p:spPr>
          <a:xfrm>
            <a:off x="7861066" y="2336938"/>
            <a:ext cx="2334312" cy="2898886"/>
          </a:xfrm>
          <a:prstGeom prst="rect">
            <a:avLst/>
          </a:prstGeom>
          <a:solidFill>
            <a:schemeClr val="accent5">
              <a:lumMod val="20000"/>
              <a:lumOff val="80000"/>
            </a:schemeClr>
          </a:solidFill>
          <a:ln w="38100">
            <a:solidFill>
              <a:schemeClr val="accent5"/>
            </a:solidFill>
          </a:ln>
        </p:spPr>
        <p:txBody>
          <a:bodyPr wrap="none" rtlCol="0" anchor="t">
            <a:noAutofit/>
          </a:bodyPr>
          <a:lstStyle/>
          <a:p>
            <a:pPr algn="ctr"/>
            <a:endParaRPr kumimoji="0" lang="ja-JP" altLang="en-US" sz="1200" b="1" kern="0">
              <a:solidFill>
                <a:sysClr val="windowText" lastClr="000000"/>
              </a:solidFill>
              <a:latin typeface="EYInterstate" panose="02000503020000020004" pitchFamily="2" charset="0"/>
              <a:ea typeface="Meiryo UI" panose="020B0604030504040204" pitchFamily="50" charset="-128"/>
            </a:endParaRPr>
          </a:p>
        </p:txBody>
      </p:sp>
      <p:sp>
        <p:nvSpPr>
          <p:cNvPr id="8" name="正方形/長方形 63">
            <a:extLst>
              <a:ext uri="{FF2B5EF4-FFF2-40B4-BE49-F238E27FC236}">
                <a16:creationId xmlns:a16="http://schemas.microsoft.com/office/drawing/2014/main" id="{8C691C42-7B0B-6175-EFAD-C0C91845C5E9}"/>
              </a:ext>
            </a:extLst>
          </p:cNvPr>
          <p:cNvSpPr/>
          <p:nvPr/>
        </p:nvSpPr>
        <p:spPr>
          <a:xfrm>
            <a:off x="3009803" y="1949444"/>
            <a:ext cx="1134376" cy="312655"/>
          </a:xfrm>
          <a:prstGeom prst="rect">
            <a:avLst/>
          </a:prstGeom>
          <a:solidFill>
            <a:srgbClr val="F2F2F2"/>
          </a:solidFill>
          <a:ln>
            <a:solidFill>
              <a:schemeClr val="bg1">
                <a:lumMod val="75000"/>
              </a:schemeClr>
            </a:solidFill>
          </a:ln>
        </p:spPr>
        <p:txBody>
          <a:bodyPr wrap="none" rtlCol="0" anchor="t">
            <a:no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評価指標</a:t>
            </a:r>
          </a:p>
        </p:txBody>
      </p:sp>
      <p:sp>
        <p:nvSpPr>
          <p:cNvPr id="9" name="正方形/長方形 21">
            <a:extLst>
              <a:ext uri="{FF2B5EF4-FFF2-40B4-BE49-F238E27FC236}">
                <a16:creationId xmlns:a16="http://schemas.microsoft.com/office/drawing/2014/main" id="{293EABA4-3D86-BDF7-F4F3-5FACD5EE18CF}"/>
              </a:ext>
            </a:extLst>
          </p:cNvPr>
          <p:cNvSpPr/>
          <p:nvPr/>
        </p:nvSpPr>
        <p:spPr>
          <a:xfrm>
            <a:off x="4220216" y="1949444"/>
            <a:ext cx="1134376" cy="312655"/>
          </a:xfrm>
          <a:prstGeom prst="rect">
            <a:avLst/>
          </a:prstGeom>
          <a:solidFill>
            <a:srgbClr val="F2F2F2"/>
          </a:solidFill>
          <a:ln>
            <a:solidFill>
              <a:schemeClr val="bg1">
                <a:lumMod val="75000"/>
              </a:schemeClr>
            </a:solidFill>
          </a:ln>
        </p:spPr>
        <p:txBody>
          <a:bodyPr wrap="none" rtlCol="0" anchor="t">
            <a:no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目標</a:t>
            </a:r>
          </a:p>
        </p:txBody>
      </p:sp>
      <p:sp>
        <p:nvSpPr>
          <p:cNvPr id="16" name="正方形/長方形 24">
            <a:extLst>
              <a:ext uri="{FF2B5EF4-FFF2-40B4-BE49-F238E27FC236}">
                <a16:creationId xmlns:a16="http://schemas.microsoft.com/office/drawing/2014/main" id="{42EA3B09-155E-FF98-707E-23E349DE7A88}"/>
              </a:ext>
            </a:extLst>
          </p:cNvPr>
          <p:cNvSpPr/>
          <p:nvPr/>
        </p:nvSpPr>
        <p:spPr>
          <a:xfrm>
            <a:off x="5430629" y="1949444"/>
            <a:ext cx="1134377" cy="312655"/>
          </a:xfrm>
          <a:prstGeom prst="rect">
            <a:avLst/>
          </a:prstGeom>
          <a:solidFill>
            <a:srgbClr val="F2F2F2"/>
          </a:solidFill>
          <a:ln>
            <a:solidFill>
              <a:schemeClr val="bg1">
                <a:lumMod val="75000"/>
              </a:schemeClr>
            </a:solidFill>
          </a:ln>
        </p:spPr>
        <p:txBody>
          <a:bodyPr wrap="none" rtlCol="0" anchor="t">
            <a:no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実績</a:t>
            </a:r>
          </a:p>
        </p:txBody>
      </p:sp>
      <p:sp>
        <p:nvSpPr>
          <p:cNvPr id="28" name="正方形/長方形 28">
            <a:extLst>
              <a:ext uri="{FF2B5EF4-FFF2-40B4-BE49-F238E27FC236}">
                <a16:creationId xmlns:a16="http://schemas.microsoft.com/office/drawing/2014/main" id="{254195C4-A0E9-6E72-365D-92BA25D53597}"/>
              </a:ext>
            </a:extLst>
          </p:cNvPr>
          <p:cNvSpPr/>
          <p:nvPr/>
        </p:nvSpPr>
        <p:spPr>
          <a:xfrm>
            <a:off x="6641041" y="1948212"/>
            <a:ext cx="1134377" cy="312655"/>
          </a:xfrm>
          <a:prstGeom prst="rect">
            <a:avLst/>
          </a:prstGeom>
          <a:solidFill>
            <a:srgbClr val="F2F2F2"/>
          </a:solidFill>
          <a:ln>
            <a:solidFill>
              <a:schemeClr val="bg1">
                <a:lumMod val="75000"/>
              </a:schemeClr>
            </a:solidFill>
          </a:ln>
        </p:spPr>
        <p:txBody>
          <a:bodyPr wrap="none" rtlCol="0" anchor="t">
            <a:noAutofit/>
          </a:bodyPr>
          <a:lstStyle/>
          <a:p>
            <a:pPr algn="ctr"/>
            <a:r>
              <a:rPr lang="ja-JP" altLang="en-US" sz="1200" b="1">
                <a:solidFill>
                  <a:schemeClr val="tx1"/>
                </a:solidFill>
                <a:latin typeface="Meiryo UI" panose="020B0604030504040204" pitchFamily="50" charset="-128"/>
                <a:ea typeface="Meiryo UI" panose="020B0604030504040204" pitchFamily="50" charset="-128"/>
              </a:rPr>
              <a:t>達成</a:t>
            </a:r>
            <a:r>
              <a:rPr lang="en-US" altLang="ja-JP" sz="1200" b="1">
                <a:solidFill>
                  <a:schemeClr val="tx1"/>
                </a:solidFill>
                <a:latin typeface="Meiryo UI" panose="020B0604030504040204" pitchFamily="50" charset="-128"/>
                <a:ea typeface="Meiryo UI" panose="020B0604030504040204" pitchFamily="50" charset="-128"/>
              </a:rPr>
              <a:t>/</a:t>
            </a:r>
            <a:r>
              <a:rPr lang="ja-JP" altLang="en-US" sz="1200" b="1">
                <a:solidFill>
                  <a:schemeClr val="tx1"/>
                </a:solidFill>
                <a:latin typeface="Meiryo UI" panose="020B0604030504040204" pitchFamily="50" charset="-128"/>
                <a:ea typeface="Meiryo UI" panose="020B0604030504040204" pitchFamily="50" charset="-128"/>
              </a:rPr>
              <a:t>未達成</a:t>
            </a:r>
          </a:p>
        </p:txBody>
      </p:sp>
      <p:sp>
        <p:nvSpPr>
          <p:cNvPr id="30" name="正方形/長方形 28">
            <a:extLst>
              <a:ext uri="{FF2B5EF4-FFF2-40B4-BE49-F238E27FC236}">
                <a16:creationId xmlns:a16="http://schemas.microsoft.com/office/drawing/2014/main" id="{0F608C86-BC25-A58D-906F-959D2609C577}"/>
              </a:ext>
            </a:extLst>
          </p:cNvPr>
          <p:cNvSpPr/>
          <p:nvPr/>
        </p:nvSpPr>
        <p:spPr>
          <a:xfrm>
            <a:off x="3009803" y="1604931"/>
            <a:ext cx="4765615" cy="312655"/>
          </a:xfrm>
          <a:prstGeom prst="rect">
            <a:avLst/>
          </a:prstGeom>
          <a:solidFill>
            <a:schemeClr val="bg1">
              <a:lumMod val="50000"/>
            </a:schemeClr>
          </a:solidFill>
          <a:ln>
            <a:solidFill>
              <a:schemeClr val="bg1">
                <a:lumMod val="75000"/>
              </a:schemeClr>
            </a:solidFill>
          </a:ln>
        </p:spPr>
        <p:txBody>
          <a:bodyPr wrap="none" rtlCol="0" anchor="t">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各指標の評価結果</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31" name="正方形/長方形 66">
            <a:extLst>
              <a:ext uri="{FF2B5EF4-FFF2-40B4-BE49-F238E27FC236}">
                <a16:creationId xmlns:a16="http://schemas.microsoft.com/office/drawing/2014/main" id="{A883D551-A7C2-7A8E-D934-CBDA23DBEB01}"/>
              </a:ext>
            </a:extLst>
          </p:cNvPr>
          <p:cNvSpPr/>
          <p:nvPr/>
        </p:nvSpPr>
        <p:spPr>
          <a:xfrm>
            <a:off x="525292" y="1606290"/>
            <a:ext cx="2404731" cy="655809"/>
          </a:xfrm>
          <a:prstGeom prst="rect">
            <a:avLst/>
          </a:prstGeom>
          <a:solidFill>
            <a:schemeClr val="bg1">
              <a:lumMod val="50000"/>
            </a:schemeClr>
          </a:solidFill>
          <a:ln>
            <a:solidFill>
              <a:schemeClr val="bg1">
                <a:lumMod val="75000"/>
              </a:scheme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政策の構造</a:t>
            </a:r>
          </a:p>
        </p:txBody>
      </p:sp>
      <p:sp>
        <p:nvSpPr>
          <p:cNvPr id="32" name="正方形/長方形 28">
            <a:extLst>
              <a:ext uri="{FF2B5EF4-FFF2-40B4-BE49-F238E27FC236}">
                <a16:creationId xmlns:a16="http://schemas.microsoft.com/office/drawing/2014/main" id="{8EF0AB19-E84B-2DFF-D651-F3CDCED62DB0}"/>
              </a:ext>
            </a:extLst>
          </p:cNvPr>
          <p:cNvSpPr/>
          <p:nvPr/>
        </p:nvSpPr>
        <p:spPr>
          <a:xfrm>
            <a:off x="7860294" y="1604931"/>
            <a:ext cx="2335857" cy="655808"/>
          </a:xfrm>
          <a:prstGeom prst="rect">
            <a:avLst/>
          </a:prstGeom>
          <a:solidFill>
            <a:schemeClr val="bg1">
              <a:lumMod val="50000"/>
            </a:schemeClr>
          </a:solidFill>
          <a:ln>
            <a:solidFill>
              <a:schemeClr val="bg1">
                <a:lumMod val="75000"/>
              </a:schemeClr>
            </a:solidFill>
          </a:ln>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政策改善の方向性</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11" name="矢印: 五方向 10">
            <a:extLst>
              <a:ext uri="{FF2B5EF4-FFF2-40B4-BE49-F238E27FC236}">
                <a16:creationId xmlns:a16="http://schemas.microsoft.com/office/drawing/2014/main" id="{917738EE-4F7E-2A78-3632-80550E9D37B1}"/>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14" name="矢印: 五方向 13">
            <a:extLst>
              <a:ext uri="{FF2B5EF4-FFF2-40B4-BE49-F238E27FC236}">
                <a16:creationId xmlns:a16="http://schemas.microsoft.com/office/drawing/2014/main" id="{313094C0-8527-0BFA-2D42-B8AB984B2618}"/>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cxnSp>
        <p:nvCxnSpPr>
          <p:cNvPr id="33" name="直線コネクタ 32">
            <a:extLst>
              <a:ext uri="{FF2B5EF4-FFF2-40B4-BE49-F238E27FC236}">
                <a16:creationId xmlns:a16="http://schemas.microsoft.com/office/drawing/2014/main" id="{54E0CFFE-1361-60CD-05FB-D317D04CE103}"/>
              </a:ext>
            </a:extLst>
          </p:cNvPr>
          <p:cNvCxnSpPr>
            <a:cxnSpLocks/>
            <a:stCxn id="6" idx="2"/>
          </p:cNvCxnSpPr>
          <p:nvPr/>
        </p:nvCxnSpPr>
        <p:spPr>
          <a:xfrm flipH="1">
            <a:off x="6126433" y="3109561"/>
            <a:ext cx="962792" cy="670661"/>
          </a:xfrm>
          <a:prstGeom prst="line">
            <a:avLst/>
          </a:prstGeom>
          <a:ln w="19050">
            <a:solidFill>
              <a:srgbClr val="687A7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nvGrpSpPr>
          <p:cNvPr id="17" name="グループ化 16">
            <a:extLst>
              <a:ext uri="{FF2B5EF4-FFF2-40B4-BE49-F238E27FC236}">
                <a16:creationId xmlns:a16="http://schemas.microsoft.com/office/drawing/2014/main" id="{92AFCB0A-1C40-6077-DF91-13D9FBF96FE3}"/>
              </a:ext>
            </a:extLst>
          </p:cNvPr>
          <p:cNvGrpSpPr/>
          <p:nvPr/>
        </p:nvGrpSpPr>
        <p:grpSpPr>
          <a:xfrm>
            <a:off x="7089225" y="3889196"/>
            <a:ext cx="1704397" cy="1296909"/>
            <a:chOff x="12117060" y="5552456"/>
            <a:chExt cx="1778606" cy="1296909"/>
          </a:xfrm>
        </p:grpSpPr>
        <p:sp>
          <p:nvSpPr>
            <p:cNvPr id="41" name="吹き出し: 折線 40">
              <a:extLst>
                <a:ext uri="{FF2B5EF4-FFF2-40B4-BE49-F238E27FC236}">
                  <a16:creationId xmlns:a16="http://schemas.microsoft.com/office/drawing/2014/main" id="{33F1CC61-0C7E-2C45-F3E6-54BD4129B28B}"/>
                </a:ext>
              </a:extLst>
            </p:cNvPr>
            <p:cNvSpPr/>
            <p:nvPr/>
          </p:nvSpPr>
          <p:spPr>
            <a:xfrm>
              <a:off x="12117060" y="5552456"/>
              <a:ext cx="1778606" cy="1296909"/>
            </a:xfrm>
            <a:prstGeom prst="borderCallout2">
              <a:avLst>
                <a:gd name="adj1" fmla="val 23547"/>
                <a:gd name="adj2" fmla="val -2113"/>
                <a:gd name="adj3" fmla="val 23304"/>
                <a:gd name="adj4" fmla="val -14453"/>
                <a:gd name="adj5" fmla="val 63296"/>
                <a:gd name="adj6" fmla="val -54539"/>
              </a:avLst>
            </a:prstGeom>
            <a:solidFill>
              <a:schemeClr val="bg1"/>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総合的なアウトカム（</a:t>
              </a:r>
              <a:r>
                <a:rPr kumimoji="1" lang="en-US" altLang="ja-JP" sz="1200">
                  <a:solidFill>
                    <a:schemeClr val="tx1"/>
                  </a:solidFill>
                  <a:latin typeface="Meiryo UI" panose="020B0604030504040204" pitchFamily="50" charset="-128"/>
                  <a:ea typeface="Meiryo UI" panose="020B0604030504040204" pitchFamily="50" charset="-128"/>
                </a:rPr>
                <a:t>KGI</a:t>
              </a:r>
              <a:r>
                <a:rPr kumimoji="1" lang="ja-JP" altLang="en-US" sz="1200">
                  <a:solidFill>
                    <a:schemeClr val="tx1"/>
                  </a:solidFill>
                  <a:latin typeface="Meiryo UI" panose="020B0604030504040204" pitchFamily="50" charset="-128"/>
                  <a:ea typeface="Meiryo UI" panose="020B0604030504040204" pitchFamily="50" charset="-128"/>
                </a:rPr>
                <a:t>）の評価ワークシートの結果を記入</a:t>
              </a:r>
              <a:endParaRPr kumimoji="1" lang="en-US" altLang="ja-JP" sz="1200">
                <a:solidFill>
                  <a:schemeClr val="tx1"/>
                </a:solidFill>
                <a:latin typeface="Meiryo UI" panose="020B0604030504040204" pitchFamily="50" charset="-128"/>
                <a:ea typeface="Meiryo UI" panose="020B0604030504040204" pitchFamily="50" charset="-128"/>
              </a:endParaRPr>
            </a:p>
            <a:p>
              <a:pPr algn="ctr"/>
              <a:endParaRPr lang="en-US" altLang="ja-JP" sz="1200">
                <a:solidFill>
                  <a:schemeClr val="tx1"/>
                </a:solidFill>
                <a:latin typeface="Meiryo UI" panose="020B0604030504040204" pitchFamily="50" charset="-128"/>
                <a:ea typeface="Meiryo UI" panose="020B0604030504040204" pitchFamily="50" charset="-128"/>
              </a:endParaRPr>
            </a:p>
            <a:p>
              <a:pPr algn="ctr"/>
              <a:endParaRPr kumimoji="1" lang="en-US" altLang="ja-JP" sz="1200">
                <a:solidFill>
                  <a:schemeClr val="tx1"/>
                </a:solidFill>
                <a:latin typeface="Meiryo UI" panose="020B0604030504040204" pitchFamily="50" charset="-128"/>
                <a:ea typeface="Meiryo UI" panose="020B0604030504040204" pitchFamily="50" charset="-128"/>
              </a:endParaRPr>
            </a:p>
            <a:p>
              <a:pPr algn="ctr"/>
              <a:endParaRPr kumimoji="1" lang="en-US" altLang="ja-JP" sz="1200">
                <a:solidFill>
                  <a:schemeClr val="tx1"/>
                </a:solidFill>
                <a:latin typeface="Meiryo UI" panose="020B0604030504040204" pitchFamily="50" charset="-128"/>
                <a:ea typeface="Meiryo UI" panose="020B0604030504040204" pitchFamily="50" charset="-128"/>
              </a:endParaRPr>
            </a:p>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pic>
          <p:nvPicPr>
            <p:cNvPr id="36" name="図 35">
              <a:extLst>
                <a:ext uri="{FF2B5EF4-FFF2-40B4-BE49-F238E27FC236}">
                  <a16:creationId xmlns:a16="http://schemas.microsoft.com/office/drawing/2014/main" id="{36E7472A-7989-30B8-2282-F6968A161AEA}"/>
                </a:ext>
              </a:extLst>
            </p:cNvPr>
            <p:cNvPicPr>
              <a:picLocks noChangeAspect="1"/>
            </p:cNvPicPr>
            <p:nvPr/>
          </p:nvPicPr>
          <p:blipFill>
            <a:blip r:embed="rId3"/>
            <a:stretch>
              <a:fillRect/>
            </a:stretch>
          </p:blipFill>
          <p:spPr>
            <a:xfrm>
              <a:off x="12514857" y="6117133"/>
              <a:ext cx="983013" cy="694141"/>
            </a:xfrm>
            <a:prstGeom prst="rect">
              <a:avLst/>
            </a:prstGeom>
            <a:ln>
              <a:solidFill>
                <a:schemeClr val="bg1">
                  <a:lumMod val="50000"/>
                </a:schemeClr>
              </a:solidFill>
            </a:ln>
          </p:spPr>
        </p:pic>
        <p:sp>
          <p:nvSpPr>
            <p:cNvPr id="43" name="楕円 42">
              <a:extLst>
                <a:ext uri="{FF2B5EF4-FFF2-40B4-BE49-F238E27FC236}">
                  <a16:creationId xmlns:a16="http://schemas.microsoft.com/office/drawing/2014/main" id="{FA5E4ED6-0775-9608-CAB9-17D8C108119D}"/>
                </a:ext>
              </a:extLst>
            </p:cNvPr>
            <p:cNvSpPr/>
            <p:nvPr/>
          </p:nvSpPr>
          <p:spPr>
            <a:xfrm>
              <a:off x="12400242" y="6079042"/>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tx1"/>
                  </a:solidFill>
                </a:rPr>
                <a:t>3</a:t>
              </a:r>
              <a:endParaRPr kumimoji="1" lang="ja-JP" altLang="en-US" sz="1200" b="1">
                <a:solidFill>
                  <a:schemeClr val="tx1"/>
                </a:solidFill>
              </a:endParaRPr>
            </a:p>
          </p:txBody>
        </p:sp>
      </p:grpSp>
      <p:grpSp>
        <p:nvGrpSpPr>
          <p:cNvPr id="15" name="グループ化 14">
            <a:extLst>
              <a:ext uri="{FF2B5EF4-FFF2-40B4-BE49-F238E27FC236}">
                <a16:creationId xmlns:a16="http://schemas.microsoft.com/office/drawing/2014/main" id="{905D80A1-234C-41FF-C6A8-E80E021DE552}"/>
              </a:ext>
            </a:extLst>
          </p:cNvPr>
          <p:cNvGrpSpPr/>
          <p:nvPr/>
        </p:nvGrpSpPr>
        <p:grpSpPr>
          <a:xfrm>
            <a:off x="7089225" y="2406124"/>
            <a:ext cx="1704397" cy="1406873"/>
            <a:chOff x="7230573" y="2406124"/>
            <a:chExt cx="1778606" cy="1406873"/>
          </a:xfrm>
        </p:grpSpPr>
        <p:sp>
          <p:nvSpPr>
            <p:cNvPr id="6" name="吹き出し: 折線 5">
              <a:extLst>
                <a:ext uri="{FF2B5EF4-FFF2-40B4-BE49-F238E27FC236}">
                  <a16:creationId xmlns:a16="http://schemas.microsoft.com/office/drawing/2014/main" id="{88AFA5D1-F70B-DD76-C4FB-9E472058E76A}"/>
                </a:ext>
              </a:extLst>
            </p:cNvPr>
            <p:cNvSpPr/>
            <p:nvPr/>
          </p:nvSpPr>
          <p:spPr>
            <a:xfrm>
              <a:off x="7230573" y="2406124"/>
              <a:ext cx="1778606" cy="1406873"/>
            </a:xfrm>
            <a:prstGeom prst="borderCallout2">
              <a:avLst>
                <a:gd name="adj1" fmla="val 23547"/>
                <a:gd name="adj2" fmla="val -2113"/>
                <a:gd name="adj3" fmla="val 23304"/>
                <a:gd name="adj4" fmla="val -14453"/>
                <a:gd name="adj5" fmla="val 27924"/>
                <a:gd name="adj6" fmla="val -62192"/>
              </a:avLst>
            </a:prstGeom>
            <a:solidFill>
              <a:schemeClr val="bg1"/>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施策のアウトプット・施策のアウトカム（</a:t>
              </a:r>
              <a:r>
                <a:rPr kumimoji="1" lang="en-US" altLang="ja-JP" sz="1200" dirty="0">
                  <a:solidFill>
                    <a:schemeClr val="tx1"/>
                  </a:solidFill>
                  <a:latin typeface="Meiryo UI" panose="020B0604030504040204" pitchFamily="50" charset="-128"/>
                  <a:ea typeface="Meiryo UI" panose="020B0604030504040204" pitchFamily="50" charset="-128"/>
                </a:rPr>
                <a:t>KPI</a:t>
              </a:r>
              <a:r>
                <a:rPr kumimoji="1" lang="ja-JP" altLang="en-US" sz="1200" dirty="0">
                  <a:solidFill>
                    <a:schemeClr val="tx1"/>
                  </a:solidFill>
                  <a:latin typeface="Meiryo UI" panose="020B0604030504040204" pitchFamily="50" charset="-128"/>
                  <a:ea typeface="Meiryo UI" panose="020B0604030504040204" pitchFamily="50" charset="-128"/>
                </a:rPr>
                <a:t>）評価ワークシートの結果を記入</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endParaRPr lang="en-US" altLang="ja-JP" sz="1200" dirty="0">
                <a:solidFill>
                  <a:schemeClr val="tx1"/>
                </a:solidFill>
                <a:latin typeface="Meiryo UI" panose="020B0604030504040204" pitchFamily="50" charset="-128"/>
                <a:ea typeface="Meiryo UI" panose="020B0604030504040204" pitchFamily="50" charset="-128"/>
              </a:endParaRPr>
            </a:p>
            <a:p>
              <a:pPr algn="ct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p:txBody>
        </p:sp>
        <p:pic>
          <p:nvPicPr>
            <p:cNvPr id="10" name="図 9">
              <a:extLst>
                <a:ext uri="{FF2B5EF4-FFF2-40B4-BE49-F238E27FC236}">
                  <a16:creationId xmlns:a16="http://schemas.microsoft.com/office/drawing/2014/main" id="{F4272891-E903-26A1-A8FA-45ACE6C88DBC}"/>
                </a:ext>
              </a:extLst>
            </p:cNvPr>
            <p:cNvPicPr>
              <a:picLocks noChangeAspect="1"/>
            </p:cNvPicPr>
            <p:nvPr/>
          </p:nvPicPr>
          <p:blipFill>
            <a:blip r:embed="rId4"/>
            <a:srcRect b="452"/>
            <a:stretch>
              <a:fillRect/>
            </a:stretch>
          </p:blipFill>
          <p:spPr>
            <a:xfrm>
              <a:off x="7628370" y="3086080"/>
              <a:ext cx="983013" cy="694142"/>
            </a:xfrm>
            <a:prstGeom prst="rect">
              <a:avLst/>
            </a:prstGeom>
            <a:ln>
              <a:solidFill>
                <a:schemeClr val="bg1">
                  <a:lumMod val="50000"/>
                </a:schemeClr>
              </a:solidFill>
            </a:ln>
          </p:spPr>
        </p:pic>
        <p:sp>
          <p:nvSpPr>
            <p:cNvPr id="13" name="楕円 12">
              <a:extLst>
                <a:ext uri="{FF2B5EF4-FFF2-40B4-BE49-F238E27FC236}">
                  <a16:creationId xmlns:a16="http://schemas.microsoft.com/office/drawing/2014/main" id="{C41B78A1-46FE-2AC9-DE77-2A1F6F56DFA2}"/>
                </a:ext>
              </a:extLst>
            </p:cNvPr>
            <p:cNvSpPr/>
            <p:nvPr/>
          </p:nvSpPr>
          <p:spPr>
            <a:xfrm>
              <a:off x="7536578" y="2996777"/>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tx1"/>
                  </a:solidFill>
                </a:rPr>
                <a:t>2</a:t>
              </a:r>
              <a:endParaRPr kumimoji="1" lang="ja-JP" altLang="en-US" sz="1200" b="1">
                <a:solidFill>
                  <a:schemeClr val="tx1"/>
                </a:solidFill>
              </a:endParaRPr>
            </a:p>
          </p:txBody>
        </p:sp>
      </p:grpSp>
      <p:graphicFrame>
        <p:nvGraphicFramePr>
          <p:cNvPr id="7" name="Table 5">
            <a:extLst>
              <a:ext uri="{FF2B5EF4-FFF2-40B4-BE49-F238E27FC236}">
                <a16:creationId xmlns:a16="http://schemas.microsoft.com/office/drawing/2014/main" id="{DF931346-989D-5692-FC34-01E04FBA9A62}"/>
              </a:ext>
            </a:extLst>
          </p:cNvPr>
          <p:cNvGraphicFramePr>
            <a:graphicFrameLocks noGrp="1"/>
          </p:cNvGraphicFramePr>
          <p:nvPr>
            <p:extLst>
              <p:ext uri="{D42A27DB-BD31-4B8C-83A1-F6EECF244321}">
                <p14:modId xmlns:p14="http://schemas.microsoft.com/office/powerpoint/2010/main" val="4263678415"/>
              </p:ext>
            </p:extLst>
          </p:nvPr>
        </p:nvGraphicFramePr>
        <p:xfrm>
          <a:off x="525290" y="5627363"/>
          <a:ext cx="9642816" cy="1840191"/>
        </p:xfrm>
        <a:graphic>
          <a:graphicData uri="http://schemas.openxmlformats.org/drawingml/2006/table">
            <a:tbl>
              <a:tblPr>
                <a:tableStyleId>{F2DE63D5-997A-4646-A377-4702673A728D}</a:tableStyleId>
              </a:tblPr>
              <a:tblGrid>
                <a:gridCol w="1465880">
                  <a:extLst>
                    <a:ext uri="{9D8B030D-6E8A-4147-A177-3AD203B41FA5}">
                      <a16:colId xmlns:a16="http://schemas.microsoft.com/office/drawing/2014/main" val="1837378526"/>
                    </a:ext>
                  </a:extLst>
                </a:gridCol>
                <a:gridCol w="2044234">
                  <a:extLst>
                    <a:ext uri="{9D8B030D-6E8A-4147-A177-3AD203B41FA5}">
                      <a16:colId xmlns:a16="http://schemas.microsoft.com/office/drawing/2014/main" val="493847602"/>
                    </a:ext>
                  </a:extLst>
                </a:gridCol>
                <a:gridCol w="2044234">
                  <a:extLst>
                    <a:ext uri="{9D8B030D-6E8A-4147-A177-3AD203B41FA5}">
                      <a16:colId xmlns:a16="http://schemas.microsoft.com/office/drawing/2014/main" val="2808815981"/>
                    </a:ext>
                  </a:extLst>
                </a:gridCol>
                <a:gridCol w="2044234">
                  <a:extLst>
                    <a:ext uri="{9D8B030D-6E8A-4147-A177-3AD203B41FA5}">
                      <a16:colId xmlns:a16="http://schemas.microsoft.com/office/drawing/2014/main" val="3588902981"/>
                    </a:ext>
                  </a:extLst>
                </a:gridCol>
                <a:gridCol w="2044234">
                  <a:extLst>
                    <a:ext uri="{9D8B030D-6E8A-4147-A177-3AD203B41FA5}">
                      <a16:colId xmlns:a16="http://schemas.microsoft.com/office/drawing/2014/main" val="4277977034"/>
                    </a:ext>
                  </a:extLst>
                </a:gridCol>
              </a:tblGrid>
              <a:tr h="290859">
                <a:tc>
                  <a:txBody>
                    <a:bodyPr/>
                    <a:lstStyle/>
                    <a:p>
                      <a:pPr algn="ctr" fontAlgn="b"/>
                      <a:endParaRPr lang="ja-JP" altLang="en-US" sz="1400" b="1" i="0" u="none" strike="noStrike" dirty="0">
                        <a:solidFill>
                          <a:schemeClr val="bg1"/>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lang="ja-JP" altLang="en-US" sz="1600" b="1" i="0" u="none" strike="noStrike" dirty="0">
                          <a:solidFill>
                            <a:schemeClr val="bg1"/>
                          </a:solidFill>
                          <a:effectLst/>
                          <a:latin typeface="Meiryo UI" panose="020B0604030504040204" pitchFamily="50" charset="-128"/>
                          <a:ea typeface="Meiryo UI" panose="020B0604030504040204" pitchFamily="50" charset="-128"/>
                        </a:rPr>
                        <a:t>政策改善の方向性</a:t>
                      </a:r>
                    </a:p>
                  </a:txBody>
                  <a:tcPr marL="18000" marR="18000" marT="18000" marB="1800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endParaRPr lang="ja-JP" altLang="en-US" sz="1600" b="1" i="0" u="none" strike="noStrike">
                        <a:solidFill>
                          <a:schemeClr val="bg1"/>
                        </a:solidFill>
                        <a:effectLst/>
                        <a:latin typeface="Meiryo UI" panose="020B0604030504040204" pitchFamily="50" charset="-128"/>
                        <a:ea typeface="Meiryo UI" panose="020B0604030504040204" pitchFamily="50" charset="-128"/>
                      </a:endParaRPr>
                    </a:p>
                  </a:txBody>
                  <a:tcPr marL="8670" marR="8670" marT="958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algn="ctr" fontAlgn="b"/>
                      <a:r>
                        <a:rPr lang="ja-JP" altLang="en-US" sz="1400" u="none" strike="noStrike">
                          <a:effectLst/>
                          <a:latin typeface="Meiryo UI" panose="020B0604030504040204" pitchFamily="50" charset="-128"/>
                          <a:ea typeface="Meiryo UI" panose="020B0604030504040204" pitchFamily="50" charset="-128"/>
                        </a:rPr>
                        <a:t>注力課題</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8670" marR="8670" marT="958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algn="ctr" fontAlgn="b"/>
                      <a:r>
                        <a:rPr lang="ja-JP" altLang="en-US" sz="1400" u="none" strike="noStrike">
                          <a:effectLst/>
                          <a:latin typeface="Meiryo UI" panose="020B0604030504040204" pitchFamily="50" charset="-128"/>
                          <a:ea typeface="Meiryo UI" panose="020B0604030504040204" pitchFamily="50" charset="-128"/>
                        </a:rPr>
                        <a:t>施策</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8670" marR="8670" marT="958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84772601"/>
                  </a:ext>
                </a:extLst>
              </a:tr>
              <a:tr h="259178">
                <a:tc>
                  <a:txBody>
                    <a:bodyPr/>
                    <a:lstStyle/>
                    <a:p>
                      <a:pPr algn="ctr" fontAlgn="b"/>
                      <a:endParaRPr lang="ja-JP" altLang="en-US" sz="1400" b="1" i="0" u="none" strike="noStrike" dirty="0">
                        <a:solidFill>
                          <a:schemeClr val="bg1"/>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lang="ja-JP" altLang="en-US" sz="1200" b="1" u="none" strike="noStrike">
                          <a:effectLst/>
                          <a:latin typeface="Meiryo UI" panose="020B0604030504040204" pitchFamily="50" charset="-128"/>
                          <a:ea typeface="Meiryo UI" panose="020B0604030504040204" pitchFamily="50" charset="-128"/>
                        </a:rPr>
                        <a:t>　</a:t>
                      </a:r>
                      <a:r>
                        <a:rPr lang="ja-JP" altLang="en-US" sz="1200" b="1" u="none" strike="noStrike">
                          <a:effectLst/>
                          <a:latin typeface="Meiryo UI" panose="020B0604030504040204" pitchFamily="50" charset="-128"/>
                          <a:ea typeface="Meiryo UI" panose="020B0604030504040204" pitchFamily="50" charset="-128"/>
                          <a:hlinkClick r:id="rId5" action="ppaction://hlinksldjump"/>
                        </a:rPr>
                        <a:t>施策の活動量の見直し</a:t>
                      </a:r>
                      <a:endParaRPr lang="ja-JP" altLang="en-US" sz="1200" b="1"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lang="ja-JP" altLang="en-US" sz="1200" b="1" u="none" strike="noStrike">
                          <a:effectLst/>
                          <a:latin typeface="Meiryo UI" panose="020B0604030504040204" pitchFamily="50" charset="-128"/>
                          <a:ea typeface="Meiryo UI" panose="020B0604030504040204" pitchFamily="50" charset="-128"/>
                          <a:hlinkClick r:id="rId6" action="ppaction://hlinksldjump"/>
                        </a:rPr>
                        <a:t>施策の見直し</a:t>
                      </a:r>
                      <a:endParaRPr lang="ja-JP" altLang="en-US" sz="1200" b="1"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lang="ja-JP" altLang="en-US" sz="1200" b="1" u="none" strike="noStrike">
                          <a:effectLst/>
                          <a:latin typeface="Meiryo UI" panose="020B0604030504040204" pitchFamily="50" charset="-128"/>
                          <a:ea typeface="Meiryo UI" panose="020B0604030504040204" pitchFamily="50" charset="-128"/>
                          <a:hlinkClick r:id="rId7" action="ppaction://hlinksldjump"/>
                        </a:rPr>
                        <a:t>注力課題の見直し</a:t>
                      </a: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lang="ja-JP" altLang="en-US" sz="1200" b="1" u="none" strike="noStrike">
                          <a:effectLst/>
                          <a:latin typeface="Meiryo UI" panose="020B0604030504040204" pitchFamily="50" charset="-128"/>
                          <a:ea typeface="Meiryo UI" panose="020B0604030504040204" pitchFamily="50" charset="-128"/>
                        </a:rPr>
                        <a:t>達成と判断</a:t>
                      </a: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27454060"/>
                  </a:ext>
                </a:extLst>
              </a:tr>
              <a:tr h="607660">
                <a:tc>
                  <a:txBody>
                    <a:bodyPr/>
                    <a:lstStyle/>
                    <a:p>
                      <a:pPr marL="0" marR="0" lvl="0" indent="0" algn="l" defTabSz="987095" rtl="0" eaLnBrk="1" fontAlgn="b" latinLnBrk="0" hangingPunct="1">
                        <a:lnSpc>
                          <a:spcPct val="100000"/>
                        </a:lnSpc>
                        <a:spcBef>
                          <a:spcPts val="0"/>
                        </a:spcBef>
                        <a:spcAft>
                          <a:spcPts val="0"/>
                        </a:spcAft>
                        <a:buClrTx/>
                        <a:buSzTx/>
                        <a:buFontTx/>
                        <a:buNone/>
                        <a:tabLst/>
                        <a:defRPr/>
                      </a:pPr>
                      <a:r>
                        <a:rPr lang="ja-JP" altLang="en-US" sz="1200" b="1" u="none" strike="noStrike">
                          <a:effectLst/>
                          <a:latin typeface="Meiryo UI" panose="020B0604030504040204" pitchFamily="50" charset="-128"/>
                          <a:ea typeface="Meiryo UI" panose="020B0604030504040204" pitchFamily="50" charset="-128"/>
                        </a:rPr>
                        <a:t>　</a:t>
                      </a:r>
                      <a:r>
                        <a:rPr lang="ja-JP" altLang="en-US" sz="1200" b="1" i="0" u="none" strike="noStrike">
                          <a:solidFill>
                            <a:schemeClr val="bg1"/>
                          </a:solidFill>
                          <a:effectLst/>
                          <a:latin typeface="Meiryo UI" panose="020B0604030504040204" pitchFamily="50" charset="-128"/>
                          <a:ea typeface="Meiryo UI" panose="020B0604030504040204" pitchFamily="50" charset="-128"/>
                        </a:rPr>
                        <a:t>達成状況</a:t>
                      </a:r>
                    </a:p>
                  </a:txBody>
                  <a:tcPr marL="18000" marR="18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F7F7F"/>
                    </a:solidFill>
                  </a:tcPr>
                </a:tc>
                <a:tc>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0" lang="en-US" altLang="ja-JP" sz="1200" kern="0" dirty="0">
                          <a:solidFill>
                            <a:sysClr val="windowText" lastClr="000000"/>
                          </a:solidFill>
                          <a:latin typeface="Meiryo UI" panose="020B0604030504040204" pitchFamily="50" charset="-128"/>
                          <a:ea typeface="Meiryo UI" panose="020B0604030504040204" pitchFamily="50" charset="-128"/>
                        </a:rPr>
                        <a:t>P32-33</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を参考に、計画の活動量に到達しなかった理由を考察し、計画を直す</a:t>
                      </a:r>
                      <a:endParaRPr kumimoji="0" lang="en-US" altLang="ja-JP"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a:txBody>
                  <a:tcPr marL="36000" marR="36000" marT="18000" marB="1800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0" lang="en-US" altLang="ja-JP" sz="1200" kern="0" dirty="0">
                          <a:solidFill>
                            <a:sysClr val="windowText" lastClr="000000"/>
                          </a:solidFill>
                          <a:latin typeface="Meiryo UI" panose="020B0604030504040204" pitchFamily="50" charset="-128"/>
                          <a:ea typeface="Meiryo UI" panose="020B0604030504040204" pitchFamily="50" charset="-128"/>
                        </a:rPr>
                        <a:t>P34-38</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を参考に、施策により</a:t>
                      </a:r>
                      <a:r>
                        <a:rPr kumimoji="0" lang="en-US" altLang="ja-JP" sz="1200" kern="0" dirty="0">
                          <a:solidFill>
                            <a:sysClr val="windowText" lastClr="000000"/>
                          </a:solidFill>
                          <a:latin typeface="Meiryo UI" panose="020B0604030504040204" pitchFamily="50" charset="-128"/>
                          <a:ea typeface="Meiryo UI" panose="020B0604030504040204" pitchFamily="50" charset="-128"/>
                        </a:rPr>
                        <a:t>KPI</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が未達となった理由を考察し、施策を見直す</a:t>
                      </a:r>
                      <a:endParaRPr kumimoji="0" lang="en-US" altLang="ja-JP"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kumimoji="0" lang="en-US" altLang="ja-JP" sz="1200" kern="0" dirty="0">
                          <a:solidFill>
                            <a:sysClr val="windowText" lastClr="000000"/>
                          </a:solidFill>
                          <a:latin typeface="Meiryo UI" panose="020B0604030504040204" pitchFamily="50" charset="-128"/>
                          <a:ea typeface="Meiryo UI" panose="020B0604030504040204" pitchFamily="50" charset="-128"/>
                        </a:rPr>
                        <a:t>P39-66</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を参考に、地域の注力課題を再設定し、課題に沿った施策を検討する</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達成のため特になし</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2656370994"/>
                  </a:ext>
                </a:extLst>
              </a:tr>
              <a:tr h="227498">
                <a:tc>
                  <a:txBody>
                    <a:bodyPr/>
                    <a:lstStyle/>
                    <a:p>
                      <a:pPr algn="r" fontAlgn="b"/>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施策</a:t>
                      </a: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200" b="0" i="0" u="none" strike="noStrike">
                          <a:solidFill>
                            <a:srgbClr val="000000"/>
                          </a:solidFill>
                          <a:effectLst/>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gridSpan="3">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a:t>
                      </a:r>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FE4F0"/>
                    </a:solidFill>
                  </a:tcPr>
                </a:tc>
                <a:tc hMerge="1">
                  <a:txBody>
                    <a:bodyPr/>
                    <a:lstStyle/>
                    <a:p>
                      <a:pPr algn="ctr" fontAlgn="b"/>
                      <a:r>
                        <a:rPr lang="ja-JP" altLang="en-US" sz="1200" b="0" i="0" u="none" strike="noStrike">
                          <a:solidFill>
                            <a:srgbClr val="000000"/>
                          </a:solidFill>
                          <a:effectLst/>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hMerge="1">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達成</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32562956"/>
                  </a:ext>
                </a:extLst>
              </a:tr>
              <a:tr h="227498">
                <a:tc>
                  <a:txBody>
                    <a:bodyPr/>
                    <a:lstStyle/>
                    <a:p>
                      <a:pPr algn="r" fontAlgn="b"/>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注力課題</a:t>
                      </a: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b"/>
                      <a:r>
                        <a:rPr lang="en-US" altLang="ja-JP" sz="1200" b="0" i="0" u="none" strike="noStrike">
                          <a:solidFill>
                            <a:srgbClr val="000000"/>
                          </a:solidFill>
                          <a:effectLst/>
                          <a:latin typeface="Meiryo UI" panose="020B0604030504040204" pitchFamily="50" charset="-128"/>
                          <a:ea typeface="Meiryo UI" panose="020B0604030504040204" pitchFamily="50" charset="-128"/>
                        </a:rPr>
                        <a:t>-</a:t>
                      </a: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b"/>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gridSpan="2">
                  <a:txBody>
                    <a:bodyPr/>
                    <a:lstStyle/>
                    <a:p>
                      <a:pPr algn="ctr" fontAlgn="b"/>
                      <a:r>
                        <a:rPr lang="ja-JP" altLang="en-US" sz="1200" u="none" strike="noStrike" dirty="0">
                          <a:effectLst/>
                          <a:latin typeface="Meiryo UI" panose="020B0604030504040204" pitchFamily="50" charset="-128"/>
                          <a:ea typeface="Meiryo UI" panose="020B0604030504040204" pitchFamily="50" charset="-128"/>
                        </a:rPr>
                        <a:t>達成</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FE4F0"/>
                    </a:solidFill>
                  </a:tcPr>
                </a:tc>
                <a:tc hMerge="1">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4585191"/>
                  </a:ext>
                </a:extLst>
              </a:tr>
              <a:tr h="227498">
                <a:tc>
                  <a:txBody>
                    <a:bodyPr/>
                    <a:lstStyle/>
                    <a:p>
                      <a:pPr algn="r" fontAlgn="b"/>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政策課題</a:t>
                      </a: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r>
                        <a:rPr kumimoji="1" lang="en-US" altLang="ja-JP" sz="1200">
                          <a:latin typeface="Meiryo UI" panose="020B0604030504040204" pitchFamily="50" charset="-128"/>
                          <a:ea typeface="Meiryo UI" panose="020B0604030504040204" pitchFamily="50" charset="-128"/>
                        </a:rPr>
                        <a:t>-</a:t>
                      </a:r>
                      <a:endParaRPr kumimoji="1" lang="ja-JP" altLang="en-US" sz="1200">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9D9D9"/>
                    </a:solidFill>
                  </a:tcPr>
                </a:tc>
                <a:tc>
                  <a:txBody>
                    <a:bodyPr/>
                    <a:lstStyle/>
                    <a:p>
                      <a:pPr algn="ctr"/>
                      <a:r>
                        <a:rPr kumimoji="1" lang="en-US" altLang="ja-JP" sz="1200">
                          <a:latin typeface="Meiryo UI" panose="020B0604030504040204" pitchFamily="50" charset="-128"/>
                          <a:ea typeface="Meiryo UI" panose="020B0604030504040204" pitchFamily="50" charset="-128"/>
                        </a:rPr>
                        <a:t>-</a:t>
                      </a:r>
                      <a:endParaRPr kumimoji="1" lang="ja-JP" altLang="en-US" sz="1200">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9D9D9"/>
                    </a:solidFill>
                  </a:tcPr>
                </a:tc>
                <a:tc>
                  <a:txBody>
                    <a:bodyPr/>
                    <a:lstStyle/>
                    <a:p>
                      <a:pPr algn="ctr"/>
                      <a:r>
                        <a:rPr kumimoji="1" lang="ja-JP" altLang="en-US" sz="1200">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a:txBody>
                    <a:bodyPr/>
                    <a:lstStyle/>
                    <a:p>
                      <a:pPr algn="ctr"/>
                      <a:r>
                        <a:rPr kumimoji="1" lang="ja-JP" altLang="en-US" sz="1200" dirty="0">
                          <a:latin typeface="Meiryo UI" panose="020B0604030504040204" pitchFamily="50" charset="-128"/>
                          <a:ea typeface="Meiryo UI" panose="020B0604030504040204" pitchFamily="50" charset="-128"/>
                        </a:rPr>
                        <a:t>達成</a:t>
                      </a:r>
                      <a:endParaRPr kumimoji="1" lang="en-US" altLang="ja-JP" sz="1200" dirty="0">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FE4F0"/>
                    </a:solidFill>
                  </a:tcPr>
                </a:tc>
                <a:extLst>
                  <a:ext uri="{0D108BD9-81ED-4DB2-BD59-A6C34878D82A}">
                    <a16:rowId xmlns:a16="http://schemas.microsoft.com/office/drawing/2014/main" val="2400041037"/>
                  </a:ext>
                </a:extLst>
              </a:tr>
            </a:tbl>
          </a:graphicData>
        </a:graphic>
      </p:graphicFrame>
      <p:sp>
        <p:nvSpPr>
          <p:cNvPr id="3" name="正方形/長方形 2">
            <a:extLst>
              <a:ext uri="{FF2B5EF4-FFF2-40B4-BE49-F238E27FC236}">
                <a16:creationId xmlns:a16="http://schemas.microsoft.com/office/drawing/2014/main" id="{D88E6723-5B2D-E29B-B09E-15F93468C08B}"/>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grpSp>
        <p:nvGrpSpPr>
          <p:cNvPr id="38" name="グループ化 37">
            <a:extLst>
              <a:ext uri="{FF2B5EF4-FFF2-40B4-BE49-F238E27FC236}">
                <a16:creationId xmlns:a16="http://schemas.microsoft.com/office/drawing/2014/main" id="{27BB9E3D-1D69-6EB3-3FC1-764E322BB670}"/>
              </a:ext>
            </a:extLst>
          </p:cNvPr>
          <p:cNvGrpSpPr/>
          <p:nvPr/>
        </p:nvGrpSpPr>
        <p:grpSpPr>
          <a:xfrm>
            <a:off x="7547278" y="1307447"/>
            <a:ext cx="2648873" cy="229515"/>
            <a:chOff x="7339789" y="1333085"/>
            <a:chExt cx="2648873" cy="229515"/>
          </a:xfrm>
        </p:grpSpPr>
        <p:sp>
          <p:nvSpPr>
            <p:cNvPr id="34" name="正方形/長方形 33">
              <a:extLst>
                <a:ext uri="{FF2B5EF4-FFF2-40B4-BE49-F238E27FC236}">
                  <a16:creationId xmlns:a16="http://schemas.microsoft.com/office/drawing/2014/main" id="{FF8DCA95-B4C0-5640-F401-F7A1921B27DD}"/>
                </a:ext>
              </a:extLst>
            </p:cNvPr>
            <p:cNvSpPr/>
            <p:nvPr/>
          </p:nvSpPr>
          <p:spPr>
            <a:xfrm>
              <a:off x="7339789" y="1359129"/>
              <a:ext cx="948323" cy="177427"/>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D4AA153C-7DDB-7126-D487-2CC252763FFE}"/>
                </a:ext>
              </a:extLst>
            </p:cNvPr>
            <p:cNvSpPr/>
            <p:nvPr/>
          </p:nvSpPr>
          <p:spPr>
            <a:xfrm>
              <a:off x="8393151" y="1333085"/>
              <a:ext cx="1595511" cy="229515"/>
            </a:xfrm>
            <a:prstGeom prst="rect">
              <a:avLst/>
            </a:prstGeom>
            <a:solidFill>
              <a:schemeClr val="bg1"/>
            </a:solidFill>
          </p:spPr>
          <p:txBody>
            <a:bodyPr wrap="none" rtlCol="0" anchor="ctr">
              <a:noAutofit/>
            </a:bodyPr>
            <a:lstStyle/>
            <a:p>
              <a:pPr algn="ctr" fontAlgn="auto">
                <a:spcBef>
                  <a:spcPts val="0"/>
                </a:spcBef>
                <a:spcAft>
                  <a:spcPts val="0"/>
                </a:spcAft>
                <a:defRPr/>
              </a:pPr>
              <a:r>
                <a:rPr kumimoji="0" lang="ja-JP" altLang="en-US" sz="1400" b="1" kern="0" dirty="0">
                  <a:solidFill>
                    <a:sysClr val="windowText" lastClr="000000"/>
                  </a:solidFill>
                  <a:latin typeface="EYInterstate" panose="02000503020000020004" pitchFamily="2" charset="0"/>
                  <a:ea typeface="Meiryo UI" panose="020B0604030504040204" pitchFamily="50" charset="-128"/>
                </a:rPr>
                <a:t>ワークシート記載箇所</a:t>
              </a:r>
              <a:endParaRPr kumimoji="0" lang="ja-JP" altLang="en-US" sz="1400" b="1"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grpSp>
      <p:cxnSp>
        <p:nvCxnSpPr>
          <p:cNvPr id="39" name="直線矢印コネクタ 38">
            <a:extLst>
              <a:ext uri="{FF2B5EF4-FFF2-40B4-BE49-F238E27FC236}">
                <a16:creationId xmlns:a16="http://schemas.microsoft.com/office/drawing/2014/main" id="{6AE28FB2-FB57-3261-D475-BEBCF5F26FB6}"/>
              </a:ext>
            </a:extLst>
          </p:cNvPr>
          <p:cNvCxnSpPr>
            <a:cxnSpLocks/>
          </p:cNvCxnSpPr>
          <p:nvPr/>
        </p:nvCxnSpPr>
        <p:spPr>
          <a:xfrm>
            <a:off x="525290" y="5496328"/>
            <a:ext cx="9642817" cy="0"/>
          </a:xfrm>
          <a:prstGeom prst="straightConnector1">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51D494FC-E988-B7D2-B833-8118790643AF}"/>
              </a:ext>
            </a:extLst>
          </p:cNvPr>
          <p:cNvSpPr/>
          <p:nvPr/>
        </p:nvSpPr>
        <p:spPr>
          <a:xfrm>
            <a:off x="4024286" y="5376078"/>
            <a:ext cx="2569587" cy="229515"/>
          </a:xfrm>
          <a:prstGeom prst="rect">
            <a:avLst/>
          </a:prstGeom>
          <a:solidFill>
            <a:schemeClr val="bg1"/>
          </a:solidFill>
        </p:spPr>
        <p:txBody>
          <a:bodyPr wrap="none" rtlCol="0" anchor="ctr">
            <a:noAutofit/>
          </a:bodyPr>
          <a:lstStyle/>
          <a:p>
            <a:pPr algn="ctr" fontAlgn="auto">
              <a:spcBef>
                <a:spcPts val="0"/>
              </a:spcBef>
              <a:spcAft>
                <a:spcPts val="0"/>
              </a:spcAft>
              <a:defRPr/>
            </a:pPr>
            <a:r>
              <a:rPr kumimoji="0" lang="ja-JP" altLang="en-US" sz="140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政策改善の方向性の判断方法</a:t>
            </a:r>
          </a:p>
        </p:txBody>
      </p:sp>
      <p:sp>
        <p:nvSpPr>
          <p:cNvPr id="45" name="矢印: 下 44">
            <a:extLst>
              <a:ext uri="{FF2B5EF4-FFF2-40B4-BE49-F238E27FC236}">
                <a16:creationId xmlns:a16="http://schemas.microsoft.com/office/drawing/2014/main" id="{BA71ACA2-7D04-1DCD-5D43-E17BD8515D6F}"/>
              </a:ext>
            </a:extLst>
          </p:cNvPr>
          <p:cNvSpPr/>
          <p:nvPr/>
        </p:nvSpPr>
        <p:spPr>
          <a:xfrm>
            <a:off x="525290" y="6776815"/>
            <a:ext cx="634581" cy="689161"/>
          </a:xfrm>
          <a:prstGeom prst="downArrow">
            <a:avLst/>
          </a:prstGeom>
          <a:solidFill>
            <a:schemeClr val="accent5"/>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36000" tIns="36000" rIns="36000" bIns="36000" numCol="1" spcCol="0" rtlCol="0" fromWordArt="0" anchor="ctr" anchorCtr="0" forceAA="0" compatLnSpc="1">
            <a:prstTxWarp prst="textNoShape">
              <a:avLst/>
            </a:prstTxWarp>
            <a:noAutofit/>
          </a:bodyPr>
          <a:lstStyle/>
          <a:p>
            <a:pPr algn="ctr"/>
            <a:r>
              <a:rPr kumimoji="1" lang="ja-JP" altLang="en-US" sz="1200" b="1" dirty="0">
                <a:solidFill>
                  <a:schemeClr val="bg1"/>
                </a:solidFill>
              </a:rPr>
              <a:t>評価の順序</a:t>
            </a:r>
          </a:p>
        </p:txBody>
      </p:sp>
      <p:sp>
        <p:nvSpPr>
          <p:cNvPr id="46" name="楕円 45">
            <a:extLst>
              <a:ext uri="{FF2B5EF4-FFF2-40B4-BE49-F238E27FC236}">
                <a16:creationId xmlns:a16="http://schemas.microsoft.com/office/drawing/2014/main" id="{CAC92207-BCF4-1A2A-FC29-CDD63E53D2BC}"/>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a:solidFill>
                  <a:schemeClr val="tx1"/>
                </a:solidFill>
              </a:rPr>
              <a:t>1</a:t>
            </a:r>
            <a:endParaRPr kumimoji="1" lang="ja-JP" altLang="en-US" sz="2400" b="1">
              <a:solidFill>
                <a:schemeClr val="tx1"/>
              </a:solidFill>
            </a:endParaRPr>
          </a:p>
        </p:txBody>
      </p:sp>
    </p:spTree>
    <p:extLst>
      <p:ext uri="{BB962C8B-B14F-4D97-AF65-F5344CB8AC3E}">
        <p14:creationId xmlns:p14="http://schemas.microsoft.com/office/powerpoint/2010/main" val="1901724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able 5">
            <a:extLst>
              <a:ext uri="{FF2B5EF4-FFF2-40B4-BE49-F238E27FC236}">
                <a16:creationId xmlns:a16="http://schemas.microsoft.com/office/drawing/2014/main" id="{169638D8-2FA4-E96E-6C51-A6D242BEAD3A}"/>
              </a:ext>
            </a:extLst>
          </p:cNvPr>
          <p:cNvGraphicFramePr>
            <a:graphicFrameLocks noGrp="1"/>
          </p:cNvGraphicFramePr>
          <p:nvPr>
            <p:extLst>
              <p:ext uri="{D42A27DB-BD31-4B8C-83A1-F6EECF244321}">
                <p14:modId xmlns:p14="http://schemas.microsoft.com/office/powerpoint/2010/main" val="3273534957"/>
              </p:ext>
            </p:extLst>
          </p:nvPr>
        </p:nvGraphicFramePr>
        <p:xfrm>
          <a:off x="525290" y="5627363"/>
          <a:ext cx="9642816" cy="1840191"/>
        </p:xfrm>
        <a:graphic>
          <a:graphicData uri="http://schemas.openxmlformats.org/drawingml/2006/table">
            <a:tbl>
              <a:tblPr>
                <a:tableStyleId>{F2DE63D5-997A-4646-A377-4702673A728D}</a:tableStyleId>
              </a:tblPr>
              <a:tblGrid>
                <a:gridCol w="1465880">
                  <a:extLst>
                    <a:ext uri="{9D8B030D-6E8A-4147-A177-3AD203B41FA5}">
                      <a16:colId xmlns:a16="http://schemas.microsoft.com/office/drawing/2014/main" val="1837378526"/>
                    </a:ext>
                  </a:extLst>
                </a:gridCol>
                <a:gridCol w="2044234">
                  <a:extLst>
                    <a:ext uri="{9D8B030D-6E8A-4147-A177-3AD203B41FA5}">
                      <a16:colId xmlns:a16="http://schemas.microsoft.com/office/drawing/2014/main" val="493847602"/>
                    </a:ext>
                  </a:extLst>
                </a:gridCol>
                <a:gridCol w="2044234">
                  <a:extLst>
                    <a:ext uri="{9D8B030D-6E8A-4147-A177-3AD203B41FA5}">
                      <a16:colId xmlns:a16="http://schemas.microsoft.com/office/drawing/2014/main" val="2808815981"/>
                    </a:ext>
                  </a:extLst>
                </a:gridCol>
                <a:gridCol w="2044234">
                  <a:extLst>
                    <a:ext uri="{9D8B030D-6E8A-4147-A177-3AD203B41FA5}">
                      <a16:colId xmlns:a16="http://schemas.microsoft.com/office/drawing/2014/main" val="3588902981"/>
                    </a:ext>
                  </a:extLst>
                </a:gridCol>
                <a:gridCol w="2044234">
                  <a:extLst>
                    <a:ext uri="{9D8B030D-6E8A-4147-A177-3AD203B41FA5}">
                      <a16:colId xmlns:a16="http://schemas.microsoft.com/office/drawing/2014/main" val="4277977034"/>
                    </a:ext>
                  </a:extLst>
                </a:gridCol>
              </a:tblGrid>
              <a:tr h="290859">
                <a:tc>
                  <a:txBody>
                    <a:bodyPr/>
                    <a:lstStyle/>
                    <a:p>
                      <a:pPr algn="ctr" fontAlgn="b"/>
                      <a:endParaRPr lang="ja-JP" altLang="en-US" sz="1400" b="1" i="0" u="none" strike="noStrike" dirty="0">
                        <a:solidFill>
                          <a:schemeClr val="bg1"/>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lang="ja-JP" altLang="en-US" sz="1600" b="1" i="0" u="none" strike="noStrike" dirty="0">
                          <a:solidFill>
                            <a:schemeClr val="bg1"/>
                          </a:solidFill>
                          <a:effectLst/>
                          <a:latin typeface="Meiryo UI" panose="020B0604030504040204" pitchFamily="50" charset="-128"/>
                          <a:ea typeface="Meiryo UI" panose="020B0604030504040204" pitchFamily="50" charset="-128"/>
                        </a:rPr>
                        <a:t>政策改善の方向性</a:t>
                      </a:r>
                    </a:p>
                  </a:txBody>
                  <a:tcPr marL="18000" marR="18000" marT="18000" marB="1800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endParaRPr lang="ja-JP" altLang="en-US" sz="1600" b="1" i="0" u="none" strike="noStrike">
                        <a:solidFill>
                          <a:schemeClr val="bg1"/>
                        </a:solidFill>
                        <a:effectLst/>
                        <a:latin typeface="Meiryo UI" panose="020B0604030504040204" pitchFamily="50" charset="-128"/>
                        <a:ea typeface="Meiryo UI" panose="020B0604030504040204" pitchFamily="50" charset="-128"/>
                      </a:endParaRPr>
                    </a:p>
                  </a:txBody>
                  <a:tcPr marL="8670" marR="8670" marT="958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algn="ctr" fontAlgn="b"/>
                      <a:r>
                        <a:rPr lang="ja-JP" altLang="en-US" sz="1400" u="none" strike="noStrike">
                          <a:effectLst/>
                          <a:latin typeface="Meiryo UI" panose="020B0604030504040204" pitchFamily="50" charset="-128"/>
                          <a:ea typeface="Meiryo UI" panose="020B0604030504040204" pitchFamily="50" charset="-128"/>
                        </a:rPr>
                        <a:t>注力課題</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8670" marR="8670" marT="958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algn="ctr" fontAlgn="b"/>
                      <a:r>
                        <a:rPr lang="ja-JP" altLang="en-US" sz="1400" u="none" strike="noStrike">
                          <a:effectLst/>
                          <a:latin typeface="Meiryo UI" panose="020B0604030504040204" pitchFamily="50" charset="-128"/>
                          <a:ea typeface="Meiryo UI" panose="020B0604030504040204" pitchFamily="50" charset="-128"/>
                        </a:rPr>
                        <a:t>施策</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8670" marR="8670" marT="958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84772601"/>
                  </a:ext>
                </a:extLst>
              </a:tr>
              <a:tr h="259178">
                <a:tc>
                  <a:txBody>
                    <a:bodyPr/>
                    <a:lstStyle/>
                    <a:p>
                      <a:pPr algn="ctr" fontAlgn="b"/>
                      <a:endParaRPr lang="ja-JP" altLang="en-US" sz="1400" b="1" i="0" u="none" strike="noStrike" dirty="0">
                        <a:solidFill>
                          <a:schemeClr val="bg1"/>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lang="ja-JP" altLang="en-US" sz="1200" b="1" u="none" strike="noStrike">
                          <a:effectLst/>
                          <a:latin typeface="Meiryo UI" panose="020B0604030504040204" pitchFamily="50" charset="-128"/>
                          <a:ea typeface="Meiryo UI" panose="020B0604030504040204" pitchFamily="50" charset="-128"/>
                        </a:rPr>
                        <a:t>　</a:t>
                      </a:r>
                      <a:r>
                        <a:rPr lang="ja-JP" altLang="en-US" sz="1200" b="1" u="none" strike="noStrike">
                          <a:effectLst/>
                          <a:latin typeface="Meiryo UI" panose="020B0604030504040204" pitchFamily="50" charset="-128"/>
                          <a:ea typeface="Meiryo UI" panose="020B0604030504040204" pitchFamily="50" charset="-128"/>
                          <a:hlinkClick r:id="rId3" action="ppaction://hlinksldjump"/>
                        </a:rPr>
                        <a:t>施策の活動量の見直し</a:t>
                      </a:r>
                      <a:endParaRPr lang="ja-JP" altLang="en-US" sz="1200" b="1"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lang="ja-JP" altLang="en-US" sz="1200" b="1" u="none" strike="noStrike">
                          <a:effectLst/>
                          <a:latin typeface="Meiryo UI" panose="020B0604030504040204" pitchFamily="50" charset="-128"/>
                          <a:ea typeface="Meiryo UI" panose="020B0604030504040204" pitchFamily="50" charset="-128"/>
                          <a:hlinkClick r:id="rId4" action="ppaction://hlinksldjump"/>
                        </a:rPr>
                        <a:t>施策の見直し</a:t>
                      </a:r>
                      <a:endParaRPr lang="ja-JP" altLang="en-US" sz="1200" b="1"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lang="ja-JP" altLang="en-US" sz="1200" b="1" u="none" strike="noStrike">
                          <a:effectLst/>
                          <a:latin typeface="Meiryo UI" panose="020B0604030504040204" pitchFamily="50" charset="-128"/>
                          <a:ea typeface="Meiryo UI" panose="020B0604030504040204" pitchFamily="50" charset="-128"/>
                          <a:hlinkClick r:id="rId5" action="ppaction://hlinksldjump"/>
                        </a:rPr>
                        <a:t>注力課題の見直し</a:t>
                      </a: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lang="ja-JP" altLang="en-US" sz="1200" b="1" u="none" strike="noStrike">
                          <a:effectLst/>
                          <a:latin typeface="Meiryo UI" panose="020B0604030504040204" pitchFamily="50" charset="-128"/>
                          <a:ea typeface="Meiryo UI" panose="020B0604030504040204" pitchFamily="50" charset="-128"/>
                        </a:rPr>
                        <a:t>達成と判断</a:t>
                      </a: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27454060"/>
                  </a:ext>
                </a:extLst>
              </a:tr>
              <a:tr h="607660">
                <a:tc>
                  <a:txBody>
                    <a:bodyPr/>
                    <a:lstStyle/>
                    <a:p>
                      <a:pPr marL="0" marR="0" lvl="0" indent="0" algn="l" defTabSz="987095" rtl="0" eaLnBrk="1" fontAlgn="b" latinLnBrk="0" hangingPunct="1">
                        <a:lnSpc>
                          <a:spcPct val="100000"/>
                        </a:lnSpc>
                        <a:spcBef>
                          <a:spcPts val="0"/>
                        </a:spcBef>
                        <a:spcAft>
                          <a:spcPts val="0"/>
                        </a:spcAft>
                        <a:buClrTx/>
                        <a:buSzTx/>
                        <a:buFontTx/>
                        <a:buNone/>
                        <a:tabLst/>
                        <a:defRPr/>
                      </a:pPr>
                      <a:r>
                        <a:rPr lang="ja-JP" altLang="en-US" sz="1200" b="1" u="none" strike="noStrike">
                          <a:effectLst/>
                          <a:latin typeface="Meiryo UI" panose="020B0604030504040204" pitchFamily="50" charset="-128"/>
                          <a:ea typeface="Meiryo UI" panose="020B0604030504040204" pitchFamily="50" charset="-128"/>
                        </a:rPr>
                        <a:t>　</a:t>
                      </a:r>
                      <a:r>
                        <a:rPr lang="ja-JP" altLang="en-US" sz="1200" b="1" i="0" u="none" strike="noStrike">
                          <a:solidFill>
                            <a:schemeClr val="bg1"/>
                          </a:solidFill>
                          <a:effectLst/>
                          <a:latin typeface="Meiryo UI" panose="020B0604030504040204" pitchFamily="50" charset="-128"/>
                          <a:ea typeface="Meiryo UI" panose="020B0604030504040204" pitchFamily="50" charset="-128"/>
                        </a:rPr>
                        <a:t>達成状況</a:t>
                      </a:r>
                    </a:p>
                  </a:txBody>
                  <a:tcPr marL="18000" marR="18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F7F7F"/>
                    </a:solidFill>
                  </a:tcPr>
                </a:tc>
                <a:tc>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0" lang="en-US" altLang="ja-JP" sz="1200" kern="0" dirty="0">
                          <a:solidFill>
                            <a:sysClr val="windowText" lastClr="000000"/>
                          </a:solidFill>
                          <a:latin typeface="Meiryo UI" panose="020B0604030504040204" pitchFamily="50" charset="-128"/>
                          <a:ea typeface="Meiryo UI" panose="020B0604030504040204" pitchFamily="50" charset="-128"/>
                        </a:rPr>
                        <a:t>P32-33</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を参考に、計画の活動量に到達しなかった理由を考察し、計画を直す</a:t>
                      </a:r>
                      <a:endParaRPr kumimoji="0" lang="en-US" altLang="ja-JP"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a:txBody>
                  <a:tcPr marL="36000" marR="36000" marT="18000" marB="1800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0" lang="en-US" altLang="ja-JP" sz="1200" kern="0" dirty="0">
                          <a:solidFill>
                            <a:sysClr val="windowText" lastClr="000000"/>
                          </a:solidFill>
                          <a:latin typeface="Meiryo UI" panose="020B0604030504040204" pitchFamily="50" charset="-128"/>
                          <a:ea typeface="Meiryo UI" panose="020B0604030504040204" pitchFamily="50" charset="-128"/>
                        </a:rPr>
                        <a:t>P34-38</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を参考に、施策により</a:t>
                      </a:r>
                      <a:r>
                        <a:rPr kumimoji="0" lang="en-US" altLang="ja-JP" sz="1200" kern="0" dirty="0">
                          <a:solidFill>
                            <a:sysClr val="windowText" lastClr="000000"/>
                          </a:solidFill>
                          <a:latin typeface="Meiryo UI" panose="020B0604030504040204" pitchFamily="50" charset="-128"/>
                          <a:ea typeface="Meiryo UI" panose="020B0604030504040204" pitchFamily="50" charset="-128"/>
                        </a:rPr>
                        <a:t>KPI</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が未達となった理由を考察し、施策を見直す</a:t>
                      </a:r>
                      <a:endParaRPr kumimoji="0" lang="en-US" altLang="ja-JP"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kumimoji="0" lang="en-US" altLang="ja-JP" sz="1200" kern="0" dirty="0">
                          <a:solidFill>
                            <a:sysClr val="windowText" lastClr="000000"/>
                          </a:solidFill>
                          <a:latin typeface="Meiryo UI" panose="020B0604030504040204" pitchFamily="50" charset="-128"/>
                          <a:ea typeface="Meiryo UI" panose="020B0604030504040204" pitchFamily="50" charset="-128"/>
                        </a:rPr>
                        <a:t>P39-66</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を参考に、地域の注力課題を再設定し、課題に沿った施策を検討する</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達成のため特になし</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2656370994"/>
                  </a:ext>
                </a:extLst>
              </a:tr>
              <a:tr h="227498">
                <a:tc>
                  <a:txBody>
                    <a:bodyPr/>
                    <a:lstStyle/>
                    <a:p>
                      <a:pPr algn="r" fontAlgn="b"/>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施策</a:t>
                      </a: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200" b="0" i="0" u="none" strike="noStrike">
                          <a:solidFill>
                            <a:srgbClr val="000000"/>
                          </a:solidFill>
                          <a:effectLst/>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gridSpan="3">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a:t>
                      </a:r>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FE4F0"/>
                    </a:solidFill>
                  </a:tcPr>
                </a:tc>
                <a:tc hMerge="1">
                  <a:txBody>
                    <a:bodyPr/>
                    <a:lstStyle/>
                    <a:p>
                      <a:pPr algn="ctr" fontAlgn="b"/>
                      <a:r>
                        <a:rPr lang="ja-JP" altLang="en-US" sz="1200" b="0" i="0" u="none" strike="noStrike">
                          <a:solidFill>
                            <a:srgbClr val="000000"/>
                          </a:solidFill>
                          <a:effectLst/>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hMerge="1">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達成</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32562956"/>
                  </a:ext>
                </a:extLst>
              </a:tr>
              <a:tr h="227498">
                <a:tc>
                  <a:txBody>
                    <a:bodyPr/>
                    <a:lstStyle/>
                    <a:p>
                      <a:pPr algn="r" fontAlgn="b"/>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注力課題</a:t>
                      </a: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b"/>
                      <a:r>
                        <a:rPr lang="en-US" altLang="ja-JP" sz="1200" b="0" i="0" u="none" strike="noStrike">
                          <a:solidFill>
                            <a:srgbClr val="000000"/>
                          </a:solidFill>
                          <a:effectLst/>
                          <a:latin typeface="Meiryo UI" panose="020B0604030504040204" pitchFamily="50" charset="-128"/>
                          <a:ea typeface="Meiryo UI" panose="020B0604030504040204" pitchFamily="50" charset="-128"/>
                        </a:rPr>
                        <a:t>-</a:t>
                      </a: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b"/>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gridSpan="2">
                  <a:txBody>
                    <a:bodyPr/>
                    <a:lstStyle/>
                    <a:p>
                      <a:pPr algn="ctr" fontAlgn="b"/>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FE4F0"/>
                    </a:solidFill>
                  </a:tcPr>
                </a:tc>
                <a:tc hMerge="1">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4585191"/>
                  </a:ext>
                </a:extLst>
              </a:tr>
              <a:tr h="227498">
                <a:tc>
                  <a:txBody>
                    <a:bodyPr/>
                    <a:lstStyle/>
                    <a:p>
                      <a:pPr algn="r" fontAlgn="b"/>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政策課題</a:t>
                      </a: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r>
                        <a:rPr kumimoji="1" lang="en-US" altLang="ja-JP" sz="1200">
                          <a:latin typeface="Meiryo UI" panose="020B0604030504040204" pitchFamily="50" charset="-128"/>
                          <a:ea typeface="Meiryo UI" panose="020B0604030504040204" pitchFamily="50" charset="-128"/>
                        </a:rPr>
                        <a:t>-</a:t>
                      </a:r>
                      <a:endParaRPr kumimoji="1" lang="ja-JP" altLang="en-US" sz="1200">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9D9D9"/>
                    </a:solidFill>
                  </a:tcPr>
                </a:tc>
                <a:tc>
                  <a:txBody>
                    <a:bodyPr/>
                    <a:lstStyle/>
                    <a:p>
                      <a:pPr algn="ctr"/>
                      <a:r>
                        <a:rPr kumimoji="1" lang="en-US" altLang="ja-JP" sz="1200">
                          <a:latin typeface="Meiryo UI" panose="020B0604030504040204" pitchFamily="50" charset="-128"/>
                          <a:ea typeface="Meiryo UI" panose="020B0604030504040204" pitchFamily="50" charset="-128"/>
                        </a:rPr>
                        <a:t>-</a:t>
                      </a:r>
                      <a:endParaRPr kumimoji="1" lang="ja-JP" altLang="en-US" sz="1200">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9D9D9"/>
                    </a:solidFill>
                  </a:tcPr>
                </a:tc>
                <a:tc>
                  <a:txBody>
                    <a:bodyPr/>
                    <a:lstStyle/>
                    <a:p>
                      <a:pPr algn="ctr"/>
                      <a:r>
                        <a:rPr kumimoji="1" lang="ja-JP" altLang="en-US" sz="1200">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a:txBody>
                    <a:bodyPr/>
                    <a:lstStyle/>
                    <a:p>
                      <a:pPr algn="ctr"/>
                      <a:r>
                        <a:rPr kumimoji="1" lang="ja-JP" altLang="en-US" sz="1200" dirty="0">
                          <a:latin typeface="Meiryo UI" panose="020B0604030504040204" pitchFamily="50" charset="-128"/>
                          <a:ea typeface="Meiryo UI" panose="020B0604030504040204" pitchFamily="50" charset="-128"/>
                        </a:rPr>
                        <a:t>達成</a:t>
                      </a:r>
                      <a:endParaRPr kumimoji="1" lang="en-US" altLang="ja-JP" sz="1200" dirty="0">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FE4F0"/>
                    </a:solidFill>
                  </a:tcPr>
                </a:tc>
                <a:extLst>
                  <a:ext uri="{0D108BD9-81ED-4DB2-BD59-A6C34878D82A}">
                    <a16:rowId xmlns:a16="http://schemas.microsoft.com/office/drawing/2014/main" val="2400041037"/>
                  </a:ext>
                </a:extLst>
              </a:tr>
            </a:tbl>
          </a:graphicData>
        </a:graphic>
      </p:graphicFrame>
      <p:sp>
        <p:nvSpPr>
          <p:cNvPr id="19" name="矢印: 下 18">
            <a:extLst>
              <a:ext uri="{FF2B5EF4-FFF2-40B4-BE49-F238E27FC236}">
                <a16:creationId xmlns:a16="http://schemas.microsoft.com/office/drawing/2014/main" id="{534C0C21-535B-F160-65D5-E90F85B67FC4}"/>
              </a:ext>
            </a:extLst>
          </p:cNvPr>
          <p:cNvSpPr/>
          <p:nvPr/>
        </p:nvSpPr>
        <p:spPr>
          <a:xfrm>
            <a:off x="525290" y="6776815"/>
            <a:ext cx="634581" cy="689161"/>
          </a:xfrm>
          <a:prstGeom prst="downArrow">
            <a:avLst/>
          </a:prstGeom>
          <a:solidFill>
            <a:schemeClr val="accent5"/>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36000" tIns="36000" rIns="36000" bIns="36000" numCol="1" spcCol="0" rtlCol="0" fromWordArt="0" anchor="ctr" anchorCtr="0" forceAA="0" compatLnSpc="1">
            <a:prstTxWarp prst="textNoShape">
              <a:avLst/>
            </a:prstTxWarp>
            <a:noAutofit/>
          </a:bodyPr>
          <a:lstStyle/>
          <a:p>
            <a:pPr algn="ctr"/>
            <a:r>
              <a:rPr kumimoji="1" lang="ja-JP" altLang="en-US" sz="1200" b="1" dirty="0">
                <a:solidFill>
                  <a:schemeClr val="bg1"/>
                </a:solidFill>
              </a:rPr>
              <a:t>評価の順序</a:t>
            </a:r>
          </a:p>
        </p:txBody>
      </p:sp>
      <p:cxnSp>
        <p:nvCxnSpPr>
          <p:cNvPr id="13" name="直線矢印コネクタ 12">
            <a:extLst>
              <a:ext uri="{FF2B5EF4-FFF2-40B4-BE49-F238E27FC236}">
                <a16:creationId xmlns:a16="http://schemas.microsoft.com/office/drawing/2014/main" id="{126CC5C2-E22D-6C4D-B556-0D41C0086F51}"/>
              </a:ext>
            </a:extLst>
          </p:cNvPr>
          <p:cNvCxnSpPr>
            <a:cxnSpLocks/>
          </p:cNvCxnSpPr>
          <p:nvPr/>
        </p:nvCxnSpPr>
        <p:spPr>
          <a:xfrm>
            <a:off x="525290" y="5496328"/>
            <a:ext cx="9642817" cy="0"/>
          </a:xfrm>
          <a:prstGeom prst="straightConnector1">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6C5CD555-0B62-A790-6C0A-BCAE5994F37E}"/>
              </a:ext>
            </a:extLst>
          </p:cNvPr>
          <p:cNvSpPr/>
          <p:nvPr/>
        </p:nvSpPr>
        <p:spPr>
          <a:xfrm>
            <a:off x="4024286" y="5376078"/>
            <a:ext cx="2569587" cy="229515"/>
          </a:xfrm>
          <a:prstGeom prst="rect">
            <a:avLst/>
          </a:prstGeom>
          <a:solidFill>
            <a:schemeClr val="bg1"/>
          </a:solidFill>
        </p:spPr>
        <p:txBody>
          <a:bodyPr wrap="none" rtlCol="0" anchor="ctr">
            <a:noAutofit/>
          </a:bodyPr>
          <a:lstStyle/>
          <a:p>
            <a:pPr algn="ctr" fontAlgn="auto">
              <a:spcBef>
                <a:spcPts val="0"/>
              </a:spcBef>
              <a:spcAft>
                <a:spcPts val="0"/>
              </a:spcAft>
              <a:defRPr/>
            </a:pPr>
            <a:r>
              <a:rPr kumimoji="0" lang="ja-JP" altLang="en-US" sz="140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政策改善の方向性の判断方法</a:t>
            </a:r>
          </a:p>
        </p:txBody>
      </p:sp>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15</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625363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政策改善の方向性導出ワークシート </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記載例</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t>政策課題として「再就職・転職のためのスキルアップがしたい」を取り上げた場合の</a:t>
            </a:r>
            <a:r>
              <a:rPr lang="ja-JP" altLang="en-US" sz="1511">
                <a:solidFill>
                  <a:prstClr val="black"/>
                </a:solidFill>
              </a:rPr>
              <a:t>記載例を示します。</a:t>
            </a:r>
          </a:p>
        </p:txBody>
      </p:sp>
      <p:sp>
        <p:nvSpPr>
          <p:cNvPr id="65" name="正方形/長方形 64">
            <a:extLst>
              <a:ext uri="{FF2B5EF4-FFF2-40B4-BE49-F238E27FC236}">
                <a16:creationId xmlns:a16="http://schemas.microsoft.com/office/drawing/2014/main" id="{02881C88-D6B9-41D1-A2A5-DAAD4819C0EE}"/>
              </a:ext>
            </a:extLst>
          </p:cNvPr>
          <p:cNvSpPr/>
          <p:nvPr/>
        </p:nvSpPr>
        <p:spPr>
          <a:xfrm>
            <a:off x="3009803" y="3328837"/>
            <a:ext cx="1134376" cy="915744"/>
          </a:xfrm>
          <a:prstGeom prst="rect">
            <a:avLst/>
          </a:prstGeom>
          <a:noFill/>
          <a:ln w="38100">
            <a:solidFill>
              <a:schemeClr val="accent5"/>
            </a:solidFill>
          </a:ln>
        </p:spPr>
        <p:txBody>
          <a:bodyPr wrap="none" rtlCol="0" anchor="ctr">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中高年女性の</a:t>
            </a:r>
            <a:br>
              <a:rPr lang="en-US" altLang="ja-JP" sz="1200" dirty="0">
                <a:solidFill>
                  <a:schemeClr val="tx1"/>
                </a:solidFill>
                <a:latin typeface="Meiryo UI" panose="020B0604030504040204" pitchFamily="50" charset="-128"/>
                <a:ea typeface="Meiryo UI" panose="020B0604030504040204" pitchFamily="50" charset="-128"/>
              </a:rPr>
            </a:br>
            <a:r>
              <a:rPr lang="ja-JP" altLang="en-US" sz="1200" dirty="0">
                <a:solidFill>
                  <a:schemeClr val="tx1"/>
                </a:solidFill>
                <a:latin typeface="Meiryo UI" panose="020B0604030504040204" pitchFamily="50" charset="-128"/>
                <a:ea typeface="Meiryo UI" panose="020B0604030504040204" pitchFamily="50" charset="-128"/>
              </a:rPr>
              <a:t>就業者数、</a:t>
            </a:r>
            <a:br>
              <a:rPr lang="en-US" altLang="ja-JP" sz="1200" dirty="0">
                <a:solidFill>
                  <a:schemeClr val="tx1"/>
                </a:solidFill>
                <a:latin typeface="Meiryo UI" panose="020B0604030504040204" pitchFamily="50" charset="-128"/>
                <a:ea typeface="Meiryo UI" panose="020B0604030504040204" pitchFamily="50" charset="-128"/>
              </a:rPr>
            </a:br>
            <a:r>
              <a:rPr lang="ja-JP" altLang="en-US" sz="1200" dirty="0">
                <a:solidFill>
                  <a:schemeClr val="tx1"/>
                </a:solidFill>
                <a:latin typeface="Meiryo UI" panose="020B0604030504040204" pitchFamily="50" charset="-128"/>
                <a:ea typeface="Meiryo UI" panose="020B0604030504040204" pitchFamily="50" charset="-128"/>
              </a:rPr>
              <a:t>就職支援</a:t>
            </a:r>
            <a:br>
              <a:rPr lang="en-US" altLang="ja-JP" sz="1200" dirty="0">
                <a:solidFill>
                  <a:schemeClr val="tx1"/>
                </a:solidFill>
                <a:latin typeface="Meiryo UI" panose="020B0604030504040204" pitchFamily="50" charset="-128"/>
                <a:ea typeface="Meiryo UI" panose="020B0604030504040204" pitchFamily="50" charset="-128"/>
              </a:rPr>
            </a:br>
            <a:r>
              <a:rPr lang="ja-JP" altLang="en-US" sz="1200" dirty="0">
                <a:solidFill>
                  <a:schemeClr val="tx1"/>
                </a:solidFill>
                <a:latin typeface="Meiryo UI" panose="020B0604030504040204" pitchFamily="50" charset="-128"/>
                <a:ea typeface="Meiryo UI" panose="020B0604030504040204" pitchFamily="50" charset="-128"/>
              </a:rPr>
              <a:t>利用者数</a:t>
            </a:r>
          </a:p>
        </p:txBody>
      </p:sp>
      <p:sp>
        <p:nvSpPr>
          <p:cNvPr id="20" name="正方形/長方形 19">
            <a:extLst>
              <a:ext uri="{FF2B5EF4-FFF2-40B4-BE49-F238E27FC236}">
                <a16:creationId xmlns:a16="http://schemas.microsoft.com/office/drawing/2014/main" id="{C1652CFC-C68D-A278-56CE-5E3C0DE76896}"/>
              </a:ext>
            </a:extLst>
          </p:cNvPr>
          <p:cNvSpPr/>
          <p:nvPr/>
        </p:nvSpPr>
        <p:spPr>
          <a:xfrm>
            <a:off x="4220216" y="3328837"/>
            <a:ext cx="1134376" cy="915744"/>
          </a:xfrm>
          <a:prstGeom prst="rect">
            <a:avLst/>
          </a:prstGeom>
          <a:noFill/>
          <a:ln w="38100">
            <a:solidFill>
              <a:schemeClr val="accent5"/>
            </a:solidFill>
          </a:ln>
        </p:spPr>
        <p:txBody>
          <a:bodyPr wrap="none" rtlCol="0" anchor="ctr">
            <a:noAutofit/>
          </a:bodyPr>
          <a:lstStyle/>
          <a:p>
            <a:pPr algn="ctr"/>
            <a:r>
              <a:rPr lang="ja-JP" altLang="en-US" sz="1200">
                <a:solidFill>
                  <a:schemeClr val="tx1"/>
                </a:solidFill>
                <a:latin typeface="Meiryo UI" panose="020B0604030504040204" pitchFamily="50" charset="-128"/>
                <a:ea typeface="Meiryo UI" panose="020B0604030504040204" pitchFamily="50" charset="-128"/>
              </a:rPr>
              <a:t>前年比</a:t>
            </a:r>
            <a:br>
              <a:rPr lang="en-US" altLang="ja-JP" sz="1200">
                <a:solidFill>
                  <a:schemeClr val="tx1"/>
                </a:solidFill>
                <a:latin typeface="Meiryo UI" panose="020B0604030504040204" pitchFamily="50" charset="-128"/>
                <a:ea typeface="Meiryo UI" panose="020B0604030504040204" pitchFamily="50" charset="-128"/>
              </a:rPr>
            </a:br>
            <a:r>
              <a:rPr lang="en-US" altLang="ja-JP" sz="1200">
                <a:solidFill>
                  <a:schemeClr val="tx1"/>
                </a:solidFill>
                <a:latin typeface="Meiryo UI" panose="020B0604030504040204" pitchFamily="50" charset="-128"/>
                <a:ea typeface="Meiryo UI" panose="020B0604030504040204" pitchFamily="50" charset="-128"/>
              </a:rPr>
              <a:t>+1,000</a:t>
            </a:r>
            <a:r>
              <a:rPr lang="ja-JP" altLang="en-US" sz="1200">
                <a:solidFill>
                  <a:schemeClr val="tx1"/>
                </a:solidFill>
                <a:latin typeface="Meiryo UI" panose="020B0604030504040204" pitchFamily="50" charset="-128"/>
                <a:ea typeface="Meiryo UI" panose="020B0604030504040204" pitchFamily="50" charset="-128"/>
              </a:rPr>
              <a:t>人、</a:t>
            </a:r>
            <a:br>
              <a:rPr lang="en-US" altLang="ja-JP" sz="1200">
                <a:solidFill>
                  <a:schemeClr val="tx1"/>
                </a:solidFill>
                <a:latin typeface="Meiryo UI" panose="020B0604030504040204" pitchFamily="50" charset="-128"/>
                <a:ea typeface="Meiryo UI" panose="020B0604030504040204" pitchFamily="50" charset="-128"/>
              </a:rPr>
            </a:br>
            <a:r>
              <a:rPr lang="ja-JP" altLang="en-US" sz="1200">
                <a:solidFill>
                  <a:schemeClr val="tx1"/>
                </a:solidFill>
                <a:latin typeface="Meiryo UI" panose="020B0604030504040204" pitchFamily="50" charset="-128"/>
                <a:ea typeface="Meiryo UI" panose="020B0604030504040204" pitchFamily="50" charset="-128"/>
              </a:rPr>
              <a:t>参加者</a:t>
            </a:r>
            <a:r>
              <a:rPr lang="en-US" altLang="ja-JP" sz="1200">
                <a:solidFill>
                  <a:schemeClr val="tx1"/>
                </a:solidFill>
                <a:latin typeface="Meiryo UI" panose="020B0604030504040204" pitchFamily="50" charset="-128"/>
                <a:ea typeface="Meiryo UI" panose="020B0604030504040204" pitchFamily="50" charset="-128"/>
              </a:rPr>
              <a:t>500</a:t>
            </a:r>
            <a:r>
              <a:rPr lang="ja-JP" altLang="en-US" sz="1200">
                <a:solidFill>
                  <a:schemeClr val="tx1"/>
                </a:solidFill>
                <a:latin typeface="Meiryo UI" panose="020B0604030504040204" pitchFamily="50" charset="-128"/>
                <a:ea typeface="Meiryo UI" panose="020B0604030504040204" pitchFamily="50" charset="-128"/>
              </a:rPr>
              <a:t>人</a:t>
            </a:r>
          </a:p>
        </p:txBody>
      </p:sp>
      <p:sp>
        <p:nvSpPr>
          <p:cNvPr id="23" name="正方形/長方形 22">
            <a:extLst>
              <a:ext uri="{FF2B5EF4-FFF2-40B4-BE49-F238E27FC236}">
                <a16:creationId xmlns:a16="http://schemas.microsoft.com/office/drawing/2014/main" id="{542B27C3-E346-2B20-6D2D-17596CA8A517}"/>
              </a:ext>
            </a:extLst>
          </p:cNvPr>
          <p:cNvSpPr/>
          <p:nvPr/>
        </p:nvSpPr>
        <p:spPr>
          <a:xfrm>
            <a:off x="5430629" y="3328837"/>
            <a:ext cx="1134376" cy="915744"/>
          </a:xfrm>
          <a:prstGeom prst="rect">
            <a:avLst/>
          </a:prstGeom>
          <a:noFill/>
          <a:ln w="38100">
            <a:solidFill>
              <a:schemeClr val="accent5"/>
            </a:solidFill>
          </a:ln>
        </p:spPr>
        <p:txBody>
          <a:bodyPr wrap="none" rtlCol="0" anchor="ctr">
            <a:noAutofit/>
          </a:bodyPr>
          <a:lstStyle/>
          <a:p>
            <a:pPr algn="ctr"/>
            <a:r>
              <a:rPr lang="ja-JP" altLang="en-US" sz="1200">
                <a:solidFill>
                  <a:schemeClr val="tx1"/>
                </a:solidFill>
                <a:latin typeface="Meiryo UI" panose="020B0604030504040204" pitchFamily="50" charset="-128"/>
                <a:ea typeface="Meiryo UI" panose="020B0604030504040204" pitchFamily="50" charset="-128"/>
              </a:rPr>
              <a:t>前年比</a:t>
            </a:r>
            <a:br>
              <a:rPr lang="en-US" altLang="ja-JP" sz="1200">
                <a:solidFill>
                  <a:schemeClr val="tx1"/>
                </a:solidFill>
                <a:latin typeface="Meiryo UI" panose="020B0604030504040204" pitchFamily="50" charset="-128"/>
                <a:ea typeface="Meiryo UI" panose="020B0604030504040204" pitchFamily="50" charset="-128"/>
              </a:rPr>
            </a:br>
            <a:r>
              <a:rPr lang="en-US" altLang="ja-JP" sz="1200">
                <a:solidFill>
                  <a:schemeClr val="tx1"/>
                </a:solidFill>
                <a:latin typeface="Meiryo UI" panose="020B0604030504040204" pitchFamily="50" charset="-128"/>
                <a:ea typeface="Meiryo UI" panose="020B0604030504040204" pitchFamily="50" charset="-128"/>
              </a:rPr>
              <a:t>+1,100</a:t>
            </a:r>
            <a:r>
              <a:rPr lang="ja-JP" altLang="en-US" sz="1200">
                <a:solidFill>
                  <a:schemeClr val="tx1"/>
                </a:solidFill>
                <a:latin typeface="Meiryo UI" panose="020B0604030504040204" pitchFamily="50" charset="-128"/>
                <a:ea typeface="Meiryo UI" panose="020B0604030504040204" pitchFamily="50" charset="-128"/>
              </a:rPr>
              <a:t>人、</a:t>
            </a:r>
            <a:br>
              <a:rPr lang="en-US" altLang="ja-JP" sz="1200">
                <a:solidFill>
                  <a:schemeClr val="tx1"/>
                </a:solidFill>
                <a:latin typeface="Meiryo UI" panose="020B0604030504040204" pitchFamily="50" charset="-128"/>
                <a:ea typeface="Meiryo UI" panose="020B0604030504040204" pitchFamily="50" charset="-128"/>
              </a:rPr>
            </a:br>
            <a:r>
              <a:rPr lang="ja-JP" altLang="en-US" sz="1200">
                <a:solidFill>
                  <a:schemeClr val="tx1"/>
                </a:solidFill>
                <a:latin typeface="Meiryo UI" panose="020B0604030504040204" pitchFamily="50" charset="-128"/>
                <a:ea typeface="Meiryo UI" panose="020B0604030504040204" pitchFamily="50" charset="-128"/>
              </a:rPr>
              <a:t>参加者</a:t>
            </a:r>
            <a:r>
              <a:rPr lang="en-US" altLang="ja-JP" sz="1200">
                <a:solidFill>
                  <a:schemeClr val="tx1"/>
                </a:solidFill>
                <a:latin typeface="Meiryo UI" panose="020B0604030504040204" pitchFamily="50" charset="-128"/>
                <a:ea typeface="Meiryo UI" panose="020B0604030504040204" pitchFamily="50" charset="-128"/>
              </a:rPr>
              <a:t>600</a:t>
            </a:r>
            <a:r>
              <a:rPr lang="ja-JP" altLang="en-US" sz="1200">
                <a:solidFill>
                  <a:schemeClr val="tx1"/>
                </a:solidFill>
                <a:latin typeface="Meiryo UI" panose="020B0604030504040204" pitchFamily="50" charset="-128"/>
                <a:ea typeface="Meiryo UI" panose="020B0604030504040204" pitchFamily="50" charset="-128"/>
              </a:rPr>
              <a:t>人</a:t>
            </a:r>
          </a:p>
        </p:txBody>
      </p:sp>
      <p:sp>
        <p:nvSpPr>
          <p:cNvPr id="26" name="正方形/長方形 25">
            <a:extLst>
              <a:ext uri="{FF2B5EF4-FFF2-40B4-BE49-F238E27FC236}">
                <a16:creationId xmlns:a16="http://schemas.microsoft.com/office/drawing/2014/main" id="{F9E0F4F1-65BF-5CF8-F688-F470996EF765}"/>
              </a:ext>
            </a:extLst>
          </p:cNvPr>
          <p:cNvSpPr/>
          <p:nvPr/>
        </p:nvSpPr>
        <p:spPr>
          <a:xfrm>
            <a:off x="6641042" y="3328837"/>
            <a:ext cx="1134377" cy="915744"/>
          </a:xfrm>
          <a:prstGeom prst="rect">
            <a:avLst/>
          </a:prstGeom>
          <a:solidFill>
            <a:srgbClr val="DFE4F0"/>
          </a:solidFill>
          <a:ln w="38100">
            <a:solidFill>
              <a:schemeClr val="accent5"/>
            </a:solidFill>
          </a:ln>
        </p:spPr>
        <p:txBody>
          <a:bodyPr wrap="none" rtlCol="0" anchor="ctr">
            <a:noAutofit/>
          </a:bodyPr>
          <a:lstStyle/>
          <a:p>
            <a:pPr algn="ctr"/>
            <a:r>
              <a:rPr lang="ja-JP" altLang="en-US" sz="1200">
                <a:solidFill>
                  <a:schemeClr val="tx1"/>
                </a:solidFill>
                <a:latin typeface="Meiryo UI" panose="020B0604030504040204" pitchFamily="50" charset="-128"/>
                <a:ea typeface="Meiryo UI" panose="020B0604030504040204" pitchFamily="50" charset="-128"/>
              </a:rPr>
              <a:t>達成</a:t>
            </a:r>
          </a:p>
        </p:txBody>
      </p:sp>
      <p:sp>
        <p:nvSpPr>
          <p:cNvPr id="68" name="正方形/長方形 67">
            <a:extLst>
              <a:ext uri="{FF2B5EF4-FFF2-40B4-BE49-F238E27FC236}">
                <a16:creationId xmlns:a16="http://schemas.microsoft.com/office/drawing/2014/main" id="{ADC73DFF-4FB3-48F4-9991-6DB2E77E5417}"/>
              </a:ext>
            </a:extLst>
          </p:cNvPr>
          <p:cNvSpPr/>
          <p:nvPr/>
        </p:nvSpPr>
        <p:spPr>
          <a:xfrm>
            <a:off x="525292" y="3328838"/>
            <a:ext cx="2404731" cy="915744"/>
          </a:xfrm>
          <a:prstGeom prst="roundRect">
            <a:avLst/>
          </a:prstGeom>
          <a:solidFill>
            <a:srgbClr val="F2F2F2"/>
          </a:solidFill>
          <a:ln w="38100">
            <a:solidFill>
              <a:schemeClr val="accent5"/>
            </a:solidFill>
          </a:ln>
        </p:spPr>
        <p:txBody>
          <a:bodyPr wrap="non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注力課題</a:t>
            </a:r>
            <a:r>
              <a:rPr kumimoji="0" lang="en-US" altLang="ja-JP"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1200" kern="0" dirty="0">
              <a:solidFill>
                <a:sysClr val="windowText" lastClr="000000"/>
              </a:solidFill>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中高年女性の就職状況の改善</a:t>
            </a:r>
          </a:p>
        </p:txBody>
      </p:sp>
      <p:grpSp>
        <p:nvGrpSpPr>
          <p:cNvPr id="38" name="グループ化 37">
            <a:extLst>
              <a:ext uri="{FF2B5EF4-FFF2-40B4-BE49-F238E27FC236}">
                <a16:creationId xmlns:a16="http://schemas.microsoft.com/office/drawing/2014/main" id="{61B30DC4-223D-AB0B-161A-E925141ABA1A}"/>
              </a:ext>
            </a:extLst>
          </p:cNvPr>
          <p:cNvGrpSpPr/>
          <p:nvPr/>
        </p:nvGrpSpPr>
        <p:grpSpPr>
          <a:xfrm>
            <a:off x="525292" y="2337596"/>
            <a:ext cx="7250128" cy="915744"/>
            <a:chOff x="525292" y="4320080"/>
            <a:chExt cx="7250128" cy="915744"/>
          </a:xfrm>
        </p:grpSpPr>
        <p:sp>
          <p:nvSpPr>
            <p:cNvPr id="66" name="正方形/長方形 65">
              <a:extLst>
                <a:ext uri="{FF2B5EF4-FFF2-40B4-BE49-F238E27FC236}">
                  <a16:creationId xmlns:a16="http://schemas.microsoft.com/office/drawing/2014/main" id="{8A552CAB-0881-420A-8E9B-35623C126413}"/>
                </a:ext>
              </a:extLst>
            </p:cNvPr>
            <p:cNvSpPr/>
            <p:nvPr/>
          </p:nvSpPr>
          <p:spPr>
            <a:xfrm>
              <a:off x="3009803" y="4320080"/>
              <a:ext cx="1134376" cy="915744"/>
            </a:xfrm>
            <a:prstGeom prst="rect">
              <a:avLst/>
            </a:prstGeom>
            <a:noFill/>
            <a:ln w="38100">
              <a:solidFill>
                <a:schemeClr val="accent5"/>
              </a:solidFill>
            </a:ln>
          </p:spPr>
          <p:txBody>
            <a:bodyPr wrap="none" rtlCol="0" anchor="ctr">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①就職支援の</a:t>
              </a:r>
              <a:br>
                <a:rPr lang="en-US" altLang="ja-JP" sz="1200" dirty="0">
                  <a:solidFill>
                    <a:schemeClr val="tx1"/>
                  </a:solidFill>
                  <a:latin typeface="Meiryo UI" panose="020B0604030504040204" pitchFamily="50" charset="-128"/>
                  <a:ea typeface="Meiryo UI" panose="020B0604030504040204" pitchFamily="50" charset="-128"/>
                </a:rPr>
              </a:br>
              <a:r>
                <a:rPr lang="ja-JP" altLang="en-US" sz="1200" dirty="0">
                  <a:solidFill>
                    <a:schemeClr val="tx1"/>
                  </a:solidFill>
                  <a:latin typeface="Meiryo UI" panose="020B0604030504040204" pitchFamily="50" charset="-128"/>
                  <a:ea typeface="Meiryo UI" panose="020B0604030504040204" pitchFamily="50" charset="-128"/>
                </a:rPr>
                <a:t>開発メニュー数</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②就職支援</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イベントの実施数</a:t>
              </a:r>
            </a:p>
          </p:txBody>
        </p:sp>
        <p:sp>
          <p:nvSpPr>
            <p:cNvPr id="21" name="正方形/長方形 20">
              <a:extLst>
                <a:ext uri="{FF2B5EF4-FFF2-40B4-BE49-F238E27FC236}">
                  <a16:creationId xmlns:a16="http://schemas.microsoft.com/office/drawing/2014/main" id="{4233B4E2-973D-F30E-274E-0D2BB45A43A4}"/>
                </a:ext>
              </a:extLst>
            </p:cNvPr>
            <p:cNvSpPr/>
            <p:nvPr/>
          </p:nvSpPr>
          <p:spPr>
            <a:xfrm>
              <a:off x="4220216" y="4320080"/>
              <a:ext cx="1134376" cy="915744"/>
            </a:xfrm>
            <a:prstGeom prst="rect">
              <a:avLst/>
            </a:prstGeom>
            <a:noFill/>
            <a:ln w="38100">
              <a:solidFill>
                <a:schemeClr val="accent5"/>
              </a:solidFill>
            </a:ln>
          </p:spPr>
          <p:txBody>
            <a:bodyPr wrap="none" rtlCol="0" anchor="ctr">
              <a:noAutofit/>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①</a:t>
              </a:r>
              <a:r>
                <a:rPr kumimoji="1" lang="en-US" altLang="ja-JP" sz="1200" dirty="0">
                  <a:solidFill>
                    <a:schemeClr val="tx1"/>
                  </a:solidFill>
                  <a:latin typeface="Meiryo UI" panose="020B0604030504040204" pitchFamily="50" charset="-128"/>
                  <a:ea typeface="Meiryo UI" panose="020B0604030504040204" pitchFamily="50" charset="-128"/>
                </a:rPr>
                <a:t>3</a:t>
              </a:r>
              <a:r>
                <a:rPr lang="ja-JP" altLang="en-US" sz="1200" dirty="0">
                  <a:solidFill>
                    <a:schemeClr val="tx1"/>
                  </a:solidFill>
                  <a:latin typeface="Meiryo UI" panose="020B0604030504040204" pitchFamily="50" charset="-128"/>
                  <a:ea typeface="Meiryo UI" panose="020B0604030504040204" pitchFamily="50" charset="-128"/>
                </a:rPr>
                <a:t>つ</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②</a:t>
              </a:r>
              <a:r>
                <a:rPr lang="en-US" altLang="ja-JP" sz="1200" dirty="0">
                  <a:solidFill>
                    <a:schemeClr val="tx1"/>
                  </a:solidFill>
                  <a:latin typeface="Meiryo UI" panose="020B0604030504040204" pitchFamily="50" charset="-128"/>
                  <a:ea typeface="Meiryo UI" panose="020B0604030504040204" pitchFamily="50" charset="-128"/>
                </a:rPr>
                <a:t>8</a:t>
              </a:r>
              <a:r>
                <a:rPr lang="ja-JP" altLang="en-US" sz="1200" dirty="0">
                  <a:solidFill>
                    <a:schemeClr val="tx1"/>
                  </a:solidFill>
                  <a:latin typeface="Meiryo UI" panose="020B0604030504040204" pitchFamily="50" charset="-128"/>
                  <a:ea typeface="Meiryo UI" panose="020B0604030504040204" pitchFamily="50" charset="-128"/>
                </a:rPr>
                <a:t>回</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7038B347-14AD-6D69-C57D-0F688BFDF42E}"/>
                </a:ext>
              </a:extLst>
            </p:cNvPr>
            <p:cNvSpPr/>
            <p:nvPr/>
          </p:nvSpPr>
          <p:spPr>
            <a:xfrm>
              <a:off x="5430629" y="4320080"/>
              <a:ext cx="1134376" cy="915744"/>
            </a:xfrm>
            <a:prstGeom prst="rect">
              <a:avLst/>
            </a:prstGeom>
            <a:noFill/>
            <a:ln w="38100">
              <a:solidFill>
                <a:schemeClr val="accent5"/>
              </a:solidFill>
            </a:ln>
          </p:spPr>
          <p:txBody>
            <a:bodyPr wrap="none" rtlCol="0" anchor="ctr">
              <a:noAutofit/>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①</a:t>
              </a:r>
              <a:r>
                <a:rPr kumimoji="1" lang="en-US" altLang="ja-JP" sz="1200" dirty="0">
                  <a:solidFill>
                    <a:schemeClr val="tx1"/>
                  </a:solidFill>
                  <a:latin typeface="Meiryo UI" panose="020B0604030504040204" pitchFamily="50" charset="-128"/>
                  <a:ea typeface="Meiryo UI" panose="020B0604030504040204" pitchFamily="50" charset="-128"/>
                </a:rPr>
                <a:t>3</a:t>
              </a:r>
              <a:r>
                <a:rPr kumimoji="1" lang="ja-JP" altLang="en-US" sz="1200" dirty="0">
                  <a:solidFill>
                    <a:schemeClr val="tx1"/>
                  </a:solidFill>
                  <a:latin typeface="Meiryo UI" panose="020B0604030504040204" pitchFamily="50" charset="-128"/>
                  <a:ea typeface="Meiryo UI" panose="020B0604030504040204" pitchFamily="50" charset="-128"/>
                </a:rPr>
                <a:t>つ</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lang="ja-JP" altLang="en-US" sz="1200" dirty="0">
                  <a:solidFill>
                    <a:schemeClr val="tx1"/>
                  </a:solidFill>
                  <a:latin typeface="Meiryo UI" panose="020B0604030504040204" pitchFamily="50" charset="-128"/>
                  <a:ea typeface="Meiryo UI" panose="020B0604030504040204" pitchFamily="50" charset="-128"/>
                </a:rPr>
                <a:t>②</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回</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CAA4370F-F15F-2122-270B-B8C62BFCD166}"/>
                </a:ext>
              </a:extLst>
            </p:cNvPr>
            <p:cNvSpPr/>
            <p:nvPr/>
          </p:nvSpPr>
          <p:spPr>
            <a:xfrm>
              <a:off x="6641043" y="4320080"/>
              <a:ext cx="1134377" cy="915744"/>
            </a:xfrm>
            <a:prstGeom prst="rect">
              <a:avLst/>
            </a:prstGeom>
            <a:solidFill>
              <a:srgbClr val="DFE4F0"/>
            </a:solidFill>
            <a:ln w="38100">
              <a:solidFill>
                <a:schemeClr val="accent5"/>
              </a:solidFill>
            </a:ln>
          </p:spPr>
          <p:txBody>
            <a:bodyPr wrap="none" rtlCol="0" anchor="ctr">
              <a:no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達成</a:t>
              </a:r>
            </a:p>
          </p:txBody>
        </p:sp>
        <p:sp>
          <p:nvSpPr>
            <p:cNvPr id="69" name="正方形/長方形 68">
              <a:extLst>
                <a:ext uri="{FF2B5EF4-FFF2-40B4-BE49-F238E27FC236}">
                  <a16:creationId xmlns:a16="http://schemas.microsoft.com/office/drawing/2014/main" id="{F99CB6B9-27C0-4F89-9B89-6F6E72EE2617}"/>
                </a:ext>
              </a:extLst>
            </p:cNvPr>
            <p:cNvSpPr/>
            <p:nvPr/>
          </p:nvSpPr>
          <p:spPr>
            <a:xfrm>
              <a:off x="525292" y="4320080"/>
              <a:ext cx="2404731" cy="915744"/>
            </a:xfrm>
            <a:prstGeom prst="roundRect">
              <a:avLst/>
            </a:prstGeom>
            <a:solidFill>
              <a:srgbClr val="F2F2F2"/>
            </a:solidFill>
            <a:ln w="38100">
              <a:solidFill>
                <a:schemeClr val="accent5"/>
              </a:solidFill>
            </a:ln>
          </p:spPr>
          <p:txBody>
            <a:bodyPr wrap="none" rtlCol="0" anchor="ctr">
              <a:noAutofit/>
            </a:bodyPr>
            <a:lstStyle/>
            <a:p>
              <a:pPr algn="ctr" fontAlgn="auto">
                <a:spcBef>
                  <a:spcPts val="0"/>
                </a:spcBef>
                <a:spcAft>
                  <a:spcPts val="0"/>
                </a:spcAft>
              </a:pPr>
              <a:r>
                <a:rPr kumimoji="0" lang="en-US" altLang="ja-JP" sz="1200" kern="0" dirty="0">
                  <a:solidFill>
                    <a:sysClr val="windowText" lastClr="000000"/>
                  </a:solidFill>
                  <a:latin typeface="Meiryo UI" panose="020B0604030504040204" pitchFamily="50" charset="-128"/>
                  <a:ea typeface="Meiryo UI" panose="020B0604030504040204" pitchFamily="50" charset="-128"/>
                </a:rPr>
                <a:t>【</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施策</a:t>
              </a:r>
              <a:r>
                <a:rPr kumimoji="0" lang="en-US" altLang="ja-JP" sz="1200" kern="0" dirty="0">
                  <a:solidFill>
                    <a:sysClr val="windowText" lastClr="000000"/>
                  </a:solidFill>
                  <a:latin typeface="Meiryo UI" panose="020B0604030504040204" pitchFamily="50" charset="-128"/>
                  <a:ea typeface="Meiryo UI" panose="020B0604030504040204" pitchFamily="50" charset="-128"/>
                </a:rPr>
                <a:t>】</a:t>
              </a:r>
            </a:p>
            <a:p>
              <a:pPr algn="ctr" fontAlgn="auto">
                <a:spcBef>
                  <a:spcPts val="0"/>
                </a:spcBef>
                <a:spcAft>
                  <a:spcPts val="0"/>
                </a:spcAft>
              </a:pPr>
              <a:r>
                <a:rPr kumimoji="0" lang="ja-JP" altLang="en-US" sz="1200" kern="0" dirty="0">
                  <a:solidFill>
                    <a:sysClr val="windowText" lastClr="000000"/>
                  </a:solidFill>
                  <a:latin typeface="Meiryo UI" panose="020B0604030504040204" pitchFamily="50" charset="-128"/>
                  <a:ea typeface="Meiryo UI" panose="020B0604030504040204" pitchFamily="50" charset="-128"/>
                </a:rPr>
                <a:t>①中高年女性をターゲットとした</a:t>
              </a:r>
              <a:br>
                <a:rPr kumimoji="0" lang="en-US" altLang="ja-JP" sz="1200" kern="0" dirty="0">
                  <a:solidFill>
                    <a:sysClr val="windowText" lastClr="000000"/>
                  </a:solidFill>
                  <a:latin typeface="Meiryo UI" panose="020B0604030504040204" pitchFamily="50" charset="-128"/>
                  <a:ea typeface="Meiryo UI" panose="020B0604030504040204" pitchFamily="50" charset="-128"/>
                </a:rPr>
              </a:br>
              <a:r>
                <a:rPr kumimoji="0" lang="ja-JP" altLang="en-US" sz="1200" kern="0" dirty="0">
                  <a:solidFill>
                    <a:sysClr val="windowText" lastClr="000000"/>
                  </a:solidFill>
                  <a:latin typeface="Meiryo UI" panose="020B0604030504040204" pitchFamily="50" charset="-128"/>
                  <a:ea typeface="Meiryo UI" panose="020B0604030504040204" pitchFamily="50" charset="-128"/>
                </a:rPr>
                <a:t>就職支援の開発</a:t>
              </a:r>
              <a:endParaRPr kumimoji="0" lang="en-US" altLang="ja-JP" sz="1200" kern="0" dirty="0">
                <a:solidFill>
                  <a:sysClr val="windowText" lastClr="000000"/>
                </a:solidFill>
                <a:latin typeface="Meiryo UI" panose="020B0604030504040204" pitchFamily="50" charset="-128"/>
                <a:ea typeface="Meiryo UI" panose="020B0604030504040204" pitchFamily="50" charset="-128"/>
              </a:endParaRPr>
            </a:p>
            <a:p>
              <a:pPr algn="ctr" fontAlgn="auto">
                <a:spcBef>
                  <a:spcPts val="0"/>
                </a:spcBef>
                <a:spcAft>
                  <a:spcPts val="0"/>
                </a:spcAft>
              </a:pPr>
              <a:r>
                <a:rPr kumimoji="0" lang="ja-JP" altLang="en-US" sz="1200" kern="0" dirty="0">
                  <a:solidFill>
                    <a:sysClr val="windowText" lastClr="000000"/>
                  </a:solidFill>
                  <a:latin typeface="Meiryo UI" panose="020B0604030504040204" pitchFamily="50" charset="-128"/>
                  <a:ea typeface="Meiryo UI" panose="020B0604030504040204" pitchFamily="50" charset="-128"/>
                </a:rPr>
                <a:t>②中高年女性をターゲットとした</a:t>
              </a:r>
              <a:endParaRPr kumimoji="0" lang="en-US" altLang="ja-JP" sz="1200" kern="0" dirty="0">
                <a:solidFill>
                  <a:sysClr val="windowText" lastClr="000000"/>
                </a:solidFill>
                <a:latin typeface="Meiryo UI" panose="020B0604030504040204" pitchFamily="50" charset="-128"/>
                <a:ea typeface="Meiryo UI" panose="020B0604030504040204" pitchFamily="50" charset="-128"/>
              </a:endParaRPr>
            </a:p>
            <a:p>
              <a:pPr algn="ctr" fontAlgn="auto">
                <a:spcBef>
                  <a:spcPts val="0"/>
                </a:spcBef>
                <a:spcAft>
                  <a:spcPts val="0"/>
                </a:spcAft>
              </a:pPr>
              <a:r>
                <a:rPr kumimoji="0" lang="ja-JP" altLang="en-US" sz="1200" kern="0" dirty="0">
                  <a:solidFill>
                    <a:sysClr val="windowText" lastClr="000000"/>
                  </a:solidFill>
                  <a:latin typeface="Meiryo UI" panose="020B0604030504040204" pitchFamily="50" charset="-128"/>
                  <a:ea typeface="Meiryo UI" panose="020B0604030504040204" pitchFamily="50" charset="-128"/>
                </a:rPr>
                <a:t>就職支援イベントの実施</a:t>
              </a:r>
            </a:p>
          </p:txBody>
        </p:sp>
      </p:grpSp>
      <p:grpSp>
        <p:nvGrpSpPr>
          <p:cNvPr id="37" name="グループ化 36">
            <a:extLst>
              <a:ext uri="{FF2B5EF4-FFF2-40B4-BE49-F238E27FC236}">
                <a16:creationId xmlns:a16="http://schemas.microsoft.com/office/drawing/2014/main" id="{A5B3B280-A4F2-E5BA-60AA-093CD6BEAB26}"/>
              </a:ext>
            </a:extLst>
          </p:cNvPr>
          <p:cNvGrpSpPr/>
          <p:nvPr/>
        </p:nvGrpSpPr>
        <p:grpSpPr>
          <a:xfrm>
            <a:off x="525292" y="4320080"/>
            <a:ext cx="7250127" cy="915744"/>
            <a:chOff x="525292" y="2337596"/>
            <a:chExt cx="7250127" cy="915744"/>
          </a:xfrm>
        </p:grpSpPr>
        <p:sp>
          <p:nvSpPr>
            <p:cNvPr id="64" name="正方形/長方形 63">
              <a:extLst>
                <a:ext uri="{FF2B5EF4-FFF2-40B4-BE49-F238E27FC236}">
                  <a16:creationId xmlns:a16="http://schemas.microsoft.com/office/drawing/2014/main" id="{6D1F39F8-6F14-4AC6-A450-3115CD1FDD8C}"/>
                </a:ext>
              </a:extLst>
            </p:cNvPr>
            <p:cNvSpPr/>
            <p:nvPr/>
          </p:nvSpPr>
          <p:spPr>
            <a:xfrm>
              <a:off x="3009803" y="2337596"/>
              <a:ext cx="1134376" cy="915744"/>
            </a:xfrm>
            <a:prstGeom prst="rect">
              <a:avLst/>
            </a:prstGeom>
            <a:noFill/>
            <a:ln w="38100">
              <a:solidFill>
                <a:schemeClr val="accent5"/>
              </a:solidFill>
            </a:ln>
          </p:spPr>
          <p:txBody>
            <a:bodyPr wrap="none" rtlCol="0" anchor="ctr">
              <a:no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地域の就業者数</a:t>
              </a:r>
            </a:p>
          </p:txBody>
        </p:sp>
        <p:sp>
          <p:nvSpPr>
            <p:cNvPr id="22" name="正方形/長方形 21">
              <a:extLst>
                <a:ext uri="{FF2B5EF4-FFF2-40B4-BE49-F238E27FC236}">
                  <a16:creationId xmlns:a16="http://schemas.microsoft.com/office/drawing/2014/main" id="{E2032C34-2EE8-E613-DE6A-27FB25E07923}"/>
                </a:ext>
              </a:extLst>
            </p:cNvPr>
            <p:cNvSpPr/>
            <p:nvPr/>
          </p:nvSpPr>
          <p:spPr>
            <a:xfrm>
              <a:off x="4220216" y="2337596"/>
              <a:ext cx="1134376" cy="915744"/>
            </a:xfrm>
            <a:prstGeom prst="rect">
              <a:avLst/>
            </a:prstGeom>
            <a:noFill/>
            <a:ln w="38100">
              <a:solidFill>
                <a:schemeClr val="accent5"/>
              </a:solidFill>
            </a:ln>
          </p:spPr>
          <p:txBody>
            <a:bodyPr wrap="none" rtlCol="0" anchor="ctr">
              <a:no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前年比</a:t>
              </a:r>
              <a:br>
                <a:rPr kumimoji="1" lang="en-US" altLang="ja-JP" sz="1200">
                  <a:solidFill>
                    <a:schemeClr val="tx1"/>
                  </a:solidFill>
                  <a:latin typeface="Meiryo UI" panose="020B0604030504040204" pitchFamily="50" charset="-128"/>
                  <a:ea typeface="Meiryo UI" panose="020B0604030504040204" pitchFamily="50" charset="-128"/>
                </a:rPr>
              </a:br>
              <a:r>
                <a:rPr kumimoji="1" lang="en-US" altLang="ja-JP" sz="1200">
                  <a:solidFill>
                    <a:schemeClr val="tx1"/>
                  </a:solidFill>
                  <a:latin typeface="Meiryo UI" panose="020B0604030504040204" pitchFamily="50" charset="-128"/>
                  <a:ea typeface="Meiryo UI" panose="020B0604030504040204" pitchFamily="50" charset="-128"/>
                </a:rPr>
                <a:t>+3,000</a:t>
              </a:r>
              <a:r>
                <a:rPr kumimoji="1" lang="ja-JP" altLang="en-US" sz="1200">
                  <a:solidFill>
                    <a:schemeClr val="tx1"/>
                  </a:solidFill>
                  <a:latin typeface="Meiryo UI" panose="020B0604030504040204" pitchFamily="50" charset="-128"/>
                  <a:ea typeface="Meiryo UI" panose="020B0604030504040204" pitchFamily="50" charset="-128"/>
                </a:rPr>
                <a:t>人</a:t>
              </a:r>
            </a:p>
          </p:txBody>
        </p:sp>
        <p:sp>
          <p:nvSpPr>
            <p:cNvPr id="25" name="正方形/長方形 24">
              <a:extLst>
                <a:ext uri="{FF2B5EF4-FFF2-40B4-BE49-F238E27FC236}">
                  <a16:creationId xmlns:a16="http://schemas.microsoft.com/office/drawing/2014/main" id="{B9567F82-ADD2-A746-F989-BCE4D922CF11}"/>
                </a:ext>
              </a:extLst>
            </p:cNvPr>
            <p:cNvSpPr/>
            <p:nvPr/>
          </p:nvSpPr>
          <p:spPr>
            <a:xfrm>
              <a:off x="5430629" y="2337596"/>
              <a:ext cx="1134377" cy="915744"/>
            </a:xfrm>
            <a:prstGeom prst="rect">
              <a:avLst/>
            </a:prstGeom>
            <a:noFill/>
            <a:ln w="38100">
              <a:solidFill>
                <a:schemeClr val="accent5"/>
              </a:solidFill>
            </a:ln>
          </p:spPr>
          <p:txBody>
            <a:bodyPr wrap="none" rtlCol="0" anchor="ctr">
              <a:no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前年比</a:t>
              </a:r>
              <a:br>
                <a:rPr kumimoji="1" lang="en-US" altLang="ja-JP" sz="1200">
                  <a:solidFill>
                    <a:schemeClr val="tx1"/>
                  </a:solidFill>
                  <a:latin typeface="Meiryo UI" panose="020B0604030504040204" pitchFamily="50" charset="-128"/>
                  <a:ea typeface="Meiryo UI" panose="020B0604030504040204" pitchFamily="50" charset="-128"/>
                </a:rPr>
              </a:br>
              <a:r>
                <a:rPr kumimoji="1" lang="en-US" altLang="ja-JP" sz="1200">
                  <a:solidFill>
                    <a:schemeClr val="tx1"/>
                  </a:solidFill>
                  <a:latin typeface="Meiryo UI" panose="020B0604030504040204" pitchFamily="50" charset="-128"/>
                  <a:ea typeface="Meiryo UI" panose="020B0604030504040204" pitchFamily="50" charset="-128"/>
                </a:rPr>
                <a:t>+1,000</a:t>
              </a:r>
              <a:r>
                <a:rPr kumimoji="1" lang="ja-JP" altLang="en-US" sz="1200">
                  <a:solidFill>
                    <a:schemeClr val="tx1"/>
                  </a:solidFill>
                  <a:latin typeface="Meiryo UI" panose="020B0604030504040204" pitchFamily="50" charset="-128"/>
                  <a:ea typeface="Meiryo UI" panose="020B0604030504040204" pitchFamily="50" charset="-128"/>
                </a:rPr>
                <a:t>人</a:t>
              </a:r>
            </a:p>
          </p:txBody>
        </p:sp>
        <p:sp>
          <p:nvSpPr>
            <p:cNvPr id="29" name="正方形/長方形 28">
              <a:extLst>
                <a:ext uri="{FF2B5EF4-FFF2-40B4-BE49-F238E27FC236}">
                  <a16:creationId xmlns:a16="http://schemas.microsoft.com/office/drawing/2014/main" id="{FDEDE098-6A9A-056B-F641-783E4BD914CE}"/>
                </a:ext>
              </a:extLst>
            </p:cNvPr>
            <p:cNvSpPr/>
            <p:nvPr/>
          </p:nvSpPr>
          <p:spPr>
            <a:xfrm>
              <a:off x="6641042" y="2337596"/>
              <a:ext cx="1134377" cy="915744"/>
            </a:xfrm>
            <a:prstGeom prst="rect">
              <a:avLst/>
            </a:prstGeom>
            <a:solidFill>
              <a:srgbClr val="F5CEA7"/>
            </a:solidFill>
            <a:ln w="38100">
              <a:solidFill>
                <a:schemeClr val="accent5"/>
              </a:solidFill>
            </a:ln>
          </p:spPr>
          <p:txBody>
            <a:bodyPr wrap="none" rtlCol="0" anchor="ctr">
              <a:no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未達成</a:t>
              </a:r>
            </a:p>
          </p:txBody>
        </p:sp>
        <p:sp>
          <p:nvSpPr>
            <p:cNvPr id="67" name="正方形/長方形 66">
              <a:extLst>
                <a:ext uri="{FF2B5EF4-FFF2-40B4-BE49-F238E27FC236}">
                  <a16:creationId xmlns:a16="http://schemas.microsoft.com/office/drawing/2014/main" id="{A09D03CC-7FFB-4FCB-ACC5-6DAC7DF3BDFE}"/>
                </a:ext>
              </a:extLst>
            </p:cNvPr>
            <p:cNvSpPr/>
            <p:nvPr/>
          </p:nvSpPr>
          <p:spPr>
            <a:xfrm>
              <a:off x="525292" y="2337596"/>
              <a:ext cx="2404731" cy="915744"/>
            </a:xfrm>
            <a:prstGeom prst="roundRect">
              <a:avLst/>
            </a:prstGeom>
            <a:solidFill>
              <a:srgbClr val="F2F2F2"/>
            </a:solidFill>
            <a:ln w="38100">
              <a:solidFill>
                <a:schemeClr val="accent5"/>
              </a:solidFill>
            </a:ln>
          </p:spPr>
          <p:txBody>
            <a:bodyPr wrap="none" rtlCol="0" anchor="t">
              <a:noAutofit/>
            </a:bodyPr>
            <a:lstStyle/>
            <a:p>
              <a:pPr algn="ctr" fontAlgn="auto">
                <a:spcBef>
                  <a:spcPts val="0"/>
                </a:spcBef>
                <a:spcAft>
                  <a:spcPts val="0"/>
                </a:spcAft>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政策課題</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br>
                <a:rPr kumimoji="0" lang="en-US" altLang="ja-JP" sz="1200" kern="0">
                  <a:solidFill>
                    <a:sysClr val="windowText" lastClr="000000"/>
                  </a:solidFill>
                  <a:latin typeface="Meiryo UI" panose="020B0604030504040204" pitchFamily="50" charset="-128"/>
                  <a:ea typeface="Meiryo UI" panose="020B0604030504040204" pitchFamily="50" charset="-128"/>
                </a:rPr>
              </a:b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algn="ctr" fontAlgn="auto">
                <a:spcBef>
                  <a:spcPts val="0"/>
                </a:spcBef>
                <a:spcAft>
                  <a:spcPts val="0"/>
                </a:spcAft>
              </a:pPr>
              <a:r>
                <a:rPr kumimoji="0" lang="ja-JP" altLang="en-US" sz="1200" kern="0">
                  <a:solidFill>
                    <a:sysClr val="windowText" lastClr="000000"/>
                  </a:solidFill>
                  <a:latin typeface="Meiryo UI" panose="020B0604030504040204" pitchFamily="50" charset="-128"/>
                  <a:ea typeface="Meiryo UI" panose="020B0604030504040204" pitchFamily="50" charset="-128"/>
                </a:rPr>
                <a:t>再就職・転職のための</a:t>
              </a:r>
              <a:br>
                <a:rPr kumimoji="0" lang="en-US" altLang="ja-JP" sz="1200" kern="0">
                  <a:solidFill>
                    <a:sysClr val="windowText" lastClr="000000"/>
                  </a:solidFill>
                  <a:latin typeface="Meiryo UI" panose="020B0604030504040204" pitchFamily="50" charset="-128"/>
                  <a:ea typeface="Meiryo UI" panose="020B0604030504040204" pitchFamily="50" charset="-128"/>
                </a:rPr>
              </a:br>
              <a:r>
                <a:rPr kumimoji="0" lang="ja-JP" altLang="en-US" sz="1200" kern="0">
                  <a:solidFill>
                    <a:sysClr val="windowText" lastClr="000000"/>
                  </a:solidFill>
                  <a:latin typeface="Meiryo UI" panose="020B0604030504040204" pitchFamily="50" charset="-128"/>
                  <a:ea typeface="Meiryo UI" panose="020B0604030504040204" pitchFamily="50" charset="-128"/>
                </a:rPr>
                <a:t>スキルアップがしたい</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algn="ctr" fontAlgn="auto">
                <a:spcBef>
                  <a:spcPts val="0"/>
                </a:spcBef>
                <a:spcAft>
                  <a:spcPts val="0"/>
                </a:spcAft>
              </a:pPr>
              <a:endParaRPr kumimoji="0" lang="ja-JP" altLang="en-US" sz="1200" kern="0">
                <a:solidFill>
                  <a:sysClr val="windowText" lastClr="000000"/>
                </a:solidFill>
                <a:latin typeface="Meiryo UI" panose="020B0604030504040204" pitchFamily="50" charset="-128"/>
                <a:ea typeface="Meiryo UI" panose="020B0604030504040204" pitchFamily="50" charset="-128"/>
              </a:endParaRPr>
            </a:p>
          </p:txBody>
        </p:sp>
      </p:grpSp>
      <p:sp>
        <p:nvSpPr>
          <p:cNvPr id="4" name="正方形/長方形 26">
            <a:extLst>
              <a:ext uri="{FF2B5EF4-FFF2-40B4-BE49-F238E27FC236}">
                <a16:creationId xmlns:a16="http://schemas.microsoft.com/office/drawing/2014/main" id="{4EA3407A-55CD-9A3A-1890-9FC7E3AE3CB5}"/>
              </a:ext>
            </a:extLst>
          </p:cNvPr>
          <p:cNvSpPr/>
          <p:nvPr/>
        </p:nvSpPr>
        <p:spPr>
          <a:xfrm>
            <a:off x="7861066" y="2336938"/>
            <a:ext cx="2334312" cy="2898886"/>
          </a:xfrm>
          <a:prstGeom prst="rect">
            <a:avLst/>
          </a:prstGeom>
          <a:solidFill>
            <a:schemeClr val="accent5">
              <a:lumMod val="20000"/>
              <a:lumOff val="80000"/>
            </a:schemeClr>
          </a:solidFill>
          <a:ln w="38100">
            <a:solidFill>
              <a:schemeClr val="accent5"/>
            </a:solidFill>
          </a:ln>
        </p:spPr>
        <p:txBody>
          <a:bodyPr wrap="none" rtlCol="0" anchor="ctr">
            <a:noAutofit/>
          </a:bodyPr>
          <a:lstStyle/>
          <a:p>
            <a:pPr algn="ctr"/>
            <a:r>
              <a:rPr kumimoji="0" lang="ja-JP" altLang="en-US" sz="1400" b="1" kern="0">
                <a:solidFill>
                  <a:sysClr val="windowText" lastClr="000000"/>
                </a:solidFill>
                <a:latin typeface="EYInterstate" panose="02000503020000020004" pitchFamily="2" charset="0"/>
                <a:ea typeface="Meiryo UI" panose="020B0604030504040204" pitchFamily="50" charset="-128"/>
              </a:rPr>
              <a:t>注力課題の見直し</a:t>
            </a:r>
            <a:endParaRPr kumimoji="0" lang="en-US" altLang="ja-JP" sz="1400" b="1" kern="0">
              <a:solidFill>
                <a:sysClr val="windowText" lastClr="000000"/>
              </a:solidFill>
              <a:latin typeface="EYInterstate" panose="02000503020000020004" pitchFamily="2" charset="0"/>
              <a:ea typeface="Meiryo UI" panose="020B0604030504040204" pitchFamily="50" charset="-128"/>
            </a:endParaRPr>
          </a:p>
          <a:p>
            <a:pPr algn="ctr"/>
            <a:endParaRPr kumimoji="0" lang="en-US" altLang="ja-JP" sz="1400" b="1" kern="0">
              <a:solidFill>
                <a:sysClr val="windowText" lastClr="000000"/>
              </a:solidFill>
              <a:latin typeface="EYInterstate" panose="02000503020000020004" pitchFamily="2" charset="0"/>
              <a:ea typeface="Meiryo UI" panose="020B0604030504040204" pitchFamily="50" charset="-128"/>
            </a:endParaRPr>
          </a:p>
          <a:p>
            <a:pPr algn="ctr"/>
            <a:endParaRPr kumimoji="0" lang="ja-JP" altLang="en-US" sz="1400" b="1" kern="0">
              <a:solidFill>
                <a:sysClr val="windowText" lastClr="000000"/>
              </a:solidFill>
              <a:latin typeface="EYInterstate" panose="02000503020000020004" pitchFamily="2" charset="0"/>
              <a:ea typeface="Meiryo UI" panose="020B0604030504040204" pitchFamily="50" charset="-128"/>
            </a:endParaRPr>
          </a:p>
        </p:txBody>
      </p:sp>
      <p:sp>
        <p:nvSpPr>
          <p:cNvPr id="8" name="正方形/長方形 63">
            <a:extLst>
              <a:ext uri="{FF2B5EF4-FFF2-40B4-BE49-F238E27FC236}">
                <a16:creationId xmlns:a16="http://schemas.microsoft.com/office/drawing/2014/main" id="{8C691C42-7B0B-6175-EFAD-C0C91845C5E9}"/>
              </a:ext>
            </a:extLst>
          </p:cNvPr>
          <p:cNvSpPr/>
          <p:nvPr/>
        </p:nvSpPr>
        <p:spPr>
          <a:xfrm>
            <a:off x="3009803" y="1949444"/>
            <a:ext cx="1134376" cy="312655"/>
          </a:xfrm>
          <a:prstGeom prst="rect">
            <a:avLst/>
          </a:prstGeom>
          <a:solidFill>
            <a:srgbClr val="F2F2F2"/>
          </a:solidFill>
          <a:ln>
            <a:solidFill>
              <a:schemeClr val="bg1">
                <a:lumMod val="75000"/>
              </a:schemeClr>
            </a:solidFill>
          </a:ln>
        </p:spPr>
        <p:txBody>
          <a:bodyPr wrap="none" rtlCol="0" anchor="t">
            <a:no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評価指標</a:t>
            </a:r>
          </a:p>
        </p:txBody>
      </p:sp>
      <p:sp>
        <p:nvSpPr>
          <p:cNvPr id="9" name="正方形/長方形 21">
            <a:extLst>
              <a:ext uri="{FF2B5EF4-FFF2-40B4-BE49-F238E27FC236}">
                <a16:creationId xmlns:a16="http://schemas.microsoft.com/office/drawing/2014/main" id="{293EABA4-3D86-BDF7-F4F3-5FACD5EE18CF}"/>
              </a:ext>
            </a:extLst>
          </p:cNvPr>
          <p:cNvSpPr/>
          <p:nvPr/>
        </p:nvSpPr>
        <p:spPr>
          <a:xfrm>
            <a:off x="4220215" y="1949444"/>
            <a:ext cx="1134376" cy="312655"/>
          </a:xfrm>
          <a:prstGeom prst="rect">
            <a:avLst/>
          </a:prstGeom>
          <a:solidFill>
            <a:srgbClr val="F2F2F2"/>
          </a:solidFill>
          <a:ln>
            <a:solidFill>
              <a:schemeClr val="bg1">
                <a:lumMod val="75000"/>
              </a:schemeClr>
            </a:solidFill>
          </a:ln>
        </p:spPr>
        <p:txBody>
          <a:bodyPr wrap="none" rtlCol="0" anchor="t">
            <a:no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目標</a:t>
            </a:r>
          </a:p>
        </p:txBody>
      </p:sp>
      <p:sp>
        <p:nvSpPr>
          <p:cNvPr id="16" name="正方形/長方形 24">
            <a:extLst>
              <a:ext uri="{FF2B5EF4-FFF2-40B4-BE49-F238E27FC236}">
                <a16:creationId xmlns:a16="http://schemas.microsoft.com/office/drawing/2014/main" id="{42EA3B09-155E-FF98-707E-23E349DE7A88}"/>
              </a:ext>
            </a:extLst>
          </p:cNvPr>
          <p:cNvSpPr/>
          <p:nvPr/>
        </p:nvSpPr>
        <p:spPr>
          <a:xfrm>
            <a:off x="5430627" y="1949444"/>
            <a:ext cx="1134377" cy="312655"/>
          </a:xfrm>
          <a:prstGeom prst="rect">
            <a:avLst/>
          </a:prstGeom>
          <a:solidFill>
            <a:srgbClr val="F2F2F2"/>
          </a:solidFill>
          <a:ln>
            <a:solidFill>
              <a:schemeClr val="bg1">
                <a:lumMod val="75000"/>
              </a:schemeClr>
            </a:solidFill>
          </a:ln>
        </p:spPr>
        <p:txBody>
          <a:bodyPr wrap="none" rtlCol="0" anchor="t">
            <a:no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実績</a:t>
            </a:r>
          </a:p>
        </p:txBody>
      </p:sp>
      <p:sp>
        <p:nvSpPr>
          <p:cNvPr id="28" name="正方形/長方形 28">
            <a:extLst>
              <a:ext uri="{FF2B5EF4-FFF2-40B4-BE49-F238E27FC236}">
                <a16:creationId xmlns:a16="http://schemas.microsoft.com/office/drawing/2014/main" id="{254195C4-A0E9-6E72-365D-92BA25D53597}"/>
              </a:ext>
            </a:extLst>
          </p:cNvPr>
          <p:cNvSpPr/>
          <p:nvPr/>
        </p:nvSpPr>
        <p:spPr>
          <a:xfrm>
            <a:off x="6641041" y="1948212"/>
            <a:ext cx="1134377" cy="312655"/>
          </a:xfrm>
          <a:prstGeom prst="rect">
            <a:avLst/>
          </a:prstGeom>
          <a:solidFill>
            <a:srgbClr val="F2F2F2"/>
          </a:solidFill>
          <a:ln>
            <a:solidFill>
              <a:schemeClr val="bg1">
                <a:lumMod val="75000"/>
              </a:schemeClr>
            </a:solidFill>
          </a:ln>
        </p:spPr>
        <p:txBody>
          <a:bodyPr wrap="none" rtlCol="0" anchor="t">
            <a:noAutofit/>
          </a:bodyPr>
          <a:lstStyle/>
          <a:p>
            <a:pPr algn="ctr"/>
            <a:r>
              <a:rPr lang="ja-JP" altLang="en-US" sz="1200" b="1">
                <a:solidFill>
                  <a:schemeClr val="tx1"/>
                </a:solidFill>
                <a:latin typeface="Meiryo UI" panose="020B0604030504040204" pitchFamily="50" charset="-128"/>
                <a:ea typeface="Meiryo UI" panose="020B0604030504040204" pitchFamily="50" charset="-128"/>
              </a:rPr>
              <a:t>達成</a:t>
            </a:r>
            <a:r>
              <a:rPr lang="en-US" altLang="ja-JP" sz="1200" b="1">
                <a:solidFill>
                  <a:schemeClr val="tx1"/>
                </a:solidFill>
                <a:latin typeface="Meiryo UI" panose="020B0604030504040204" pitchFamily="50" charset="-128"/>
                <a:ea typeface="Meiryo UI" panose="020B0604030504040204" pitchFamily="50" charset="-128"/>
              </a:rPr>
              <a:t>/</a:t>
            </a:r>
            <a:r>
              <a:rPr lang="ja-JP" altLang="en-US" sz="1200" b="1">
                <a:solidFill>
                  <a:schemeClr val="tx1"/>
                </a:solidFill>
                <a:latin typeface="Meiryo UI" panose="020B0604030504040204" pitchFamily="50" charset="-128"/>
                <a:ea typeface="Meiryo UI" panose="020B0604030504040204" pitchFamily="50" charset="-128"/>
              </a:rPr>
              <a:t>未達成</a:t>
            </a:r>
          </a:p>
        </p:txBody>
      </p:sp>
      <p:sp>
        <p:nvSpPr>
          <p:cNvPr id="30" name="正方形/長方形 28">
            <a:extLst>
              <a:ext uri="{FF2B5EF4-FFF2-40B4-BE49-F238E27FC236}">
                <a16:creationId xmlns:a16="http://schemas.microsoft.com/office/drawing/2014/main" id="{0F608C86-BC25-A58D-906F-959D2609C577}"/>
              </a:ext>
            </a:extLst>
          </p:cNvPr>
          <p:cNvSpPr/>
          <p:nvPr/>
        </p:nvSpPr>
        <p:spPr>
          <a:xfrm>
            <a:off x="3009803" y="1604931"/>
            <a:ext cx="4765615" cy="312655"/>
          </a:xfrm>
          <a:prstGeom prst="rect">
            <a:avLst/>
          </a:prstGeom>
          <a:solidFill>
            <a:schemeClr val="bg1">
              <a:lumMod val="50000"/>
            </a:schemeClr>
          </a:solidFill>
          <a:ln>
            <a:solidFill>
              <a:schemeClr val="bg1">
                <a:lumMod val="75000"/>
              </a:schemeClr>
            </a:solidFill>
          </a:ln>
        </p:spPr>
        <p:txBody>
          <a:bodyPr wrap="none" rtlCol="0" anchor="t">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各指標の評価結果</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31" name="正方形/長方形 66">
            <a:extLst>
              <a:ext uri="{FF2B5EF4-FFF2-40B4-BE49-F238E27FC236}">
                <a16:creationId xmlns:a16="http://schemas.microsoft.com/office/drawing/2014/main" id="{A883D551-A7C2-7A8E-D934-CBDA23DBEB01}"/>
              </a:ext>
            </a:extLst>
          </p:cNvPr>
          <p:cNvSpPr/>
          <p:nvPr/>
        </p:nvSpPr>
        <p:spPr>
          <a:xfrm>
            <a:off x="525292" y="1606290"/>
            <a:ext cx="2404731" cy="655809"/>
          </a:xfrm>
          <a:prstGeom prst="rect">
            <a:avLst/>
          </a:prstGeom>
          <a:solidFill>
            <a:schemeClr val="bg1">
              <a:lumMod val="50000"/>
            </a:schemeClr>
          </a:solidFill>
          <a:ln>
            <a:solidFill>
              <a:schemeClr val="bg1">
                <a:lumMod val="75000"/>
              </a:scheme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政策の構造</a:t>
            </a:r>
          </a:p>
        </p:txBody>
      </p:sp>
      <p:sp>
        <p:nvSpPr>
          <p:cNvPr id="32" name="正方形/長方形 28">
            <a:extLst>
              <a:ext uri="{FF2B5EF4-FFF2-40B4-BE49-F238E27FC236}">
                <a16:creationId xmlns:a16="http://schemas.microsoft.com/office/drawing/2014/main" id="{8EF0AB19-E84B-2DFF-D651-F3CDCED62DB0}"/>
              </a:ext>
            </a:extLst>
          </p:cNvPr>
          <p:cNvSpPr/>
          <p:nvPr/>
        </p:nvSpPr>
        <p:spPr>
          <a:xfrm>
            <a:off x="7860294" y="1604931"/>
            <a:ext cx="2335857" cy="655808"/>
          </a:xfrm>
          <a:prstGeom prst="rect">
            <a:avLst/>
          </a:prstGeom>
          <a:solidFill>
            <a:schemeClr val="bg1">
              <a:lumMod val="50000"/>
            </a:schemeClr>
          </a:solidFill>
          <a:ln>
            <a:solidFill>
              <a:schemeClr val="bg1">
                <a:lumMod val="75000"/>
              </a:schemeClr>
            </a:solidFill>
          </a:ln>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政策改善の方向性</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11" name="矢印: 五方向 10">
            <a:extLst>
              <a:ext uri="{FF2B5EF4-FFF2-40B4-BE49-F238E27FC236}">
                <a16:creationId xmlns:a16="http://schemas.microsoft.com/office/drawing/2014/main" id="{917738EE-4F7E-2A78-3632-80550E9D37B1}"/>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14" name="矢印: 五方向 13">
            <a:extLst>
              <a:ext uri="{FF2B5EF4-FFF2-40B4-BE49-F238E27FC236}">
                <a16:creationId xmlns:a16="http://schemas.microsoft.com/office/drawing/2014/main" id="{313094C0-8527-0BFA-2D42-B8AB984B2618}"/>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3" name="正方形/長方形 2">
            <a:extLst>
              <a:ext uri="{FF2B5EF4-FFF2-40B4-BE49-F238E27FC236}">
                <a16:creationId xmlns:a16="http://schemas.microsoft.com/office/drawing/2014/main" id="{A6C80F9A-78F8-B1E7-0A06-84A96B28CE44}"/>
              </a:ext>
            </a:extLst>
          </p:cNvPr>
          <p:cNvSpPr/>
          <p:nvPr/>
        </p:nvSpPr>
        <p:spPr>
          <a:xfrm>
            <a:off x="6050422" y="5905143"/>
            <a:ext cx="2081560" cy="1549221"/>
          </a:xfrm>
          <a:prstGeom prst="rect">
            <a:avLst/>
          </a:prstGeom>
          <a:noFill/>
          <a:ln w="57150">
            <a:solidFill>
              <a:srgbClr val="F5CEA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144000" rIns="108000" bIns="72000" numCol="1" spcCol="0" rtlCol="0" fromWordArt="0" anchor="ctr" anchorCtr="0" forceAA="0" compatLnSpc="1">
            <a:prstTxWarp prst="textNoShape">
              <a:avLst/>
            </a:prstTxWarp>
            <a:noAutofit/>
          </a:bodyPr>
          <a:lstStyle/>
          <a:p>
            <a:pPr algn="ctr"/>
            <a:endParaRPr kumimoji="1" lang="ja-JP" altLang="en-US" sz="1600" b="1">
              <a:solidFill>
                <a:schemeClr val="tx1"/>
              </a:solidFill>
            </a:endParaRPr>
          </a:p>
        </p:txBody>
      </p:sp>
      <p:cxnSp>
        <p:nvCxnSpPr>
          <p:cNvPr id="10" name="直線矢印コネクタ 9">
            <a:extLst>
              <a:ext uri="{FF2B5EF4-FFF2-40B4-BE49-F238E27FC236}">
                <a16:creationId xmlns:a16="http://schemas.microsoft.com/office/drawing/2014/main" id="{09143684-19A7-D2DC-B7BD-D33237EF073A}"/>
              </a:ext>
            </a:extLst>
          </p:cNvPr>
          <p:cNvCxnSpPr>
            <a:cxnSpLocks/>
            <a:endCxn id="3" idx="0"/>
          </p:cNvCxnSpPr>
          <p:nvPr/>
        </p:nvCxnSpPr>
        <p:spPr>
          <a:xfrm flipH="1">
            <a:off x="7091202" y="5149458"/>
            <a:ext cx="1320462" cy="755685"/>
          </a:xfrm>
          <a:prstGeom prst="straightConnector1">
            <a:avLst/>
          </a:prstGeom>
          <a:ln w="19050">
            <a:solidFill>
              <a:srgbClr val="F5CEA7"/>
            </a:solidFill>
            <a:tailEnd type="triangle"/>
          </a:ln>
        </p:spPr>
        <p:style>
          <a:lnRef idx="1">
            <a:schemeClr val="accent1"/>
          </a:lnRef>
          <a:fillRef idx="0">
            <a:schemeClr val="accent1"/>
          </a:fillRef>
          <a:effectRef idx="0">
            <a:schemeClr val="accent1"/>
          </a:effectRef>
          <a:fontRef idx="minor">
            <a:schemeClr val="tx1"/>
          </a:fontRef>
        </p:style>
      </p:cxnSp>
      <p:sp>
        <p:nvSpPr>
          <p:cNvPr id="33" name="吹き出し: 折線 32">
            <a:extLst>
              <a:ext uri="{FF2B5EF4-FFF2-40B4-BE49-F238E27FC236}">
                <a16:creationId xmlns:a16="http://schemas.microsoft.com/office/drawing/2014/main" id="{F2DADFD7-D413-56A1-2D85-439A3E463993}"/>
              </a:ext>
            </a:extLst>
          </p:cNvPr>
          <p:cNvSpPr/>
          <p:nvPr/>
        </p:nvSpPr>
        <p:spPr>
          <a:xfrm>
            <a:off x="8090227" y="3815420"/>
            <a:ext cx="1955489" cy="1284284"/>
          </a:xfrm>
          <a:prstGeom prst="borderCallout2">
            <a:avLst>
              <a:gd name="adj1" fmla="val 23547"/>
              <a:gd name="adj2" fmla="val -2113"/>
              <a:gd name="adj3" fmla="val 23304"/>
              <a:gd name="adj4" fmla="val -14453"/>
              <a:gd name="adj5" fmla="val 57171"/>
              <a:gd name="adj6" fmla="val -85571"/>
            </a:avLst>
          </a:prstGeom>
          <a:solidFill>
            <a:schemeClr val="bg1"/>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解釈</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全体の就職者数の改善状況が、中高年女性の就職者数の改善状況を下回っており、就職者の流出が起きている可能性がある。流出元に対応する注力課題の設定、施策の検討が必要</a:t>
            </a:r>
          </a:p>
        </p:txBody>
      </p:sp>
      <p:sp>
        <p:nvSpPr>
          <p:cNvPr id="6" name="正方形/長方形 5">
            <a:extLst>
              <a:ext uri="{FF2B5EF4-FFF2-40B4-BE49-F238E27FC236}">
                <a16:creationId xmlns:a16="http://schemas.microsoft.com/office/drawing/2014/main" id="{2D30B527-0327-678B-8F69-7C3B04099BDC}"/>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sp>
        <p:nvSpPr>
          <p:cNvPr id="36" name="楕円 35">
            <a:extLst>
              <a:ext uri="{FF2B5EF4-FFF2-40B4-BE49-F238E27FC236}">
                <a16:creationId xmlns:a16="http://schemas.microsoft.com/office/drawing/2014/main" id="{BA10DE9B-AF9A-2597-A1F2-FDEC806B6944}"/>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a:solidFill>
                  <a:schemeClr val="tx1"/>
                </a:solidFill>
              </a:rPr>
              <a:t>1</a:t>
            </a:r>
            <a:endParaRPr kumimoji="1" lang="ja-JP" altLang="en-US" sz="2400" b="1">
              <a:solidFill>
                <a:schemeClr val="tx1"/>
              </a:solidFill>
            </a:endParaRPr>
          </a:p>
        </p:txBody>
      </p:sp>
      <p:sp>
        <p:nvSpPr>
          <p:cNvPr id="7" name="吹き出し: 折線 6">
            <a:extLst>
              <a:ext uri="{FF2B5EF4-FFF2-40B4-BE49-F238E27FC236}">
                <a16:creationId xmlns:a16="http://schemas.microsoft.com/office/drawing/2014/main" id="{C40416B6-74A4-0699-C02B-A16E36B12447}"/>
              </a:ext>
            </a:extLst>
          </p:cNvPr>
          <p:cNvSpPr/>
          <p:nvPr/>
        </p:nvSpPr>
        <p:spPr>
          <a:xfrm>
            <a:off x="8090227" y="2422287"/>
            <a:ext cx="1955489" cy="636610"/>
          </a:xfrm>
          <a:prstGeom prst="borderCallout2">
            <a:avLst>
              <a:gd name="adj1" fmla="val 23547"/>
              <a:gd name="adj2" fmla="val -2113"/>
              <a:gd name="adj3" fmla="val 23304"/>
              <a:gd name="adj4" fmla="val -14453"/>
              <a:gd name="adj5" fmla="val 58513"/>
              <a:gd name="adj6" fmla="val -32692"/>
            </a:avLst>
          </a:prstGeom>
          <a:solidFill>
            <a:schemeClr val="bg1"/>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複数の施策を実施している場合は、各施策の評価結果から総合的に判断する</a:t>
            </a:r>
          </a:p>
        </p:txBody>
      </p:sp>
      <p:sp>
        <p:nvSpPr>
          <p:cNvPr id="17" name="正方形/長方形 16">
            <a:extLst>
              <a:ext uri="{FF2B5EF4-FFF2-40B4-BE49-F238E27FC236}">
                <a16:creationId xmlns:a16="http://schemas.microsoft.com/office/drawing/2014/main" id="{6A25F016-C56E-8FB5-C09B-AD1513F3D10C}"/>
              </a:ext>
            </a:extLst>
          </p:cNvPr>
          <p:cNvSpPr/>
          <p:nvPr/>
        </p:nvSpPr>
        <p:spPr>
          <a:xfrm>
            <a:off x="8170208" y="7036944"/>
            <a:ext cx="328588" cy="181176"/>
          </a:xfrm>
          <a:prstGeom prst="rect">
            <a:avLst/>
          </a:prstGeom>
          <a:solidFill>
            <a:srgbClr val="DFE4F0"/>
          </a:solidFill>
          <a:ln w="38100">
            <a:noFill/>
          </a:ln>
        </p:spPr>
        <p:txBody>
          <a:bodyPr wrap="none" rtlCol="0" anchor="ctr">
            <a:noAutofit/>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達成</a:t>
            </a:r>
          </a:p>
        </p:txBody>
      </p:sp>
    </p:spTree>
    <p:extLst>
      <p:ext uri="{BB962C8B-B14F-4D97-AF65-F5344CB8AC3E}">
        <p14:creationId xmlns:p14="http://schemas.microsoft.com/office/powerpoint/2010/main" val="245815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16</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732559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施策のアウトプット・施策のアウトカム（</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KPI</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）を評価する</a:t>
            </a:r>
            <a:endParaRPr lang="ja-JP" altLang="en-US" sz="2375"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543482"/>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政策課題ごとに実施した施策を棚卸し、①施策のアウトプットは計画通り達成できたか　②その結果施策のアウトカム（</a:t>
            </a:r>
            <a:r>
              <a:rPr lang="en-US" altLang="ja-JP" sz="1511">
                <a:solidFill>
                  <a:prstClr val="black"/>
                </a:solidFill>
              </a:rPr>
              <a:t>KPI</a:t>
            </a:r>
            <a:r>
              <a:rPr lang="ja-JP" altLang="en-US" sz="1511">
                <a:solidFill>
                  <a:prstClr val="black"/>
                </a:solidFill>
              </a:rPr>
              <a:t>）は達成できたか　の</a:t>
            </a:r>
            <a:r>
              <a:rPr lang="en-US" altLang="ja-JP" sz="1511">
                <a:solidFill>
                  <a:prstClr val="black"/>
                </a:solidFill>
              </a:rPr>
              <a:t>2</a:t>
            </a:r>
            <a:r>
              <a:rPr lang="ja-JP" altLang="en-US" sz="1511">
                <a:solidFill>
                  <a:prstClr val="black"/>
                </a:solidFill>
              </a:rPr>
              <a:t>点を評価します。</a:t>
            </a:r>
          </a:p>
        </p:txBody>
      </p:sp>
      <p:grpSp>
        <p:nvGrpSpPr>
          <p:cNvPr id="74" name="グループ化 73">
            <a:extLst>
              <a:ext uri="{FF2B5EF4-FFF2-40B4-BE49-F238E27FC236}">
                <a16:creationId xmlns:a16="http://schemas.microsoft.com/office/drawing/2014/main" id="{06B0E878-8241-4A30-A331-C5DA5717411C}"/>
              </a:ext>
            </a:extLst>
          </p:cNvPr>
          <p:cNvGrpSpPr/>
          <p:nvPr/>
        </p:nvGrpSpPr>
        <p:grpSpPr>
          <a:xfrm>
            <a:off x="723916" y="2524825"/>
            <a:ext cx="4426680" cy="253916"/>
            <a:chOff x="2422759" y="1566080"/>
            <a:chExt cx="1730952" cy="253916"/>
          </a:xfrm>
        </p:grpSpPr>
        <p:cxnSp>
          <p:nvCxnSpPr>
            <p:cNvPr id="75" name="直線矢印コネクタ 74">
              <a:extLst>
                <a:ext uri="{FF2B5EF4-FFF2-40B4-BE49-F238E27FC236}">
                  <a16:creationId xmlns:a16="http://schemas.microsoft.com/office/drawing/2014/main" id="{E045A32E-A31B-48E0-A042-C99D992540C1}"/>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76" name="テキスト ボックス 75">
              <a:extLst>
                <a:ext uri="{FF2B5EF4-FFF2-40B4-BE49-F238E27FC236}">
                  <a16:creationId xmlns:a16="http://schemas.microsoft.com/office/drawing/2014/main" id="{C98BD447-2318-42D9-AD33-8123A9A28EE5}"/>
                </a:ext>
              </a:extLst>
            </p:cNvPr>
            <p:cNvSpPr txBox="1"/>
            <p:nvPr/>
          </p:nvSpPr>
          <p:spPr>
            <a:xfrm>
              <a:off x="3041238" y="1566080"/>
              <a:ext cx="494008"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棚卸する項目</a:t>
              </a:r>
            </a:p>
          </p:txBody>
        </p:sp>
      </p:grpSp>
      <p:grpSp>
        <p:nvGrpSpPr>
          <p:cNvPr id="77" name="グループ化 76">
            <a:extLst>
              <a:ext uri="{FF2B5EF4-FFF2-40B4-BE49-F238E27FC236}">
                <a16:creationId xmlns:a16="http://schemas.microsoft.com/office/drawing/2014/main" id="{40A7C9F6-45FA-4508-8E7A-3832728E9697}"/>
              </a:ext>
            </a:extLst>
          </p:cNvPr>
          <p:cNvGrpSpPr/>
          <p:nvPr/>
        </p:nvGrpSpPr>
        <p:grpSpPr>
          <a:xfrm>
            <a:off x="5542804" y="2524825"/>
            <a:ext cx="4426680" cy="253916"/>
            <a:chOff x="2422759" y="1566080"/>
            <a:chExt cx="1730952" cy="253916"/>
          </a:xfrm>
        </p:grpSpPr>
        <p:cxnSp>
          <p:nvCxnSpPr>
            <p:cNvPr id="78" name="直線矢印コネクタ 77">
              <a:extLst>
                <a:ext uri="{FF2B5EF4-FFF2-40B4-BE49-F238E27FC236}">
                  <a16:creationId xmlns:a16="http://schemas.microsoft.com/office/drawing/2014/main" id="{693620B3-20B4-476C-8B95-55A2DF122D1F}"/>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79" name="テキスト ボックス 78">
              <a:extLst>
                <a:ext uri="{FF2B5EF4-FFF2-40B4-BE49-F238E27FC236}">
                  <a16:creationId xmlns:a16="http://schemas.microsoft.com/office/drawing/2014/main" id="{45B5427E-F671-4C35-8B1D-7AF61AED315C}"/>
                </a:ext>
              </a:extLst>
            </p:cNvPr>
            <p:cNvSpPr txBox="1"/>
            <p:nvPr/>
          </p:nvSpPr>
          <p:spPr>
            <a:xfrm>
              <a:off x="2989367" y="1566080"/>
              <a:ext cx="597750"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panose="020B0604030504040204" pitchFamily="50" charset="-128"/>
                  <a:ea typeface="Meiryo UI" panose="020B0604030504040204" pitchFamily="50" charset="-128"/>
                  <a:cs typeface="Arial"/>
                  <a:sym typeface="Arial"/>
                </a:rPr>
                <a:t>棚卸</a:t>
              </a: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のポイント</a:t>
              </a:r>
            </a:p>
          </p:txBody>
        </p:sp>
      </p:grpSp>
      <p:sp>
        <p:nvSpPr>
          <p:cNvPr id="80" name="正方形/長方形 79">
            <a:extLst>
              <a:ext uri="{FF2B5EF4-FFF2-40B4-BE49-F238E27FC236}">
                <a16:creationId xmlns:a16="http://schemas.microsoft.com/office/drawing/2014/main" id="{178E18F1-44CC-444C-B492-C42086C085F1}"/>
              </a:ext>
            </a:extLst>
          </p:cNvPr>
          <p:cNvSpPr/>
          <p:nvPr/>
        </p:nvSpPr>
        <p:spPr>
          <a:xfrm>
            <a:off x="723916" y="2816035"/>
            <a:ext cx="1470644" cy="213799"/>
          </a:xfrm>
          <a:prstGeom prst="rect">
            <a:avLst/>
          </a:prstGeom>
          <a:solidFill>
            <a:srgbClr val="C4C4CD"/>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項目</a:t>
            </a:r>
          </a:p>
        </p:txBody>
      </p:sp>
      <p:grpSp>
        <p:nvGrpSpPr>
          <p:cNvPr id="10" name="グループ化 9">
            <a:extLst>
              <a:ext uri="{FF2B5EF4-FFF2-40B4-BE49-F238E27FC236}">
                <a16:creationId xmlns:a16="http://schemas.microsoft.com/office/drawing/2014/main" id="{E059D20D-C27F-70F8-1072-F73B5589162F}"/>
              </a:ext>
            </a:extLst>
          </p:cNvPr>
          <p:cNvGrpSpPr/>
          <p:nvPr/>
        </p:nvGrpSpPr>
        <p:grpSpPr>
          <a:xfrm>
            <a:off x="5542804" y="2933764"/>
            <a:ext cx="4426680" cy="3803052"/>
            <a:chOff x="5542804" y="3051493"/>
            <a:chExt cx="4426680" cy="3803052"/>
          </a:xfrm>
        </p:grpSpPr>
        <p:sp>
          <p:nvSpPr>
            <p:cNvPr id="95" name="正方形/長方形 94">
              <a:extLst>
                <a:ext uri="{FF2B5EF4-FFF2-40B4-BE49-F238E27FC236}">
                  <a16:creationId xmlns:a16="http://schemas.microsoft.com/office/drawing/2014/main" id="{50725A35-7922-453D-ADDF-280AA9792958}"/>
                </a:ext>
              </a:extLst>
            </p:cNvPr>
            <p:cNvSpPr/>
            <p:nvPr/>
          </p:nvSpPr>
          <p:spPr>
            <a:xfrm>
              <a:off x="5542804" y="3051493"/>
              <a:ext cx="1470644" cy="1174108"/>
            </a:xfrm>
            <a:prstGeom prst="rect">
              <a:avLst/>
            </a:prstGeom>
            <a:solidFill>
              <a:srgbClr val="687A70"/>
            </a:solidFill>
            <a:ln>
              <a:no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注力課題と</a:t>
              </a:r>
              <a:br>
                <a:rPr kumimoji="0" lang="en-US" altLang="ja-JP"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施策の対応関係を</a:t>
              </a:r>
              <a:endParaRPr kumimoji="0" lang="en-US" altLang="ja-JP"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確認する</a:t>
              </a:r>
            </a:p>
          </p:txBody>
        </p:sp>
        <p:sp>
          <p:nvSpPr>
            <p:cNvPr id="96" name="正方形/長方形 95">
              <a:extLst>
                <a:ext uri="{FF2B5EF4-FFF2-40B4-BE49-F238E27FC236}">
                  <a16:creationId xmlns:a16="http://schemas.microsoft.com/office/drawing/2014/main" id="{C8CA4001-BB76-41F1-992A-DE191AA24EF1}"/>
                </a:ext>
              </a:extLst>
            </p:cNvPr>
            <p:cNvSpPr/>
            <p:nvPr/>
          </p:nvSpPr>
          <p:spPr>
            <a:xfrm>
              <a:off x="7146925" y="3051493"/>
              <a:ext cx="2822559" cy="1174108"/>
            </a:xfrm>
            <a:prstGeom prst="rect">
              <a:avLst/>
            </a:prstGeom>
            <a:noFill/>
            <a:ln>
              <a:solidFill>
                <a:srgbClr val="FFFFFF">
                  <a:lumMod val="50000"/>
                </a:srgbClr>
              </a:solidFill>
            </a:ln>
          </p:spPr>
          <p:txBody>
            <a:bodyPr wrap="square" lIns="36000" r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それぞれの施策について、どのような</a:t>
              </a:r>
              <a:r>
                <a:rPr kumimoji="0" lang="ja-JP" altLang="en-US" sz="1400" kern="0" dirty="0">
                  <a:solidFill>
                    <a:sysClr val="windowText" lastClr="000000"/>
                  </a:solidFill>
                  <a:latin typeface="Meiryo UI" panose="020B0604030504040204" pitchFamily="50" charset="-128"/>
                  <a:ea typeface="Meiryo UI" panose="020B0604030504040204" pitchFamily="50" charset="-128"/>
                </a:rPr>
                <a:t>注力課題解決を目的として実施したのかを明らかにする</a:t>
              </a:r>
              <a:endParaRPr kumimoji="0" lang="en-US" altLang="ja-JP" sz="1400" kern="0" dirty="0">
                <a:solidFill>
                  <a:sysClr val="windowText" lastClr="000000"/>
                </a:solidFill>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誰の・どのような課題かを明確にし、課題を具体的に捉えることが重要</a:t>
              </a:r>
            </a:p>
          </p:txBody>
        </p:sp>
        <p:sp>
          <p:nvSpPr>
            <p:cNvPr id="97" name="正方形/長方形 96">
              <a:extLst>
                <a:ext uri="{FF2B5EF4-FFF2-40B4-BE49-F238E27FC236}">
                  <a16:creationId xmlns:a16="http://schemas.microsoft.com/office/drawing/2014/main" id="{ED9EC884-6ACE-490E-92A7-EA5461248D06}"/>
                </a:ext>
              </a:extLst>
            </p:cNvPr>
            <p:cNvSpPr/>
            <p:nvPr/>
          </p:nvSpPr>
          <p:spPr>
            <a:xfrm>
              <a:off x="5542804" y="4365965"/>
              <a:ext cx="1470644" cy="1174108"/>
            </a:xfrm>
            <a:prstGeom prst="rect">
              <a:avLst/>
            </a:prstGeom>
            <a:solidFill>
              <a:srgbClr val="687A70"/>
            </a:solidFill>
            <a:ln>
              <a:no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施策のアウトカムと</a:t>
              </a:r>
              <a:br>
                <a:rPr kumimoji="0" lang="en-US" altLang="ja-JP"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アウトプットを</a:t>
              </a:r>
              <a:endParaRPr kumimoji="0" lang="en-US" altLang="ja-JP"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区別する</a:t>
              </a:r>
            </a:p>
          </p:txBody>
        </p:sp>
        <p:sp>
          <p:nvSpPr>
            <p:cNvPr id="98" name="正方形/長方形 97">
              <a:extLst>
                <a:ext uri="{FF2B5EF4-FFF2-40B4-BE49-F238E27FC236}">
                  <a16:creationId xmlns:a16="http://schemas.microsoft.com/office/drawing/2014/main" id="{7B363BA4-67FF-43BB-8E61-79050B3E9592}"/>
                </a:ext>
              </a:extLst>
            </p:cNvPr>
            <p:cNvSpPr/>
            <p:nvPr/>
          </p:nvSpPr>
          <p:spPr>
            <a:xfrm>
              <a:off x="7146925" y="4365965"/>
              <a:ext cx="2822559" cy="1174108"/>
            </a:xfrm>
            <a:prstGeom prst="rect">
              <a:avLst/>
            </a:prstGeom>
            <a:noFill/>
            <a:ln>
              <a:solidFill>
                <a:srgbClr val="FFFFFF">
                  <a:lumMod val="50000"/>
                </a:srgbClr>
              </a:solidFill>
            </a:ln>
          </p:spPr>
          <p:txBody>
            <a:bodyPr wrap="square" lIns="36000" r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kern="0">
                  <a:solidFill>
                    <a:sysClr val="windowText" lastClr="000000"/>
                  </a:solidFill>
                  <a:latin typeface="Meiryo UI" panose="020B0604030504040204" pitchFamily="50" charset="-128"/>
                  <a:ea typeface="Meiryo UI" panose="020B0604030504040204" pitchFamily="50" charset="-128"/>
                </a:rPr>
                <a:t>アウトプットでは施策に対する活動量や、実施事項を捉え、アウトカムでは施策により得られた効果を捉える</a:t>
              </a:r>
              <a:endParaRPr kumimoji="0" lang="en-US" altLang="ja-JP" sz="1400" kern="0">
                <a:solidFill>
                  <a:sysClr val="windowText" lastClr="000000"/>
                </a:solidFill>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kern="0">
                  <a:solidFill>
                    <a:sysClr val="windowText" lastClr="000000"/>
                  </a:solidFill>
                  <a:latin typeface="Meiryo UI" panose="020B0604030504040204" pitchFamily="50" charset="-128"/>
                  <a:ea typeface="Meiryo UI" panose="020B0604030504040204" pitchFamily="50" charset="-128"/>
                </a:rPr>
                <a:t>十分な活動があった事実によって、効果があったものと誤認しないよう注意</a:t>
              </a:r>
              <a:endPar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99" name="正方形/長方形 98">
              <a:extLst>
                <a:ext uri="{FF2B5EF4-FFF2-40B4-BE49-F238E27FC236}">
                  <a16:creationId xmlns:a16="http://schemas.microsoft.com/office/drawing/2014/main" id="{C7F60515-03A5-4057-B11F-87AB34543133}"/>
                </a:ext>
              </a:extLst>
            </p:cNvPr>
            <p:cNvSpPr/>
            <p:nvPr/>
          </p:nvSpPr>
          <p:spPr>
            <a:xfrm>
              <a:off x="5542804" y="5680437"/>
              <a:ext cx="1470644" cy="1174108"/>
            </a:xfrm>
            <a:prstGeom prst="rect">
              <a:avLst/>
            </a:prstGeom>
            <a:solidFill>
              <a:srgbClr val="687A70"/>
            </a:solidFill>
            <a:ln>
              <a:no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施策間、指標間の</a:t>
              </a:r>
              <a:br>
                <a:rPr kumimoji="0" lang="en-US" altLang="ja-JP"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14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関連性を整理する</a:t>
              </a:r>
            </a:p>
          </p:txBody>
        </p:sp>
        <p:sp>
          <p:nvSpPr>
            <p:cNvPr id="100" name="正方形/長方形 99">
              <a:extLst>
                <a:ext uri="{FF2B5EF4-FFF2-40B4-BE49-F238E27FC236}">
                  <a16:creationId xmlns:a16="http://schemas.microsoft.com/office/drawing/2014/main" id="{AC904A5B-DDBB-405F-885C-E56521F8547A}"/>
                </a:ext>
              </a:extLst>
            </p:cNvPr>
            <p:cNvSpPr/>
            <p:nvPr/>
          </p:nvSpPr>
          <p:spPr>
            <a:xfrm>
              <a:off x="7146925" y="5680437"/>
              <a:ext cx="2822559" cy="1174108"/>
            </a:xfrm>
            <a:prstGeom prst="rect">
              <a:avLst/>
            </a:prstGeom>
            <a:noFill/>
            <a:ln>
              <a:solidFill>
                <a:srgbClr val="FFFFFF">
                  <a:lumMod val="50000"/>
                </a:srgbClr>
              </a:solidFill>
            </a:ln>
          </p:spPr>
          <p:txBody>
            <a:bodyPr wrap="square" lIns="36000" r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kern="0">
                  <a:solidFill>
                    <a:sysClr val="windowText" lastClr="000000"/>
                  </a:solidFill>
                  <a:latin typeface="Meiryo UI" panose="020B0604030504040204" pitchFamily="50" charset="-128"/>
                  <a:ea typeface="Meiryo UI" panose="020B0604030504040204" pitchFamily="50" charset="-128"/>
                </a:rPr>
                <a:t>同じ注力課題に紐づく施策や、同じ施策に紐づく活動の関係を捉える</a:t>
              </a:r>
              <a:endParaRPr kumimoji="0" lang="en-US" altLang="ja-JP" sz="1400" kern="0">
                <a:solidFill>
                  <a:sysClr val="windowText" lastClr="000000"/>
                </a:solidFill>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関係を捉えることで、注力課題解決や施策実施をするうえでの</a:t>
              </a:r>
              <a:r>
                <a:rPr kumimoji="0" lang="ja-JP" altLang="en-US" sz="1400" kern="0">
                  <a:solidFill>
                    <a:sysClr val="windowText" lastClr="000000"/>
                  </a:solidFill>
                  <a:latin typeface="Meiryo UI" panose="020B0604030504040204" pitchFamily="50" charset="-128"/>
                  <a:ea typeface="Meiryo UI" panose="020B0604030504040204" pitchFamily="50" charset="-128"/>
                </a:rPr>
                <a:t>ボトルネック</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を特定可能</a:t>
              </a:r>
            </a:p>
          </p:txBody>
        </p:sp>
      </p:grpSp>
      <p:sp>
        <p:nvSpPr>
          <p:cNvPr id="81" name="正方形/長方形 80">
            <a:extLst>
              <a:ext uri="{FF2B5EF4-FFF2-40B4-BE49-F238E27FC236}">
                <a16:creationId xmlns:a16="http://schemas.microsoft.com/office/drawing/2014/main" id="{856671A8-8C8E-4E5F-B6E1-F67FF4B307F0}"/>
              </a:ext>
            </a:extLst>
          </p:cNvPr>
          <p:cNvSpPr/>
          <p:nvPr/>
        </p:nvSpPr>
        <p:spPr>
          <a:xfrm>
            <a:off x="2305594" y="2816035"/>
            <a:ext cx="2845002" cy="213799"/>
          </a:xfrm>
          <a:prstGeom prst="rect">
            <a:avLst/>
          </a:prstGeom>
          <a:solidFill>
            <a:srgbClr val="C4C4CD"/>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内容</a:t>
            </a:r>
          </a:p>
        </p:txBody>
      </p:sp>
      <p:grpSp>
        <p:nvGrpSpPr>
          <p:cNvPr id="6" name="グループ化 5">
            <a:extLst>
              <a:ext uri="{FF2B5EF4-FFF2-40B4-BE49-F238E27FC236}">
                <a16:creationId xmlns:a16="http://schemas.microsoft.com/office/drawing/2014/main" id="{FC1B0E53-AC18-4BE6-A143-F990079DB007}"/>
              </a:ext>
            </a:extLst>
          </p:cNvPr>
          <p:cNvGrpSpPr/>
          <p:nvPr/>
        </p:nvGrpSpPr>
        <p:grpSpPr>
          <a:xfrm>
            <a:off x="723916" y="3086776"/>
            <a:ext cx="4426680" cy="3942673"/>
            <a:chOff x="723916" y="2379814"/>
            <a:chExt cx="4426680" cy="4879235"/>
          </a:xfrm>
        </p:grpSpPr>
        <p:grpSp>
          <p:nvGrpSpPr>
            <p:cNvPr id="4" name="グループ化 3">
              <a:extLst>
                <a:ext uri="{FF2B5EF4-FFF2-40B4-BE49-F238E27FC236}">
                  <a16:creationId xmlns:a16="http://schemas.microsoft.com/office/drawing/2014/main" id="{D2962ACA-9F44-403F-98F4-CC162B5AEEBF}"/>
                </a:ext>
              </a:extLst>
            </p:cNvPr>
            <p:cNvGrpSpPr/>
            <p:nvPr/>
          </p:nvGrpSpPr>
          <p:grpSpPr>
            <a:xfrm>
              <a:off x="723916" y="2379814"/>
              <a:ext cx="4426680" cy="726098"/>
              <a:chOff x="723916" y="2379814"/>
              <a:chExt cx="4426680" cy="726098"/>
            </a:xfrm>
          </p:grpSpPr>
          <p:sp>
            <p:nvSpPr>
              <p:cNvPr id="82" name="正方形/長方形 81">
                <a:extLst>
                  <a:ext uri="{FF2B5EF4-FFF2-40B4-BE49-F238E27FC236}">
                    <a16:creationId xmlns:a16="http://schemas.microsoft.com/office/drawing/2014/main" id="{D6C78EA0-A3EA-47CB-958E-B9A2CBAD0AE9}"/>
                  </a:ext>
                </a:extLst>
              </p:cNvPr>
              <p:cNvSpPr/>
              <p:nvPr/>
            </p:nvSpPr>
            <p:spPr>
              <a:xfrm>
                <a:off x="723916" y="2379814"/>
                <a:ext cx="1470644" cy="726098"/>
              </a:xfrm>
              <a:prstGeom prst="rect">
                <a:avLst/>
              </a:prstGeom>
              <a:noFill/>
              <a:ln>
                <a:noFill/>
              </a:ln>
            </p:spPr>
            <p:txBody>
              <a:bodyPr wrap="none" lIns="36000" rIns="36000"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注力課題</a:t>
                </a:r>
              </a:p>
            </p:txBody>
          </p:sp>
          <p:sp>
            <p:nvSpPr>
              <p:cNvPr id="83" name="正方形/長方形 82">
                <a:extLst>
                  <a:ext uri="{FF2B5EF4-FFF2-40B4-BE49-F238E27FC236}">
                    <a16:creationId xmlns:a16="http://schemas.microsoft.com/office/drawing/2014/main" id="{D99B27AD-8B3F-497A-9C7C-133225A13FA1}"/>
                  </a:ext>
                </a:extLst>
              </p:cNvPr>
              <p:cNvSpPr/>
              <p:nvPr/>
            </p:nvSpPr>
            <p:spPr>
              <a:xfrm>
                <a:off x="2305594" y="2379814"/>
                <a:ext cx="2845002" cy="726098"/>
              </a:xfrm>
              <a:prstGeom prst="rect">
                <a:avLst/>
              </a:prstGeom>
              <a:noFill/>
              <a:ln>
                <a:noFill/>
              </a:ln>
            </p:spPr>
            <p:txBody>
              <a:bodyPr wrap="none" lIns="36000" r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施策を通じて解決を図った注力課題を記載</a:t>
                </a:r>
              </a:p>
            </p:txBody>
          </p:sp>
        </p:grpSp>
        <p:sp>
          <p:nvSpPr>
            <p:cNvPr id="84" name="正方形/長方形 83">
              <a:extLst>
                <a:ext uri="{FF2B5EF4-FFF2-40B4-BE49-F238E27FC236}">
                  <a16:creationId xmlns:a16="http://schemas.microsoft.com/office/drawing/2014/main" id="{427A4238-C94F-4191-B40E-8C964E712D55}"/>
                </a:ext>
              </a:extLst>
            </p:cNvPr>
            <p:cNvSpPr/>
            <p:nvPr/>
          </p:nvSpPr>
          <p:spPr>
            <a:xfrm>
              <a:off x="723916" y="3167150"/>
              <a:ext cx="1470644" cy="726098"/>
            </a:xfrm>
            <a:prstGeom prst="rect">
              <a:avLst/>
            </a:prstGeom>
            <a:noFill/>
            <a:ln>
              <a:no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担当課</a:t>
              </a:r>
            </a:p>
          </p:txBody>
        </p:sp>
        <p:sp>
          <p:nvSpPr>
            <p:cNvPr id="85" name="正方形/長方形 84">
              <a:extLst>
                <a:ext uri="{FF2B5EF4-FFF2-40B4-BE49-F238E27FC236}">
                  <a16:creationId xmlns:a16="http://schemas.microsoft.com/office/drawing/2014/main" id="{7F7BBAFE-20F1-48D5-9FDA-174B197C0DB9}"/>
                </a:ext>
              </a:extLst>
            </p:cNvPr>
            <p:cNvSpPr/>
            <p:nvPr/>
          </p:nvSpPr>
          <p:spPr>
            <a:xfrm>
              <a:off x="2305594" y="3167150"/>
              <a:ext cx="2845002" cy="726098"/>
            </a:xfrm>
            <a:prstGeom prst="rect">
              <a:avLst/>
            </a:prstGeom>
            <a:noFill/>
            <a:ln>
              <a:noFill/>
            </a:ln>
          </p:spPr>
          <p:txBody>
            <a:bodyPr wrap="square" lIns="36000" r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施策を実施した担当課を記載</a:t>
              </a:r>
            </a:p>
          </p:txBody>
        </p:sp>
        <p:sp>
          <p:nvSpPr>
            <p:cNvPr id="86" name="正方形/長方形 85">
              <a:extLst>
                <a:ext uri="{FF2B5EF4-FFF2-40B4-BE49-F238E27FC236}">
                  <a16:creationId xmlns:a16="http://schemas.microsoft.com/office/drawing/2014/main" id="{3DAF762B-6B48-4137-9340-EE454D522D96}"/>
                </a:ext>
              </a:extLst>
            </p:cNvPr>
            <p:cNvSpPr/>
            <p:nvPr/>
          </p:nvSpPr>
          <p:spPr>
            <a:xfrm>
              <a:off x="723916" y="3954486"/>
              <a:ext cx="1470644" cy="726098"/>
            </a:xfrm>
            <a:prstGeom prst="rect">
              <a:avLst/>
            </a:prstGeom>
            <a:noFill/>
            <a:ln>
              <a:no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施策</a:t>
              </a: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名</a:t>
              </a:r>
            </a:p>
          </p:txBody>
        </p:sp>
        <p:sp>
          <p:nvSpPr>
            <p:cNvPr id="87" name="正方形/長方形 86">
              <a:extLst>
                <a:ext uri="{FF2B5EF4-FFF2-40B4-BE49-F238E27FC236}">
                  <a16:creationId xmlns:a16="http://schemas.microsoft.com/office/drawing/2014/main" id="{235807FD-89F0-4ABE-A127-2661D340AD56}"/>
                </a:ext>
              </a:extLst>
            </p:cNvPr>
            <p:cNvSpPr/>
            <p:nvPr/>
          </p:nvSpPr>
          <p:spPr>
            <a:xfrm>
              <a:off x="2305594" y="3954486"/>
              <a:ext cx="2845002" cy="726098"/>
            </a:xfrm>
            <a:prstGeom prst="rect">
              <a:avLst/>
            </a:prstGeom>
            <a:noFill/>
            <a:ln>
              <a:noFill/>
            </a:ln>
          </p:spPr>
          <p:txBody>
            <a:bodyPr wrap="square" lIns="36000" r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施策名を記載</a:t>
              </a: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88" name="正方形/長方形 87">
              <a:extLst>
                <a:ext uri="{FF2B5EF4-FFF2-40B4-BE49-F238E27FC236}">
                  <a16:creationId xmlns:a16="http://schemas.microsoft.com/office/drawing/2014/main" id="{980A5AE6-7B2B-43B4-8590-2FC10E2B953F}"/>
                </a:ext>
              </a:extLst>
            </p:cNvPr>
            <p:cNvSpPr/>
            <p:nvPr/>
          </p:nvSpPr>
          <p:spPr>
            <a:xfrm>
              <a:off x="723916" y="4741822"/>
              <a:ext cx="1470644" cy="726098"/>
            </a:xfrm>
            <a:prstGeom prst="rect">
              <a:avLst/>
            </a:prstGeom>
            <a:noFill/>
            <a:ln>
              <a:no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施策の方向性・</a:t>
              </a:r>
              <a:b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b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施策内容</a:t>
              </a:r>
            </a:p>
          </p:txBody>
        </p:sp>
        <p:sp>
          <p:nvSpPr>
            <p:cNvPr id="89" name="正方形/長方形 88">
              <a:extLst>
                <a:ext uri="{FF2B5EF4-FFF2-40B4-BE49-F238E27FC236}">
                  <a16:creationId xmlns:a16="http://schemas.microsoft.com/office/drawing/2014/main" id="{392121D5-7A90-4454-A426-28FCA77AD18B}"/>
                </a:ext>
              </a:extLst>
            </p:cNvPr>
            <p:cNvSpPr/>
            <p:nvPr/>
          </p:nvSpPr>
          <p:spPr>
            <a:xfrm>
              <a:off x="2305594" y="4741822"/>
              <a:ext cx="2845002" cy="726098"/>
            </a:xfrm>
            <a:prstGeom prst="rect">
              <a:avLst/>
            </a:prstGeom>
            <a:noFill/>
            <a:ln>
              <a:noFill/>
            </a:ln>
          </p:spPr>
          <p:txBody>
            <a:bodyPr wrap="square" lIns="36000" r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注力課題の解決をどのような方向性で実施しようとしたか、具体的な施策内容を記載</a:t>
              </a:r>
              <a:endParaRPr kumimoji="0" lang="en-US" altLang="ja-JP"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dirty="0">
                  <a:solidFill>
                    <a:sysClr val="windowText" lastClr="000000"/>
                  </a:solidFill>
                  <a:latin typeface="Meiryo UI" panose="020B0604030504040204" pitchFamily="50" charset="-128"/>
                  <a:ea typeface="Meiryo UI" panose="020B0604030504040204" pitchFamily="50" charset="-128"/>
                </a:rPr>
                <a:t>総合戦略等における位置づけも記載</a:t>
              </a:r>
              <a:endPar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90" name="正方形/長方形 89">
              <a:extLst>
                <a:ext uri="{FF2B5EF4-FFF2-40B4-BE49-F238E27FC236}">
                  <a16:creationId xmlns:a16="http://schemas.microsoft.com/office/drawing/2014/main" id="{AF20A28E-A08B-42FF-90B3-0C87095A3ACD}"/>
                </a:ext>
              </a:extLst>
            </p:cNvPr>
            <p:cNvSpPr/>
            <p:nvPr/>
          </p:nvSpPr>
          <p:spPr>
            <a:xfrm>
              <a:off x="723916" y="5529158"/>
              <a:ext cx="1470644" cy="726098"/>
            </a:xfrm>
            <a:prstGeom prst="rect">
              <a:avLst/>
            </a:prstGeom>
            <a:noFill/>
            <a:ln>
              <a:no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施策のアウトカム（</a:t>
              </a:r>
              <a: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KPI</a:t>
              </a: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b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b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の目標と実績</a:t>
              </a:r>
            </a:p>
          </p:txBody>
        </p:sp>
        <p:sp>
          <p:nvSpPr>
            <p:cNvPr id="91" name="正方形/長方形 90">
              <a:extLst>
                <a:ext uri="{FF2B5EF4-FFF2-40B4-BE49-F238E27FC236}">
                  <a16:creationId xmlns:a16="http://schemas.microsoft.com/office/drawing/2014/main" id="{674CE989-8B95-45D5-ADA6-50B2BACF28AA}"/>
                </a:ext>
              </a:extLst>
            </p:cNvPr>
            <p:cNvSpPr/>
            <p:nvPr/>
          </p:nvSpPr>
          <p:spPr>
            <a:xfrm>
              <a:off x="2305594" y="5529158"/>
              <a:ext cx="2845002" cy="726098"/>
            </a:xfrm>
            <a:prstGeom prst="rect">
              <a:avLst/>
            </a:prstGeom>
            <a:noFill/>
            <a:ln>
              <a:noFill/>
            </a:ln>
          </p:spPr>
          <p:txBody>
            <a:bodyPr wrap="square" lIns="36000" r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dirty="0">
                  <a:solidFill>
                    <a:sysClr val="windowText" lastClr="000000"/>
                  </a:solidFill>
                  <a:latin typeface="Meiryo UI" panose="020B0604030504040204" pitchFamily="50" charset="-128"/>
                  <a:ea typeface="Meiryo UI" panose="020B0604030504040204" pitchFamily="50" charset="-128"/>
                </a:rPr>
                <a:t>施策の直接的な効果を示す指標について、目標値と実績を記載</a:t>
              </a:r>
              <a:endParaRPr kumimoji="0" lang="en-US" altLang="ja-JP" sz="1200" kern="0" dirty="0">
                <a:solidFill>
                  <a:sysClr val="windowText" lastClr="000000"/>
                </a:solidFill>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例）女性転職者数の</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目標値と実績</a:t>
              </a:r>
              <a:endPar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92" name="正方形/長方形 91">
              <a:extLst>
                <a:ext uri="{FF2B5EF4-FFF2-40B4-BE49-F238E27FC236}">
                  <a16:creationId xmlns:a16="http://schemas.microsoft.com/office/drawing/2014/main" id="{34C6AACA-C5E5-4B11-B4C6-472BB4687A3B}"/>
                </a:ext>
              </a:extLst>
            </p:cNvPr>
            <p:cNvSpPr/>
            <p:nvPr/>
          </p:nvSpPr>
          <p:spPr>
            <a:xfrm>
              <a:off x="723916" y="6316491"/>
              <a:ext cx="1470644" cy="942558"/>
            </a:xfrm>
            <a:prstGeom prst="rect">
              <a:avLst/>
            </a:prstGeom>
            <a:noFill/>
            <a:ln>
              <a:no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施策のアウトプット</a:t>
              </a:r>
              <a:b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b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の目標と実績</a:t>
              </a:r>
              <a:endPar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93" name="正方形/長方形 92">
              <a:extLst>
                <a:ext uri="{FF2B5EF4-FFF2-40B4-BE49-F238E27FC236}">
                  <a16:creationId xmlns:a16="http://schemas.microsoft.com/office/drawing/2014/main" id="{7104DA98-ADB8-429F-927A-6669CA0A2E6E}"/>
                </a:ext>
              </a:extLst>
            </p:cNvPr>
            <p:cNvSpPr/>
            <p:nvPr/>
          </p:nvSpPr>
          <p:spPr>
            <a:xfrm>
              <a:off x="2305594" y="6316491"/>
              <a:ext cx="2845002" cy="942558"/>
            </a:xfrm>
            <a:prstGeom prst="rect">
              <a:avLst/>
            </a:prstGeom>
            <a:noFill/>
            <a:ln>
              <a:noFill/>
            </a:ln>
          </p:spPr>
          <p:txBody>
            <a:bodyPr wrap="square" lIns="36000" r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dirty="0">
                  <a:solidFill>
                    <a:sysClr val="windowText" lastClr="000000"/>
                  </a:solidFill>
                  <a:latin typeface="Meiryo UI" panose="020B0604030504040204" pitchFamily="50" charset="-128"/>
                  <a:ea typeface="Meiryo UI" panose="020B0604030504040204" pitchFamily="50" charset="-128"/>
                </a:rPr>
                <a:t>施策の活動量を示す指標について、目標値と実績を記載</a:t>
              </a:r>
              <a:endParaRPr kumimoji="0" lang="en-US" altLang="ja-JP" sz="1200" kern="0" dirty="0">
                <a:solidFill>
                  <a:sysClr val="windowText" lastClr="000000"/>
                </a:solidFill>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例）女性向け転職イベント開催数の目標値と実績</a:t>
              </a:r>
            </a:p>
          </p:txBody>
        </p:sp>
        <p:cxnSp>
          <p:nvCxnSpPr>
            <p:cNvPr id="3" name="直線コネクタ 2">
              <a:extLst>
                <a:ext uri="{FF2B5EF4-FFF2-40B4-BE49-F238E27FC236}">
                  <a16:creationId xmlns:a16="http://schemas.microsoft.com/office/drawing/2014/main" id="{E9260DD0-DB66-4E51-8BDC-1C1C6D08D5CA}"/>
                </a:ext>
              </a:extLst>
            </p:cNvPr>
            <p:cNvCxnSpPr>
              <a:cxnSpLocks/>
            </p:cNvCxnSpPr>
            <p:nvPr/>
          </p:nvCxnSpPr>
          <p:spPr>
            <a:xfrm>
              <a:off x="723916" y="3136531"/>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4F144C62-1773-436F-8C28-BD2312E3C0EB}"/>
                </a:ext>
              </a:extLst>
            </p:cNvPr>
            <p:cNvCxnSpPr>
              <a:cxnSpLocks/>
            </p:cNvCxnSpPr>
            <p:nvPr/>
          </p:nvCxnSpPr>
          <p:spPr>
            <a:xfrm>
              <a:off x="723916" y="3923867"/>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8" name="直線コネクタ 107">
              <a:extLst>
                <a:ext uri="{FF2B5EF4-FFF2-40B4-BE49-F238E27FC236}">
                  <a16:creationId xmlns:a16="http://schemas.microsoft.com/office/drawing/2014/main" id="{BBC4B9F7-27A9-4A0D-AB6F-72A237AD3CBF}"/>
                </a:ext>
              </a:extLst>
            </p:cNvPr>
            <p:cNvCxnSpPr>
              <a:cxnSpLocks/>
            </p:cNvCxnSpPr>
            <p:nvPr/>
          </p:nvCxnSpPr>
          <p:spPr>
            <a:xfrm>
              <a:off x="723916" y="4711203"/>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F551F039-D8C1-420A-BE16-83C90E3C3126}"/>
                </a:ext>
              </a:extLst>
            </p:cNvPr>
            <p:cNvCxnSpPr>
              <a:cxnSpLocks/>
            </p:cNvCxnSpPr>
            <p:nvPr/>
          </p:nvCxnSpPr>
          <p:spPr>
            <a:xfrm>
              <a:off x="723916" y="5498539"/>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10" name="直線コネクタ 109">
              <a:extLst>
                <a:ext uri="{FF2B5EF4-FFF2-40B4-BE49-F238E27FC236}">
                  <a16:creationId xmlns:a16="http://schemas.microsoft.com/office/drawing/2014/main" id="{BD369050-E848-4F5E-98D6-B41D8520FDD4}"/>
                </a:ext>
              </a:extLst>
            </p:cNvPr>
            <p:cNvCxnSpPr>
              <a:cxnSpLocks/>
            </p:cNvCxnSpPr>
            <p:nvPr/>
          </p:nvCxnSpPr>
          <p:spPr>
            <a:xfrm>
              <a:off x="723916" y="6285875"/>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8" name="正方形/長方形 7">
            <a:extLst>
              <a:ext uri="{FF2B5EF4-FFF2-40B4-BE49-F238E27FC236}">
                <a16:creationId xmlns:a16="http://schemas.microsoft.com/office/drawing/2014/main" id="{06D44B2B-9FBE-66A0-8870-A89719010E08}"/>
              </a:ext>
            </a:extLst>
          </p:cNvPr>
          <p:cNvSpPr/>
          <p:nvPr/>
        </p:nvSpPr>
        <p:spPr>
          <a:xfrm>
            <a:off x="723916" y="1752697"/>
            <a:ext cx="1168892" cy="708649"/>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棚卸とは？</a:t>
            </a:r>
          </a:p>
        </p:txBody>
      </p:sp>
      <p:sp>
        <p:nvSpPr>
          <p:cNvPr id="9" name="正方形/長方形 8">
            <a:extLst>
              <a:ext uri="{FF2B5EF4-FFF2-40B4-BE49-F238E27FC236}">
                <a16:creationId xmlns:a16="http://schemas.microsoft.com/office/drawing/2014/main" id="{665D68EE-FD07-C404-AF28-CC17F412A6F4}"/>
              </a:ext>
            </a:extLst>
          </p:cNvPr>
          <p:cNvSpPr/>
          <p:nvPr/>
        </p:nvSpPr>
        <p:spPr>
          <a:xfrm>
            <a:off x="1892808" y="1752697"/>
            <a:ext cx="8076676" cy="708649"/>
          </a:xfrm>
          <a:prstGeom prst="rect">
            <a:avLst/>
          </a:prstGeom>
          <a:noFill/>
          <a:ln>
            <a:solidFill>
              <a:schemeClr val="bg1">
                <a:lumMod val="50000"/>
              </a:schemeClr>
            </a:solidFill>
          </a:ln>
        </p:spPr>
        <p:txBody>
          <a:bodyPr wrap="none" rtlCol="0" anchor="ctr">
            <a:noAutofit/>
          </a:bodyPr>
          <a:lstStyle/>
          <a:p>
            <a:pPr marL="182563" indent="-182563" fontAlgn="auto">
              <a:spcBef>
                <a:spcPts val="0"/>
              </a:spcBef>
              <a:spcAft>
                <a:spcPts val="0"/>
              </a:spcAft>
              <a:buFont typeface="Arial" panose="020B0604020202020204" pitchFamily="34" charset="0"/>
              <a:buChar char="•"/>
            </a:pPr>
            <a:r>
              <a:rPr kumimoji="0" lang="ja-JP" altLang="en-US" sz="1400" kern="0">
                <a:solidFill>
                  <a:schemeClr val="tx1"/>
                </a:solidFill>
                <a:latin typeface="Meiryo UI" panose="020B0604030504040204" pitchFamily="50" charset="-128"/>
                <a:ea typeface="Meiryo UI" panose="020B0604030504040204" pitchFamily="50" charset="-128"/>
              </a:rPr>
              <a:t>実施した施策について、その施策の目的や内容、その効果を整理する活動</a:t>
            </a:r>
            <a:endParaRPr kumimoji="0" lang="en-US" altLang="ja-JP" sz="1400" kern="0">
              <a:solidFill>
                <a:schemeClr val="tx1"/>
              </a:solidFill>
              <a:latin typeface="Meiryo UI" panose="020B0604030504040204" pitchFamily="50" charset="-128"/>
              <a:ea typeface="Meiryo UI" panose="020B0604030504040204" pitchFamily="50" charset="-128"/>
            </a:endParaRPr>
          </a:p>
          <a:p>
            <a:pPr marL="182563" indent="-182563" fontAlgn="auto">
              <a:spcBef>
                <a:spcPts val="0"/>
              </a:spcBef>
              <a:spcAft>
                <a:spcPts val="0"/>
              </a:spcAft>
              <a:buFont typeface="Arial" panose="020B0604020202020204" pitchFamily="34" charset="0"/>
              <a:buChar char="•"/>
            </a:pPr>
            <a:r>
              <a:rPr kumimoji="0" lang="ja-JP" altLang="en-US" sz="1400" kern="0">
                <a:solidFill>
                  <a:schemeClr val="tx1"/>
                </a:solidFill>
                <a:latin typeface="Meiryo UI" panose="020B0604030504040204" pitchFamily="50" charset="-128"/>
                <a:ea typeface="Meiryo UI" panose="020B0604030504040204" pitchFamily="50" charset="-128"/>
              </a:rPr>
              <a:t>施策単体の確認だけでなく、政策課題に対する各施策の位置づけや関連性を併せて把握する活動</a:t>
            </a:r>
          </a:p>
        </p:txBody>
      </p:sp>
      <p:sp>
        <p:nvSpPr>
          <p:cNvPr id="14" name="矢印: 五方向 13">
            <a:extLst>
              <a:ext uri="{FF2B5EF4-FFF2-40B4-BE49-F238E27FC236}">
                <a16:creationId xmlns:a16="http://schemas.microsoft.com/office/drawing/2014/main" id="{BB828E7B-990A-1D62-84E9-92314F9FA834}"/>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15" name="矢印: 五方向 14">
            <a:extLst>
              <a:ext uri="{FF2B5EF4-FFF2-40B4-BE49-F238E27FC236}">
                <a16:creationId xmlns:a16="http://schemas.microsoft.com/office/drawing/2014/main" id="{65B72D10-F8A1-7AD6-4A27-54DEC6674BC3}"/>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2" name="正方形/長方形 1">
            <a:extLst>
              <a:ext uri="{FF2B5EF4-FFF2-40B4-BE49-F238E27FC236}">
                <a16:creationId xmlns:a16="http://schemas.microsoft.com/office/drawing/2014/main" id="{2FE0B099-E78B-A607-4687-4638D9E35D9E}"/>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1933695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17</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8082213"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施策のアウトプット</a:t>
            </a:r>
            <a:r>
              <a:rPr lang="ja-JP" altLang="en-US" sz="2375" b="1">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・施策のアウトカム（</a:t>
            </a:r>
            <a:r>
              <a:rPr lang="en-US" altLang="ja-JP" sz="2375" b="1">
                <a:solidFill>
                  <a:schemeClr val="tx1"/>
                </a:solidFill>
                <a:latin typeface="Meiryo UI" panose="020B0604030504040204" pitchFamily="50" charset="-128"/>
                <a:ea typeface="Meiryo UI" panose="020B0604030504040204" pitchFamily="50" charset="-128"/>
                <a:cs typeface="Meiryo UI" panose="020B0604030504040204" pitchFamily="50" charset="-128"/>
              </a:rPr>
              <a:t>KPI</a:t>
            </a:r>
            <a:r>
              <a:rPr lang="ja-JP" altLang="en-US" sz="2375" b="1">
                <a:solidFill>
                  <a:schemeClr val="tx1"/>
                </a:solidFill>
                <a:latin typeface="Meiryo UI" panose="020B0604030504040204" pitchFamily="50" charset="-128"/>
                <a:ea typeface="Meiryo UI" panose="020B0604030504040204" pitchFamily="50" charset="-128"/>
                <a:cs typeface="Meiryo UI" panose="020B0604030504040204" pitchFamily="50" charset="-128"/>
              </a:rPr>
              <a:t>）評価</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ワークシート</a:t>
            </a:r>
          </a:p>
        </p:txBody>
      </p:sp>
      <p:sp>
        <p:nvSpPr>
          <p:cNvPr id="43" name="正方形/長方形 42">
            <a:extLst>
              <a:ext uri="{FF2B5EF4-FFF2-40B4-BE49-F238E27FC236}">
                <a16:creationId xmlns:a16="http://schemas.microsoft.com/office/drawing/2014/main" id="{AE18DF98-0C2B-485A-863E-07C7ECDE89D5}"/>
              </a:ext>
            </a:extLst>
          </p:cNvPr>
          <p:cNvSpPr/>
          <p:nvPr/>
        </p:nvSpPr>
        <p:spPr>
          <a:xfrm>
            <a:off x="558800" y="5606450"/>
            <a:ext cx="9575800"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備考／考察</a:t>
            </a:r>
          </a:p>
        </p:txBody>
      </p:sp>
      <p:sp>
        <p:nvSpPr>
          <p:cNvPr id="44" name="正方形/長方形 43">
            <a:extLst>
              <a:ext uri="{FF2B5EF4-FFF2-40B4-BE49-F238E27FC236}">
                <a16:creationId xmlns:a16="http://schemas.microsoft.com/office/drawing/2014/main" id="{B2559FA9-1491-4942-9710-DA190B7B8E04}"/>
              </a:ext>
            </a:extLst>
          </p:cNvPr>
          <p:cNvSpPr/>
          <p:nvPr/>
        </p:nvSpPr>
        <p:spPr>
          <a:xfrm>
            <a:off x="558800" y="5971544"/>
            <a:ext cx="9575800" cy="911517"/>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EFDC3F2D-0682-4B01-98D3-E35DDD078D4C}"/>
              </a:ext>
            </a:extLst>
          </p:cNvPr>
          <p:cNvSpPr/>
          <p:nvPr/>
        </p:nvSpPr>
        <p:spPr>
          <a:xfrm>
            <a:off x="558800" y="1416536"/>
            <a:ext cx="9575800"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政策課題</a:t>
            </a:r>
          </a:p>
        </p:txBody>
      </p:sp>
      <p:sp>
        <p:nvSpPr>
          <p:cNvPr id="46" name="正方形/長方形 45">
            <a:extLst>
              <a:ext uri="{FF2B5EF4-FFF2-40B4-BE49-F238E27FC236}">
                <a16:creationId xmlns:a16="http://schemas.microsoft.com/office/drawing/2014/main" id="{63A8A089-3927-44DC-BE99-2EC1CEDDEC8C}"/>
              </a:ext>
            </a:extLst>
          </p:cNvPr>
          <p:cNvSpPr/>
          <p:nvPr/>
        </p:nvSpPr>
        <p:spPr>
          <a:xfrm>
            <a:off x="558800" y="1780137"/>
            <a:ext cx="9575800" cy="385466"/>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7" name="矢印: 五方向 6">
            <a:extLst>
              <a:ext uri="{FF2B5EF4-FFF2-40B4-BE49-F238E27FC236}">
                <a16:creationId xmlns:a16="http://schemas.microsoft.com/office/drawing/2014/main" id="{C7A46937-DA2D-9F38-18DC-CEC6F5EC48CE}"/>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8" name="矢印: 五方向 7">
            <a:extLst>
              <a:ext uri="{FF2B5EF4-FFF2-40B4-BE49-F238E27FC236}">
                <a16:creationId xmlns:a16="http://schemas.microsoft.com/office/drawing/2014/main" id="{98D86CB0-41F5-6B08-48EC-3A7F58DAA4AC}"/>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2" name="正方形/長方形 1">
            <a:extLst>
              <a:ext uri="{FF2B5EF4-FFF2-40B4-BE49-F238E27FC236}">
                <a16:creationId xmlns:a16="http://schemas.microsoft.com/office/drawing/2014/main" id="{C4CAC85B-60E4-E2EB-78A1-FDC6FD3FC519}"/>
              </a:ext>
            </a:extLst>
          </p:cNvPr>
          <p:cNvSpPr/>
          <p:nvPr/>
        </p:nvSpPr>
        <p:spPr>
          <a:xfrm>
            <a:off x="558800"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注力課題</a:t>
            </a:r>
          </a:p>
        </p:txBody>
      </p:sp>
      <p:sp>
        <p:nvSpPr>
          <p:cNvPr id="3" name="正方形/長方形 2">
            <a:extLst>
              <a:ext uri="{FF2B5EF4-FFF2-40B4-BE49-F238E27FC236}">
                <a16:creationId xmlns:a16="http://schemas.microsoft.com/office/drawing/2014/main" id="{E24993CF-F68F-F01C-27A3-982284055F54}"/>
              </a:ext>
            </a:extLst>
          </p:cNvPr>
          <p:cNvSpPr/>
          <p:nvPr/>
        </p:nvSpPr>
        <p:spPr>
          <a:xfrm>
            <a:off x="4636457"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施策の方向性・施策内容</a:t>
            </a:r>
          </a:p>
        </p:txBody>
      </p:sp>
      <p:sp>
        <p:nvSpPr>
          <p:cNvPr id="4" name="正方形/長方形 3">
            <a:extLst>
              <a:ext uri="{FF2B5EF4-FFF2-40B4-BE49-F238E27FC236}">
                <a16:creationId xmlns:a16="http://schemas.microsoft.com/office/drawing/2014/main" id="{71882C7B-7B8E-3332-2875-B2126955E95C}"/>
              </a:ext>
            </a:extLst>
          </p:cNvPr>
          <p:cNvSpPr/>
          <p:nvPr/>
        </p:nvSpPr>
        <p:spPr>
          <a:xfrm>
            <a:off x="6497586"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施策のアウトカム（</a:t>
            </a:r>
            <a:r>
              <a:rPr kumimoji="0" lang="en-US" altLang="ja-JP"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KPI</a:t>
            </a:r>
            <a:r>
              <a:rPr kumimoji="0" lang="ja-JP" altLang="en-US" sz="1200" b="1" kern="0">
                <a:solidFill>
                  <a:schemeClr val="bg1"/>
                </a:solidFill>
                <a:latin typeface="Meiryo UI" panose="020B0604030504040204" pitchFamily="50" charset="-128"/>
                <a:ea typeface="Meiryo UI" panose="020B0604030504040204" pitchFamily="50" charset="-128"/>
              </a:rPr>
              <a:t>）</a:t>
            </a:r>
            <a:br>
              <a:rPr kumimoji="0" lang="en-US" altLang="ja-JP" sz="1200" b="1" kern="0">
                <a:solidFill>
                  <a:schemeClr val="bg1"/>
                </a:solidFill>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の目標と実績</a:t>
            </a:r>
          </a:p>
        </p:txBody>
      </p:sp>
      <p:sp>
        <p:nvSpPr>
          <p:cNvPr id="6" name="正方形/長方形 5">
            <a:extLst>
              <a:ext uri="{FF2B5EF4-FFF2-40B4-BE49-F238E27FC236}">
                <a16:creationId xmlns:a16="http://schemas.microsoft.com/office/drawing/2014/main" id="{FB0441F9-5A25-9699-412E-9E9408FF0E11}"/>
              </a:ext>
            </a:extLst>
          </p:cNvPr>
          <p:cNvSpPr/>
          <p:nvPr/>
        </p:nvSpPr>
        <p:spPr>
          <a:xfrm>
            <a:off x="558800" y="2605588"/>
            <a:ext cx="1775886"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FDCC53C2-4E82-0888-8B47-B4CC792D1B34}"/>
              </a:ext>
            </a:extLst>
          </p:cNvPr>
          <p:cNvSpPr/>
          <p:nvPr/>
        </p:nvSpPr>
        <p:spPr>
          <a:xfrm>
            <a:off x="4636457" y="2605587"/>
            <a:ext cx="1775886"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BFB77E44-6F00-77AF-D91B-6D3DF45ACD85}"/>
              </a:ext>
            </a:extLst>
          </p:cNvPr>
          <p:cNvSpPr/>
          <p:nvPr/>
        </p:nvSpPr>
        <p:spPr>
          <a:xfrm>
            <a:off x="6497586" y="2605587"/>
            <a:ext cx="1775886"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目標</a:t>
            </a: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実績</a:t>
            </a: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FFBD68D0-CFA4-84E8-6F5A-6D4AD82F504E}"/>
              </a:ext>
            </a:extLst>
          </p:cNvPr>
          <p:cNvSpPr/>
          <p:nvPr/>
        </p:nvSpPr>
        <p:spPr>
          <a:xfrm>
            <a:off x="8358714"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施策のアウトプット</a:t>
            </a:r>
            <a:br>
              <a:rPr kumimoji="0" lang="en-US" altLang="ja-JP"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の目標と実績</a:t>
            </a:r>
          </a:p>
        </p:txBody>
      </p:sp>
      <p:sp>
        <p:nvSpPr>
          <p:cNvPr id="15" name="正方形/長方形 14">
            <a:extLst>
              <a:ext uri="{FF2B5EF4-FFF2-40B4-BE49-F238E27FC236}">
                <a16:creationId xmlns:a16="http://schemas.microsoft.com/office/drawing/2014/main" id="{7DCE509F-E753-5959-FE04-689B397F15DF}"/>
              </a:ext>
            </a:extLst>
          </p:cNvPr>
          <p:cNvSpPr/>
          <p:nvPr/>
        </p:nvSpPr>
        <p:spPr>
          <a:xfrm>
            <a:off x="8358714" y="2605587"/>
            <a:ext cx="1775886"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目標</a:t>
            </a: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実績</a:t>
            </a: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7045B772-7815-5EFE-2A0B-A2188E5D7CDC}"/>
              </a:ext>
            </a:extLst>
          </p:cNvPr>
          <p:cNvSpPr/>
          <p:nvPr/>
        </p:nvSpPr>
        <p:spPr>
          <a:xfrm>
            <a:off x="2419929" y="2241987"/>
            <a:ext cx="1023021"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担当課</a:t>
            </a:r>
          </a:p>
        </p:txBody>
      </p:sp>
      <p:sp>
        <p:nvSpPr>
          <p:cNvPr id="24" name="正方形/長方形 23">
            <a:extLst>
              <a:ext uri="{FF2B5EF4-FFF2-40B4-BE49-F238E27FC236}">
                <a16:creationId xmlns:a16="http://schemas.microsoft.com/office/drawing/2014/main" id="{30F95957-6F2E-715E-7C1A-C888C849B89D}"/>
              </a:ext>
            </a:extLst>
          </p:cNvPr>
          <p:cNvSpPr/>
          <p:nvPr/>
        </p:nvSpPr>
        <p:spPr>
          <a:xfrm>
            <a:off x="3528193" y="2241987"/>
            <a:ext cx="1023021"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施策名</a:t>
            </a:r>
          </a:p>
        </p:txBody>
      </p:sp>
      <p:sp>
        <p:nvSpPr>
          <p:cNvPr id="25" name="正方形/長方形 24">
            <a:extLst>
              <a:ext uri="{FF2B5EF4-FFF2-40B4-BE49-F238E27FC236}">
                <a16:creationId xmlns:a16="http://schemas.microsoft.com/office/drawing/2014/main" id="{D57AA4B5-FF7B-A074-1D4E-1DF068E304FA}"/>
              </a:ext>
            </a:extLst>
          </p:cNvPr>
          <p:cNvSpPr/>
          <p:nvPr/>
        </p:nvSpPr>
        <p:spPr>
          <a:xfrm>
            <a:off x="2419929" y="2605588"/>
            <a:ext cx="1023021"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C12CB3BC-16D2-8603-F84C-A1585F9CAF85}"/>
              </a:ext>
            </a:extLst>
          </p:cNvPr>
          <p:cNvSpPr/>
          <p:nvPr/>
        </p:nvSpPr>
        <p:spPr>
          <a:xfrm>
            <a:off x="3528193" y="2605587"/>
            <a:ext cx="1023021"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2FB3A556-5831-6DF2-A941-BB9F174A4C03}"/>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sp>
        <p:nvSpPr>
          <p:cNvPr id="9" name="楕円 8">
            <a:extLst>
              <a:ext uri="{FF2B5EF4-FFF2-40B4-BE49-F238E27FC236}">
                <a16:creationId xmlns:a16="http://schemas.microsoft.com/office/drawing/2014/main" id="{82EC367C-A17E-4533-078A-49CD0A58001B}"/>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2400" b="1">
                <a:solidFill>
                  <a:schemeClr val="tx1"/>
                </a:solidFill>
              </a:rPr>
              <a:t>2</a:t>
            </a:r>
            <a:endParaRPr kumimoji="1" lang="ja-JP" altLang="en-US" sz="2400" b="1">
              <a:solidFill>
                <a:schemeClr val="tx1"/>
              </a:solidFill>
            </a:endParaRPr>
          </a:p>
        </p:txBody>
      </p:sp>
    </p:spTree>
    <p:extLst>
      <p:ext uri="{BB962C8B-B14F-4D97-AF65-F5344CB8AC3E}">
        <p14:creationId xmlns:p14="http://schemas.microsoft.com/office/powerpoint/2010/main" val="14434378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18</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622048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総合的なアウトカム（</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KGI</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）の評価ワークシート</a:t>
            </a:r>
          </a:p>
        </p:txBody>
      </p:sp>
      <p:sp>
        <p:nvSpPr>
          <p:cNvPr id="10" name="正方形/長方形 9">
            <a:extLst>
              <a:ext uri="{FF2B5EF4-FFF2-40B4-BE49-F238E27FC236}">
                <a16:creationId xmlns:a16="http://schemas.microsoft.com/office/drawing/2014/main" id="{8820726C-4BAA-42D7-8EE7-4F097F36FBA0}"/>
              </a:ext>
            </a:extLst>
          </p:cNvPr>
          <p:cNvSpPr/>
          <p:nvPr/>
        </p:nvSpPr>
        <p:spPr>
          <a:xfrm>
            <a:off x="759767" y="4692060"/>
            <a:ext cx="4488888" cy="279400"/>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200" b="1" kern="0">
                <a:solidFill>
                  <a:schemeClr val="bg1"/>
                </a:solidFill>
                <a:latin typeface="Meiryo UI" panose="020B0604030504040204" pitchFamily="50" charset="-128"/>
                <a:ea typeface="Meiryo UI" panose="020B0604030504040204" pitchFamily="50" charset="-128"/>
              </a:rPr>
              <a:t>データ分析結果</a:t>
            </a:r>
          </a:p>
        </p:txBody>
      </p:sp>
      <p:sp>
        <p:nvSpPr>
          <p:cNvPr id="11" name="正方形/長方形 10">
            <a:extLst>
              <a:ext uri="{FF2B5EF4-FFF2-40B4-BE49-F238E27FC236}">
                <a16:creationId xmlns:a16="http://schemas.microsoft.com/office/drawing/2014/main" id="{A957653A-639C-4E2D-B079-C8CA3529B144}"/>
              </a:ext>
            </a:extLst>
          </p:cNvPr>
          <p:cNvSpPr/>
          <p:nvPr/>
        </p:nvSpPr>
        <p:spPr>
          <a:xfrm>
            <a:off x="759767" y="1579839"/>
            <a:ext cx="4488888" cy="279400"/>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200" b="1" kern="0">
                <a:solidFill>
                  <a:schemeClr val="bg1"/>
                </a:solidFill>
                <a:latin typeface="Meiryo UI" panose="020B0604030504040204" pitchFamily="50" charset="-128"/>
                <a:ea typeface="Meiryo UI" panose="020B0604030504040204" pitchFamily="50" charset="-128"/>
              </a:rPr>
              <a:t>総合的なアウトカムの可視化グラフ</a:t>
            </a:r>
          </a:p>
        </p:txBody>
      </p:sp>
      <p:sp>
        <p:nvSpPr>
          <p:cNvPr id="14" name="正方形/長方形 13">
            <a:extLst>
              <a:ext uri="{FF2B5EF4-FFF2-40B4-BE49-F238E27FC236}">
                <a16:creationId xmlns:a16="http://schemas.microsoft.com/office/drawing/2014/main" id="{6A7DF6AE-72BE-410E-BF9D-34FD4FEE296E}"/>
              </a:ext>
            </a:extLst>
          </p:cNvPr>
          <p:cNvSpPr/>
          <p:nvPr/>
        </p:nvSpPr>
        <p:spPr>
          <a:xfrm>
            <a:off x="5444745" y="1579839"/>
            <a:ext cx="4488888" cy="279400"/>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200" b="1" kern="0">
                <a:solidFill>
                  <a:schemeClr val="bg1"/>
                </a:solidFill>
                <a:latin typeface="Meiryo UI" panose="020B0604030504040204" pitchFamily="50" charset="-128"/>
                <a:ea typeface="Meiryo UI" panose="020B0604030504040204" pitchFamily="50" charset="-128"/>
              </a:rPr>
              <a:t>考察</a:t>
            </a:r>
          </a:p>
        </p:txBody>
      </p:sp>
      <p:sp>
        <p:nvSpPr>
          <p:cNvPr id="15" name="正方形/長方形 14">
            <a:extLst>
              <a:ext uri="{FF2B5EF4-FFF2-40B4-BE49-F238E27FC236}">
                <a16:creationId xmlns:a16="http://schemas.microsoft.com/office/drawing/2014/main" id="{A83F9F5A-D072-4DBA-A3C3-C4F473911E1E}"/>
              </a:ext>
            </a:extLst>
          </p:cNvPr>
          <p:cNvSpPr/>
          <p:nvPr/>
        </p:nvSpPr>
        <p:spPr>
          <a:xfrm>
            <a:off x="759767" y="4995341"/>
            <a:ext cx="4488888" cy="1432693"/>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16" name="正方形/長方形 15">
            <a:extLst>
              <a:ext uri="{FF2B5EF4-FFF2-40B4-BE49-F238E27FC236}">
                <a16:creationId xmlns:a16="http://schemas.microsoft.com/office/drawing/2014/main" id="{1414C518-D84F-425C-9D5D-4D72A48A2A8E}"/>
              </a:ext>
            </a:extLst>
          </p:cNvPr>
          <p:cNvSpPr/>
          <p:nvPr/>
        </p:nvSpPr>
        <p:spPr>
          <a:xfrm>
            <a:off x="759767" y="1883121"/>
            <a:ext cx="4488888" cy="2682072"/>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20" name="正方形/長方形 19">
            <a:extLst>
              <a:ext uri="{FF2B5EF4-FFF2-40B4-BE49-F238E27FC236}">
                <a16:creationId xmlns:a16="http://schemas.microsoft.com/office/drawing/2014/main" id="{BBD27215-5BB2-47FE-BB9B-6CA2891B580C}"/>
              </a:ext>
            </a:extLst>
          </p:cNvPr>
          <p:cNvSpPr/>
          <p:nvPr/>
        </p:nvSpPr>
        <p:spPr>
          <a:xfrm>
            <a:off x="5444745" y="1883120"/>
            <a:ext cx="4488888" cy="4544913"/>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2" name="矢印: 五方向 1">
            <a:extLst>
              <a:ext uri="{FF2B5EF4-FFF2-40B4-BE49-F238E27FC236}">
                <a16:creationId xmlns:a16="http://schemas.microsoft.com/office/drawing/2014/main" id="{F8B8146E-9A1B-008A-DA19-841A5685EB09}"/>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3" name="矢印: 五方向 2">
            <a:extLst>
              <a:ext uri="{FF2B5EF4-FFF2-40B4-BE49-F238E27FC236}">
                <a16:creationId xmlns:a16="http://schemas.microsoft.com/office/drawing/2014/main" id="{3CDB9767-0841-2FB7-D19E-797D0B57C1B8}"/>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6" name="正方形/長方形 5">
            <a:extLst>
              <a:ext uri="{FF2B5EF4-FFF2-40B4-BE49-F238E27FC236}">
                <a16:creationId xmlns:a16="http://schemas.microsoft.com/office/drawing/2014/main" id="{DB21DD8B-98BD-C37B-AA41-E61B0B309DA2}"/>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sp>
        <p:nvSpPr>
          <p:cNvPr id="4" name="楕円 3">
            <a:extLst>
              <a:ext uri="{FF2B5EF4-FFF2-40B4-BE49-F238E27FC236}">
                <a16:creationId xmlns:a16="http://schemas.microsoft.com/office/drawing/2014/main" id="{A3414385-1268-4601-80FB-AD5A16415FFE}"/>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dirty="0">
                <a:solidFill>
                  <a:schemeClr val="tx1"/>
                </a:solidFill>
              </a:rPr>
              <a:t>3</a:t>
            </a:r>
            <a:endParaRPr kumimoji="1" lang="ja-JP" altLang="en-US" sz="2400" b="1" dirty="0">
              <a:solidFill>
                <a:schemeClr val="tx1"/>
              </a:solidFill>
            </a:endParaRPr>
          </a:p>
        </p:txBody>
      </p:sp>
    </p:spTree>
    <p:extLst>
      <p:ext uri="{BB962C8B-B14F-4D97-AF65-F5344CB8AC3E}">
        <p14:creationId xmlns:p14="http://schemas.microsoft.com/office/powerpoint/2010/main" val="10741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19</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968521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施策のアウトプット</a:t>
            </a:r>
            <a:r>
              <a:rPr lang="ja-JP" altLang="en-US" sz="2375" b="1">
                <a:solidFill>
                  <a:schemeClr val="tx1"/>
                </a:solidFill>
                <a:latin typeface="Meiryo UI" panose="020B0604030504040204" pitchFamily="50" charset="-128"/>
                <a:ea typeface="Meiryo UI" panose="020B0604030504040204" pitchFamily="50" charset="-128"/>
                <a:cs typeface="Meiryo UI" panose="020B0604030504040204" pitchFamily="50" charset="-128"/>
              </a:rPr>
              <a:t>・施策のアウトカム（</a:t>
            </a:r>
            <a:r>
              <a:rPr lang="en-US" altLang="ja-JP" sz="2375" b="1">
                <a:solidFill>
                  <a:schemeClr val="tx1"/>
                </a:solidFill>
                <a:latin typeface="Meiryo UI" panose="020B0604030504040204" pitchFamily="50" charset="-128"/>
                <a:ea typeface="Meiryo UI" panose="020B0604030504040204" pitchFamily="50" charset="-128"/>
                <a:cs typeface="Meiryo UI" panose="020B0604030504040204" pitchFamily="50" charset="-128"/>
              </a:rPr>
              <a:t>KPI</a:t>
            </a:r>
            <a:r>
              <a:rPr lang="ja-JP" altLang="en-US" sz="2375" b="1">
                <a:solidFill>
                  <a:schemeClr val="tx1"/>
                </a:solidFill>
                <a:latin typeface="Meiryo UI" panose="020B0604030504040204" pitchFamily="50" charset="-128"/>
                <a:ea typeface="Meiryo UI" panose="020B0604030504040204" pitchFamily="50" charset="-128"/>
                <a:cs typeface="Meiryo UI" panose="020B0604030504040204" pitchFamily="50" charset="-128"/>
              </a:rPr>
              <a:t>）評価</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ワークシート </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記載例</a:t>
            </a:r>
          </a:p>
        </p:txBody>
      </p:sp>
      <p:sp>
        <p:nvSpPr>
          <p:cNvPr id="32" name="正方形/長方形 31">
            <a:extLst>
              <a:ext uri="{FF2B5EF4-FFF2-40B4-BE49-F238E27FC236}">
                <a16:creationId xmlns:a16="http://schemas.microsoft.com/office/drawing/2014/main" id="{35AC5F72-EF82-4318-87A9-A9B86809522F}"/>
              </a:ext>
            </a:extLst>
          </p:cNvPr>
          <p:cNvSpPr/>
          <p:nvPr/>
        </p:nvSpPr>
        <p:spPr>
          <a:xfrm>
            <a:off x="558800"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注力課題</a:t>
            </a:r>
          </a:p>
        </p:txBody>
      </p:sp>
      <p:sp>
        <p:nvSpPr>
          <p:cNvPr id="33" name="正方形/長方形 32">
            <a:extLst>
              <a:ext uri="{FF2B5EF4-FFF2-40B4-BE49-F238E27FC236}">
                <a16:creationId xmlns:a16="http://schemas.microsoft.com/office/drawing/2014/main" id="{630B7CDD-C012-4246-B03C-960BA137255B}"/>
              </a:ext>
            </a:extLst>
          </p:cNvPr>
          <p:cNvSpPr/>
          <p:nvPr/>
        </p:nvSpPr>
        <p:spPr>
          <a:xfrm>
            <a:off x="4636457"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施策の方向性・施策内容</a:t>
            </a:r>
          </a:p>
        </p:txBody>
      </p:sp>
      <p:sp>
        <p:nvSpPr>
          <p:cNvPr id="34" name="正方形/長方形 33">
            <a:extLst>
              <a:ext uri="{FF2B5EF4-FFF2-40B4-BE49-F238E27FC236}">
                <a16:creationId xmlns:a16="http://schemas.microsoft.com/office/drawing/2014/main" id="{31360BAE-9A5D-40B9-A30E-94C6513123AB}"/>
              </a:ext>
            </a:extLst>
          </p:cNvPr>
          <p:cNvSpPr/>
          <p:nvPr/>
        </p:nvSpPr>
        <p:spPr>
          <a:xfrm>
            <a:off x="6497586"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施策のアウトカム（</a:t>
            </a:r>
            <a:r>
              <a:rPr kumimoji="0" lang="en-US" altLang="ja-JP"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KPI</a:t>
            </a:r>
            <a:r>
              <a:rPr kumimoji="0" lang="ja-JP" altLang="en-US" sz="1200" b="1" kern="0">
                <a:solidFill>
                  <a:schemeClr val="bg1"/>
                </a:solidFill>
                <a:latin typeface="Meiryo UI" panose="020B0604030504040204" pitchFamily="50" charset="-128"/>
                <a:ea typeface="Meiryo UI" panose="020B0604030504040204" pitchFamily="50" charset="-128"/>
              </a:rPr>
              <a:t>）</a:t>
            </a:r>
            <a:br>
              <a:rPr kumimoji="0" lang="en-US" altLang="ja-JP" sz="1200" b="1" kern="0">
                <a:solidFill>
                  <a:schemeClr val="bg1"/>
                </a:solidFill>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の目標と実績</a:t>
            </a:r>
          </a:p>
        </p:txBody>
      </p:sp>
      <p:sp>
        <p:nvSpPr>
          <p:cNvPr id="38" name="正方形/長方形 37">
            <a:extLst>
              <a:ext uri="{FF2B5EF4-FFF2-40B4-BE49-F238E27FC236}">
                <a16:creationId xmlns:a16="http://schemas.microsoft.com/office/drawing/2014/main" id="{68F4A89B-37C1-492D-83AE-5EE374C8A636}"/>
              </a:ext>
            </a:extLst>
          </p:cNvPr>
          <p:cNvSpPr/>
          <p:nvPr/>
        </p:nvSpPr>
        <p:spPr>
          <a:xfrm>
            <a:off x="558800" y="2605588"/>
            <a:ext cx="1775886" cy="2925802"/>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中小事業者の事業継続</a:t>
            </a:r>
          </a:p>
        </p:txBody>
      </p:sp>
      <p:sp>
        <p:nvSpPr>
          <p:cNvPr id="39" name="正方形/長方形 38">
            <a:extLst>
              <a:ext uri="{FF2B5EF4-FFF2-40B4-BE49-F238E27FC236}">
                <a16:creationId xmlns:a16="http://schemas.microsoft.com/office/drawing/2014/main" id="{A9ECFB61-B722-4D3B-B0E2-8D3FB2F4AA09}"/>
              </a:ext>
            </a:extLst>
          </p:cNvPr>
          <p:cNvSpPr/>
          <p:nvPr/>
        </p:nvSpPr>
        <p:spPr>
          <a:xfrm>
            <a:off x="4636457" y="2605588"/>
            <a:ext cx="1775886"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セーフティネット保証の認定を受け、融資を受給した事業者に対し激励金を交付する</a:t>
            </a:r>
          </a:p>
        </p:txBody>
      </p:sp>
      <p:sp>
        <p:nvSpPr>
          <p:cNvPr id="40" name="正方形/長方形 39">
            <a:extLst>
              <a:ext uri="{FF2B5EF4-FFF2-40B4-BE49-F238E27FC236}">
                <a16:creationId xmlns:a16="http://schemas.microsoft.com/office/drawing/2014/main" id="{DEFA79EC-7D9E-479B-97E7-2B5208860ED1}"/>
              </a:ext>
            </a:extLst>
          </p:cNvPr>
          <p:cNvSpPr/>
          <p:nvPr/>
        </p:nvSpPr>
        <p:spPr>
          <a:xfrm>
            <a:off x="6497586" y="2605588"/>
            <a:ext cx="1775886"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目標</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該当事業者における</a:t>
            </a:r>
            <a:r>
              <a:rPr kumimoji="0" lang="en-US" altLang="ja-JP" sz="1200" kern="0">
                <a:solidFill>
                  <a:sysClr val="windowText" lastClr="000000"/>
                </a:solidFill>
                <a:latin typeface="Meiryo UI" panose="020B0604030504040204" pitchFamily="50" charset="-128"/>
                <a:ea typeface="Meiryo UI" panose="020B0604030504040204" pitchFamily="50" charset="-128"/>
              </a:rPr>
              <a:t>2022</a:t>
            </a:r>
            <a:r>
              <a:rPr kumimoji="0" lang="ja-JP" altLang="en-US" sz="1200" kern="0">
                <a:solidFill>
                  <a:sysClr val="windowText" lastClr="000000"/>
                </a:solidFill>
                <a:latin typeface="Meiryo UI" panose="020B0604030504040204" pitchFamily="50" charset="-128"/>
                <a:ea typeface="Meiryo UI" panose="020B0604030504040204" pitchFamily="50" charset="-128"/>
              </a:rPr>
              <a:t>年度の事業継続率</a:t>
            </a:r>
            <a:r>
              <a:rPr kumimoji="0" lang="en-US" altLang="ja-JP" sz="1200" kern="0">
                <a:solidFill>
                  <a:sysClr val="windowText" lastClr="000000"/>
                </a:solidFill>
                <a:latin typeface="Meiryo UI" panose="020B0604030504040204" pitchFamily="50" charset="-128"/>
                <a:ea typeface="Meiryo UI" panose="020B0604030504040204" pitchFamily="50" charset="-128"/>
              </a:rPr>
              <a:t>100%</a:t>
            </a:r>
            <a:br>
              <a:rPr kumimoji="0" lang="en-US" altLang="ja-JP" sz="1200" kern="0">
                <a:solidFill>
                  <a:sysClr val="windowText" lastClr="000000"/>
                </a:solidFill>
                <a:latin typeface="Meiryo UI" panose="020B0604030504040204" pitchFamily="50" charset="-128"/>
                <a:ea typeface="Meiryo UI" panose="020B0604030504040204" pitchFamily="50" charset="-128"/>
              </a:rPr>
            </a:b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実績</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指標の測定ができていない</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7EC75C00-B93B-4F63-8605-FDF9DD629360}"/>
              </a:ext>
            </a:extLst>
          </p:cNvPr>
          <p:cNvSpPr/>
          <p:nvPr/>
        </p:nvSpPr>
        <p:spPr>
          <a:xfrm>
            <a:off x="8358714"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施策のアウトプット</a:t>
            </a:r>
            <a:br>
              <a:rPr kumimoji="0" lang="en-US" altLang="ja-JP"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の目標と実績</a:t>
            </a:r>
          </a:p>
        </p:txBody>
      </p:sp>
      <p:sp>
        <p:nvSpPr>
          <p:cNvPr id="42" name="正方形/長方形 41">
            <a:extLst>
              <a:ext uri="{FF2B5EF4-FFF2-40B4-BE49-F238E27FC236}">
                <a16:creationId xmlns:a16="http://schemas.microsoft.com/office/drawing/2014/main" id="{613AE5FE-B3D1-4C93-A67A-13C163AB1D7F}"/>
              </a:ext>
            </a:extLst>
          </p:cNvPr>
          <p:cNvSpPr/>
          <p:nvPr/>
        </p:nvSpPr>
        <p:spPr>
          <a:xfrm>
            <a:off x="8358714" y="2605588"/>
            <a:ext cx="1775886"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目標</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該当事業者における施策活用割合</a:t>
            </a:r>
            <a:r>
              <a:rPr kumimoji="0" lang="en-US" altLang="ja-JP" sz="1200" kern="0">
                <a:solidFill>
                  <a:sysClr val="windowText" lastClr="000000"/>
                </a:solidFill>
                <a:latin typeface="Meiryo UI" panose="020B0604030504040204" pitchFamily="50" charset="-128"/>
                <a:ea typeface="Meiryo UI" panose="020B0604030504040204" pitchFamily="50" charset="-128"/>
              </a:rPr>
              <a:t>90%</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実績</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該当事業者における施策活用割合</a:t>
            </a:r>
            <a:r>
              <a:rPr kumimoji="0" lang="en-US" altLang="ja-JP" sz="1200" kern="0">
                <a:solidFill>
                  <a:sysClr val="windowText" lastClr="000000"/>
                </a:solidFill>
                <a:latin typeface="Meiryo UI" panose="020B0604030504040204" pitchFamily="50" charset="-128"/>
                <a:ea typeface="Meiryo UI" panose="020B0604030504040204" pitchFamily="50" charset="-128"/>
              </a:rPr>
              <a:t>94</a:t>
            </a:r>
            <a:r>
              <a:rPr kumimoji="0" lang="ja-JP" altLang="en-US" sz="1200" kern="0">
                <a:solidFill>
                  <a:sysClr val="windowText" lastClr="000000"/>
                </a:solidFill>
                <a:latin typeface="Meiryo UI" panose="020B0604030504040204" pitchFamily="50" charset="-128"/>
                <a:ea typeface="Meiryo UI" panose="020B0604030504040204" pitchFamily="50" charset="-128"/>
              </a:rPr>
              <a:t>％</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43" name="正方形/長方形 42">
            <a:extLst>
              <a:ext uri="{FF2B5EF4-FFF2-40B4-BE49-F238E27FC236}">
                <a16:creationId xmlns:a16="http://schemas.microsoft.com/office/drawing/2014/main" id="{AE18DF98-0C2B-485A-863E-07C7ECDE89D5}"/>
              </a:ext>
            </a:extLst>
          </p:cNvPr>
          <p:cNvSpPr/>
          <p:nvPr/>
        </p:nvSpPr>
        <p:spPr>
          <a:xfrm>
            <a:off x="558800" y="5606450"/>
            <a:ext cx="9575800"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備考／考察</a:t>
            </a:r>
          </a:p>
        </p:txBody>
      </p:sp>
      <p:sp>
        <p:nvSpPr>
          <p:cNvPr id="44" name="正方形/長方形 43">
            <a:extLst>
              <a:ext uri="{FF2B5EF4-FFF2-40B4-BE49-F238E27FC236}">
                <a16:creationId xmlns:a16="http://schemas.microsoft.com/office/drawing/2014/main" id="{B2559FA9-1491-4942-9710-DA190B7B8E04}"/>
              </a:ext>
            </a:extLst>
          </p:cNvPr>
          <p:cNvSpPr/>
          <p:nvPr/>
        </p:nvSpPr>
        <p:spPr>
          <a:xfrm>
            <a:off x="558800" y="5971544"/>
            <a:ext cx="9575800" cy="911517"/>
          </a:xfrm>
          <a:prstGeom prst="rect">
            <a:avLst/>
          </a:prstGeom>
          <a:noFill/>
          <a:ln>
            <a:solidFill>
              <a:srgbClr val="FFFFFF">
                <a:lumMod val="50000"/>
              </a:srgbClr>
            </a:solidFill>
          </a:ln>
        </p:spPr>
        <p:txBody>
          <a:bodyPr wrap="square"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そもそも測定ができていない</a:t>
            </a:r>
            <a:r>
              <a:rPr kumimoji="0" lang="ja-JP" altLang="en-US" sz="1200" kern="0">
                <a:solidFill>
                  <a:sysClr val="windowText" lastClr="000000"/>
                </a:solidFill>
                <a:latin typeface="Meiryo UI" panose="020B0604030504040204" pitchFamily="50" charset="-128"/>
                <a:ea typeface="Meiryo UI" panose="020B0604030504040204" pitchFamily="50" charset="-128"/>
              </a:rPr>
              <a:t>目標値</a:t>
            </a: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を設定してしまったため、施策のアウトカム（</a:t>
            </a:r>
            <a: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KPI</a:t>
            </a:r>
            <a:r>
              <a:rPr kumimoji="0" lang="ja-JP" altLang="en-US" sz="1200" kern="0">
                <a:solidFill>
                  <a:sysClr val="windowText" lastClr="000000"/>
                </a:solidFill>
                <a:latin typeface="Meiryo UI" panose="020B0604030504040204" pitchFamily="50" charset="-128"/>
                <a:ea typeface="Meiryo UI" panose="020B0604030504040204" pitchFamily="50" charset="-128"/>
              </a:rPr>
              <a:t>）について適切な効果検証ができなかった</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飲食店向け支援事業では、</a:t>
            </a:r>
            <a:r>
              <a:rPr kumimoji="0" lang="ja-JP" altLang="en-US" sz="1200" kern="0">
                <a:solidFill>
                  <a:sysClr val="windowText" lastClr="000000"/>
                </a:solidFill>
                <a:latin typeface="Meiryo UI" panose="020B0604030504040204" pitchFamily="50" charset="-128"/>
                <a:ea typeface="Meiryo UI" panose="020B0604030504040204" pitchFamily="50" charset="-128"/>
              </a:rPr>
              <a:t>施策のアウトプットおよび施策のアウトカムの両方が目標を達成することができた</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中小事業者や団体へのヒアリングを通じて、事業者の売上は回復傾向にあるという声も増えてきているため、</a:t>
            </a:r>
            <a:br>
              <a:rPr kumimoji="0" lang="en-US" altLang="ja-JP" sz="1200" kern="0">
                <a:solidFill>
                  <a:sysClr val="windowText" lastClr="000000"/>
                </a:solidFill>
                <a:latin typeface="Meiryo UI" panose="020B0604030504040204" pitchFamily="50" charset="-128"/>
                <a:ea typeface="Meiryo UI" panose="020B0604030504040204" pitchFamily="50" charset="-128"/>
              </a:rPr>
            </a:br>
            <a:r>
              <a:rPr kumimoji="0" lang="ja-JP" altLang="en-US" sz="1200" kern="0">
                <a:solidFill>
                  <a:sysClr val="windowText" lastClr="000000"/>
                </a:solidFill>
                <a:latin typeface="Meiryo UI" panose="020B0604030504040204" pitchFamily="50" charset="-128"/>
                <a:ea typeface="Meiryo UI" panose="020B0604030504040204" pitchFamily="50" charset="-128"/>
              </a:rPr>
              <a:t>総合的なアウトカム（</a:t>
            </a:r>
            <a:r>
              <a:rPr kumimoji="0" lang="en-US" altLang="ja-JP" sz="1200" kern="0">
                <a:solidFill>
                  <a:sysClr val="windowText" lastClr="000000"/>
                </a:solidFill>
                <a:latin typeface="Meiryo UI" panose="020B0604030504040204" pitchFamily="50" charset="-128"/>
                <a:ea typeface="Meiryo UI" panose="020B0604030504040204" pitchFamily="50" charset="-128"/>
              </a:rPr>
              <a:t>KGI</a:t>
            </a:r>
            <a:r>
              <a:rPr kumimoji="0" lang="ja-JP" altLang="en-US" sz="1200" kern="0">
                <a:solidFill>
                  <a:sysClr val="windowText" lastClr="000000"/>
                </a:solidFill>
                <a:latin typeface="Meiryo UI" panose="020B0604030504040204" pitchFamily="50" charset="-128"/>
                <a:ea typeface="Meiryo UI" panose="020B0604030504040204" pitchFamily="50" charset="-128"/>
              </a:rPr>
              <a:t>）の評価を実施し政策課題の解決状況</a:t>
            </a:r>
            <a:r>
              <a:rPr kumimoji="0" lang="ja-JP" altLang="en-US" sz="1200" kern="0">
                <a:solidFill>
                  <a:schemeClr val="tx1"/>
                </a:solidFill>
                <a:latin typeface="Meiryo UI" panose="020B0604030504040204" pitchFamily="50" charset="-128"/>
                <a:ea typeface="Meiryo UI" panose="020B0604030504040204" pitchFamily="50" charset="-128"/>
              </a:rPr>
              <a:t>を</a:t>
            </a:r>
            <a:r>
              <a:rPr kumimoji="0" lang="ja-JP" altLang="en-US" sz="1200" kern="0">
                <a:solidFill>
                  <a:sysClr val="windowText" lastClr="000000"/>
                </a:solidFill>
                <a:latin typeface="Meiryo UI" panose="020B0604030504040204" pitchFamily="50" charset="-128"/>
                <a:ea typeface="Meiryo UI" panose="020B0604030504040204" pitchFamily="50" charset="-128"/>
              </a:rPr>
              <a:t>確認する</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EFDC3F2D-0682-4B01-98D3-E35DDD078D4C}"/>
              </a:ext>
            </a:extLst>
          </p:cNvPr>
          <p:cNvSpPr/>
          <p:nvPr/>
        </p:nvSpPr>
        <p:spPr>
          <a:xfrm>
            <a:off x="558800" y="1416536"/>
            <a:ext cx="9575800"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政策課題</a:t>
            </a:r>
          </a:p>
        </p:txBody>
      </p:sp>
      <p:sp>
        <p:nvSpPr>
          <p:cNvPr id="46" name="正方形/長方形 45">
            <a:extLst>
              <a:ext uri="{FF2B5EF4-FFF2-40B4-BE49-F238E27FC236}">
                <a16:creationId xmlns:a16="http://schemas.microsoft.com/office/drawing/2014/main" id="{63A8A089-3927-44DC-BE99-2EC1CEDDEC8C}"/>
              </a:ext>
            </a:extLst>
          </p:cNvPr>
          <p:cNvSpPr/>
          <p:nvPr/>
        </p:nvSpPr>
        <p:spPr>
          <a:xfrm>
            <a:off x="558800" y="1780137"/>
            <a:ext cx="9575800" cy="385466"/>
          </a:xfrm>
          <a:prstGeom prst="rect">
            <a:avLst/>
          </a:prstGeom>
          <a:noFill/>
          <a:ln>
            <a:solidFill>
              <a:srgbClr val="FFFFFF">
                <a:lumMod val="50000"/>
              </a:srgbClr>
            </a:solidFill>
          </a:ln>
        </p:spPr>
        <p:txBody>
          <a:bodyPr wrap="none" rtlCol="0" anchor="ctr">
            <a:noAutofit/>
          </a:bodyPr>
          <a:lstStyle/>
          <a:p>
            <a:pPr algn="ctr" fontAlgn="auto">
              <a:spcBef>
                <a:spcPts val="0"/>
              </a:spcBef>
              <a:spcAft>
                <a:spcPts val="0"/>
              </a:spcAft>
              <a:defRPr/>
            </a:pPr>
            <a:r>
              <a:rPr kumimoji="1" lang="ja-JP" altLang="en-US" sz="1200">
                <a:solidFill>
                  <a:schemeClr val="tx1"/>
                </a:solidFill>
                <a:latin typeface="Meiryo UI" panose="020B0604030504040204" pitchFamily="50" charset="-128"/>
                <a:ea typeface="Meiryo UI" panose="020B0604030504040204" pitchFamily="50" charset="-128"/>
              </a:rPr>
              <a:t>売上減で資金繰りが厳し</a:t>
            </a:r>
            <a:r>
              <a:rPr lang="ja-JP" altLang="en-US" sz="1200">
                <a:solidFill>
                  <a:schemeClr val="tx1"/>
                </a:solidFill>
                <a:latin typeface="Meiryo UI" panose="020B0604030504040204" pitchFamily="50" charset="-128"/>
                <a:ea typeface="Meiryo UI" panose="020B0604030504040204" pitchFamily="50" charset="-128"/>
              </a:rPr>
              <a:t>い</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7" name="矢印: 五方向 6">
            <a:extLst>
              <a:ext uri="{FF2B5EF4-FFF2-40B4-BE49-F238E27FC236}">
                <a16:creationId xmlns:a16="http://schemas.microsoft.com/office/drawing/2014/main" id="{C7A46937-DA2D-9F38-18DC-CEC6F5EC48CE}"/>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8" name="矢印: 五方向 7">
            <a:extLst>
              <a:ext uri="{FF2B5EF4-FFF2-40B4-BE49-F238E27FC236}">
                <a16:creationId xmlns:a16="http://schemas.microsoft.com/office/drawing/2014/main" id="{98D86CB0-41F5-6B08-48EC-3A7F58DAA4AC}"/>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6" name="正方形/長方形 5">
            <a:extLst>
              <a:ext uri="{FF2B5EF4-FFF2-40B4-BE49-F238E27FC236}">
                <a16:creationId xmlns:a16="http://schemas.microsoft.com/office/drawing/2014/main" id="{69385B7F-9CAC-22D8-4F6E-03408296227D}"/>
              </a:ext>
            </a:extLst>
          </p:cNvPr>
          <p:cNvSpPr/>
          <p:nvPr/>
        </p:nvSpPr>
        <p:spPr>
          <a:xfrm>
            <a:off x="4636457" y="3599555"/>
            <a:ext cx="1775886"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売上が減少している飲食店のうち、感染症対策を十分に実施している事業者に対して支援金を交付する</a:t>
            </a:r>
          </a:p>
        </p:txBody>
      </p:sp>
      <p:sp>
        <p:nvSpPr>
          <p:cNvPr id="10" name="正方形/長方形 9">
            <a:extLst>
              <a:ext uri="{FF2B5EF4-FFF2-40B4-BE49-F238E27FC236}">
                <a16:creationId xmlns:a16="http://schemas.microsoft.com/office/drawing/2014/main" id="{76DB04E4-9DD1-7C61-2906-25366C7363E8}"/>
              </a:ext>
            </a:extLst>
          </p:cNvPr>
          <p:cNvSpPr/>
          <p:nvPr/>
        </p:nvSpPr>
        <p:spPr>
          <a:xfrm>
            <a:off x="6497586" y="3599555"/>
            <a:ext cx="1775886"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目標</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飲食店の事業所数が</a:t>
            </a:r>
            <a:r>
              <a:rPr kumimoji="0" lang="en-US" altLang="ja-JP" sz="1200" kern="0">
                <a:solidFill>
                  <a:sysClr val="windowText" lastClr="000000"/>
                </a:solidFill>
                <a:latin typeface="Meiryo UI" panose="020B0604030504040204" pitchFamily="50" charset="-128"/>
                <a:ea typeface="Meiryo UI" panose="020B0604030504040204" pitchFamily="50" charset="-128"/>
              </a:rPr>
              <a:t>2019</a:t>
            </a:r>
            <a:r>
              <a:rPr kumimoji="0" lang="ja-JP" altLang="en-US" sz="1200" kern="0">
                <a:solidFill>
                  <a:sysClr val="windowText" lastClr="000000"/>
                </a:solidFill>
                <a:latin typeface="Meiryo UI" panose="020B0604030504040204" pitchFamily="50" charset="-128"/>
                <a:ea typeface="Meiryo UI" panose="020B0604030504040204" pitchFamily="50" charset="-128"/>
              </a:rPr>
              <a:t>年対比でプラスになる</a:t>
            </a:r>
            <a:br>
              <a:rPr kumimoji="0" lang="en-US" altLang="ja-JP" sz="1200" kern="0">
                <a:solidFill>
                  <a:sysClr val="windowText" lastClr="000000"/>
                </a:solidFill>
                <a:latin typeface="Meiryo UI" panose="020B0604030504040204" pitchFamily="50" charset="-128"/>
                <a:ea typeface="Meiryo UI" panose="020B0604030504040204" pitchFamily="50" charset="-128"/>
              </a:rPr>
            </a:b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実績</a:t>
            </a:r>
            <a:r>
              <a:rPr kumimoji="0" lang="en-US" altLang="ja-JP" sz="1200" kern="0">
                <a:solidFill>
                  <a:sysClr val="windowText" lastClr="000000"/>
                </a:solidFill>
                <a:latin typeface="Meiryo UI" panose="020B0604030504040204" pitchFamily="50" charset="-128"/>
                <a:ea typeface="Meiryo UI" panose="020B0604030504040204" pitchFamily="50" charset="-128"/>
              </a:rPr>
              <a:t>】12</a:t>
            </a:r>
            <a:r>
              <a:rPr kumimoji="0" lang="ja-JP" altLang="en-US" sz="1200" kern="0">
                <a:solidFill>
                  <a:sysClr val="windowText" lastClr="000000"/>
                </a:solidFill>
                <a:latin typeface="Meiryo UI" panose="020B0604030504040204" pitchFamily="50" charset="-128"/>
                <a:ea typeface="Meiryo UI" panose="020B0604030504040204" pitchFamily="50" charset="-128"/>
              </a:rPr>
              <a:t>か月のうち</a:t>
            </a:r>
            <a:r>
              <a:rPr kumimoji="0" lang="en-US" altLang="ja-JP" sz="1200" kern="0">
                <a:solidFill>
                  <a:sysClr val="windowText" lastClr="000000"/>
                </a:solidFill>
                <a:latin typeface="Meiryo UI" panose="020B0604030504040204" pitchFamily="50" charset="-128"/>
                <a:ea typeface="Meiryo UI" panose="020B0604030504040204" pitchFamily="50" charset="-128"/>
              </a:rPr>
              <a:t>8</a:t>
            </a:r>
            <a:r>
              <a:rPr kumimoji="0" lang="ja-JP" altLang="en-US" sz="1200" kern="0">
                <a:solidFill>
                  <a:sysClr val="windowText" lastClr="000000"/>
                </a:solidFill>
                <a:latin typeface="Meiryo UI" panose="020B0604030504040204" pitchFamily="50" charset="-128"/>
                <a:ea typeface="Meiryo UI" panose="020B0604030504040204" pitchFamily="50" charset="-128"/>
              </a:rPr>
              <a:t>か月プラスで推移</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0B48D3B8-DAF2-0783-7B5D-30B4A134BE4B}"/>
              </a:ext>
            </a:extLst>
          </p:cNvPr>
          <p:cNvSpPr/>
          <p:nvPr/>
        </p:nvSpPr>
        <p:spPr>
          <a:xfrm>
            <a:off x="8358714" y="3599555"/>
            <a:ext cx="1775886"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目標</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該当事業者における施策活用割合</a:t>
            </a:r>
            <a:r>
              <a:rPr kumimoji="0" lang="en-US" altLang="ja-JP" sz="1200" kern="0">
                <a:solidFill>
                  <a:sysClr val="windowText" lastClr="000000"/>
                </a:solidFill>
                <a:latin typeface="Meiryo UI" panose="020B0604030504040204" pitchFamily="50" charset="-128"/>
                <a:ea typeface="Meiryo UI" panose="020B0604030504040204" pitchFamily="50" charset="-128"/>
              </a:rPr>
              <a:t>90%</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実績</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該当事業者における施策活用割合</a:t>
            </a:r>
            <a:r>
              <a:rPr kumimoji="0" lang="en-US" altLang="ja-JP" sz="1200" kern="0">
                <a:solidFill>
                  <a:sysClr val="windowText" lastClr="000000"/>
                </a:solidFill>
                <a:latin typeface="Meiryo UI" panose="020B0604030504040204" pitchFamily="50" charset="-128"/>
                <a:ea typeface="Meiryo UI" panose="020B0604030504040204" pitchFamily="50" charset="-128"/>
              </a:rPr>
              <a:t>95</a:t>
            </a:r>
            <a:r>
              <a:rPr kumimoji="0" lang="ja-JP" altLang="en-US" sz="1200" kern="0">
                <a:solidFill>
                  <a:sysClr val="windowText" lastClr="000000"/>
                </a:solidFill>
                <a:latin typeface="Meiryo UI" panose="020B0604030504040204" pitchFamily="50" charset="-128"/>
                <a:ea typeface="Meiryo UI" panose="020B0604030504040204" pitchFamily="50" charset="-128"/>
              </a:rPr>
              <a:t>％</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32251B62-5E8C-405F-A42C-82297A165873}"/>
              </a:ext>
            </a:extLst>
          </p:cNvPr>
          <p:cNvSpPr/>
          <p:nvPr/>
        </p:nvSpPr>
        <p:spPr>
          <a:xfrm>
            <a:off x="2419929" y="2241987"/>
            <a:ext cx="1023021"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担当課</a:t>
            </a:r>
          </a:p>
        </p:txBody>
      </p:sp>
      <p:sp>
        <p:nvSpPr>
          <p:cNvPr id="31" name="正方形/長方形 30">
            <a:extLst>
              <a:ext uri="{FF2B5EF4-FFF2-40B4-BE49-F238E27FC236}">
                <a16:creationId xmlns:a16="http://schemas.microsoft.com/office/drawing/2014/main" id="{BD5BEC68-7A7C-4669-BDCC-2E13EC8F6E54}"/>
              </a:ext>
            </a:extLst>
          </p:cNvPr>
          <p:cNvSpPr/>
          <p:nvPr/>
        </p:nvSpPr>
        <p:spPr>
          <a:xfrm>
            <a:off x="3528193" y="2241987"/>
            <a:ext cx="1023021"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施策名</a:t>
            </a:r>
          </a:p>
        </p:txBody>
      </p:sp>
      <p:sp>
        <p:nvSpPr>
          <p:cNvPr id="36" name="正方形/長方形 35">
            <a:extLst>
              <a:ext uri="{FF2B5EF4-FFF2-40B4-BE49-F238E27FC236}">
                <a16:creationId xmlns:a16="http://schemas.microsoft.com/office/drawing/2014/main" id="{4FFC23E8-059D-49C4-B79B-234E3A5E47AA}"/>
              </a:ext>
            </a:extLst>
          </p:cNvPr>
          <p:cNvSpPr/>
          <p:nvPr/>
        </p:nvSpPr>
        <p:spPr>
          <a:xfrm>
            <a:off x="2419929" y="2605588"/>
            <a:ext cx="1023021" cy="1931836"/>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観光産業課</a:t>
            </a:r>
          </a:p>
        </p:txBody>
      </p:sp>
      <p:sp>
        <p:nvSpPr>
          <p:cNvPr id="37" name="正方形/長方形 36">
            <a:extLst>
              <a:ext uri="{FF2B5EF4-FFF2-40B4-BE49-F238E27FC236}">
                <a16:creationId xmlns:a16="http://schemas.microsoft.com/office/drawing/2014/main" id="{F023F0F7-977E-42F7-B596-091BB7B03B8B}"/>
              </a:ext>
            </a:extLst>
          </p:cNvPr>
          <p:cNvSpPr/>
          <p:nvPr/>
        </p:nvSpPr>
        <p:spPr>
          <a:xfrm>
            <a:off x="3528193" y="2605588"/>
            <a:ext cx="1023021"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事業者支援激励金事業</a:t>
            </a:r>
          </a:p>
        </p:txBody>
      </p:sp>
      <p:sp>
        <p:nvSpPr>
          <p:cNvPr id="3" name="正方形/長方形 2">
            <a:extLst>
              <a:ext uri="{FF2B5EF4-FFF2-40B4-BE49-F238E27FC236}">
                <a16:creationId xmlns:a16="http://schemas.microsoft.com/office/drawing/2014/main" id="{6699FF09-1CC0-C004-A185-C90A39D2744C}"/>
              </a:ext>
            </a:extLst>
          </p:cNvPr>
          <p:cNvSpPr/>
          <p:nvPr/>
        </p:nvSpPr>
        <p:spPr>
          <a:xfrm>
            <a:off x="3528193" y="3599555"/>
            <a:ext cx="1023021"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飲食店向け支援事業</a:t>
            </a:r>
          </a:p>
        </p:txBody>
      </p:sp>
      <p:sp>
        <p:nvSpPr>
          <p:cNvPr id="15" name="正方形/長方形 14">
            <a:extLst>
              <a:ext uri="{FF2B5EF4-FFF2-40B4-BE49-F238E27FC236}">
                <a16:creationId xmlns:a16="http://schemas.microsoft.com/office/drawing/2014/main" id="{8E95B793-7822-C4EF-3638-8DDEF013FF73}"/>
              </a:ext>
            </a:extLst>
          </p:cNvPr>
          <p:cNvSpPr/>
          <p:nvPr/>
        </p:nvSpPr>
        <p:spPr>
          <a:xfrm>
            <a:off x="3528193" y="4593521"/>
            <a:ext cx="1023021"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中小企業制度利子補給事業</a:t>
            </a:r>
          </a:p>
        </p:txBody>
      </p:sp>
      <p:sp>
        <p:nvSpPr>
          <p:cNvPr id="20" name="正方形/長方形 19">
            <a:extLst>
              <a:ext uri="{FF2B5EF4-FFF2-40B4-BE49-F238E27FC236}">
                <a16:creationId xmlns:a16="http://schemas.microsoft.com/office/drawing/2014/main" id="{853C1469-230D-2140-B776-AB8E9C830C54}"/>
              </a:ext>
            </a:extLst>
          </p:cNvPr>
          <p:cNvSpPr/>
          <p:nvPr/>
        </p:nvSpPr>
        <p:spPr>
          <a:xfrm>
            <a:off x="2419929" y="4593521"/>
            <a:ext cx="1023021"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金融課</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2196E22C-D7C5-D35E-3170-B849C5593297}"/>
              </a:ext>
            </a:extLst>
          </p:cNvPr>
          <p:cNvSpPr/>
          <p:nvPr/>
        </p:nvSpPr>
        <p:spPr>
          <a:xfrm>
            <a:off x="4636457" y="4593521"/>
            <a:ext cx="1775886"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コロナ禍において売り上げ減少要件を満たした中小企業・個人事業主に対して利子補給を行う</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FF5FD0D6-A006-7CC6-A992-B13D21E96F0F}"/>
              </a:ext>
            </a:extLst>
          </p:cNvPr>
          <p:cNvSpPr/>
          <p:nvPr/>
        </p:nvSpPr>
        <p:spPr>
          <a:xfrm>
            <a:off x="6497586" y="4593521"/>
            <a:ext cx="1775886"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目標</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該当事業者における</a:t>
            </a:r>
            <a:r>
              <a:rPr kumimoji="0" lang="en-US" altLang="ja-JP" sz="1200" kern="0">
                <a:solidFill>
                  <a:sysClr val="windowText" lastClr="000000"/>
                </a:solidFill>
                <a:latin typeface="Meiryo UI" panose="020B0604030504040204" pitchFamily="50" charset="-128"/>
                <a:ea typeface="Meiryo UI" panose="020B0604030504040204" pitchFamily="50" charset="-128"/>
              </a:rPr>
              <a:t>2022</a:t>
            </a:r>
            <a:r>
              <a:rPr kumimoji="0" lang="ja-JP" altLang="en-US" sz="1200" kern="0">
                <a:solidFill>
                  <a:sysClr val="windowText" lastClr="000000"/>
                </a:solidFill>
                <a:latin typeface="Meiryo UI" panose="020B0604030504040204" pitchFamily="50" charset="-128"/>
                <a:ea typeface="Meiryo UI" panose="020B0604030504040204" pitchFamily="50" charset="-128"/>
              </a:rPr>
              <a:t>年度の事業継続率</a:t>
            </a:r>
            <a:r>
              <a:rPr kumimoji="0" lang="en-US" altLang="ja-JP" sz="1200" kern="0">
                <a:solidFill>
                  <a:sysClr val="windowText" lastClr="000000"/>
                </a:solidFill>
                <a:latin typeface="Meiryo UI" panose="020B0604030504040204" pitchFamily="50" charset="-128"/>
                <a:ea typeface="Meiryo UI" panose="020B0604030504040204" pitchFamily="50" charset="-128"/>
              </a:rPr>
              <a:t>100%</a:t>
            </a:r>
            <a:br>
              <a:rPr kumimoji="0" lang="en-US" altLang="ja-JP" sz="1200" kern="0">
                <a:solidFill>
                  <a:sysClr val="windowText" lastClr="000000"/>
                </a:solidFill>
                <a:latin typeface="Meiryo UI" panose="020B0604030504040204" pitchFamily="50" charset="-128"/>
                <a:ea typeface="Meiryo UI" panose="020B0604030504040204" pitchFamily="50" charset="-128"/>
              </a:rPr>
            </a:b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実績</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指標の測定ができていない</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2E93F9EC-72C6-5785-F48D-386ED62E2141}"/>
              </a:ext>
            </a:extLst>
          </p:cNvPr>
          <p:cNvSpPr/>
          <p:nvPr/>
        </p:nvSpPr>
        <p:spPr>
          <a:xfrm>
            <a:off x="8358714" y="4593521"/>
            <a:ext cx="1775886" cy="93786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目標</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中小企業・個人事業者向けの支援件数合計</a:t>
            </a:r>
            <a:r>
              <a:rPr kumimoji="0" lang="en-US" altLang="ja-JP" sz="1200" kern="0">
                <a:solidFill>
                  <a:sysClr val="windowText" lastClr="000000"/>
                </a:solidFill>
                <a:latin typeface="Meiryo UI" panose="020B0604030504040204" pitchFamily="50" charset="-128"/>
                <a:ea typeface="Meiryo UI" panose="020B0604030504040204" pitchFamily="50" charset="-128"/>
              </a:rPr>
              <a:t>500</a:t>
            </a:r>
            <a:r>
              <a:rPr kumimoji="0" lang="ja-JP" altLang="en-US" sz="1200" kern="0">
                <a:solidFill>
                  <a:sysClr val="windowText" lastClr="000000"/>
                </a:solidFill>
                <a:latin typeface="Meiryo UI" panose="020B0604030504040204" pitchFamily="50" charset="-128"/>
                <a:ea typeface="Meiryo UI" panose="020B0604030504040204" pitchFamily="50" charset="-128"/>
              </a:rPr>
              <a:t>件</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実績</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支援件数合計</a:t>
            </a:r>
            <a:r>
              <a:rPr kumimoji="0" lang="en-US" altLang="ja-JP" sz="1200" kern="0">
                <a:solidFill>
                  <a:sysClr val="windowText" lastClr="000000"/>
                </a:solidFill>
                <a:latin typeface="Meiryo UI" panose="020B0604030504040204" pitchFamily="50" charset="-128"/>
                <a:ea typeface="Meiryo UI" panose="020B0604030504040204" pitchFamily="50" charset="-128"/>
              </a:rPr>
              <a:t>360</a:t>
            </a:r>
            <a:r>
              <a:rPr kumimoji="0" lang="ja-JP" altLang="en-US" sz="1200" kern="0">
                <a:solidFill>
                  <a:sysClr val="windowText" lastClr="000000"/>
                </a:solidFill>
                <a:latin typeface="Meiryo UI" panose="020B0604030504040204" pitchFamily="50" charset="-128"/>
                <a:ea typeface="Meiryo UI" panose="020B0604030504040204" pitchFamily="50" charset="-128"/>
              </a:rPr>
              <a:t>件</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p:txBody>
      </p:sp>
      <p:sp>
        <p:nvSpPr>
          <p:cNvPr id="25" name="吹き出し: 折線 24">
            <a:extLst>
              <a:ext uri="{FF2B5EF4-FFF2-40B4-BE49-F238E27FC236}">
                <a16:creationId xmlns:a16="http://schemas.microsoft.com/office/drawing/2014/main" id="{A65AE9E3-8D17-2BB2-6625-BB9F49C173F1}"/>
              </a:ext>
            </a:extLst>
          </p:cNvPr>
          <p:cNvSpPr/>
          <p:nvPr/>
        </p:nvSpPr>
        <p:spPr>
          <a:xfrm>
            <a:off x="8574036" y="6028582"/>
            <a:ext cx="1955489" cy="797440"/>
          </a:xfrm>
          <a:prstGeom prst="borderCallout2">
            <a:avLst>
              <a:gd name="adj1" fmla="val 23547"/>
              <a:gd name="adj2" fmla="val -2113"/>
              <a:gd name="adj3" fmla="val 23304"/>
              <a:gd name="adj4" fmla="val -12505"/>
              <a:gd name="adj5" fmla="val 58357"/>
              <a:gd name="adj6" fmla="val -37349"/>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住民の声やヒアリングなど</a:t>
            </a:r>
            <a:r>
              <a:rPr kumimoji="1" lang="ja-JP" altLang="en-US" sz="1200" b="1">
                <a:solidFill>
                  <a:schemeClr val="tx1"/>
                </a:solidFill>
                <a:latin typeface="Meiryo UI" panose="020B0604030504040204" pitchFamily="50" charset="-128"/>
                <a:ea typeface="Meiryo UI" panose="020B0604030504040204" pitchFamily="50" charset="-128"/>
              </a:rPr>
              <a:t>定性的な情報も考慮して考察を行う</a:t>
            </a:r>
          </a:p>
        </p:txBody>
      </p:sp>
      <p:sp>
        <p:nvSpPr>
          <p:cNvPr id="26" name="吹き出し: 折線 25">
            <a:extLst>
              <a:ext uri="{FF2B5EF4-FFF2-40B4-BE49-F238E27FC236}">
                <a16:creationId xmlns:a16="http://schemas.microsoft.com/office/drawing/2014/main" id="{73614D70-D29E-1782-D85D-06BA4874C781}"/>
              </a:ext>
            </a:extLst>
          </p:cNvPr>
          <p:cNvSpPr/>
          <p:nvPr/>
        </p:nvSpPr>
        <p:spPr>
          <a:xfrm>
            <a:off x="8157957" y="1639542"/>
            <a:ext cx="1955489" cy="544662"/>
          </a:xfrm>
          <a:prstGeom prst="borderCallout2">
            <a:avLst>
              <a:gd name="adj1" fmla="val 50055"/>
              <a:gd name="adj2" fmla="val -882"/>
              <a:gd name="adj3" fmla="val 49812"/>
              <a:gd name="adj4" fmla="val -12505"/>
              <a:gd name="adj5" fmla="val 109718"/>
              <a:gd name="adj6" fmla="val -42707"/>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lang="ja-JP" altLang="en-US" sz="1200">
                <a:solidFill>
                  <a:schemeClr val="tx1"/>
                </a:solidFill>
                <a:latin typeface="Meiryo UI" panose="020B0604030504040204" pitchFamily="50" charset="-128"/>
                <a:ea typeface="Meiryo UI" panose="020B0604030504040204" pitchFamily="50" charset="-128"/>
              </a:rPr>
              <a:t>指標を</a:t>
            </a:r>
            <a:r>
              <a:rPr lang="ja-JP" altLang="en-US" sz="1200" b="1">
                <a:solidFill>
                  <a:schemeClr val="tx1"/>
                </a:solidFill>
                <a:latin typeface="Meiryo UI" panose="020B0604030504040204" pitchFamily="50" charset="-128"/>
                <a:ea typeface="Meiryo UI" panose="020B0604030504040204" pitchFamily="50" charset="-128"/>
              </a:rPr>
              <a:t>具体的に記載</a:t>
            </a:r>
            <a:r>
              <a:rPr lang="ja-JP" altLang="en-US" sz="1200">
                <a:solidFill>
                  <a:schemeClr val="tx1"/>
                </a:solidFill>
                <a:latin typeface="Meiryo UI" panose="020B0604030504040204" pitchFamily="50" charset="-128"/>
                <a:ea typeface="Meiryo UI" panose="020B0604030504040204" pitchFamily="50" charset="-128"/>
              </a:rPr>
              <a:t>し、達成状況を判断する</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2A786094-1D1B-843B-4EE9-5CBF08456800}"/>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sp>
        <p:nvSpPr>
          <p:cNvPr id="4" name="楕円 3">
            <a:extLst>
              <a:ext uri="{FF2B5EF4-FFF2-40B4-BE49-F238E27FC236}">
                <a16:creationId xmlns:a16="http://schemas.microsoft.com/office/drawing/2014/main" id="{E7A71994-021A-4D59-5E62-BBCC1F176F05}"/>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2400" b="1">
                <a:solidFill>
                  <a:schemeClr val="tx1"/>
                </a:solidFill>
              </a:rPr>
              <a:t>2</a:t>
            </a:r>
            <a:endParaRPr kumimoji="1" lang="ja-JP" altLang="en-US" sz="2400" b="1">
              <a:solidFill>
                <a:schemeClr val="tx1"/>
              </a:solidFill>
            </a:endParaRPr>
          </a:p>
        </p:txBody>
      </p:sp>
    </p:spTree>
    <p:extLst>
      <p:ext uri="{BB962C8B-B14F-4D97-AF65-F5344CB8AC3E}">
        <p14:creationId xmlns:p14="http://schemas.microsoft.com/office/powerpoint/2010/main" val="2978821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2</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518603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地域課題分析ナビゲーション活用の効果</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実施した</a:t>
            </a:r>
            <a:r>
              <a:rPr lang="ja-JP" altLang="en-US" sz="1511"/>
              <a:t>地域</a:t>
            </a:r>
            <a:r>
              <a:rPr lang="ja-JP" altLang="en-US" sz="1511">
                <a:solidFill>
                  <a:prstClr val="black"/>
                </a:solidFill>
              </a:rPr>
              <a:t>施策の効果を検証し、</a:t>
            </a:r>
            <a:r>
              <a:rPr lang="ja-JP" altLang="en-US" sz="1511"/>
              <a:t>見直しや改善を行うための具体的なデータ活用</a:t>
            </a:r>
            <a:r>
              <a:rPr lang="ja-JP" altLang="en-US" sz="1511">
                <a:solidFill>
                  <a:prstClr val="black"/>
                </a:solidFill>
              </a:rPr>
              <a:t>方法を示します。</a:t>
            </a:r>
            <a:endParaRPr lang="en-US" altLang="ja-JP" sz="1511">
              <a:solidFill>
                <a:prstClr val="black"/>
              </a:solidFill>
            </a:endParaRPr>
          </a:p>
        </p:txBody>
      </p:sp>
      <p:sp>
        <p:nvSpPr>
          <p:cNvPr id="73" name="二等辺三角形 72">
            <a:extLst>
              <a:ext uri="{FF2B5EF4-FFF2-40B4-BE49-F238E27FC236}">
                <a16:creationId xmlns:a16="http://schemas.microsoft.com/office/drawing/2014/main" id="{2795F71A-B07B-493D-BD88-816E337B37F3}"/>
              </a:ext>
            </a:extLst>
          </p:cNvPr>
          <p:cNvSpPr/>
          <p:nvPr/>
        </p:nvSpPr>
        <p:spPr>
          <a:xfrm>
            <a:off x="723493" y="3093962"/>
            <a:ext cx="260364" cy="3652375"/>
          </a:xfrm>
          <a:prstGeom prst="triangle">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5400000" scaled="1"/>
            <a:tileRect/>
          </a:gra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
                <a:srgbClr val="747480"/>
              </a:buClr>
              <a:buSzTx/>
              <a:buFontTx/>
              <a:buNone/>
              <a:tabLst/>
              <a:defRPr/>
            </a:pPr>
            <a:endParaRPr kumimoji="0" lang="ja-JP" altLang="en-US" sz="1200" b="0" i="0" u="none" strike="noStrike" kern="0" cap="none" spc="0" normalizeH="0" baseline="0" noProof="0">
              <a:ln>
                <a:noFill/>
              </a:ln>
              <a:solidFill>
                <a:srgbClr val="2E2E38"/>
              </a:solidFill>
              <a:effectLst/>
              <a:uLnTx/>
              <a:uFillTx/>
              <a:latin typeface="EYInterstate"/>
              <a:ea typeface="Meiryo UI"/>
              <a:cs typeface="+mn-cs"/>
            </a:endParaRPr>
          </a:p>
        </p:txBody>
      </p:sp>
      <p:sp>
        <p:nvSpPr>
          <p:cNvPr id="74" name="正方形/長方形 73">
            <a:extLst>
              <a:ext uri="{FF2B5EF4-FFF2-40B4-BE49-F238E27FC236}">
                <a16:creationId xmlns:a16="http://schemas.microsoft.com/office/drawing/2014/main" id="{E04CFE43-3345-42C9-BF70-7073D71B6F12}"/>
              </a:ext>
            </a:extLst>
          </p:cNvPr>
          <p:cNvSpPr/>
          <p:nvPr/>
        </p:nvSpPr>
        <p:spPr>
          <a:xfrm>
            <a:off x="558800" y="1585875"/>
            <a:ext cx="4329395" cy="509626"/>
          </a:xfrm>
          <a:prstGeom prst="rect">
            <a:avLst/>
          </a:prstGeom>
          <a:solidFill>
            <a:srgbClr val="FFFFFF">
              <a:lumMod val="75000"/>
            </a:srgbClr>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
                <a:srgbClr val="747480"/>
              </a:buClr>
              <a:buSzTx/>
              <a:buFontTx/>
              <a:buNone/>
              <a:tabLst/>
              <a:defRPr/>
            </a:pPr>
            <a:r>
              <a:rPr kumimoji="0" lang="ja-JP" altLang="en-US" sz="1400" b="1" i="0" u="none" strike="noStrike" kern="0" cap="none" spc="0" normalizeH="0" baseline="0" noProof="0" dirty="0">
                <a:ln>
                  <a:noFill/>
                </a:ln>
                <a:solidFill>
                  <a:srgbClr val="2E2E38"/>
                </a:solidFill>
                <a:effectLst/>
                <a:uLnTx/>
                <a:uFillTx/>
                <a:latin typeface="EYInterstate"/>
                <a:ea typeface="Meiryo UI"/>
                <a:cs typeface="+mn-cs"/>
              </a:rPr>
              <a:t>データを活用した適切な効果検証ができていますか？</a:t>
            </a:r>
          </a:p>
        </p:txBody>
      </p:sp>
      <p:sp>
        <p:nvSpPr>
          <p:cNvPr id="75" name="正方形/長方形 74">
            <a:extLst>
              <a:ext uri="{FF2B5EF4-FFF2-40B4-BE49-F238E27FC236}">
                <a16:creationId xmlns:a16="http://schemas.microsoft.com/office/drawing/2014/main" id="{42EBA80E-C956-4525-982D-8EB527E4B57D}"/>
              </a:ext>
            </a:extLst>
          </p:cNvPr>
          <p:cNvSpPr/>
          <p:nvPr/>
        </p:nvSpPr>
        <p:spPr>
          <a:xfrm>
            <a:off x="5805205" y="1587999"/>
            <a:ext cx="4329395" cy="509626"/>
          </a:xfrm>
          <a:prstGeom prst="rect">
            <a:avLst/>
          </a:prstGeom>
          <a:solidFill>
            <a:srgbClr val="FFFFFF">
              <a:lumMod val="75000"/>
            </a:srgbClr>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
                <a:srgbClr val="747480"/>
              </a:buClr>
              <a:buSzTx/>
              <a:buFontTx/>
              <a:buNone/>
              <a:tabLst/>
              <a:defRPr/>
            </a:pPr>
            <a:r>
              <a:rPr kumimoji="0" lang="ja-JP" altLang="en-US" sz="1400" b="1" i="0" u="none" strike="noStrike" kern="0" cap="none" spc="0" normalizeH="0" baseline="0" noProof="0">
                <a:ln>
                  <a:noFill/>
                </a:ln>
                <a:solidFill>
                  <a:srgbClr val="2E2E38"/>
                </a:solidFill>
                <a:effectLst/>
                <a:uLnTx/>
                <a:uFillTx/>
                <a:latin typeface="EYInterstate"/>
                <a:ea typeface="Meiryo UI"/>
                <a:cs typeface="+mn-cs"/>
              </a:rPr>
              <a:t>データ</a:t>
            </a:r>
            <a:r>
              <a:rPr kumimoji="0" lang="ja-JP" altLang="en-US" sz="1400" b="1" kern="0">
                <a:solidFill>
                  <a:srgbClr val="2E2E38"/>
                </a:solidFill>
                <a:latin typeface="EYInterstate"/>
                <a:ea typeface="Meiryo UI"/>
              </a:rPr>
              <a:t>を活用しつつ、体系的に効果検証を実施できます。</a:t>
            </a:r>
            <a:endParaRPr kumimoji="0" lang="en-US" altLang="ja-JP" sz="1400" b="1" i="0" u="none" strike="noStrike" kern="0" cap="none" spc="0" normalizeH="0" baseline="0" noProof="0">
              <a:ln>
                <a:noFill/>
              </a:ln>
              <a:solidFill>
                <a:srgbClr val="2E2E38"/>
              </a:solidFill>
              <a:effectLst/>
              <a:uLnTx/>
              <a:uFillTx/>
              <a:latin typeface="EYInterstate"/>
              <a:ea typeface="Meiryo UI"/>
              <a:cs typeface="+mn-cs"/>
            </a:endParaRPr>
          </a:p>
        </p:txBody>
      </p:sp>
      <p:sp>
        <p:nvSpPr>
          <p:cNvPr id="76" name="正方形/長方形 75">
            <a:extLst>
              <a:ext uri="{FF2B5EF4-FFF2-40B4-BE49-F238E27FC236}">
                <a16:creationId xmlns:a16="http://schemas.microsoft.com/office/drawing/2014/main" id="{F252CD13-BE1D-4DFC-B8E7-5BA27D509486}"/>
              </a:ext>
            </a:extLst>
          </p:cNvPr>
          <p:cNvSpPr/>
          <p:nvPr/>
        </p:nvSpPr>
        <p:spPr>
          <a:xfrm>
            <a:off x="558800" y="2170632"/>
            <a:ext cx="4329394" cy="4850880"/>
          </a:xfrm>
          <a:prstGeom prst="rect">
            <a:avLst/>
          </a:prstGeom>
          <a:noFill/>
          <a:ln w="9525" cap="flat" cmpd="sng" algn="ctr">
            <a:solidFill>
              <a:srgbClr val="C4C4CD"/>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
                <a:srgbClr val="747480"/>
              </a:buClr>
              <a:buSzTx/>
              <a:buFontTx/>
              <a:buNone/>
              <a:tabLst/>
              <a:defRPr/>
            </a:pPr>
            <a:endParaRPr kumimoji="0" lang="ja-JP" altLang="en-US" sz="1200" b="0" i="0" u="none" strike="noStrike" kern="0" cap="none" spc="0" normalizeH="0" baseline="0" noProof="0">
              <a:ln>
                <a:noFill/>
              </a:ln>
              <a:solidFill>
                <a:srgbClr val="2E2E38"/>
              </a:solidFill>
              <a:effectLst/>
              <a:uLnTx/>
              <a:uFillTx/>
              <a:latin typeface="Meiryo UI"/>
              <a:ea typeface="Meiryo UI"/>
              <a:cs typeface="+mn-cs"/>
            </a:endParaRPr>
          </a:p>
        </p:txBody>
      </p:sp>
      <p:sp>
        <p:nvSpPr>
          <p:cNvPr id="77" name="正方形/長方形 76">
            <a:extLst>
              <a:ext uri="{FF2B5EF4-FFF2-40B4-BE49-F238E27FC236}">
                <a16:creationId xmlns:a16="http://schemas.microsoft.com/office/drawing/2014/main" id="{08665D20-AFAC-4C62-9443-43CAF2F74EB0}"/>
              </a:ext>
            </a:extLst>
          </p:cNvPr>
          <p:cNvSpPr/>
          <p:nvPr/>
        </p:nvSpPr>
        <p:spPr>
          <a:xfrm>
            <a:off x="5805205" y="2170633"/>
            <a:ext cx="4329394" cy="4850880"/>
          </a:xfrm>
          <a:prstGeom prst="rect">
            <a:avLst/>
          </a:prstGeom>
          <a:noFill/>
          <a:ln w="9525" cap="flat" cmpd="sng" algn="ctr">
            <a:solidFill>
              <a:srgbClr val="C4C4CD"/>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
                <a:srgbClr val="747480"/>
              </a:buClr>
              <a:buSzTx/>
              <a:buFontTx/>
              <a:buNone/>
              <a:tabLst/>
              <a:defRPr/>
            </a:pPr>
            <a:endParaRPr kumimoji="0" lang="en-US" altLang="ja-JP" sz="1200" b="0" i="0" u="none" strike="noStrike" kern="0" cap="none" spc="0" normalizeH="0" baseline="0" noProof="0">
              <a:ln>
                <a:noFill/>
              </a:ln>
              <a:solidFill>
                <a:srgbClr val="2E2E38"/>
              </a:solidFill>
              <a:effectLst/>
              <a:uLnTx/>
              <a:uFillTx/>
              <a:latin typeface="Meiryo UI"/>
              <a:ea typeface="Meiryo UI"/>
              <a:cs typeface="+mn-cs"/>
            </a:endParaRPr>
          </a:p>
        </p:txBody>
      </p:sp>
      <p:sp>
        <p:nvSpPr>
          <p:cNvPr id="78" name="吹き出し: 四角形 77">
            <a:extLst>
              <a:ext uri="{FF2B5EF4-FFF2-40B4-BE49-F238E27FC236}">
                <a16:creationId xmlns:a16="http://schemas.microsoft.com/office/drawing/2014/main" id="{C33E99E5-09A7-418B-9085-F17854917EFD}"/>
              </a:ext>
            </a:extLst>
          </p:cNvPr>
          <p:cNvSpPr/>
          <p:nvPr/>
        </p:nvSpPr>
        <p:spPr>
          <a:xfrm>
            <a:off x="1778974" y="5023359"/>
            <a:ext cx="2935843" cy="710946"/>
          </a:xfrm>
          <a:prstGeom prst="wedgeRectCallout">
            <a:avLst>
              <a:gd name="adj1" fmla="val -56872"/>
              <a:gd name="adj2" fmla="val 7572"/>
            </a:avLst>
          </a:prstGeom>
          <a:solidFill>
            <a:srgbClr val="FFFFFF"/>
          </a:solidFill>
          <a:ln w="9525" cap="flat" cmpd="sng" algn="ctr">
            <a:solidFill>
              <a:srgbClr val="747480"/>
            </a:solidFill>
            <a:prstDash val="solid"/>
          </a:ln>
          <a:effectLst/>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85725" marR="0" lvl="0" indent="-85725" defTabSz="914400" eaLnBrk="1" fontAlgn="auto" latinLnBrk="0" hangingPunct="1">
              <a:lnSpc>
                <a:spcPct val="100000"/>
              </a:lnSpc>
              <a:spcBef>
                <a:spcPts val="0"/>
              </a:spcBef>
              <a:spcAft>
                <a:spcPts val="0"/>
              </a:spcAft>
              <a:buClr>
                <a:srgbClr val="747480"/>
              </a:buClr>
              <a:buSzTx/>
              <a:buFont typeface="Arial" panose="020B0604020202020204" pitchFamily="34" charset="0"/>
              <a:buChar char="•"/>
              <a:tabLst/>
              <a:defRPr/>
            </a:pPr>
            <a:r>
              <a:rPr kumimoji="0" lang="ja-JP" altLang="en-US" sz="1200" i="0" u="none" strike="noStrike" kern="0" cap="none" spc="0" normalizeH="0" baseline="0" noProof="0">
                <a:ln>
                  <a:noFill/>
                </a:ln>
                <a:solidFill>
                  <a:srgbClr val="2E2E38"/>
                </a:solidFill>
                <a:effectLst/>
                <a:uLnTx/>
                <a:uFillTx/>
                <a:latin typeface="Meiryo UI"/>
                <a:ea typeface="Meiryo UI"/>
                <a:cs typeface="+mn-cs"/>
              </a:rPr>
              <a:t>効果検証における</a:t>
            </a:r>
            <a:r>
              <a:rPr kumimoji="0" lang="ja-JP" altLang="en-US" sz="1200" b="1" i="0" u="none" strike="noStrike" kern="0" cap="none" spc="0" normalizeH="0" baseline="0" noProof="0">
                <a:ln>
                  <a:noFill/>
                </a:ln>
                <a:solidFill>
                  <a:srgbClr val="2E2E38"/>
                </a:solidFill>
                <a:effectLst/>
                <a:uLnTx/>
                <a:uFillTx/>
                <a:latin typeface="Meiryo UI"/>
                <a:ea typeface="Meiryo UI"/>
                <a:cs typeface="+mn-cs"/>
              </a:rPr>
              <a:t>データの活用方法</a:t>
            </a:r>
            <a:r>
              <a:rPr kumimoji="0" lang="ja-JP" altLang="en-US" sz="1200" i="0" u="none" strike="noStrike" kern="0" cap="none" spc="0" normalizeH="0" baseline="0" noProof="0">
                <a:ln>
                  <a:noFill/>
                </a:ln>
                <a:solidFill>
                  <a:srgbClr val="2E2E38"/>
                </a:solidFill>
                <a:effectLst/>
                <a:uLnTx/>
                <a:uFillTx/>
                <a:latin typeface="Meiryo UI"/>
                <a:ea typeface="Meiryo UI"/>
                <a:cs typeface="+mn-cs"/>
              </a:rPr>
              <a:t>が分からない</a:t>
            </a:r>
            <a:endParaRPr kumimoji="0" lang="en-US" altLang="ja-JP" sz="1200" i="0" u="none" strike="noStrike" kern="0" cap="none" spc="0" normalizeH="0" baseline="0" noProof="0">
              <a:ln>
                <a:noFill/>
              </a:ln>
              <a:solidFill>
                <a:srgbClr val="2E2E38"/>
              </a:solidFill>
              <a:effectLst/>
              <a:uLnTx/>
              <a:uFillTx/>
              <a:latin typeface="Meiryo UI"/>
              <a:ea typeface="Meiryo UI"/>
              <a:cs typeface="+mn-cs"/>
            </a:endParaRPr>
          </a:p>
        </p:txBody>
      </p:sp>
      <p:sp>
        <p:nvSpPr>
          <p:cNvPr id="79" name="吹き出し: 四角形 78">
            <a:extLst>
              <a:ext uri="{FF2B5EF4-FFF2-40B4-BE49-F238E27FC236}">
                <a16:creationId xmlns:a16="http://schemas.microsoft.com/office/drawing/2014/main" id="{8F997435-98EA-4425-B94D-E3C7E3BFED85}"/>
              </a:ext>
            </a:extLst>
          </p:cNvPr>
          <p:cNvSpPr/>
          <p:nvPr/>
        </p:nvSpPr>
        <p:spPr>
          <a:xfrm>
            <a:off x="1778974" y="6035066"/>
            <a:ext cx="2935843" cy="773920"/>
          </a:xfrm>
          <a:prstGeom prst="wedgeRectCallout">
            <a:avLst>
              <a:gd name="adj1" fmla="val -57830"/>
              <a:gd name="adj2" fmla="val 4553"/>
            </a:avLst>
          </a:prstGeom>
          <a:solidFill>
            <a:srgbClr val="FFFFFF"/>
          </a:solidFill>
          <a:ln w="9525" cap="flat" cmpd="sng" algn="ctr">
            <a:solidFill>
              <a:srgbClr val="747480"/>
            </a:solidFill>
            <a:prstDash val="solid"/>
          </a:ln>
          <a:effectLst/>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85725" marR="0" lvl="0" indent="-85725" defTabSz="914400" eaLnBrk="1" fontAlgn="auto" latinLnBrk="0" hangingPunct="1">
              <a:lnSpc>
                <a:spcPct val="100000"/>
              </a:lnSpc>
              <a:spcBef>
                <a:spcPts val="0"/>
              </a:spcBef>
              <a:spcAft>
                <a:spcPts val="0"/>
              </a:spcAft>
              <a:buClr>
                <a:srgbClr val="747480"/>
              </a:buClr>
              <a:buSzTx/>
              <a:buFont typeface="Arial" panose="020B0604020202020204" pitchFamily="34" charset="0"/>
              <a:buChar char="•"/>
              <a:tabLst/>
              <a:defRPr/>
            </a:pPr>
            <a:r>
              <a:rPr kumimoji="0" lang="ja-JP" altLang="en-US" sz="1200" kern="0">
                <a:solidFill>
                  <a:srgbClr val="2E2E38"/>
                </a:solidFill>
                <a:latin typeface="Meiryo UI"/>
                <a:ea typeface="Meiryo UI"/>
              </a:rPr>
              <a:t>データを使いながら効果検証を行っているが、</a:t>
            </a:r>
            <a:r>
              <a:rPr kumimoji="0" lang="ja-JP" altLang="en-US" sz="1200" b="1" kern="0">
                <a:solidFill>
                  <a:srgbClr val="2E2E38"/>
                </a:solidFill>
                <a:latin typeface="Meiryo UI"/>
                <a:ea typeface="Meiryo UI"/>
              </a:rPr>
              <a:t>検証結果をどのように施策改善につなげたらよいか</a:t>
            </a:r>
            <a:r>
              <a:rPr kumimoji="0" lang="ja-JP" altLang="en-US" sz="1200" kern="0">
                <a:solidFill>
                  <a:srgbClr val="2E2E38"/>
                </a:solidFill>
                <a:latin typeface="Meiryo UI"/>
                <a:ea typeface="Meiryo UI"/>
              </a:rPr>
              <a:t>が分からない</a:t>
            </a:r>
            <a:endParaRPr kumimoji="0" lang="en-US" altLang="ja-JP" sz="1200" b="0" i="0" u="none" strike="noStrike" kern="0" cap="none" spc="0" normalizeH="0" baseline="0" noProof="0">
              <a:ln>
                <a:noFill/>
              </a:ln>
              <a:solidFill>
                <a:srgbClr val="2E2E38"/>
              </a:solidFill>
              <a:effectLst/>
              <a:uLnTx/>
              <a:uFillTx/>
              <a:latin typeface="Meiryo UI"/>
              <a:ea typeface="Meiryo UI"/>
              <a:cs typeface="+mn-cs"/>
            </a:endParaRPr>
          </a:p>
        </p:txBody>
      </p:sp>
      <p:sp>
        <p:nvSpPr>
          <p:cNvPr id="80" name="吹き出し: 四角形 79">
            <a:extLst>
              <a:ext uri="{FF2B5EF4-FFF2-40B4-BE49-F238E27FC236}">
                <a16:creationId xmlns:a16="http://schemas.microsoft.com/office/drawing/2014/main" id="{C9E2869A-7765-4C99-8883-5506D11B3240}"/>
              </a:ext>
            </a:extLst>
          </p:cNvPr>
          <p:cNvSpPr/>
          <p:nvPr/>
        </p:nvSpPr>
        <p:spPr>
          <a:xfrm>
            <a:off x="1778974" y="4072864"/>
            <a:ext cx="2935843" cy="649736"/>
          </a:xfrm>
          <a:prstGeom prst="wedgeRectCallout">
            <a:avLst>
              <a:gd name="adj1" fmla="val -56429"/>
              <a:gd name="adj2" fmla="val 5649"/>
            </a:avLst>
          </a:prstGeom>
          <a:solidFill>
            <a:srgbClr val="FFFFFF"/>
          </a:solidFill>
          <a:ln w="9525" cap="flat" cmpd="sng" algn="ctr">
            <a:solidFill>
              <a:srgbClr val="747480"/>
            </a:solidFill>
            <a:prstDash val="solid"/>
          </a:ln>
          <a:effectLst/>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85725" marR="0" lvl="0" indent="-85725" defTabSz="914400" eaLnBrk="1" fontAlgn="auto" latinLnBrk="0" hangingPunct="1">
              <a:lnSpc>
                <a:spcPct val="100000"/>
              </a:lnSpc>
              <a:spcBef>
                <a:spcPts val="0"/>
              </a:spcBef>
              <a:spcAft>
                <a:spcPts val="0"/>
              </a:spcAft>
              <a:buClr>
                <a:srgbClr val="747480"/>
              </a:buClr>
              <a:buSzTx/>
              <a:buFont typeface="Arial" panose="020B0604020202020204" pitchFamily="34" charset="0"/>
              <a:buChar char="•"/>
              <a:tabLst/>
              <a:defRPr/>
            </a:pPr>
            <a:r>
              <a:rPr kumimoji="0" lang="ja-JP" altLang="en-US" sz="1200" b="0" i="0" u="none" strike="noStrike" kern="0" cap="none" spc="0" normalizeH="0" baseline="0" noProof="0" dirty="0">
                <a:ln>
                  <a:noFill/>
                </a:ln>
                <a:solidFill>
                  <a:srgbClr val="2E2E38"/>
                </a:solidFill>
                <a:effectLst/>
                <a:uLnTx/>
                <a:uFillTx/>
                <a:latin typeface="Meiryo UI"/>
                <a:ea typeface="Meiryo UI"/>
                <a:cs typeface="+mn-cs"/>
              </a:rPr>
              <a:t>効果検証の重要性は認識しているが、</a:t>
            </a:r>
            <a:r>
              <a:rPr kumimoji="0" lang="ja-JP" altLang="en-US" sz="1200" b="1" i="0" u="none" strike="noStrike" kern="0" cap="none" spc="0" normalizeH="0" baseline="0" noProof="0" dirty="0">
                <a:ln>
                  <a:noFill/>
                </a:ln>
                <a:solidFill>
                  <a:srgbClr val="2E2E38"/>
                </a:solidFill>
                <a:effectLst/>
                <a:uLnTx/>
                <a:uFillTx/>
                <a:latin typeface="Meiryo UI"/>
                <a:ea typeface="Meiryo UI"/>
                <a:cs typeface="+mn-cs"/>
              </a:rPr>
              <a:t>効果検証の</a:t>
            </a:r>
            <a:r>
              <a:rPr kumimoji="0" lang="ja-JP" altLang="en-US" sz="1200" b="1" kern="0" dirty="0">
                <a:solidFill>
                  <a:srgbClr val="2E2E38"/>
                </a:solidFill>
                <a:latin typeface="Meiryo UI"/>
                <a:ea typeface="Meiryo UI"/>
              </a:rPr>
              <a:t>進め方が</a:t>
            </a:r>
            <a:r>
              <a:rPr kumimoji="0" lang="ja-JP" altLang="en-US" sz="1200" b="1" i="0" u="none" strike="noStrike" kern="0" cap="none" spc="0" normalizeH="0" baseline="0" noProof="0" dirty="0">
                <a:ln>
                  <a:noFill/>
                </a:ln>
                <a:solidFill>
                  <a:srgbClr val="2E2E38"/>
                </a:solidFill>
                <a:effectLst/>
                <a:uLnTx/>
                <a:uFillTx/>
                <a:latin typeface="Meiryo UI"/>
                <a:ea typeface="Meiryo UI"/>
                <a:cs typeface="+mn-cs"/>
              </a:rPr>
              <a:t>分からない</a:t>
            </a:r>
            <a:endParaRPr kumimoji="0" lang="en-US" altLang="ja-JP" sz="1200" b="1" i="0" u="none" strike="noStrike" kern="0" cap="none" spc="0" normalizeH="0" baseline="0" noProof="0" dirty="0">
              <a:ln>
                <a:noFill/>
              </a:ln>
              <a:solidFill>
                <a:srgbClr val="2E2E38"/>
              </a:solidFill>
              <a:effectLst/>
              <a:uLnTx/>
              <a:uFillTx/>
              <a:latin typeface="Meiryo UI"/>
              <a:ea typeface="Meiryo UI"/>
              <a:cs typeface="+mn-cs"/>
            </a:endParaRPr>
          </a:p>
        </p:txBody>
      </p:sp>
      <p:sp>
        <p:nvSpPr>
          <p:cNvPr id="81" name="吹き出し: 四角形 80">
            <a:extLst>
              <a:ext uri="{FF2B5EF4-FFF2-40B4-BE49-F238E27FC236}">
                <a16:creationId xmlns:a16="http://schemas.microsoft.com/office/drawing/2014/main" id="{930AC128-8CF4-4E98-A485-CF76026A6FD8}"/>
              </a:ext>
            </a:extLst>
          </p:cNvPr>
          <p:cNvSpPr/>
          <p:nvPr/>
        </p:nvSpPr>
        <p:spPr>
          <a:xfrm>
            <a:off x="1778974" y="3160637"/>
            <a:ext cx="2935843" cy="686117"/>
          </a:xfrm>
          <a:prstGeom prst="wedgeRectCallout">
            <a:avLst>
              <a:gd name="adj1" fmla="val -56139"/>
              <a:gd name="adj2" fmla="val 4922"/>
            </a:avLst>
          </a:prstGeom>
          <a:solidFill>
            <a:srgbClr val="FFFFFF"/>
          </a:solidFill>
          <a:ln w="9525" cap="flat" cmpd="sng" algn="ctr">
            <a:solidFill>
              <a:srgbClr val="747480"/>
            </a:solidFill>
            <a:prstDash val="solid"/>
          </a:ln>
          <a:effectLst/>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85725" marR="0" lvl="0" indent="-85725" defTabSz="914400" eaLnBrk="1" fontAlgn="auto" latinLnBrk="0" hangingPunct="1">
              <a:lnSpc>
                <a:spcPct val="100000"/>
              </a:lnSpc>
              <a:spcBef>
                <a:spcPts val="0"/>
              </a:spcBef>
              <a:spcAft>
                <a:spcPts val="0"/>
              </a:spcAft>
              <a:buClr>
                <a:srgbClr val="747480"/>
              </a:buClr>
              <a:buSzTx/>
              <a:buFont typeface="Arial" panose="020B0604020202020204" pitchFamily="34" charset="0"/>
              <a:buChar char="•"/>
              <a:tabLst/>
              <a:defRPr/>
            </a:pPr>
            <a:r>
              <a:rPr kumimoji="0" lang="ja-JP" altLang="en-US" sz="1200" b="1" kern="0" dirty="0">
                <a:solidFill>
                  <a:srgbClr val="2E2E38"/>
                </a:solidFill>
                <a:latin typeface="Meiryo UI"/>
                <a:ea typeface="Meiryo UI"/>
              </a:rPr>
              <a:t>効果検証がそもそもどのようなもの</a:t>
            </a:r>
            <a:r>
              <a:rPr kumimoji="0" lang="ja-JP" altLang="en-US" sz="1200" kern="0" dirty="0">
                <a:solidFill>
                  <a:srgbClr val="2E2E38"/>
                </a:solidFill>
                <a:latin typeface="Meiryo UI"/>
                <a:ea typeface="Meiryo UI"/>
              </a:rPr>
              <a:t>だか分からない</a:t>
            </a:r>
            <a:endParaRPr kumimoji="0" lang="en-US" altLang="ja-JP" sz="1200" i="0" u="none" strike="noStrike" kern="0" cap="none" spc="0" normalizeH="0" baseline="0" noProof="0" dirty="0">
              <a:ln>
                <a:noFill/>
              </a:ln>
              <a:solidFill>
                <a:srgbClr val="2E2E38"/>
              </a:solidFill>
              <a:effectLst/>
              <a:uLnTx/>
              <a:uFillTx/>
              <a:latin typeface="Meiryo UI"/>
              <a:ea typeface="Meiryo UI"/>
              <a:cs typeface="+mn-cs"/>
            </a:endParaRPr>
          </a:p>
        </p:txBody>
      </p:sp>
      <p:sp>
        <p:nvSpPr>
          <p:cNvPr id="82" name="テキスト ボックス 81">
            <a:extLst>
              <a:ext uri="{FF2B5EF4-FFF2-40B4-BE49-F238E27FC236}">
                <a16:creationId xmlns:a16="http://schemas.microsoft.com/office/drawing/2014/main" id="{EB089E72-E21B-4023-8E14-268136642D59}"/>
              </a:ext>
            </a:extLst>
          </p:cNvPr>
          <p:cNvSpPr txBox="1"/>
          <p:nvPr/>
        </p:nvSpPr>
        <p:spPr>
          <a:xfrm>
            <a:off x="530225" y="2174439"/>
            <a:ext cx="4329394" cy="914400"/>
          </a:xfrm>
          <a:prstGeom prst="rect">
            <a:avLst/>
          </a:prstGeom>
          <a:noFill/>
        </p:spPr>
        <p:txBody>
          <a:bodyPr wrap="square" lIns="108000" tIns="72000" rIns="108000" bIns="72000" rtlCol="0" anchor="t">
            <a:noAutofit/>
          </a:bodyPr>
          <a:lstStyle/>
          <a:p>
            <a:pPr marL="285750" indent="-285750" defTabSz="1043056" fontAlgn="auto">
              <a:spcBef>
                <a:spcPts val="0"/>
              </a:spcBef>
              <a:spcAft>
                <a:spcPts val="0"/>
              </a:spcAft>
              <a:buClr>
                <a:srgbClr val="747480"/>
              </a:buClr>
              <a:buFont typeface="Wingdings" panose="05000000000000000000" pitchFamily="2" charset="2"/>
              <a:buChar char="n"/>
            </a:pPr>
            <a:r>
              <a:rPr lang="ja-JP" altLang="en-US" sz="1400">
                <a:solidFill>
                  <a:srgbClr val="2E2E38"/>
                </a:solidFill>
                <a:latin typeface="Meiryo UI"/>
                <a:ea typeface="Meiryo UI"/>
              </a:rPr>
              <a:t>実施した施策の効果を検証する際に</a:t>
            </a:r>
            <a:r>
              <a:rPr lang="en-US" altLang="ja-JP" sz="1400">
                <a:solidFill>
                  <a:srgbClr val="2E2E38"/>
                </a:solidFill>
                <a:latin typeface="Meiryo UI"/>
                <a:ea typeface="Meiryo UI"/>
              </a:rPr>
              <a:t>…</a:t>
            </a:r>
          </a:p>
        </p:txBody>
      </p:sp>
      <p:sp>
        <p:nvSpPr>
          <p:cNvPr id="83" name="テキスト ボックス 82">
            <a:extLst>
              <a:ext uri="{FF2B5EF4-FFF2-40B4-BE49-F238E27FC236}">
                <a16:creationId xmlns:a16="http://schemas.microsoft.com/office/drawing/2014/main" id="{55E7C927-4AE5-4CA6-BF61-6463F7ED4C64}"/>
              </a:ext>
            </a:extLst>
          </p:cNvPr>
          <p:cNvSpPr txBox="1"/>
          <p:nvPr/>
        </p:nvSpPr>
        <p:spPr>
          <a:xfrm>
            <a:off x="718763" y="6677548"/>
            <a:ext cx="265094" cy="277409"/>
          </a:xfrm>
          <a:prstGeom prst="rect">
            <a:avLst/>
          </a:prstGeom>
          <a:noFill/>
        </p:spPr>
        <p:txBody>
          <a:bodyPr wrap="square" lIns="108000" tIns="72000" rIns="108000" bIns="72000" rtlCol="0" anchor="t">
            <a:noAutofit/>
          </a:bodyPr>
          <a:lstStyle/>
          <a:p>
            <a:pPr algn="ctr" defTabSz="1043056" fontAlgn="auto">
              <a:spcBef>
                <a:spcPts val="0"/>
              </a:spcBef>
              <a:spcAft>
                <a:spcPts val="600"/>
              </a:spcAft>
              <a:buClr>
                <a:srgbClr val="747480"/>
              </a:buClr>
            </a:pPr>
            <a:r>
              <a:rPr lang="ja-JP" altLang="en-US" sz="1400" b="1">
                <a:solidFill>
                  <a:srgbClr val="2E2E38"/>
                </a:solidFill>
                <a:latin typeface="Meiryo UI"/>
                <a:ea typeface="Meiryo UI"/>
              </a:rPr>
              <a:t>高</a:t>
            </a:r>
          </a:p>
        </p:txBody>
      </p:sp>
      <p:sp>
        <p:nvSpPr>
          <p:cNvPr id="84" name="テキスト ボックス 83">
            <a:extLst>
              <a:ext uri="{FF2B5EF4-FFF2-40B4-BE49-F238E27FC236}">
                <a16:creationId xmlns:a16="http://schemas.microsoft.com/office/drawing/2014/main" id="{9909C8D5-B529-4265-A6A3-E641B0E09AF5}"/>
              </a:ext>
            </a:extLst>
          </p:cNvPr>
          <p:cNvSpPr txBox="1"/>
          <p:nvPr/>
        </p:nvSpPr>
        <p:spPr>
          <a:xfrm>
            <a:off x="737489" y="2862920"/>
            <a:ext cx="260364" cy="313606"/>
          </a:xfrm>
          <a:prstGeom prst="rect">
            <a:avLst/>
          </a:prstGeom>
          <a:noFill/>
        </p:spPr>
        <p:txBody>
          <a:bodyPr wrap="square" lIns="108000" tIns="72000" rIns="108000" bIns="72000" rtlCol="0" anchor="t">
            <a:noAutofit/>
          </a:bodyPr>
          <a:lstStyle/>
          <a:p>
            <a:pPr algn="ctr" defTabSz="1043056" fontAlgn="auto">
              <a:spcBef>
                <a:spcPts val="0"/>
              </a:spcBef>
              <a:spcAft>
                <a:spcPts val="600"/>
              </a:spcAft>
              <a:buClr>
                <a:srgbClr val="747480"/>
              </a:buClr>
            </a:pPr>
            <a:r>
              <a:rPr lang="ja-JP" altLang="en-US" sz="1400" b="1">
                <a:solidFill>
                  <a:srgbClr val="2E2E38"/>
                </a:solidFill>
                <a:latin typeface="Meiryo UI"/>
                <a:ea typeface="Meiryo UI"/>
              </a:rPr>
              <a:t>低</a:t>
            </a:r>
          </a:p>
        </p:txBody>
      </p:sp>
      <p:pic>
        <p:nvPicPr>
          <p:cNvPr id="85" name="図 84">
            <a:extLst>
              <a:ext uri="{FF2B5EF4-FFF2-40B4-BE49-F238E27FC236}">
                <a16:creationId xmlns:a16="http://schemas.microsoft.com/office/drawing/2014/main" id="{0B809101-8E09-44E5-93EA-8FEC661036BD}"/>
              </a:ext>
            </a:extLst>
          </p:cNvPr>
          <p:cNvPicPr>
            <a:picLocks noChangeAspect="1"/>
          </p:cNvPicPr>
          <p:nvPr/>
        </p:nvPicPr>
        <p:blipFill>
          <a:blip r:embed="rId2"/>
          <a:stretch>
            <a:fillRect/>
          </a:stretch>
        </p:blipFill>
        <p:spPr>
          <a:xfrm>
            <a:off x="1041361" y="3181334"/>
            <a:ext cx="631650" cy="636349"/>
          </a:xfrm>
          <a:prstGeom prst="rect">
            <a:avLst/>
          </a:prstGeom>
        </p:spPr>
      </p:pic>
      <p:pic>
        <p:nvPicPr>
          <p:cNvPr id="86" name="図 85">
            <a:extLst>
              <a:ext uri="{FF2B5EF4-FFF2-40B4-BE49-F238E27FC236}">
                <a16:creationId xmlns:a16="http://schemas.microsoft.com/office/drawing/2014/main" id="{28D8DA1E-1639-4AB8-9576-01284D0F9492}"/>
              </a:ext>
            </a:extLst>
          </p:cNvPr>
          <p:cNvPicPr>
            <a:picLocks noChangeAspect="1"/>
          </p:cNvPicPr>
          <p:nvPr/>
        </p:nvPicPr>
        <p:blipFill>
          <a:blip r:embed="rId3"/>
          <a:stretch>
            <a:fillRect/>
          </a:stretch>
        </p:blipFill>
        <p:spPr>
          <a:xfrm>
            <a:off x="1021533" y="6077788"/>
            <a:ext cx="663614" cy="668550"/>
          </a:xfrm>
          <a:prstGeom prst="rect">
            <a:avLst/>
          </a:prstGeom>
        </p:spPr>
      </p:pic>
      <p:pic>
        <p:nvPicPr>
          <p:cNvPr id="87" name="図 86">
            <a:extLst>
              <a:ext uri="{FF2B5EF4-FFF2-40B4-BE49-F238E27FC236}">
                <a16:creationId xmlns:a16="http://schemas.microsoft.com/office/drawing/2014/main" id="{EC1ED6C3-202C-4BFA-A715-88C4DDA786E6}"/>
              </a:ext>
            </a:extLst>
          </p:cNvPr>
          <p:cNvPicPr>
            <a:picLocks noChangeAspect="1"/>
          </p:cNvPicPr>
          <p:nvPr/>
        </p:nvPicPr>
        <p:blipFill>
          <a:blip r:embed="rId4"/>
          <a:stretch>
            <a:fillRect/>
          </a:stretch>
        </p:blipFill>
        <p:spPr>
          <a:xfrm>
            <a:off x="1041528" y="4064719"/>
            <a:ext cx="631650" cy="636349"/>
          </a:xfrm>
          <a:prstGeom prst="rect">
            <a:avLst/>
          </a:prstGeom>
        </p:spPr>
      </p:pic>
      <p:pic>
        <p:nvPicPr>
          <p:cNvPr id="88" name="図 87">
            <a:extLst>
              <a:ext uri="{FF2B5EF4-FFF2-40B4-BE49-F238E27FC236}">
                <a16:creationId xmlns:a16="http://schemas.microsoft.com/office/drawing/2014/main" id="{09723649-76B4-4F90-90F4-D6CF1449CB67}"/>
              </a:ext>
            </a:extLst>
          </p:cNvPr>
          <p:cNvPicPr>
            <a:picLocks noChangeAspect="1"/>
          </p:cNvPicPr>
          <p:nvPr/>
        </p:nvPicPr>
        <p:blipFill>
          <a:blip r:embed="rId5"/>
          <a:stretch>
            <a:fillRect/>
          </a:stretch>
        </p:blipFill>
        <p:spPr>
          <a:xfrm>
            <a:off x="1010709" y="5043354"/>
            <a:ext cx="687038" cy="692149"/>
          </a:xfrm>
          <a:prstGeom prst="rect">
            <a:avLst/>
          </a:prstGeom>
        </p:spPr>
      </p:pic>
      <p:sp>
        <p:nvSpPr>
          <p:cNvPr id="89" name="吹き出し: 四角形 88">
            <a:extLst>
              <a:ext uri="{FF2B5EF4-FFF2-40B4-BE49-F238E27FC236}">
                <a16:creationId xmlns:a16="http://schemas.microsoft.com/office/drawing/2014/main" id="{B6EA5E6B-D52F-40EB-BB5F-B0D2C9506B9F}"/>
              </a:ext>
            </a:extLst>
          </p:cNvPr>
          <p:cNvSpPr/>
          <p:nvPr/>
        </p:nvSpPr>
        <p:spPr>
          <a:xfrm>
            <a:off x="6696979" y="4948710"/>
            <a:ext cx="3180446" cy="860245"/>
          </a:xfrm>
          <a:prstGeom prst="wedgeRectCallout">
            <a:avLst>
              <a:gd name="adj1" fmla="val -56872"/>
              <a:gd name="adj2" fmla="val 7572"/>
            </a:avLst>
          </a:prstGeom>
          <a:solidFill>
            <a:srgbClr val="FFFFFF"/>
          </a:solidFill>
          <a:ln w="9525" cap="flat" cmpd="sng" algn="ctr">
            <a:solidFill>
              <a:srgbClr val="747480"/>
            </a:solidFill>
            <a:prstDash val="solid"/>
          </a:ln>
          <a:effectLst/>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85725" marR="0" lvl="0" indent="-85725" defTabSz="914400" eaLnBrk="1" fontAlgn="auto" latinLnBrk="0" hangingPunct="1">
              <a:lnSpc>
                <a:spcPct val="100000"/>
              </a:lnSpc>
              <a:spcBef>
                <a:spcPts val="0"/>
              </a:spcBef>
              <a:spcAft>
                <a:spcPts val="0"/>
              </a:spcAft>
              <a:buClr>
                <a:srgbClr val="747480"/>
              </a:buClr>
              <a:buSzTx/>
              <a:buFont typeface="Arial" panose="020B0604020202020204" pitchFamily="34" charset="0"/>
              <a:buChar char="•"/>
              <a:tabLst/>
              <a:defRPr/>
            </a:pPr>
            <a:r>
              <a:rPr kumimoji="0" lang="ja-JP" altLang="en-US" sz="1200" kern="0">
                <a:solidFill>
                  <a:srgbClr val="2E2E38"/>
                </a:solidFill>
                <a:latin typeface="Meiryo UI"/>
                <a:ea typeface="Meiryo UI"/>
              </a:rPr>
              <a:t>効果検証の活動における</a:t>
            </a:r>
            <a:r>
              <a:rPr kumimoji="0" lang="ja-JP" altLang="en-US" sz="1200" b="1" kern="0">
                <a:solidFill>
                  <a:srgbClr val="2E2E38"/>
                </a:solidFill>
                <a:latin typeface="Meiryo UI"/>
                <a:ea typeface="Meiryo UI"/>
              </a:rPr>
              <a:t>データの使いどころや、具体的に活用可能なデータが分かりました</a:t>
            </a:r>
            <a:endParaRPr kumimoji="0" lang="en-US" altLang="ja-JP" sz="1200" b="1" i="0" u="none" strike="noStrike" kern="0" cap="none" spc="0" normalizeH="0" baseline="0" noProof="0">
              <a:ln>
                <a:noFill/>
              </a:ln>
              <a:solidFill>
                <a:srgbClr val="2E2E38"/>
              </a:solidFill>
              <a:effectLst/>
              <a:uLnTx/>
              <a:uFillTx/>
              <a:latin typeface="Meiryo UI"/>
              <a:ea typeface="Meiryo UI"/>
              <a:cs typeface="+mn-cs"/>
            </a:endParaRPr>
          </a:p>
        </p:txBody>
      </p:sp>
      <p:sp>
        <p:nvSpPr>
          <p:cNvPr id="90" name="吹き出し: 四角形 89">
            <a:extLst>
              <a:ext uri="{FF2B5EF4-FFF2-40B4-BE49-F238E27FC236}">
                <a16:creationId xmlns:a16="http://schemas.microsoft.com/office/drawing/2014/main" id="{DB0F9E19-3E50-4C2A-AAFA-914C5EF51B6B}"/>
              </a:ext>
            </a:extLst>
          </p:cNvPr>
          <p:cNvSpPr/>
          <p:nvPr/>
        </p:nvSpPr>
        <p:spPr>
          <a:xfrm>
            <a:off x="6696979" y="6035066"/>
            <a:ext cx="3180446" cy="773920"/>
          </a:xfrm>
          <a:prstGeom prst="wedgeRectCallout">
            <a:avLst>
              <a:gd name="adj1" fmla="val -57830"/>
              <a:gd name="adj2" fmla="val 4553"/>
            </a:avLst>
          </a:prstGeom>
          <a:solidFill>
            <a:srgbClr val="FFFFFF"/>
          </a:solidFill>
          <a:ln w="9525" cap="flat" cmpd="sng" algn="ctr">
            <a:solidFill>
              <a:srgbClr val="747480"/>
            </a:solidFill>
            <a:prstDash val="solid"/>
          </a:ln>
          <a:effectLst/>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85725" marR="0" lvl="0" indent="-85725" defTabSz="914400" eaLnBrk="1" fontAlgn="auto" latinLnBrk="0" hangingPunct="1">
              <a:lnSpc>
                <a:spcPct val="100000"/>
              </a:lnSpc>
              <a:spcBef>
                <a:spcPts val="0"/>
              </a:spcBef>
              <a:spcAft>
                <a:spcPts val="0"/>
              </a:spcAft>
              <a:buClr>
                <a:srgbClr val="747480"/>
              </a:buClr>
              <a:buSzTx/>
              <a:buFont typeface="Arial" panose="020B0604020202020204" pitchFamily="34" charset="0"/>
              <a:buChar char="•"/>
              <a:tabLst/>
              <a:defRPr/>
            </a:pPr>
            <a:r>
              <a:rPr kumimoji="0" lang="ja-JP" altLang="en-US" sz="1200" b="1" i="0" u="none" strike="noStrike" kern="0" cap="none" spc="0" normalizeH="0" baseline="0" noProof="0">
                <a:ln>
                  <a:noFill/>
                </a:ln>
                <a:solidFill>
                  <a:srgbClr val="2E2E38"/>
                </a:solidFill>
                <a:effectLst/>
                <a:uLnTx/>
                <a:uFillTx/>
                <a:latin typeface="Meiryo UI"/>
                <a:ea typeface="Meiryo UI"/>
                <a:cs typeface="+mn-cs"/>
              </a:rPr>
              <a:t>データの分析結果の解釈の仕方や、施策改善への落とし込み方</a:t>
            </a:r>
            <a:r>
              <a:rPr kumimoji="0" lang="ja-JP" altLang="en-US" sz="1200" b="0" i="0" u="none" strike="noStrike" kern="0" cap="none" spc="0" normalizeH="0" baseline="0" noProof="0">
                <a:ln>
                  <a:noFill/>
                </a:ln>
                <a:solidFill>
                  <a:srgbClr val="2E2E38"/>
                </a:solidFill>
                <a:effectLst/>
                <a:uLnTx/>
                <a:uFillTx/>
                <a:latin typeface="Meiryo UI"/>
                <a:ea typeface="Meiryo UI"/>
                <a:cs typeface="+mn-cs"/>
              </a:rPr>
              <a:t>が分かりました</a:t>
            </a:r>
            <a:endParaRPr kumimoji="0" lang="en-US" altLang="ja-JP" sz="1200" b="0" i="0" u="none" strike="noStrike" kern="0" cap="none" spc="0" normalizeH="0" baseline="0" noProof="0">
              <a:ln>
                <a:noFill/>
              </a:ln>
              <a:solidFill>
                <a:srgbClr val="2E2E38"/>
              </a:solidFill>
              <a:effectLst/>
              <a:uLnTx/>
              <a:uFillTx/>
              <a:latin typeface="Meiryo UI"/>
              <a:ea typeface="Meiryo UI"/>
              <a:cs typeface="+mn-cs"/>
            </a:endParaRPr>
          </a:p>
        </p:txBody>
      </p:sp>
      <p:sp>
        <p:nvSpPr>
          <p:cNvPr id="91" name="吹き出し: 四角形 90">
            <a:extLst>
              <a:ext uri="{FF2B5EF4-FFF2-40B4-BE49-F238E27FC236}">
                <a16:creationId xmlns:a16="http://schemas.microsoft.com/office/drawing/2014/main" id="{E7B8E856-068A-4F74-9947-AFE0F28B6F28}"/>
              </a:ext>
            </a:extLst>
          </p:cNvPr>
          <p:cNvSpPr/>
          <p:nvPr/>
        </p:nvSpPr>
        <p:spPr>
          <a:xfrm>
            <a:off x="6696979" y="4072864"/>
            <a:ext cx="3180446" cy="649736"/>
          </a:xfrm>
          <a:prstGeom prst="wedgeRectCallout">
            <a:avLst>
              <a:gd name="adj1" fmla="val -56429"/>
              <a:gd name="adj2" fmla="val 5649"/>
            </a:avLst>
          </a:prstGeom>
          <a:solidFill>
            <a:srgbClr val="FFFFFF"/>
          </a:solidFill>
          <a:ln w="9525" cap="flat" cmpd="sng" algn="ctr">
            <a:solidFill>
              <a:srgbClr val="747480"/>
            </a:solidFill>
            <a:prstDash val="solid"/>
          </a:ln>
          <a:effectLst/>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85725" marR="0" lvl="0" indent="-85725" defTabSz="914400" eaLnBrk="1" fontAlgn="auto" latinLnBrk="0" hangingPunct="1">
              <a:lnSpc>
                <a:spcPct val="100000"/>
              </a:lnSpc>
              <a:spcBef>
                <a:spcPts val="0"/>
              </a:spcBef>
              <a:spcAft>
                <a:spcPts val="0"/>
              </a:spcAft>
              <a:buClr>
                <a:srgbClr val="747480"/>
              </a:buClr>
              <a:buSzTx/>
              <a:buFont typeface="Arial" panose="020B0604020202020204" pitchFamily="34" charset="0"/>
              <a:buChar char="•"/>
              <a:tabLst/>
              <a:defRPr/>
            </a:pPr>
            <a:r>
              <a:rPr kumimoji="0" lang="ja-JP" altLang="en-US" sz="1200" b="1" i="0" u="none" strike="noStrike" kern="0" cap="none" spc="0" normalizeH="0" baseline="0" noProof="0">
                <a:ln>
                  <a:noFill/>
                </a:ln>
                <a:solidFill>
                  <a:srgbClr val="2E2E38"/>
                </a:solidFill>
                <a:effectLst/>
                <a:uLnTx/>
                <a:uFillTx/>
                <a:latin typeface="Meiryo UI"/>
                <a:ea typeface="Meiryo UI"/>
                <a:cs typeface="+mn-cs"/>
              </a:rPr>
              <a:t>効果検証の進め方</a:t>
            </a:r>
            <a:r>
              <a:rPr kumimoji="0" lang="ja-JP" altLang="en-US" sz="1200" b="0" i="0" u="none" strike="noStrike" kern="0" cap="none" spc="0" normalizeH="0" baseline="0" noProof="0">
                <a:ln>
                  <a:noFill/>
                </a:ln>
                <a:solidFill>
                  <a:srgbClr val="2E2E38"/>
                </a:solidFill>
                <a:effectLst/>
                <a:uLnTx/>
                <a:uFillTx/>
                <a:latin typeface="Meiryo UI"/>
                <a:ea typeface="Meiryo UI"/>
                <a:cs typeface="+mn-cs"/>
              </a:rPr>
              <a:t>が分かりました</a:t>
            </a:r>
            <a:endParaRPr kumimoji="0" lang="en-US" altLang="ja-JP" sz="1200" b="0" i="0" u="none" strike="noStrike" kern="0" cap="none" spc="0" normalizeH="0" baseline="0" noProof="0">
              <a:ln>
                <a:noFill/>
              </a:ln>
              <a:solidFill>
                <a:srgbClr val="2E2E38"/>
              </a:solidFill>
              <a:effectLst/>
              <a:uLnTx/>
              <a:uFillTx/>
              <a:latin typeface="Meiryo UI"/>
              <a:ea typeface="Meiryo UI"/>
              <a:cs typeface="+mn-cs"/>
            </a:endParaRPr>
          </a:p>
        </p:txBody>
      </p:sp>
      <p:sp>
        <p:nvSpPr>
          <p:cNvPr id="92" name="吹き出し: 四角形 91">
            <a:extLst>
              <a:ext uri="{FF2B5EF4-FFF2-40B4-BE49-F238E27FC236}">
                <a16:creationId xmlns:a16="http://schemas.microsoft.com/office/drawing/2014/main" id="{B097A7CF-14CE-4539-833D-0BF6BF0E02C4}"/>
              </a:ext>
            </a:extLst>
          </p:cNvPr>
          <p:cNvSpPr/>
          <p:nvPr/>
        </p:nvSpPr>
        <p:spPr>
          <a:xfrm>
            <a:off x="6696979" y="3160637"/>
            <a:ext cx="3180446" cy="686117"/>
          </a:xfrm>
          <a:prstGeom prst="wedgeRectCallout">
            <a:avLst>
              <a:gd name="adj1" fmla="val -56139"/>
              <a:gd name="adj2" fmla="val 4922"/>
            </a:avLst>
          </a:prstGeom>
          <a:solidFill>
            <a:srgbClr val="FFFFFF"/>
          </a:solidFill>
          <a:ln w="9525" cap="flat" cmpd="sng" algn="ctr">
            <a:solidFill>
              <a:srgbClr val="747480"/>
            </a:solidFill>
            <a:prstDash val="solid"/>
          </a:ln>
          <a:effectLst/>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85725" marR="0" lvl="0" indent="-85725" defTabSz="914400" eaLnBrk="1" fontAlgn="auto" latinLnBrk="0" hangingPunct="1">
              <a:lnSpc>
                <a:spcPct val="100000"/>
              </a:lnSpc>
              <a:spcBef>
                <a:spcPts val="0"/>
              </a:spcBef>
              <a:spcAft>
                <a:spcPts val="0"/>
              </a:spcAft>
              <a:buClr>
                <a:srgbClr val="747480"/>
              </a:buClr>
              <a:buSzTx/>
              <a:buFont typeface="Arial" panose="020B0604020202020204" pitchFamily="34" charset="0"/>
              <a:buChar char="•"/>
              <a:tabLst/>
              <a:defRPr/>
            </a:pPr>
            <a:r>
              <a:rPr kumimoji="0" lang="ja-JP" altLang="en-US" sz="1200" b="1" i="0" u="none" strike="noStrike" kern="0" cap="none" spc="0" normalizeH="0" baseline="0" noProof="0" dirty="0">
                <a:ln>
                  <a:noFill/>
                </a:ln>
                <a:solidFill>
                  <a:srgbClr val="2E2E38"/>
                </a:solidFill>
                <a:effectLst/>
                <a:uLnTx/>
                <a:uFillTx/>
                <a:latin typeface="Meiryo UI"/>
                <a:ea typeface="Meiryo UI"/>
                <a:cs typeface="+mn-cs"/>
              </a:rPr>
              <a:t>効果検証がどのようなもので、</a:t>
            </a:r>
            <a:r>
              <a:rPr kumimoji="0" lang="ja-JP" altLang="en-US" sz="1200" b="1" i="0" u="none" strike="noStrike" kern="0" cap="none" spc="0" normalizeH="0" baseline="0" noProof="0" dirty="0">
                <a:ln>
                  <a:noFill/>
                </a:ln>
                <a:solidFill>
                  <a:schemeClr val="tx1"/>
                </a:solidFill>
                <a:effectLst/>
                <a:uLnTx/>
                <a:uFillTx/>
                <a:latin typeface="Meiryo UI"/>
                <a:ea typeface="Meiryo UI"/>
                <a:cs typeface="+mn-cs"/>
              </a:rPr>
              <a:t>なぜ重要なのか</a:t>
            </a:r>
            <a:r>
              <a:rPr kumimoji="0" lang="ja-JP" altLang="en-US" sz="1200" i="0" u="none" strike="noStrike" kern="0" cap="none" spc="0" normalizeH="0" baseline="0" noProof="0" dirty="0">
                <a:ln>
                  <a:noFill/>
                </a:ln>
                <a:solidFill>
                  <a:srgbClr val="2E2E38"/>
                </a:solidFill>
                <a:effectLst/>
                <a:uLnTx/>
                <a:uFillTx/>
                <a:latin typeface="Meiryo UI"/>
                <a:ea typeface="Meiryo UI"/>
                <a:cs typeface="+mn-cs"/>
              </a:rPr>
              <a:t>が分かりました</a:t>
            </a:r>
            <a:endParaRPr kumimoji="0" lang="en-US" altLang="ja-JP" sz="1200" i="0" u="none" strike="noStrike" kern="0" cap="none" spc="0" normalizeH="0" baseline="0" noProof="0" dirty="0">
              <a:ln>
                <a:noFill/>
              </a:ln>
              <a:solidFill>
                <a:srgbClr val="2E2E38"/>
              </a:solidFill>
              <a:effectLst/>
              <a:uLnTx/>
              <a:uFillTx/>
              <a:latin typeface="Meiryo UI"/>
              <a:ea typeface="Meiryo UI"/>
              <a:cs typeface="+mn-cs"/>
            </a:endParaRPr>
          </a:p>
        </p:txBody>
      </p:sp>
      <p:pic>
        <p:nvPicPr>
          <p:cNvPr id="93" name="図 92">
            <a:extLst>
              <a:ext uri="{FF2B5EF4-FFF2-40B4-BE49-F238E27FC236}">
                <a16:creationId xmlns:a16="http://schemas.microsoft.com/office/drawing/2014/main" id="{3C6F8F0C-E13B-41DD-98E6-5D5AA3121BF4}"/>
              </a:ext>
            </a:extLst>
          </p:cNvPr>
          <p:cNvPicPr>
            <a:picLocks noChangeAspect="1"/>
          </p:cNvPicPr>
          <p:nvPr/>
        </p:nvPicPr>
        <p:blipFill>
          <a:blip r:embed="rId2"/>
          <a:stretch>
            <a:fillRect/>
          </a:stretch>
        </p:blipFill>
        <p:spPr>
          <a:xfrm>
            <a:off x="5921266" y="3181334"/>
            <a:ext cx="631650" cy="636349"/>
          </a:xfrm>
          <a:prstGeom prst="rect">
            <a:avLst/>
          </a:prstGeom>
        </p:spPr>
      </p:pic>
      <p:pic>
        <p:nvPicPr>
          <p:cNvPr id="94" name="図 93">
            <a:extLst>
              <a:ext uri="{FF2B5EF4-FFF2-40B4-BE49-F238E27FC236}">
                <a16:creationId xmlns:a16="http://schemas.microsoft.com/office/drawing/2014/main" id="{E0D0459B-180D-4451-A7D0-9BACC67E16A3}"/>
              </a:ext>
            </a:extLst>
          </p:cNvPr>
          <p:cNvPicPr>
            <a:picLocks noChangeAspect="1"/>
          </p:cNvPicPr>
          <p:nvPr/>
        </p:nvPicPr>
        <p:blipFill>
          <a:blip r:embed="rId3"/>
          <a:stretch>
            <a:fillRect/>
          </a:stretch>
        </p:blipFill>
        <p:spPr>
          <a:xfrm>
            <a:off x="5901438" y="6077788"/>
            <a:ext cx="663614" cy="668550"/>
          </a:xfrm>
          <a:prstGeom prst="rect">
            <a:avLst/>
          </a:prstGeom>
        </p:spPr>
      </p:pic>
      <p:pic>
        <p:nvPicPr>
          <p:cNvPr id="95" name="図 94">
            <a:extLst>
              <a:ext uri="{FF2B5EF4-FFF2-40B4-BE49-F238E27FC236}">
                <a16:creationId xmlns:a16="http://schemas.microsoft.com/office/drawing/2014/main" id="{7B0325BE-E000-448F-B71A-656B7D5CBFFC}"/>
              </a:ext>
            </a:extLst>
          </p:cNvPr>
          <p:cNvPicPr>
            <a:picLocks noChangeAspect="1"/>
          </p:cNvPicPr>
          <p:nvPr/>
        </p:nvPicPr>
        <p:blipFill>
          <a:blip r:embed="rId4"/>
          <a:stretch>
            <a:fillRect/>
          </a:stretch>
        </p:blipFill>
        <p:spPr>
          <a:xfrm>
            <a:off x="5921433" y="4064719"/>
            <a:ext cx="631650" cy="636349"/>
          </a:xfrm>
          <a:prstGeom prst="rect">
            <a:avLst/>
          </a:prstGeom>
        </p:spPr>
      </p:pic>
      <p:pic>
        <p:nvPicPr>
          <p:cNvPr id="96" name="図 95">
            <a:extLst>
              <a:ext uri="{FF2B5EF4-FFF2-40B4-BE49-F238E27FC236}">
                <a16:creationId xmlns:a16="http://schemas.microsoft.com/office/drawing/2014/main" id="{5B7DD1AF-65C0-490E-AC4F-5A786FCBA254}"/>
              </a:ext>
            </a:extLst>
          </p:cNvPr>
          <p:cNvPicPr>
            <a:picLocks noChangeAspect="1"/>
          </p:cNvPicPr>
          <p:nvPr/>
        </p:nvPicPr>
        <p:blipFill>
          <a:blip r:embed="rId5"/>
          <a:stretch>
            <a:fillRect/>
          </a:stretch>
        </p:blipFill>
        <p:spPr>
          <a:xfrm>
            <a:off x="5890614" y="5043354"/>
            <a:ext cx="687038" cy="692149"/>
          </a:xfrm>
          <a:prstGeom prst="rect">
            <a:avLst/>
          </a:prstGeom>
        </p:spPr>
      </p:pic>
      <p:sp>
        <p:nvSpPr>
          <p:cNvPr id="97" name="テキスト ボックス 96">
            <a:extLst>
              <a:ext uri="{FF2B5EF4-FFF2-40B4-BE49-F238E27FC236}">
                <a16:creationId xmlns:a16="http://schemas.microsoft.com/office/drawing/2014/main" id="{BF32577C-C7E0-47FF-B5FE-C2C8FD18F402}"/>
              </a:ext>
            </a:extLst>
          </p:cNvPr>
          <p:cNvSpPr txBox="1"/>
          <p:nvPr/>
        </p:nvSpPr>
        <p:spPr>
          <a:xfrm rot="1253632">
            <a:off x="1354637" y="3051402"/>
            <a:ext cx="424708" cy="385031"/>
          </a:xfrm>
          <a:prstGeom prst="rect">
            <a:avLst/>
          </a:prstGeom>
          <a:noFill/>
        </p:spPr>
        <p:txBody>
          <a:bodyPr wrap="square" lIns="108000" tIns="72000" rIns="108000" bIns="72000" rtlCol="0" anchor="t">
            <a:noAutofit/>
          </a:bodyPr>
          <a:lstStyle/>
          <a:p>
            <a:pPr defTabSz="1043056" fontAlgn="auto">
              <a:spcBef>
                <a:spcPts val="0"/>
              </a:spcBef>
              <a:spcAft>
                <a:spcPts val="600"/>
              </a:spcAft>
              <a:buClr>
                <a:srgbClr val="747480"/>
              </a:buClr>
            </a:pPr>
            <a:r>
              <a:rPr lang="ja-JP" altLang="en-US" sz="1600" b="1">
                <a:solidFill>
                  <a:srgbClr val="0070C0"/>
                </a:solidFill>
                <a:latin typeface="Meiryo UI"/>
                <a:ea typeface="Meiryo UI"/>
              </a:rPr>
              <a:t>？</a:t>
            </a:r>
          </a:p>
        </p:txBody>
      </p:sp>
      <p:sp>
        <p:nvSpPr>
          <p:cNvPr id="98" name="テキスト ボックス 97">
            <a:extLst>
              <a:ext uri="{FF2B5EF4-FFF2-40B4-BE49-F238E27FC236}">
                <a16:creationId xmlns:a16="http://schemas.microsoft.com/office/drawing/2014/main" id="{6A67338B-E4AF-4B41-9465-9EE666CD261E}"/>
              </a:ext>
            </a:extLst>
          </p:cNvPr>
          <p:cNvSpPr txBox="1"/>
          <p:nvPr/>
        </p:nvSpPr>
        <p:spPr>
          <a:xfrm rot="1253632">
            <a:off x="1354637" y="3929105"/>
            <a:ext cx="424708" cy="385031"/>
          </a:xfrm>
          <a:prstGeom prst="rect">
            <a:avLst/>
          </a:prstGeom>
          <a:noFill/>
        </p:spPr>
        <p:txBody>
          <a:bodyPr wrap="square" lIns="108000" tIns="72000" rIns="108000" bIns="72000" rtlCol="0" anchor="t">
            <a:noAutofit/>
          </a:bodyPr>
          <a:lstStyle/>
          <a:p>
            <a:pPr defTabSz="1043056" fontAlgn="auto">
              <a:spcBef>
                <a:spcPts val="0"/>
              </a:spcBef>
              <a:spcAft>
                <a:spcPts val="600"/>
              </a:spcAft>
              <a:buClr>
                <a:srgbClr val="747480"/>
              </a:buClr>
            </a:pPr>
            <a:r>
              <a:rPr lang="ja-JP" altLang="en-US" sz="1600" b="1">
                <a:solidFill>
                  <a:srgbClr val="0070C0"/>
                </a:solidFill>
                <a:latin typeface="Meiryo UI"/>
                <a:ea typeface="Meiryo UI"/>
              </a:rPr>
              <a:t>？</a:t>
            </a:r>
          </a:p>
        </p:txBody>
      </p:sp>
      <p:sp>
        <p:nvSpPr>
          <p:cNvPr id="99" name="テキスト ボックス 98">
            <a:extLst>
              <a:ext uri="{FF2B5EF4-FFF2-40B4-BE49-F238E27FC236}">
                <a16:creationId xmlns:a16="http://schemas.microsoft.com/office/drawing/2014/main" id="{011845A2-767C-4F96-BAF2-3B088A611D74}"/>
              </a:ext>
            </a:extLst>
          </p:cNvPr>
          <p:cNvSpPr txBox="1"/>
          <p:nvPr/>
        </p:nvSpPr>
        <p:spPr>
          <a:xfrm rot="1253632">
            <a:off x="1354637" y="4919538"/>
            <a:ext cx="424708" cy="385031"/>
          </a:xfrm>
          <a:prstGeom prst="rect">
            <a:avLst/>
          </a:prstGeom>
          <a:noFill/>
        </p:spPr>
        <p:txBody>
          <a:bodyPr wrap="square" lIns="108000" tIns="72000" rIns="108000" bIns="72000" rtlCol="0" anchor="t">
            <a:noAutofit/>
          </a:bodyPr>
          <a:lstStyle/>
          <a:p>
            <a:pPr defTabSz="1043056" fontAlgn="auto">
              <a:spcBef>
                <a:spcPts val="0"/>
              </a:spcBef>
              <a:spcAft>
                <a:spcPts val="600"/>
              </a:spcAft>
              <a:buClr>
                <a:srgbClr val="747480"/>
              </a:buClr>
            </a:pPr>
            <a:r>
              <a:rPr lang="ja-JP" altLang="en-US" sz="1600" b="1">
                <a:solidFill>
                  <a:srgbClr val="0070C0"/>
                </a:solidFill>
                <a:latin typeface="Meiryo UI"/>
                <a:ea typeface="Meiryo UI"/>
              </a:rPr>
              <a:t>？</a:t>
            </a:r>
          </a:p>
        </p:txBody>
      </p:sp>
      <p:sp>
        <p:nvSpPr>
          <p:cNvPr id="100" name="テキスト ボックス 99">
            <a:extLst>
              <a:ext uri="{FF2B5EF4-FFF2-40B4-BE49-F238E27FC236}">
                <a16:creationId xmlns:a16="http://schemas.microsoft.com/office/drawing/2014/main" id="{63FBA0C1-9B81-4A1A-A165-ED73BF7F85A4}"/>
              </a:ext>
            </a:extLst>
          </p:cNvPr>
          <p:cNvSpPr txBox="1"/>
          <p:nvPr/>
        </p:nvSpPr>
        <p:spPr>
          <a:xfrm rot="1253632">
            <a:off x="1354637" y="5942877"/>
            <a:ext cx="424708" cy="385031"/>
          </a:xfrm>
          <a:prstGeom prst="rect">
            <a:avLst/>
          </a:prstGeom>
          <a:noFill/>
        </p:spPr>
        <p:txBody>
          <a:bodyPr wrap="square" lIns="108000" tIns="72000" rIns="108000" bIns="72000" rtlCol="0" anchor="t">
            <a:noAutofit/>
          </a:bodyPr>
          <a:lstStyle/>
          <a:p>
            <a:pPr defTabSz="1043056" fontAlgn="auto">
              <a:spcBef>
                <a:spcPts val="0"/>
              </a:spcBef>
              <a:spcAft>
                <a:spcPts val="600"/>
              </a:spcAft>
              <a:buClr>
                <a:srgbClr val="747480"/>
              </a:buClr>
            </a:pPr>
            <a:r>
              <a:rPr lang="ja-JP" altLang="en-US" sz="1600" b="1">
                <a:solidFill>
                  <a:srgbClr val="0070C0"/>
                </a:solidFill>
                <a:latin typeface="Meiryo UI"/>
                <a:ea typeface="Meiryo UI"/>
              </a:rPr>
              <a:t>？</a:t>
            </a:r>
          </a:p>
        </p:txBody>
      </p:sp>
      <p:sp>
        <p:nvSpPr>
          <p:cNvPr id="101" name="テキスト ボックス 100">
            <a:extLst>
              <a:ext uri="{FF2B5EF4-FFF2-40B4-BE49-F238E27FC236}">
                <a16:creationId xmlns:a16="http://schemas.microsoft.com/office/drawing/2014/main" id="{5C225326-6DB6-41BA-8241-811FA0B371C5}"/>
              </a:ext>
            </a:extLst>
          </p:cNvPr>
          <p:cNvSpPr txBox="1"/>
          <p:nvPr/>
        </p:nvSpPr>
        <p:spPr>
          <a:xfrm>
            <a:off x="6213394" y="2989225"/>
            <a:ext cx="424708" cy="385031"/>
          </a:xfrm>
          <a:prstGeom prst="rect">
            <a:avLst/>
          </a:prstGeom>
          <a:noFill/>
        </p:spPr>
        <p:txBody>
          <a:bodyPr wrap="square" lIns="108000" tIns="72000" rIns="108000" bIns="72000" rtlCol="0" anchor="t">
            <a:noAutofit/>
          </a:bodyPr>
          <a:lstStyle/>
          <a:p>
            <a:pPr defTabSz="1043056" fontAlgn="auto">
              <a:spcBef>
                <a:spcPts val="0"/>
              </a:spcBef>
              <a:spcAft>
                <a:spcPts val="600"/>
              </a:spcAft>
              <a:buClr>
                <a:srgbClr val="747480"/>
              </a:buClr>
            </a:pPr>
            <a:r>
              <a:rPr lang="ja-JP" altLang="en-US" sz="1600" b="1">
                <a:solidFill>
                  <a:srgbClr val="FF0000"/>
                </a:solidFill>
                <a:latin typeface="Meiryo UI"/>
                <a:ea typeface="Meiryo UI"/>
              </a:rPr>
              <a:t>！</a:t>
            </a:r>
          </a:p>
        </p:txBody>
      </p:sp>
      <p:sp>
        <p:nvSpPr>
          <p:cNvPr id="102" name="テキスト ボックス 101">
            <a:extLst>
              <a:ext uri="{FF2B5EF4-FFF2-40B4-BE49-F238E27FC236}">
                <a16:creationId xmlns:a16="http://schemas.microsoft.com/office/drawing/2014/main" id="{171AE0D1-2247-4535-AC25-15352BA1A43B}"/>
              </a:ext>
            </a:extLst>
          </p:cNvPr>
          <p:cNvSpPr txBox="1"/>
          <p:nvPr/>
        </p:nvSpPr>
        <p:spPr>
          <a:xfrm>
            <a:off x="6213394" y="3912838"/>
            <a:ext cx="424708" cy="385031"/>
          </a:xfrm>
          <a:prstGeom prst="rect">
            <a:avLst/>
          </a:prstGeom>
          <a:noFill/>
        </p:spPr>
        <p:txBody>
          <a:bodyPr wrap="square" lIns="108000" tIns="72000" rIns="108000" bIns="72000" rtlCol="0" anchor="t">
            <a:noAutofit/>
          </a:bodyPr>
          <a:lstStyle/>
          <a:p>
            <a:pPr defTabSz="1043056" fontAlgn="auto">
              <a:spcBef>
                <a:spcPts val="0"/>
              </a:spcBef>
              <a:spcAft>
                <a:spcPts val="600"/>
              </a:spcAft>
              <a:buClr>
                <a:srgbClr val="747480"/>
              </a:buClr>
            </a:pPr>
            <a:r>
              <a:rPr lang="ja-JP" altLang="en-US" sz="1600" b="1">
                <a:solidFill>
                  <a:srgbClr val="FF0000"/>
                </a:solidFill>
                <a:latin typeface="Meiryo UI"/>
                <a:ea typeface="Meiryo UI"/>
              </a:rPr>
              <a:t>！</a:t>
            </a:r>
          </a:p>
        </p:txBody>
      </p:sp>
      <p:sp>
        <p:nvSpPr>
          <p:cNvPr id="103" name="テキスト ボックス 102">
            <a:extLst>
              <a:ext uri="{FF2B5EF4-FFF2-40B4-BE49-F238E27FC236}">
                <a16:creationId xmlns:a16="http://schemas.microsoft.com/office/drawing/2014/main" id="{48692C27-AA0F-4276-B75E-08B5BE0B1288}"/>
              </a:ext>
            </a:extLst>
          </p:cNvPr>
          <p:cNvSpPr txBox="1"/>
          <p:nvPr/>
        </p:nvSpPr>
        <p:spPr>
          <a:xfrm>
            <a:off x="6213394" y="4895874"/>
            <a:ext cx="424708" cy="385031"/>
          </a:xfrm>
          <a:prstGeom prst="rect">
            <a:avLst/>
          </a:prstGeom>
          <a:noFill/>
        </p:spPr>
        <p:txBody>
          <a:bodyPr wrap="square" lIns="108000" tIns="72000" rIns="108000" bIns="72000" rtlCol="0" anchor="t">
            <a:noAutofit/>
          </a:bodyPr>
          <a:lstStyle/>
          <a:p>
            <a:pPr defTabSz="1043056" fontAlgn="auto">
              <a:spcBef>
                <a:spcPts val="0"/>
              </a:spcBef>
              <a:spcAft>
                <a:spcPts val="600"/>
              </a:spcAft>
              <a:buClr>
                <a:srgbClr val="747480"/>
              </a:buClr>
            </a:pPr>
            <a:r>
              <a:rPr lang="ja-JP" altLang="en-US" sz="1600" b="1">
                <a:solidFill>
                  <a:srgbClr val="FF0000"/>
                </a:solidFill>
                <a:latin typeface="Meiryo UI"/>
                <a:ea typeface="Meiryo UI"/>
              </a:rPr>
              <a:t>！</a:t>
            </a:r>
          </a:p>
        </p:txBody>
      </p:sp>
      <p:sp>
        <p:nvSpPr>
          <p:cNvPr id="104" name="テキスト ボックス 103">
            <a:extLst>
              <a:ext uri="{FF2B5EF4-FFF2-40B4-BE49-F238E27FC236}">
                <a16:creationId xmlns:a16="http://schemas.microsoft.com/office/drawing/2014/main" id="{EBE4B410-5B8A-4DAF-B197-B7CA2970E68B}"/>
              </a:ext>
            </a:extLst>
          </p:cNvPr>
          <p:cNvSpPr txBox="1"/>
          <p:nvPr/>
        </p:nvSpPr>
        <p:spPr>
          <a:xfrm>
            <a:off x="6213394" y="5904776"/>
            <a:ext cx="424708" cy="385031"/>
          </a:xfrm>
          <a:prstGeom prst="rect">
            <a:avLst/>
          </a:prstGeom>
          <a:noFill/>
        </p:spPr>
        <p:txBody>
          <a:bodyPr wrap="square" lIns="108000" tIns="72000" rIns="108000" bIns="72000" rtlCol="0" anchor="t">
            <a:noAutofit/>
          </a:bodyPr>
          <a:lstStyle/>
          <a:p>
            <a:pPr defTabSz="1043056" fontAlgn="auto">
              <a:spcBef>
                <a:spcPts val="0"/>
              </a:spcBef>
              <a:spcAft>
                <a:spcPts val="600"/>
              </a:spcAft>
              <a:buClr>
                <a:srgbClr val="747480"/>
              </a:buClr>
            </a:pPr>
            <a:r>
              <a:rPr lang="ja-JP" altLang="en-US" sz="1600" b="1">
                <a:solidFill>
                  <a:srgbClr val="FF0000"/>
                </a:solidFill>
                <a:latin typeface="Meiryo UI"/>
                <a:ea typeface="Meiryo UI"/>
              </a:rPr>
              <a:t>！</a:t>
            </a:r>
          </a:p>
        </p:txBody>
      </p:sp>
      <p:sp>
        <p:nvSpPr>
          <p:cNvPr id="105" name="テキスト ボックス 104">
            <a:extLst>
              <a:ext uri="{FF2B5EF4-FFF2-40B4-BE49-F238E27FC236}">
                <a16:creationId xmlns:a16="http://schemas.microsoft.com/office/drawing/2014/main" id="{3E2F841B-533A-4986-83AD-A2AB5031D8FA}"/>
              </a:ext>
            </a:extLst>
          </p:cNvPr>
          <p:cNvSpPr txBox="1"/>
          <p:nvPr/>
        </p:nvSpPr>
        <p:spPr>
          <a:xfrm>
            <a:off x="5811341" y="2174439"/>
            <a:ext cx="4329394" cy="914400"/>
          </a:xfrm>
          <a:prstGeom prst="rect">
            <a:avLst/>
          </a:prstGeom>
          <a:noFill/>
        </p:spPr>
        <p:txBody>
          <a:bodyPr wrap="square" lIns="108000" tIns="72000" rIns="108000" bIns="72000" rtlCol="0" anchor="t">
            <a:noAutofit/>
          </a:bodyPr>
          <a:lstStyle/>
          <a:p>
            <a:pPr marL="285750" indent="-285750" defTabSz="1043056" fontAlgn="auto">
              <a:spcBef>
                <a:spcPts val="0"/>
              </a:spcBef>
              <a:spcAft>
                <a:spcPts val="600"/>
              </a:spcAft>
              <a:buClr>
                <a:srgbClr val="747480"/>
              </a:buClr>
              <a:buFont typeface="Wingdings" panose="05000000000000000000" pitchFamily="2" charset="2"/>
              <a:buChar char="ü"/>
            </a:pPr>
            <a:r>
              <a:rPr lang="ja-JP" altLang="en-US" sz="1400">
                <a:solidFill>
                  <a:srgbClr val="2E2E38"/>
                </a:solidFill>
                <a:latin typeface="Meiryo UI"/>
                <a:ea typeface="Meiryo UI"/>
              </a:rPr>
              <a:t>「地域課題分析ナビゲーション」を活用することで、</a:t>
            </a:r>
            <a:br>
              <a:rPr lang="en-US" altLang="ja-JP" sz="1400">
                <a:solidFill>
                  <a:srgbClr val="2E2E38"/>
                </a:solidFill>
                <a:latin typeface="Meiryo UI"/>
                <a:ea typeface="Meiryo UI"/>
              </a:rPr>
            </a:br>
            <a:r>
              <a:rPr lang="ja-JP" altLang="en-US" sz="1400">
                <a:solidFill>
                  <a:srgbClr val="2E2E38"/>
                </a:solidFill>
                <a:latin typeface="Meiryo UI"/>
                <a:ea typeface="Meiryo UI"/>
              </a:rPr>
              <a:t>体系的に効果検証を実施することができます。</a:t>
            </a:r>
          </a:p>
        </p:txBody>
      </p:sp>
      <p:sp>
        <p:nvSpPr>
          <p:cNvPr id="106" name="テキスト ボックス 105">
            <a:extLst>
              <a:ext uri="{FF2B5EF4-FFF2-40B4-BE49-F238E27FC236}">
                <a16:creationId xmlns:a16="http://schemas.microsoft.com/office/drawing/2014/main" id="{BA5D2C25-6E45-437F-95A0-34D96137E1B9}"/>
              </a:ext>
            </a:extLst>
          </p:cNvPr>
          <p:cNvSpPr txBox="1"/>
          <p:nvPr/>
        </p:nvSpPr>
        <p:spPr>
          <a:xfrm>
            <a:off x="716516" y="3160637"/>
            <a:ext cx="350185" cy="3505789"/>
          </a:xfrm>
          <a:prstGeom prst="rect">
            <a:avLst/>
          </a:prstGeom>
          <a:noFill/>
        </p:spPr>
        <p:txBody>
          <a:bodyPr vert="eaVert" wrap="square" lIns="108000" tIns="72000" rIns="108000" bIns="72000" rtlCol="0" anchor="t">
            <a:noAutofit/>
          </a:bodyPr>
          <a:lstStyle/>
          <a:p>
            <a:pPr algn="ctr" defTabSz="1043056" fontAlgn="auto">
              <a:spcBef>
                <a:spcPts val="0"/>
              </a:spcBef>
              <a:spcAft>
                <a:spcPts val="600"/>
              </a:spcAft>
              <a:buClr>
                <a:srgbClr val="747480"/>
              </a:buClr>
            </a:pPr>
            <a:r>
              <a:rPr lang="ja-JP" altLang="en-US" sz="1400">
                <a:solidFill>
                  <a:srgbClr val="2E2E38"/>
                </a:solidFill>
                <a:latin typeface="EYInterstate"/>
                <a:ea typeface="Meiryo UI"/>
              </a:rPr>
              <a:t>効果検証の習熟度</a:t>
            </a:r>
          </a:p>
        </p:txBody>
      </p:sp>
      <p:sp>
        <p:nvSpPr>
          <p:cNvPr id="107" name="矢印: 右 13">
            <a:extLst>
              <a:ext uri="{FF2B5EF4-FFF2-40B4-BE49-F238E27FC236}">
                <a16:creationId xmlns:a16="http://schemas.microsoft.com/office/drawing/2014/main" id="{3804F984-0958-47FD-B640-00ED99289BE9}"/>
              </a:ext>
            </a:extLst>
          </p:cNvPr>
          <p:cNvSpPr/>
          <p:nvPr/>
        </p:nvSpPr>
        <p:spPr>
          <a:xfrm>
            <a:off x="4991859" y="3042687"/>
            <a:ext cx="742192" cy="3779357"/>
          </a:xfrm>
          <a:prstGeom prst="rightArrow">
            <a:avLst/>
          </a:prstGeom>
          <a:solidFill>
            <a:srgbClr val="FFFFFF">
              <a:lumMod val="85000"/>
            </a:srgbClr>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
                <a:srgbClr val="747480"/>
              </a:buClr>
              <a:buSzTx/>
              <a:buFontTx/>
              <a:buNone/>
              <a:tabLst/>
              <a:defRPr/>
            </a:pPr>
            <a:endParaRPr kumimoji="0" lang="ja-JP" altLang="en-US" sz="1200" b="0" i="0" u="none" strike="noStrike" kern="0" cap="none" spc="0" normalizeH="0" baseline="0" noProof="0">
              <a:ln>
                <a:noFill/>
              </a:ln>
              <a:solidFill>
                <a:srgbClr val="2E2E38"/>
              </a:solidFill>
              <a:effectLst/>
              <a:uLnTx/>
              <a:uFillTx/>
              <a:latin typeface="EYInterstate"/>
              <a:ea typeface="Meiryo UI"/>
              <a:cs typeface="+mn-cs"/>
            </a:endParaRPr>
          </a:p>
        </p:txBody>
      </p:sp>
      <p:sp>
        <p:nvSpPr>
          <p:cNvPr id="108" name="テキスト ボックス 107">
            <a:extLst>
              <a:ext uri="{FF2B5EF4-FFF2-40B4-BE49-F238E27FC236}">
                <a16:creationId xmlns:a16="http://schemas.microsoft.com/office/drawing/2014/main" id="{292618D1-FFA0-4E8A-8D8D-D5BF132D9D66}"/>
              </a:ext>
            </a:extLst>
          </p:cNvPr>
          <p:cNvSpPr txBox="1"/>
          <p:nvPr/>
        </p:nvSpPr>
        <p:spPr>
          <a:xfrm>
            <a:off x="5311308" y="3042687"/>
            <a:ext cx="350185" cy="3779357"/>
          </a:xfrm>
          <a:prstGeom prst="rect">
            <a:avLst/>
          </a:prstGeom>
          <a:noFill/>
        </p:spPr>
        <p:txBody>
          <a:bodyPr vert="eaVert" wrap="square" lIns="108000" tIns="72000" rIns="108000" bIns="72000" rtlCol="0" anchor="t">
            <a:noAutofit/>
          </a:bodyPr>
          <a:lstStyle/>
          <a:p>
            <a:pPr algn="ctr" defTabSz="1043056" fontAlgn="auto">
              <a:spcBef>
                <a:spcPts val="0"/>
              </a:spcBef>
              <a:spcAft>
                <a:spcPts val="600"/>
              </a:spcAft>
              <a:buClr>
                <a:srgbClr val="747480"/>
              </a:buClr>
            </a:pPr>
            <a:r>
              <a:rPr lang="ja-JP" altLang="en-US" sz="1400">
                <a:solidFill>
                  <a:srgbClr val="2E2E38"/>
                </a:solidFill>
                <a:latin typeface="EYInterstate"/>
                <a:ea typeface="Meiryo UI"/>
              </a:rPr>
              <a:t>地域課題分析ナビゲーションを活用</a:t>
            </a:r>
          </a:p>
        </p:txBody>
      </p:sp>
    </p:spTree>
    <p:extLst>
      <p:ext uri="{BB962C8B-B14F-4D97-AF65-F5344CB8AC3E}">
        <p14:creationId xmlns:p14="http://schemas.microsoft.com/office/powerpoint/2010/main" val="1164558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20</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7611892"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総合的なアウトカム（</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KGI</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）の評価ワークシート </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記載例</a:t>
            </a:r>
          </a:p>
        </p:txBody>
      </p:sp>
      <p:sp>
        <p:nvSpPr>
          <p:cNvPr id="10" name="正方形/長方形 9">
            <a:extLst>
              <a:ext uri="{FF2B5EF4-FFF2-40B4-BE49-F238E27FC236}">
                <a16:creationId xmlns:a16="http://schemas.microsoft.com/office/drawing/2014/main" id="{8820726C-4BAA-42D7-8EE7-4F097F36FBA0}"/>
              </a:ext>
            </a:extLst>
          </p:cNvPr>
          <p:cNvSpPr/>
          <p:nvPr/>
        </p:nvSpPr>
        <p:spPr>
          <a:xfrm>
            <a:off x="759767" y="4692060"/>
            <a:ext cx="4488888" cy="279400"/>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200" b="1" kern="0">
                <a:solidFill>
                  <a:schemeClr val="bg1"/>
                </a:solidFill>
                <a:latin typeface="Meiryo UI" panose="020B0604030504040204" pitchFamily="50" charset="-128"/>
                <a:ea typeface="Meiryo UI" panose="020B0604030504040204" pitchFamily="50" charset="-128"/>
              </a:rPr>
              <a:t>データ分析結果</a:t>
            </a:r>
          </a:p>
        </p:txBody>
      </p:sp>
      <p:sp>
        <p:nvSpPr>
          <p:cNvPr id="11" name="正方形/長方形 10">
            <a:extLst>
              <a:ext uri="{FF2B5EF4-FFF2-40B4-BE49-F238E27FC236}">
                <a16:creationId xmlns:a16="http://schemas.microsoft.com/office/drawing/2014/main" id="{A957653A-639C-4E2D-B079-C8CA3529B144}"/>
              </a:ext>
            </a:extLst>
          </p:cNvPr>
          <p:cNvSpPr/>
          <p:nvPr/>
        </p:nvSpPr>
        <p:spPr>
          <a:xfrm>
            <a:off x="759767" y="1579839"/>
            <a:ext cx="4488888" cy="279400"/>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200" b="1" kern="0">
                <a:solidFill>
                  <a:schemeClr val="bg1"/>
                </a:solidFill>
                <a:latin typeface="Meiryo UI" panose="020B0604030504040204" pitchFamily="50" charset="-128"/>
                <a:ea typeface="Meiryo UI" panose="020B0604030504040204" pitchFamily="50" charset="-128"/>
              </a:rPr>
              <a:t>総合的なアウトカムの可視化グラフ</a:t>
            </a:r>
          </a:p>
        </p:txBody>
      </p:sp>
      <p:sp>
        <p:nvSpPr>
          <p:cNvPr id="14" name="正方形/長方形 13">
            <a:extLst>
              <a:ext uri="{FF2B5EF4-FFF2-40B4-BE49-F238E27FC236}">
                <a16:creationId xmlns:a16="http://schemas.microsoft.com/office/drawing/2014/main" id="{6A7DF6AE-72BE-410E-BF9D-34FD4FEE296E}"/>
              </a:ext>
            </a:extLst>
          </p:cNvPr>
          <p:cNvSpPr/>
          <p:nvPr/>
        </p:nvSpPr>
        <p:spPr>
          <a:xfrm>
            <a:off x="5444745" y="1579839"/>
            <a:ext cx="4488888" cy="279400"/>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200" b="1" kern="0">
                <a:solidFill>
                  <a:schemeClr val="bg1"/>
                </a:solidFill>
                <a:latin typeface="Meiryo UI" panose="020B0604030504040204" pitchFamily="50" charset="-128"/>
                <a:ea typeface="Meiryo UI" panose="020B0604030504040204" pitchFamily="50" charset="-128"/>
              </a:rPr>
              <a:t>考察</a:t>
            </a:r>
          </a:p>
        </p:txBody>
      </p:sp>
      <p:sp>
        <p:nvSpPr>
          <p:cNvPr id="15" name="正方形/長方形 14">
            <a:extLst>
              <a:ext uri="{FF2B5EF4-FFF2-40B4-BE49-F238E27FC236}">
                <a16:creationId xmlns:a16="http://schemas.microsoft.com/office/drawing/2014/main" id="{A83F9F5A-D072-4DBA-A3C3-C4F473911E1E}"/>
              </a:ext>
            </a:extLst>
          </p:cNvPr>
          <p:cNvSpPr/>
          <p:nvPr/>
        </p:nvSpPr>
        <p:spPr>
          <a:xfrm>
            <a:off x="759767" y="4995341"/>
            <a:ext cx="4488888" cy="1432693"/>
          </a:xfrm>
          <a:prstGeom prst="rect">
            <a:avLst/>
          </a:prstGeom>
          <a:noFill/>
          <a:ln>
            <a:solidFill>
              <a:schemeClr val="bg1">
                <a:lumMod val="50000"/>
              </a:schemeClr>
            </a:solidFill>
          </a:ln>
        </p:spPr>
        <p:txBody>
          <a:bodyPr wrap="square" rtlCol="0" anchor="ctr">
            <a:noAutofit/>
          </a:bodyPr>
          <a:lstStyle/>
          <a:p>
            <a:pPr marL="171450" indent="-171450">
              <a:buFont typeface="Arial" panose="020B0604020202020204" pitchFamily="34" charset="0"/>
              <a:buChar char="•"/>
            </a:pPr>
            <a:r>
              <a:rPr kumimoji="1" lang="ja-JP" altLang="en-US" sz="1400">
                <a:latin typeface="EYInterstate" panose="02000503020000020004" pitchFamily="2" charset="0"/>
                <a:ea typeface="Meiryo UI" panose="020B0604030504040204" pitchFamily="50" charset="-128"/>
              </a:rPr>
              <a:t>経年変化で見た際に、</a:t>
            </a:r>
            <a:r>
              <a:rPr kumimoji="1" lang="en-US" altLang="ja-JP" sz="1400">
                <a:latin typeface="EYInterstate" panose="02000503020000020004" pitchFamily="2" charset="0"/>
                <a:ea typeface="Meiryo UI" panose="020B0604030504040204" pitchFamily="50" charset="-128"/>
              </a:rPr>
              <a:t>2019</a:t>
            </a:r>
            <a:r>
              <a:rPr kumimoji="1" lang="ja-JP" altLang="en-US" sz="1400">
                <a:latin typeface="EYInterstate" panose="02000503020000020004" pitchFamily="2" charset="0"/>
                <a:ea typeface="Meiryo UI" panose="020B0604030504040204" pitchFamily="50" charset="-128"/>
              </a:rPr>
              <a:t>年よりも倒産件数は減少している。</a:t>
            </a:r>
          </a:p>
        </p:txBody>
      </p:sp>
      <p:sp>
        <p:nvSpPr>
          <p:cNvPr id="16" name="正方形/長方形 15">
            <a:extLst>
              <a:ext uri="{FF2B5EF4-FFF2-40B4-BE49-F238E27FC236}">
                <a16:creationId xmlns:a16="http://schemas.microsoft.com/office/drawing/2014/main" id="{1414C518-D84F-425C-9D5D-4D72A48A2A8E}"/>
              </a:ext>
            </a:extLst>
          </p:cNvPr>
          <p:cNvSpPr/>
          <p:nvPr/>
        </p:nvSpPr>
        <p:spPr>
          <a:xfrm>
            <a:off x="759767" y="1883121"/>
            <a:ext cx="4488888" cy="2682072"/>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20" name="正方形/長方形 19">
            <a:extLst>
              <a:ext uri="{FF2B5EF4-FFF2-40B4-BE49-F238E27FC236}">
                <a16:creationId xmlns:a16="http://schemas.microsoft.com/office/drawing/2014/main" id="{BBD27215-5BB2-47FE-BB9B-6CA2891B580C}"/>
              </a:ext>
            </a:extLst>
          </p:cNvPr>
          <p:cNvSpPr/>
          <p:nvPr/>
        </p:nvSpPr>
        <p:spPr>
          <a:xfrm>
            <a:off x="5444745" y="1883120"/>
            <a:ext cx="4488888" cy="4544913"/>
          </a:xfrm>
          <a:prstGeom prst="rect">
            <a:avLst/>
          </a:prstGeom>
          <a:noFill/>
          <a:ln>
            <a:solidFill>
              <a:schemeClr val="bg1">
                <a:lumMod val="50000"/>
              </a:schemeClr>
            </a:solidFill>
          </a:ln>
        </p:spPr>
        <p:txBody>
          <a:bodyPr wrap="square" rtlCol="0" anchor="ctr">
            <a:noAutofit/>
          </a:bodyPr>
          <a:lstStyle/>
          <a:p>
            <a:pPr marL="171450" indent="-171450">
              <a:buFont typeface="Arial" panose="020B0604020202020204" pitchFamily="34" charset="0"/>
              <a:buChar char="•"/>
            </a:pPr>
            <a:r>
              <a:rPr lang="ja-JP" altLang="en-US" sz="1400">
                <a:latin typeface="EYInterstate" panose="02000503020000020004" pitchFamily="2" charset="0"/>
                <a:ea typeface="Meiryo UI" panose="020B0604030504040204" pitchFamily="50" charset="-128"/>
              </a:rPr>
              <a:t>資金繰りに苦慮して倒産に追い込まれる企業を抑制することに成功したが、感染症に関連して実施された、無利子の融資等が返済期限を迎えるため、倒産企業数は増加する可能性がある</a:t>
            </a:r>
            <a:endParaRPr lang="en-US" altLang="ja-JP" sz="1400">
              <a:latin typeface="EYInterstate" panose="02000503020000020004" pitchFamily="2" charset="0"/>
              <a:ea typeface="Meiryo UI" panose="020B0604030504040204" pitchFamily="50" charset="-128"/>
            </a:endParaRPr>
          </a:p>
          <a:p>
            <a:pPr marL="171450" indent="-171450">
              <a:buFont typeface="Arial" panose="020B0604020202020204" pitchFamily="34" charset="0"/>
              <a:buChar char="•"/>
            </a:pPr>
            <a:r>
              <a:rPr kumimoji="1" lang="ja-JP" altLang="en-US" sz="1400">
                <a:latin typeface="EYInterstate" panose="02000503020000020004" pitchFamily="2" charset="0"/>
                <a:ea typeface="Meiryo UI" panose="020B0604030504040204" pitchFamily="50" charset="-128"/>
              </a:rPr>
              <a:t>政策課題の解決は成功したが、今後もこの状況が維持されるかどうか、引き続き指標のモニタリングは必要</a:t>
            </a:r>
          </a:p>
        </p:txBody>
      </p:sp>
      <p:sp>
        <p:nvSpPr>
          <p:cNvPr id="2" name="矢印: 五方向 1">
            <a:extLst>
              <a:ext uri="{FF2B5EF4-FFF2-40B4-BE49-F238E27FC236}">
                <a16:creationId xmlns:a16="http://schemas.microsoft.com/office/drawing/2014/main" id="{F8B8146E-9A1B-008A-DA19-841A5685EB09}"/>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3" name="矢印: 五方向 2">
            <a:extLst>
              <a:ext uri="{FF2B5EF4-FFF2-40B4-BE49-F238E27FC236}">
                <a16:creationId xmlns:a16="http://schemas.microsoft.com/office/drawing/2014/main" id="{3CDB9767-0841-2FB7-D19E-797D0B57C1B8}"/>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pic>
        <p:nvPicPr>
          <p:cNvPr id="6" name="図 5">
            <a:extLst>
              <a:ext uri="{FF2B5EF4-FFF2-40B4-BE49-F238E27FC236}">
                <a16:creationId xmlns:a16="http://schemas.microsoft.com/office/drawing/2014/main" id="{CC3E4349-ABE4-A1AE-AD7F-04E48A153F37}"/>
              </a:ext>
            </a:extLst>
          </p:cNvPr>
          <p:cNvPicPr>
            <a:picLocks noChangeAspect="1"/>
          </p:cNvPicPr>
          <p:nvPr/>
        </p:nvPicPr>
        <p:blipFill>
          <a:blip r:embed="rId2"/>
          <a:stretch>
            <a:fillRect/>
          </a:stretch>
        </p:blipFill>
        <p:spPr>
          <a:xfrm>
            <a:off x="926029" y="2144034"/>
            <a:ext cx="4156364" cy="2160245"/>
          </a:xfrm>
          <a:prstGeom prst="rect">
            <a:avLst/>
          </a:prstGeom>
          <a:ln>
            <a:solidFill>
              <a:schemeClr val="bg1">
                <a:lumMod val="50000"/>
              </a:schemeClr>
            </a:solidFill>
          </a:ln>
        </p:spPr>
      </p:pic>
      <p:sp>
        <p:nvSpPr>
          <p:cNvPr id="7" name="吹き出し: 折線 6">
            <a:extLst>
              <a:ext uri="{FF2B5EF4-FFF2-40B4-BE49-F238E27FC236}">
                <a16:creationId xmlns:a16="http://schemas.microsoft.com/office/drawing/2014/main" id="{02A34368-32D5-ACCA-5930-34D36FBC01E7}"/>
              </a:ext>
            </a:extLst>
          </p:cNvPr>
          <p:cNvSpPr/>
          <p:nvPr/>
        </p:nvSpPr>
        <p:spPr>
          <a:xfrm>
            <a:off x="2858037" y="5890889"/>
            <a:ext cx="2224356" cy="645713"/>
          </a:xfrm>
          <a:prstGeom prst="borderCallout2">
            <a:avLst>
              <a:gd name="adj1" fmla="val 23547"/>
              <a:gd name="adj2" fmla="val -2113"/>
              <a:gd name="adj3" fmla="val 23304"/>
              <a:gd name="adj4" fmla="val -12505"/>
              <a:gd name="adj5" fmla="val -1815"/>
              <a:gd name="adj6" fmla="val -29015"/>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lang="en-US" altLang="ja-JP" sz="1200">
                <a:solidFill>
                  <a:schemeClr val="tx1"/>
                </a:solidFill>
                <a:latin typeface="Meiryo UI" panose="020B0604030504040204" pitchFamily="50" charset="-128"/>
                <a:ea typeface="Meiryo UI" panose="020B0604030504040204" pitchFamily="50" charset="-128"/>
              </a:rPr>
              <a:t>P22</a:t>
            </a:r>
            <a:r>
              <a:rPr lang="ja-JP" altLang="en-US" sz="1200">
                <a:solidFill>
                  <a:schemeClr val="tx1"/>
                </a:solidFill>
                <a:latin typeface="Meiryo UI" panose="020B0604030504040204" pitchFamily="50" charset="-128"/>
                <a:ea typeface="Meiryo UI" panose="020B0604030504040204" pitchFamily="50" charset="-128"/>
              </a:rPr>
              <a:t>～の</a:t>
            </a:r>
            <a:r>
              <a:rPr lang="ja-JP" altLang="en-US" sz="1200" b="1">
                <a:solidFill>
                  <a:schemeClr val="tx1"/>
                </a:solidFill>
                <a:latin typeface="Meiryo UI" panose="020B0604030504040204" pitchFamily="50" charset="-128"/>
                <a:ea typeface="Meiryo UI" panose="020B0604030504040204" pitchFamily="50" charset="-128"/>
              </a:rPr>
              <a:t>「分析の視点」を参考に分析結果を記入する。</a:t>
            </a:r>
            <a:endParaRPr kumimoji="1" lang="ja-JP" altLang="en-US" sz="1200" b="1">
              <a:solidFill>
                <a:schemeClr val="tx1"/>
              </a:solidFill>
              <a:latin typeface="Meiryo UI" panose="020B0604030504040204" pitchFamily="50" charset="-128"/>
              <a:ea typeface="Meiryo UI" panose="020B0604030504040204" pitchFamily="50" charset="-128"/>
            </a:endParaRPr>
          </a:p>
        </p:txBody>
      </p:sp>
      <p:sp>
        <p:nvSpPr>
          <p:cNvPr id="8" name="吹き出し: 折線 7">
            <a:extLst>
              <a:ext uri="{FF2B5EF4-FFF2-40B4-BE49-F238E27FC236}">
                <a16:creationId xmlns:a16="http://schemas.microsoft.com/office/drawing/2014/main" id="{D7122ACA-F69D-A249-D682-A8839CFD9ED4}"/>
              </a:ext>
            </a:extLst>
          </p:cNvPr>
          <p:cNvSpPr/>
          <p:nvPr/>
        </p:nvSpPr>
        <p:spPr>
          <a:xfrm>
            <a:off x="7501892" y="4914247"/>
            <a:ext cx="2248690" cy="797440"/>
          </a:xfrm>
          <a:prstGeom prst="borderCallout2">
            <a:avLst>
              <a:gd name="adj1" fmla="val 23547"/>
              <a:gd name="adj2" fmla="val -2113"/>
              <a:gd name="adj3" fmla="val 23304"/>
              <a:gd name="adj4" fmla="val -12505"/>
              <a:gd name="adj5" fmla="val -1815"/>
              <a:gd name="adj6" fmla="val -29015"/>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lang="ja-JP" altLang="en-US" sz="1200">
                <a:solidFill>
                  <a:schemeClr val="tx1"/>
                </a:solidFill>
                <a:latin typeface="Meiryo UI" panose="020B0604030504040204" pitchFamily="50" charset="-128"/>
                <a:ea typeface="Meiryo UI" panose="020B0604030504040204" pitchFamily="50" charset="-128"/>
              </a:rPr>
              <a:t>データ分析結果を踏まえ、</a:t>
            </a:r>
            <a:endParaRPr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b="1">
                <a:solidFill>
                  <a:schemeClr val="tx1"/>
                </a:solidFill>
                <a:latin typeface="Meiryo UI" panose="020B0604030504040204" pitchFamily="50" charset="-128"/>
                <a:ea typeface="Meiryo UI" panose="020B0604030504040204" pitchFamily="50" charset="-128"/>
              </a:rPr>
              <a:t>総合的なアウトカム（</a:t>
            </a:r>
            <a:r>
              <a:rPr kumimoji="1" lang="en-US" altLang="ja-JP" sz="1200" b="1">
                <a:solidFill>
                  <a:schemeClr val="tx1"/>
                </a:solidFill>
                <a:latin typeface="Meiryo UI" panose="020B0604030504040204" pitchFamily="50" charset="-128"/>
                <a:ea typeface="Meiryo UI" panose="020B0604030504040204" pitchFamily="50" charset="-128"/>
              </a:rPr>
              <a:t>KGI</a:t>
            </a:r>
            <a:r>
              <a:rPr kumimoji="1" lang="ja-JP" altLang="en-US" sz="1200" b="1">
                <a:solidFill>
                  <a:schemeClr val="tx1"/>
                </a:solidFill>
                <a:latin typeface="Meiryo UI" panose="020B0604030504040204" pitchFamily="50" charset="-128"/>
                <a:ea typeface="Meiryo UI" panose="020B0604030504040204" pitchFamily="50" charset="-128"/>
              </a:rPr>
              <a:t>）の</a:t>
            </a:r>
            <a:endParaRPr kumimoji="1" lang="en-US" altLang="ja-JP" sz="1200" b="1">
              <a:solidFill>
                <a:schemeClr val="tx1"/>
              </a:solidFill>
              <a:latin typeface="Meiryo UI" panose="020B0604030504040204" pitchFamily="50" charset="-128"/>
              <a:ea typeface="Meiryo UI" panose="020B0604030504040204" pitchFamily="50" charset="-128"/>
            </a:endParaRPr>
          </a:p>
          <a:p>
            <a:r>
              <a:rPr kumimoji="1" lang="ja-JP" altLang="en-US" sz="1200" b="1">
                <a:solidFill>
                  <a:schemeClr val="tx1"/>
                </a:solidFill>
                <a:latin typeface="Meiryo UI" panose="020B0604030504040204" pitchFamily="50" charset="-128"/>
                <a:ea typeface="Meiryo UI" panose="020B0604030504040204" pitchFamily="50" charset="-128"/>
              </a:rPr>
              <a:t>達成状況に関する考察</a:t>
            </a:r>
            <a:r>
              <a:rPr kumimoji="1" lang="ja-JP" altLang="en-US" sz="1200">
                <a:solidFill>
                  <a:schemeClr val="tx1"/>
                </a:solidFill>
                <a:latin typeface="Meiryo UI" panose="020B0604030504040204" pitchFamily="50" charset="-128"/>
                <a:ea typeface="Meiryo UI" panose="020B0604030504040204" pitchFamily="50" charset="-128"/>
              </a:rPr>
              <a:t>を記入する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1EB8DFA8-A6E6-0A54-4FEB-6A9B254D31FE}"/>
              </a:ext>
            </a:extLst>
          </p:cNvPr>
          <p:cNvSpPr/>
          <p:nvPr/>
        </p:nvSpPr>
        <p:spPr>
          <a:xfrm>
            <a:off x="9674150" y="49470"/>
            <a:ext cx="923544" cy="218634"/>
          </a:xfrm>
          <a:prstGeom prst="rect">
            <a:avLst/>
          </a:prstGeom>
          <a:solidFill>
            <a:schemeClr val="accent4"/>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総論</a:t>
            </a:r>
          </a:p>
        </p:txBody>
      </p:sp>
      <p:sp>
        <p:nvSpPr>
          <p:cNvPr id="4" name="楕円 3">
            <a:extLst>
              <a:ext uri="{FF2B5EF4-FFF2-40B4-BE49-F238E27FC236}">
                <a16:creationId xmlns:a16="http://schemas.microsoft.com/office/drawing/2014/main" id="{DBE56647-96A5-D0DF-6BB4-B8C90F589D20}"/>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dirty="0">
                <a:solidFill>
                  <a:schemeClr val="tx1"/>
                </a:solidFill>
              </a:rPr>
              <a:t>3</a:t>
            </a:r>
            <a:endParaRPr kumimoji="1" lang="ja-JP" altLang="en-US" sz="2400" b="1" dirty="0">
              <a:solidFill>
                <a:schemeClr val="tx1"/>
              </a:solidFill>
            </a:endParaRPr>
          </a:p>
        </p:txBody>
      </p:sp>
    </p:spTree>
    <p:extLst>
      <p:ext uri="{BB962C8B-B14F-4D97-AF65-F5344CB8AC3E}">
        <p14:creationId xmlns:p14="http://schemas.microsoft.com/office/powerpoint/2010/main" val="258012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1" y="2817481"/>
            <a:ext cx="10704945" cy="835616"/>
          </a:xfrm>
          <a:prstGeom prst="rect">
            <a:avLst/>
          </a:prstGeom>
          <a:noFill/>
          <a:ln>
            <a:noFill/>
          </a:ln>
        </p:spPr>
        <p:txBody>
          <a:bodyPr vert="horz" wrap="square" lIns="0" tIns="0" rIns="0" bIns="0" rtlCol="0" anchor="ctr">
            <a:normAutofit/>
          </a:bodyPr>
          <a:lstStyle/>
          <a:p>
            <a:pPr algn="ctr" defTabSz="987095" fontAlgn="auto">
              <a:spcAft>
                <a:spcPts val="0"/>
              </a:spcAft>
            </a:pPr>
            <a:r>
              <a:rPr lang="ja-JP" altLang="en-US" sz="3886" b="1">
                <a:solidFill>
                  <a:prstClr val="black"/>
                </a:solidFill>
                <a:latin typeface="Meiryo UI" panose="020B0604030504040204" pitchFamily="50" charset="-128"/>
                <a:ea typeface="Meiryo UI" panose="020B0604030504040204" pitchFamily="50" charset="-128"/>
                <a:cs typeface="Meiryo UI" panose="020B0604030504040204" pitchFamily="50" charset="-128"/>
              </a:rPr>
              <a:t>振り返り結果を踏まえた改善</a:t>
            </a:r>
            <a:endParaRPr lang="en-US" altLang="ja-JP" sz="3886" b="1">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825234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1" y="2769856"/>
            <a:ext cx="10704945" cy="835616"/>
          </a:xfrm>
          <a:prstGeom prst="rect">
            <a:avLst/>
          </a:prstGeom>
          <a:noFill/>
          <a:ln>
            <a:noFill/>
          </a:ln>
        </p:spPr>
        <p:txBody>
          <a:bodyPr vert="horz" wrap="square" lIns="0" tIns="0" rIns="0" bIns="0" rtlCol="0" anchor="ctr">
            <a:noAutofit/>
          </a:bodyPr>
          <a:lstStyle/>
          <a:p>
            <a:pPr algn="ctr" defTabSz="987095" fontAlgn="auto">
              <a:spcBef>
                <a:spcPts val="0"/>
              </a:spcBef>
              <a:spcAft>
                <a:spcPts val="0"/>
              </a:spcAft>
            </a:pPr>
            <a:r>
              <a:rPr lang="ja-JP" altLang="en-US"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振り返り結果を踏まえた改善</a:t>
            </a:r>
            <a:br>
              <a:rPr lang="en-US" altLang="ja-JP"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en-US" altLang="ja-JP"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施策の活動量の見直し</a:t>
            </a:r>
            <a:r>
              <a:rPr lang="en-US" altLang="ja-JP"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5" name="正方形/長方形 4">
            <a:extLst>
              <a:ext uri="{FF2B5EF4-FFF2-40B4-BE49-F238E27FC236}">
                <a16:creationId xmlns:a16="http://schemas.microsoft.com/office/drawing/2014/main" id="{EA79F80C-A5FF-E254-14FC-E61664F950ED}"/>
              </a:ext>
            </a:extLst>
          </p:cNvPr>
          <p:cNvSpPr/>
          <p:nvPr/>
        </p:nvSpPr>
        <p:spPr>
          <a:xfrm>
            <a:off x="9674150" y="49470"/>
            <a:ext cx="923544" cy="218634"/>
          </a:xfrm>
          <a:prstGeom prst="rect">
            <a:avLst/>
          </a:prstGeom>
          <a:solidFill>
            <a:srgbClr val="ABD95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一般</a:t>
            </a:r>
          </a:p>
        </p:txBody>
      </p:sp>
      <p:sp>
        <p:nvSpPr>
          <p:cNvPr id="6" name="矢印: 五方向 5">
            <a:extLst>
              <a:ext uri="{FF2B5EF4-FFF2-40B4-BE49-F238E27FC236}">
                <a16:creationId xmlns:a16="http://schemas.microsoft.com/office/drawing/2014/main" id="{968390F7-7A54-E13A-1AAC-E92210891064}"/>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7" name="矢印: 五方向 6">
            <a:extLst>
              <a:ext uri="{FF2B5EF4-FFF2-40B4-BE49-F238E27FC236}">
                <a16:creationId xmlns:a16="http://schemas.microsoft.com/office/drawing/2014/main" id="{A3E9A38B-8D18-EA98-640C-B675265B66DC}"/>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Tree>
    <p:extLst>
      <p:ext uri="{BB962C8B-B14F-4D97-AF65-F5344CB8AC3E}">
        <p14:creationId xmlns:p14="http://schemas.microsoft.com/office/powerpoint/2010/main" val="49661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23</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3100529"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施策の活動量の見直し</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施策のアウトプットが未達だった場合はその要因を分析し、活動量を見直します。</a:t>
            </a:r>
            <a:endParaRPr lang="en-US" altLang="ja-JP" sz="1511">
              <a:solidFill>
                <a:prstClr val="black"/>
              </a:solidFill>
            </a:endParaRPr>
          </a:p>
        </p:txBody>
      </p:sp>
      <p:grpSp>
        <p:nvGrpSpPr>
          <p:cNvPr id="33" name="グループ化 32">
            <a:extLst>
              <a:ext uri="{FF2B5EF4-FFF2-40B4-BE49-F238E27FC236}">
                <a16:creationId xmlns:a16="http://schemas.microsoft.com/office/drawing/2014/main" id="{D6008BDA-B5CA-4321-8F14-BAD966E96BAF}"/>
              </a:ext>
            </a:extLst>
          </p:cNvPr>
          <p:cNvGrpSpPr/>
          <p:nvPr/>
        </p:nvGrpSpPr>
        <p:grpSpPr>
          <a:xfrm>
            <a:off x="558799" y="1618373"/>
            <a:ext cx="1689101" cy="253916"/>
            <a:chOff x="2422759" y="1566080"/>
            <a:chExt cx="1730952" cy="253916"/>
          </a:xfrm>
        </p:grpSpPr>
        <p:cxnSp>
          <p:nvCxnSpPr>
            <p:cNvPr id="34" name="直線矢印コネクタ 33">
              <a:extLst>
                <a:ext uri="{FF2B5EF4-FFF2-40B4-BE49-F238E27FC236}">
                  <a16:creationId xmlns:a16="http://schemas.microsoft.com/office/drawing/2014/main" id="{E11CC74C-E5CE-496F-A512-BA3E4F84ED75}"/>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36" name="テキスト ボックス 35">
              <a:extLst>
                <a:ext uri="{FF2B5EF4-FFF2-40B4-BE49-F238E27FC236}">
                  <a16:creationId xmlns:a16="http://schemas.microsoft.com/office/drawing/2014/main" id="{3DD3F6B3-F9E1-48C7-843A-13A996BEEF36}"/>
                </a:ext>
              </a:extLst>
            </p:cNvPr>
            <p:cNvSpPr txBox="1"/>
            <p:nvPr/>
          </p:nvSpPr>
          <p:spPr>
            <a:xfrm>
              <a:off x="2926602" y="1566080"/>
              <a:ext cx="723279"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パターン</a:t>
              </a:r>
            </a:p>
          </p:txBody>
        </p:sp>
      </p:grpSp>
      <p:grpSp>
        <p:nvGrpSpPr>
          <p:cNvPr id="38" name="グループ化 37">
            <a:extLst>
              <a:ext uri="{FF2B5EF4-FFF2-40B4-BE49-F238E27FC236}">
                <a16:creationId xmlns:a16="http://schemas.microsoft.com/office/drawing/2014/main" id="{49260A0B-3933-41A3-BB8C-7E438528BD60}"/>
              </a:ext>
            </a:extLst>
          </p:cNvPr>
          <p:cNvGrpSpPr/>
          <p:nvPr/>
        </p:nvGrpSpPr>
        <p:grpSpPr>
          <a:xfrm>
            <a:off x="2359024" y="1618373"/>
            <a:ext cx="2987676" cy="253916"/>
            <a:chOff x="2422759" y="1566080"/>
            <a:chExt cx="1730952" cy="253916"/>
          </a:xfrm>
        </p:grpSpPr>
        <p:cxnSp>
          <p:nvCxnSpPr>
            <p:cNvPr id="39" name="直線矢印コネクタ 38">
              <a:extLst>
                <a:ext uri="{FF2B5EF4-FFF2-40B4-BE49-F238E27FC236}">
                  <a16:creationId xmlns:a16="http://schemas.microsoft.com/office/drawing/2014/main" id="{5A4CF6B0-32A8-4F68-8B25-366A7B430B24}"/>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40" name="テキスト ボックス 39">
              <a:extLst>
                <a:ext uri="{FF2B5EF4-FFF2-40B4-BE49-F238E27FC236}">
                  <a16:creationId xmlns:a16="http://schemas.microsoft.com/office/drawing/2014/main" id="{F7532125-BEE0-4F78-9D88-44417EF6183F}"/>
                </a:ext>
              </a:extLst>
            </p:cNvPr>
            <p:cNvSpPr txBox="1"/>
            <p:nvPr/>
          </p:nvSpPr>
          <p:spPr>
            <a:xfrm>
              <a:off x="2926604" y="1566080"/>
              <a:ext cx="723279"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検討すべき論点</a:t>
              </a:r>
            </a:p>
          </p:txBody>
        </p:sp>
      </p:grpSp>
      <p:grpSp>
        <p:nvGrpSpPr>
          <p:cNvPr id="41" name="グループ化 40">
            <a:extLst>
              <a:ext uri="{FF2B5EF4-FFF2-40B4-BE49-F238E27FC236}">
                <a16:creationId xmlns:a16="http://schemas.microsoft.com/office/drawing/2014/main" id="{3F9D9098-B943-49FB-9B5D-E8871DFF41FC}"/>
              </a:ext>
            </a:extLst>
          </p:cNvPr>
          <p:cNvGrpSpPr/>
          <p:nvPr/>
        </p:nvGrpSpPr>
        <p:grpSpPr>
          <a:xfrm>
            <a:off x="5485128" y="1618373"/>
            <a:ext cx="4649471" cy="253916"/>
            <a:chOff x="2422759" y="1566080"/>
            <a:chExt cx="1730952" cy="253916"/>
          </a:xfrm>
        </p:grpSpPr>
        <p:cxnSp>
          <p:nvCxnSpPr>
            <p:cNvPr id="42" name="直線矢印コネクタ 41">
              <a:extLst>
                <a:ext uri="{FF2B5EF4-FFF2-40B4-BE49-F238E27FC236}">
                  <a16:creationId xmlns:a16="http://schemas.microsoft.com/office/drawing/2014/main" id="{DFEBA829-9637-4F7A-8405-93B3BE27B567}"/>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43" name="テキスト ボックス 42">
              <a:extLst>
                <a:ext uri="{FF2B5EF4-FFF2-40B4-BE49-F238E27FC236}">
                  <a16:creationId xmlns:a16="http://schemas.microsoft.com/office/drawing/2014/main" id="{021A87EB-F1CB-46C6-A37C-3569AA803F45}"/>
                </a:ext>
              </a:extLst>
            </p:cNvPr>
            <p:cNvSpPr txBox="1"/>
            <p:nvPr/>
          </p:nvSpPr>
          <p:spPr>
            <a:xfrm>
              <a:off x="2647577" y="1566080"/>
              <a:ext cx="1281333"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アップデート後の計画の</a:t>
              </a:r>
              <a:r>
                <a:rPr kumimoji="0" lang="en-US" altLang="ja-JP"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Good</a:t>
              </a:r>
              <a:r>
                <a:rPr kumimoji="0" lang="ja-JP" altLang="en-US" sz="1400" b="1" kern="0" dirty="0">
                  <a:solidFill>
                    <a:sysClr val="windowText" lastClr="000000"/>
                  </a:solidFill>
                  <a:latin typeface="Meiryo UI" panose="020B0604030504040204" pitchFamily="50" charset="-128"/>
                  <a:ea typeface="Meiryo UI" panose="020B0604030504040204" pitchFamily="50" charset="-128"/>
                  <a:cs typeface="Arial"/>
                  <a:sym typeface="Arial"/>
                </a:rPr>
                <a:t> </a:t>
              </a:r>
              <a:r>
                <a:rPr kumimoji="0" lang="ja-JP" altLang="en-US"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 </a:t>
              </a:r>
              <a:r>
                <a:rPr kumimoji="0" lang="en-US" altLang="ja-JP"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Bad</a:t>
              </a:r>
              <a:endParaRPr kumimoji="0" lang="ja-JP" altLang="en-US"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endParaRPr>
            </a:p>
          </p:txBody>
        </p:sp>
      </p:grpSp>
      <p:sp>
        <p:nvSpPr>
          <p:cNvPr id="37" name="正方形/長方形 36">
            <a:extLst>
              <a:ext uri="{FF2B5EF4-FFF2-40B4-BE49-F238E27FC236}">
                <a16:creationId xmlns:a16="http://schemas.microsoft.com/office/drawing/2014/main" id="{A3F19860-BCD5-40BB-84F3-08554A82E3C2}"/>
              </a:ext>
            </a:extLst>
          </p:cNvPr>
          <p:cNvSpPr/>
          <p:nvPr/>
        </p:nvSpPr>
        <p:spPr>
          <a:xfrm>
            <a:off x="558799" y="2368887"/>
            <a:ext cx="1689101" cy="3574003"/>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アウトプット未達</a:t>
            </a:r>
          </a:p>
        </p:txBody>
      </p:sp>
      <p:sp>
        <p:nvSpPr>
          <p:cNvPr id="44" name="正方形/長方形 43">
            <a:extLst>
              <a:ext uri="{FF2B5EF4-FFF2-40B4-BE49-F238E27FC236}">
                <a16:creationId xmlns:a16="http://schemas.microsoft.com/office/drawing/2014/main" id="{225B01E4-DD1E-429F-88A6-04AE3BE907FD}"/>
              </a:ext>
            </a:extLst>
          </p:cNvPr>
          <p:cNvSpPr/>
          <p:nvPr/>
        </p:nvSpPr>
        <p:spPr>
          <a:xfrm>
            <a:off x="5485128" y="2051245"/>
            <a:ext cx="2264505" cy="241591"/>
          </a:xfrm>
          <a:prstGeom prst="rect">
            <a:avLst/>
          </a:prstGeom>
          <a:solidFill>
            <a:srgbClr val="F5CEA7"/>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Good</a:t>
            </a:r>
          </a:p>
        </p:txBody>
      </p:sp>
      <p:sp>
        <p:nvSpPr>
          <p:cNvPr id="45" name="正方形/長方形 44">
            <a:extLst>
              <a:ext uri="{FF2B5EF4-FFF2-40B4-BE49-F238E27FC236}">
                <a16:creationId xmlns:a16="http://schemas.microsoft.com/office/drawing/2014/main" id="{E9040C25-C871-4350-A5E5-CA4FF6900241}"/>
              </a:ext>
            </a:extLst>
          </p:cNvPr>
          <p:cNvSpPr/>
          <p:nvPr/>
        </p:nvSpPr>
        <p:spPr>
          <a:xfrm>
            <a:off x="7870094" y="2051245"/>
            <a:ext cx="2264505" cy="241591"/>
          </a:xfrm>
          <a:prstGeom prst="rect">
            <a:avLst/>
          </a:prstGeom>
          <a:solidFill>
            <a:srgbClr val="DFE4F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Bad</a:t>
            </a:r>
            <a:endParaRPr kumimoji="0" lang="ja-JP" altLang="en-US"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3EC86074-1C8D-44CA-8028-9B5082611344}"/>
              </a:ext>
            </a:extLst>
          </p:cNvPr>
          <p:cNvSpPr/>
          <p:nvPr/>
        </p:nvSpPr>
        <p:spPr>
          <a:xfrm>
            <a:off x="2359024" y="2368887"/>
            <a:ext cx="2987676" cy="3574003"/>
          </a:xfrm>
          <a:prstGeom prst="rect">
            <a:avLst/>
          </a:prstGeom>
          <a:noFill/>
          <a:ln>
            <a:solidFill>
              <a:srgbClr val="FFFFFF">
                <a:lumMod val="75000"/>
              </a:srgbClr>
            </a:solidFill>
          </a:ln>
        </p:spPr>
        <p:txBody>
          <a:bodyPr wrap="square" lIns="36000" rIns="36000" rtlCol="0" anchor="ctr">
            <a:noAutofit/>
          </a:bodyPr>
          <a:lstStyle/>
          <a:p>
            <a:pPr marL="177800" marR="0" lvl="0" indent="-177800" defTabSz="91440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計画通りに施策を</a:t>
            </a:r>
            <a:r>
              <a:rPr kumimoji="0" lang="ja-JP" altLang="en-US"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実行</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できなかった</a:t>
            </a: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理由</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は何か？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実現可能</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なアウトプットの水準であったか？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施策を</a:t>
            </a:r>
            <a:r>
              <a:rPr kumimoji="0" lang="ja-JP" altLang="en-US"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実行</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するための</a:t>
            </a: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活動内容や役割分担が明確</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になっていたか？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ja-JP" altLang="en-US" sz="1400" kern="0">
                <a:solidFill>
                  <a:sysClr val="windowText" lastClr="000000"/>
                </a:solidFill>
                <a:latin typeface="Meiryo UI" panose="020B0604030504040204" pitchFamily="50" charset="-128"/>
                <a:ea typeface="Meiryo UI" panose="020B0604030504040204" pitchFamily="50" charset="-128"/>
              </a:rPr>
              <a:t>実行のための</a:t>
            </a:r>
            <a:r>
              <a:rPr kumimoji="0" lang="ja-JP" altLang="en-US" sz="1400" b="1" kern="0">
                <a:solidFill>
                  <a:sysClr val="windowText" lastClr="000000"/>
                </a:solidFill>
                <a:latin typeface="Meiryo UI" panose="020B0604030504040204" pitchFamily="50" charset="-128"/>
                <a:ea typeface="Meiryo UI" panose="020B0604030504040204" pitchFamily="50" charset="-128"/>
              </a:rPr>
              <a:t>リソースは十分</a:t>
            </a:r>
            <a:r>
              <a:rPr kumimoji="0" lang="ja-JP" altLang="en-US" sz="1400" kern="0">
                <a:solidFill>
                  <a:sysClr val="windowText" lastClr="000000"/>
                </a:solidFill>
                <a:latin typeface="Meiryo UI" panose="020B0604030504040204" pitchFamily="50" charset="-128"/>
                <a:ea typeface="Meiryo UI" panose="020B0604030504040204" pitchFamily="50" charset="-128"/>
              </a:rPr>
              <a:t>に確保できていたか？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1A558458-68C7-45D5-8F49-FDE2BC9AA9F8}"/>
              </a:ext>
            </a:extLst>
          </p:cNvPr>
          <p:cNvSpPr/>
          <p:nvPr/>
        </p:nvSpPr>
        <p:spPr>
          <a:xfrm>
            <a:off x="5485128" y="2368887"/>
            <a:ext cx="2264505" cy="3574003"/>
          </a:xfrm>
          <a:prstGeom prst="rect">
            <a:avLst/>
          </a:prstGeom>
          <a:noFill/>
          <a:ln>
            <a:solidFill>
              <a:srgbClr val="FFFFFF">
                <a:lumMod val="75000"/>
              </a:srgbClr>
            </a:solidFill>
          </a:ln>
        </p:spPr>
        <p:txBody>
          <a:bodyPr wrap="square" lIns="36000" rIns="36000" rtlCol="0" anchor="ctr">
            <a:noAutofit/>
          </a:bodyP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コミットメントできる水準の</a:t>
            </a:r>
            <a:r>
              <a:rPr kumimoji="0" lang="ja-JP" altLang="en-US" sz="1400" kern="0">
                <a:solidFill>
                  <a:schemeClr val="tx1"/>
                </a:solidFill>
                <a:latin typeface="Meiryo UI" panose="020B0604030504040204" pitchFamily="50" charset="-128"/>
                <a:ea typeface="Meiryo UI" panose="020B0604030504040204" pitchFamily="50" charset="-128"/>
              </a:rPr>
              <a:t>アウトプット</a:t>
            </a:r>
            <a:r>
              <a:rPr kumimoji="0" lang="ja-JP" altLang="en-US"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になっている</a:t>
            </a:r>
            <a:endParaRPr kumimoji="0" lang="en-US" altLang="ja-JP"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必要な活動や役割分担が明確になっている</a:t>
            </a:r>
            <a:endParaRPr kumimoji="0" lang="en-US" altLang="ja-JP"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関係者全員で合意が形成できている</a:t>
            </a:r>
            <a:endParaRPr kumimoji="0" lang="en-US" altLang="ja-JP"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kern="0">
                <a:solidFill>
                  <a:schemeClr val="tx1"/>
                </a:solidFill>
                <a:latin typeface="Meiryo UI" panose="020B0604030504040204" pitchFamily="50" charset="-128"/>
                <a:ea typeface="Meiryo UI" panose="020B0604030504040204" pitchFamily="50" charset="-128"/>
              </a:rPr>
              <a:t>施策を実行するためのリソースを必要十分に確保する目途がついている</a:t>
            </a:r>
            <a:endParaRPr kumimoji="0" lang="en-US" altLang="ja-JP"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35FFB7BA-F083-414F-85C6-A3AA29E1EB93}"/>
              </a:ext>
            </a:extLst>
          </p:cNvPr>
          <p:cNvSpPr/>
          <p:nvPr/>
        </p:nvSpPr>
        <p:spPr>
          <a:xfrm>
            <a:off x="7870094" y="2368887"/>
            <a:ext cx="2264505" cy="3574003"/>
          </a:xfrm>
          <a:prstGeom prst="rect">
            <a:avLst/>
          </a:prstGeom>
          <a:noFill/>
          <a:ln>
            <a:solidFill>
              <a:srgbClr val="FFFFFF">
                <a:lumMod val="75000"/>
              </a:srgbClr>
            </a:solidFill>
          </a:ln>
        </p:spPr>
        <p:txBody>
          <a:bodyPr wrap="square" lIns="36000" rIns="36000" rtlCol="0" anchor="ctr">
            <a:noAutofit/>
          </a:bodyP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無謀な水準のアウトプットになっている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kern="0">
                <a:solidFill>
                  <a:schemeClr val="tx1"/>
                </a:solidFill>
                <a:latin typeface="Meiryo UI" panose="020B0604030504040204" pitchFamily="50" charset="-128"/>
                <a:ea typeface="Meiryo UI" panose="020B0604030504040204" pitchFamily="50" charset="-128"/>
              </a:rPr>
              <a:t>活動の内容や役割分担</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が</a:t>
            </a:r>
            <a:r>
              <a:rPr kumimoji="0" lang="ja-JP" altLang="en-US" sz="1400" b="0" i="0" u="none" strike="noStrike" kern="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あいまい</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で、達成／未達の判断が難しい</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関係者間で合意が取れておらず、協力を取り付けられていない</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kern="0">
                <a:solidFill>
                  <a:sysClr val="windowText" lastClr="000000"/>
                </a:solidFill>
                <a:latin typeface="Meiryo UI" panose="020B0604030504040204" pitchFamily="50" charset="-128"/>
                <a:ea typeface="Meiryo UI" panose="020B0604030504040204" pitchFamily="50" charset="-128"/>
              </a:rPr>
              <a:t>施策を</a:t>
            </a:r>
            <a:r>
              <a:rPr kumimoji="0" lang="ja-JP" altLang="en-US" sz="1400" kern="0">
                <a:solidFill>
                  <a:schemeClr val="tx1"/>
                </a:solidFill>
                <a:latin typeface="Meiryo UI" panose="020B0604030504040204" pitchFamily="50" charset="-128"/>
                <a:ea typeface="Meiryo UI" panose="020B0604030504040204" pitchFamily="50" charset="-128"/>
              </a:rPr>
              <a:t>実行</a:t>
            </a:r>
            <a:r>
              <a:rPr kumimoji="0" lang="ja-JP" altLang="en-US" sz="1400" kern="0">
                <a:solidFill>
                  <a:sysClr val="windowText" lastClr="000000"/>
                </a:solidFill>
                <a:latin typeface="Meiryo UI" panose="020B0604030504040204" pitchFamily="50" charset="-128"/>
                <a:ea typeface="Meiryo UI" panose="020B0604030504040204" pitchFamily="50" charset="-128"/>
              </a:rPr>
              <a:t>するのに必要なリソースが</a:t>
            </a:r>
            <a:r>
              <a:rPr kumimoji="0" lang="ja-JP" altLang="en-US" sz="1400" kern="0">
                <a:solidFill>
                  <a:schemeClr val="tx1"/>
                </a:solidFill>
                <a:latin typeface="Meiryo UI" panose="020B0604030504040204" pitchFamily="50" charset="-128"/>
                <a:ea typeface="Meiryo UI" panose="020B0604030504040204" pitchFamily="50" charset="-128"/>
              </a:rPr>
              <a:t>見積れ</a:t>
            </a:r>
            <a:r>
              <a:rPr kumimoji="0" lang="ja-JP" altLang="en-US" sz="1400" kern="0">
                <a:solidFill>
                  <a:sysClr val="windowText" lastClr="000000"/>
                </a:solidFill>
                <a:latin typeface="Meiryo UI" panose="020B0604030504040204" pitchFamily="50" charset="-128"/>
                <a:ea typeface="Meiryo UI" panose="020B0604030504040204" pitchFamily="50" charset="-128"/>
              </a:rPr>
              <a:t>ていない</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CBC014-DFA4-4229-20B3-D303CB0E1D74}"/>
              </a:ext>
            </a:extLst>
          </p:cNvPr>
          <p:cNvSpPr txBox="1"/>
          <p:nvPr/>
        </p:nvSpPr>
        <p:spPr>
          <a:xfrm>
            <a:off x="5059816" y="7206037"/>
            <a:ext cx="5758774" cy="230832"/>
          </a:xfrm>
          <a:prstGeom prst="rect">
            <a:avLst/>
          </a:prstGeom>
          <a:noFill/>
        </p:spPr>
        <p:txBody>
          <a:bodyPr wrap="square">
            <a:spAutoFit/>
          </a:bodyPr>
          <a:lstStyle/>
          <a:p>
            <a:r>
              <a:rPr lang="ja-JP" altLang="en-US" dirty="0"/>
              <a:t>https://www.chisou.go.jp/sousei/pdf/r1_guideline-gaiyou.pdf</a:t>
            </a:r>
          </a:p>
        </p:txBody>
      </p:sp>
      <p:sp>
        <p:nvSpPr>
          <p:cNvPr id="6" name="正方形/長方形 5">
            <a:extLst>
              <a:ext uri="{FF2B5EF4-FFF2-40B4-BE49-F238E27FC236}">
                <a16:creationId xmlns:a16="http://schemas.microsoft.com/office/drawing/2014/main" id="{146A1131-6FF6-CD90-E6F7-918AED68414A}"/>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
        <p:nvSpPr>
          <p:cNvPr id="9" name="矢印: 五方向 8">
            <a:extLst>
              <a:ext uri="{FF2B5EF4-FFF2-40B4-BE49-F238E27FC236}">
                <a16:creationId xmlns:a16="http://schemas.microsoft.com/office/drawing/2014/main" id="{BF12EB81-8FF4-1A53-C7F8-CA088D3C7FCB}"/>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10" name="矢印: 五方向 9">
            <a:extLst>
              <a:ext uri="{FF2B5EF4-FFF2-40B4-BE49-F238E27FC236}">
                <a16:creationId xmlns:a16="http://schemas.microsoft.com/office/drawing/2014/main" id="{EDF3D892-AF10-F0DF-7F4F-A7C6A18E6A29}"/>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Tree>
    <p:extLst>
      <p:ext uri="{BB962C8B-B14F-4D97-AF65-F5344CB8AC3E}">
        <p14:creationId xmlns:p14="http://schemas.microsoft.com/office/powerpoint/2010/main" val="1507143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矢印: 五方向 2">
            <a:extLst>
              <a:ext uri="{FF2B5EF4-FFF2-40B4-BE49-F238E27FC236}">
                <a16:creationId xmlns:a16="http://schemas.microsoft.com/office/drawing/2014/main" id="{B5808C4F-F1BD-D00F-65C3-B8B0D439BF6A}"/>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4" name="矢印: 五方向 3">
            <a:extLst>
              <a:ext uri="{FF2B5EF4-FFF2-40B4-BE49-F238E27FC236}">
                <a16:creationId xmlns:a16="http://schemas.microsoft.com/office/drawing/2014/main" id="{E0AD87F4-362B-2EAE-31BA-AEEBB3847DDC}"/>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5" name="正方形/長方形 4">
            <a:extLst>
              <a:ext uri="{FF2B5EF4-FFF2-40B4-BE49-F238E27FC236}">
                <a16:creationId xmlns:a16="http://schemas.microsoft.com/office/drawing/2014/main" id="{7823A067-6493-D6C5-5EC5-339799C4D3E7}"/>
              </a:ext>
            </a:extLst>
          </p:cNvPr>
          <p:cNvSpPr/>
          <p:nvPr/>
        </p:nvSpPr>
        <p:spPr>
          <a:xfrm>
            <a:off x="1" y="2769856"/>
            <a:ext cx="10704945" cy="835616"/>
          </a:xfrm>
          <a:prstGeom prst="rect">
            <a:avLst/>
          </a:prstGeom>
          <a:noFill/>
          <a:ln>
            <a:noFill/>
          </a:ln>
        </p:spPr>
        <p:txBody>
          <a:bodyPr vert="horz" wrap="square" lIns="0" tIns="0" rIns="0" bIns="0" rtlCol="0" anchor="ctr">
            <a:noAutofit/>
          </a:bodyPr>
          <a:lstStyle/>
          <a:p>
            <a:pPr algn="ctr" defTabSz="987095" fontAlgn="auto">
              <a:spcBef>
                <a:spcPts val="0"/>
              </a:spcBef>
              <a:spcAft>
                <a:spcPts val="0"/>
              </a:spcAft>
            </a:pPr>
            <a:r>
              <a:rPr lang="ja-JP" altLang="en-US" sz="33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振り返り結果を踏まえた改善</a:t>
            </a:r>
            <a:br>
              <a:rPr lang="en-US" altLang="ja-JP" sz="33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en-US" altLang="ja-JP" sz="33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3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施策の見直し</a:t>
            </a:r>
            <a:r>
              <a:rPr lang="en-US" altLang="ja-JP" sz="33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6" name="正方形/長方形 5">
            <a:extLst>
              <a:ext uri="{FF2B5EF4-FFF2-40B4-BE49-F238E27FC236}">
                <a16:creationId xmlns:a16="http://schemas.microsoft.com/office/drawing/2014/main" id="{19CDA9AB-8790-85D7-E383-3B51718C0C27}"/>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2572435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25</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4536819"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施策の見直し </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見直しのポイント</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en-US" altLang="ja-JP" sz="1511">
                <a:solidFill>
                  <a:prstClr val="black"/>
                </a:solidFill>
              </a:rPr>
              <a:t>KPI</a:t>
            </a:r>
            <a:r>
              <a:rPr lang="ja-JP" altLang="en-US" sz="1511">
                <a:solidFill>
                  <a:prstClr val="black"/>
                </a:solidFill>
              </a:rPr>
              <a:t>が未達だった場合は施策の適切性を主とした検討</a:t>
            </a:r>
            <a:r>
              <a:rPr lang="ja-JP" altLang="en-US" sz="1511"/>
              <a:t>を行い</a:t>
            </a:r>
            <a:r>
              <a:rPr lang="ja-JP" altLang="en-US" sz="1511">
                <a:solidFill>
                  <a:prstClr val="black"/>
                </a:solidFill>
              </a:rPr>
              <a:t>、施策を見直します。</a:t>
            </a:r>
            <a:endParaRPr lang="en-US" altLang="ja-JP" sz="1511">
              <a:solidFill>
                <a:prstClr val="black"/>
              </a:solidFill>
            </a:endParaRPr>
          </a:p>
        </p:txBody>
      </p:sp>
      <p:grpSp>
        <p:nvGrpSpPr>
          <p:cNvPr id="33" name="グループ化 32">
            <a:extLst>
              <a:ext uri="{FF2B5EF4-FFF2-40B4-BE49-F238E27FC236}">
                <a16:creationId xmlns:a16="http://schemas.microsoft.com/office/drawing/2014/main" id="{D6008BDA-B5CA-4321-8F14-BAD966E96BAF}"/>
              </a:ext>
            </a:extLst>
          </p:cNvPr>
          <p:cNvGrpSpPr/>
          <p:nvPr/>
        </p:nvGrpSpPr>
        <p:grpSpPr>
          <a:xfrm>
            <a:off x="558799" y="1618373"/>
            <a:ext cx="1689101" cy="253916"/>
            <a:chOff x="2422759" y="1566080"/>
            <a:chExt cx="1730952" cy="253916"/>
          </a:xfrm>
        </p:grpSpPr>
        <p:cxnSp>
          <p:nvCxnSpPr>
            <p:cNvPr id="34" name="直線矢印コネクタ 33">
              <a:extLst>
                <a:ext uri="{FF2B5EF4-FFF2-40B4-BE49-F238E27FC236}">
                  <a16:creationId xmlns:a16="http://schemas.microsoft.com/office/drawing/2014/main" id="{E11CC74C-E5CE-496F-A512-BA3E4F84ED75}"/>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36" name="テキスト ボックス 35">
              <a:extLst>
                <a:ext uri="{FF2B5EF4-FFF2-40B4-BE49-F238E27FC236}">
                  <a16:creationId xmlns:a16="http://schemas.microsoft.com/office/drawing/2014/main" id="{3DD3F6B3-F9E1-48C7-843A-13A996BEEF36}"/>
                </a:ext>
              </a:extLst>
            </p:cNvPr>
            <p:cNvSpPr txBox="1"/>
            <p:nvPr/>
          </p:nvSpPr>
          <p:spPr>
            <a:xfrm>
              <a:off x="2926602" y="1566080"/>
              <a:ext cx="723279"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パターン</a:t>
              </a:r>
            </a:p>
          </p:txBody>
        </p:sp>
      </p:grpSp>
      <p:grpSp>
        <p:nvGrpSpPr>
          <p:cNvPr id="38" name="グループ化 37">
            <a:extLst>
              <a:ext uri="{FF2B5EF4-FFF2-40B4-BE49-F238E27FC236}">
                <a16:creationId xmlns:a16="http://schemas.microsoft.com/office/drawing/2014/main" id="{49260A0B-3933-41A3-BB8C-7E438528BD60}"/>
              </a:ext>
            </a:extLst>
          </p:cNvPr>
          <p:cNvGrpSpPr/>
          <p:nvPr/>
        </p:nvGrpSpPr>
        <p:grpSpPr>
          <a:xfrm>
            <a:off x="2359024" y="1618373"/>
            <a:ext cx="2987676" cy="253916"/>
            <a:chOff x="2422759" y="1566080"/>
            <a:chExt cx="1730952" cy="253916"/>
          </a:xfrm>
        </p:grpSpPr>
        <p:cxnSp>
          <p:nvCxnSpPr>
            <p:cNvPr id="39" name="直線矢印コネクタ 38">
              <a:extLst>
                <a:ext uri="{FF2B5EF4-FFF2-40B4-BE49-F238E27FC236}">
                  <a16:creationId xmlns:a16="http://schemas.microsoft.com/office/drawing/2014/main" id="{5A4CF6B0-32A8-4F68-8B25-366A7B430B24}"/>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40" name="テキスト ボックス 39">
              <a:extLst>
                <a:ext uri="{FF2B5EF4-FFF2-40B4-BE49-F238E27FC236}">
                  <a16:creationId xmlns:a16="http://schemas.microsoft.com/office/drawing/2014/main" id="{F7532125-BEE0-4F78-9D88-44417EF6183F}"/>
                </a:ext>
              </a:extLst>
            </p:cNvPr>
            <p:cNvSpPr txBox="1"/>
            <p:nvPr/>
          </p:nvSpPr>
          <p:spPr>
            <a:xfrm>
              <a:off x="2926604" y="1566080"/>
              <a:ext cx="723279"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検討すべき論点</a:t>
              </a:r>
            </a:p>
          </p:txBody>
        </p:sp>
      </p:grpSp>
      <p:grpSp>
        <p:nvGrpSpPr>
          <p:cNvPr id="41" name="グループ化 40">
            <a:extLst>
              <a:ext uri="{FF2B5EF4-FFF2-40B4-BE49-F238E27FC236}">
                <a16:creationId xmlns:a16="http://schemas.microsoft.com/office/drawing/2014/main" id="{3F9D9098-B943-49FB-9B5D-E8871DFF41FC}"/>
              </a:ext>
            </a:extLst>
          </p:cNvPr>
          <p:cNvGrpSpPr/>
          <p:nvPr/>
        </p:nvGrpSpPr>
        <p:grpSpPr>
          <a:xfrm>
            <a:off x="5485128" y="1618373"/>
            <a:ext cx="4649471" cy="253916"/>
            <a:chOff x="2422759" y="1566080"/>
            <a:chExt cx="1730952" cy="253916"/>
          </a:xfrm>
        </p:grpSpPr>
        <p:cxnSp>
          <p:nvCxnSpPr>
            <p:cNvPr id="42" name="直線矢印コネクタ 41">
              <a:extLst>
                <a:ext uri="{FF2B5EF4-FFF2-40B4-BE49-F238E27FC236}">
                  <a16:creationId xmlns:a16="http://schemas.microsoft.com/office/drawing/2014/main" id="{DFEBA829-9637-4F7A-8405-93B3BE27B567}"/>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43" name="テキスト ボックス 42">
              <a:extLst>
                <a:ext uri="{FF2B5EF4-FFF2-40B4-BE49-F238E27FC236}">
                  <a16:creationId xmlns:a16="http://schemas.microsoft.com/office/drawing/2014/main" id="{021A87EB-F1CB-46C6-A37C-3569AA803F45}"/>
                </a:ext>
              </a:extLst>
            </p:cNvPr>
            <p:cNvSpPr txBox="1"/>
            <p:nvPr/>
          </p:nvSpPr>
          <p:spPr>
            <a:xfrm>
              <a:off x="2647577" y="1566080"/>
              <a:ext cx="1281333"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アップデート後の施策の</a:t>
              </a:r>
              <a:r>
                <a:rPr kumimoji="0" lang="en-US" altLang="ja-JP"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Good</a:t>
              </a:r>
              <a:r>
                <a:rPr kumimoji="0" lang="ja-JP" altLang="en-US" sz="1400" b="1" kern="0" dirty="0">
                  <a:solidFill>
                    <a:sysClr val="windowText" lastClr="000000"/>
                  </a:solidFill>
                  <a:latin typeface="Meiryo UI" panose="020B0604030504040204" pitchFamily="50" charset="-128"/>
                  <a:ea typeface="Meiryo UI" panose="020B0604030504040204" pitchFamily="50" charset="-128"/>
                  <a:cs typeface="Arial"/>
                  <a:sym typeface="Arial"/>
                </a:rPr>
                <a:t> </a:t>
              </a:r>
              <a:r>
                <a:rPr kumimoji="0" lang="ja-JP" altLang="en-US"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 </a:t>
              </a:r>
              <a:r>
                <a:rPr kumimoji="0" lang="en-US" altLang="ja-JP"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Bad</a:t>
              </a:r>
              <a:endParaRPr kumimoji="0" lang="ja-JP" altLang="en-US"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endParaRPr>
            </a:p>
          </p:txBody>
        </p:sp>
      </p:grpSp>
      <p:sp>
        <p:nvSpPr>
          <p:cNvPr id="44" name="正方形/長方形 43">
            <a:extLst>
              <a:ext uri="{FF2B5EF4-FFF2-40B4-BE49-F238E27FC236}">
                <a16:creationId xmlns:a16="http://schemas.microsoft.com/office/drawing/2014/main" id="{225B01E4-DD1E-429F-88A6-04AE3BE907FD}"/>
              </a:ext>
            </a:extLst>
          </p:cNvPr>
          <p:cNvSpPr/>
          <p:nvPr/>
        </p:nvSpPr>
        <p:spPr>
          <a:xfrm>
            <a:off x="5485128" y="2051245"/>
            <a:ext cx="2264505" cy="241591"/>
          </a:xfrm>
          <a:prstGeom prst="rect">
            <a:avLst/>
          </a:prstGeom>
          <a:solidFill>
            <a:srgbClr val="F5CEA7"/>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Good</a:t>
            </a:r>
          </a:p>
        </p:txBody>
      </p:sp>
      <p:sp>
        <p:nvSpPr>
          <p:cNvPr id="45" name="正方形/長方形 44">
            <a:extLst>
              <a:ext uri="{FF2B5EF4-FFF2-40B4-BE49-F238E27FC236}">
                <a16:creationId xmlns:a16="http://schemas.microsoft.com/office/drawing/2014/main" id="{E9040C25-C871-4350-A5E5-CA4FF6900241}"/>
              </a:ext>
            </a:extLst>
          </p:cNvPr>
          <p:cNvSpPr/>
          <p:nvPr/>
        </p:nvSpPr>
        <p:spPr>
          <a:xfrm>
            <a:off x="7870094" y="2051245"/>
            <a:ext cx="2264505" cy="241591"/>
          </a:xfrm>
          <a:prstGeom prst="rect">
            <a:avLst/>
          </a:prstGeom>
          <a:solidFill>
            <a:srgbClr val="DFE4F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Bad</a:t>
            </a:r>
            <a:endParaRPr kumimoji="0" lang="ja-JP" altLang="en-US" sz="1400"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7E0A32E5-0CC3-4A1E-B161-07BC09BA2552}"/>
              </a:ext>
            </a:extLst>
          </p:cNvPr>
          <p:cNvSpPr/>
          <p:nvPr/>
        </p:nvSpPr>
        <p:spPr>
          <a:xfrm>
            <a:off x="558799" y="2339578"/>
            <a:ext cx="1689101" cy="3389231"/>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施策のアウトカム</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a:t>
            </a:r>
            <a:r>
              <a:rPr kumimoji="0" lang="en-US" altLang="ja-JP" sz="1400" b="1" kern="0">
                <a:solidFill>
                  <a:schemeClr val="bg1"/>
                </a:solidFill>
                <a:latin typeface="Meiryo UI" panose="020B0604030504040204" pitchFamily="50" charset="-128"/>
                <a:ea typeface="Meiryo UI" panose="020B0604030504040204" pitchFamily="50" charset="-128"/>
              </a:rPr>
              <a:t>KPI</a:t>
            </a:r>
            <a:r>
              <a:rPr kumimoji="0" lang="ja-JP" altLang="en-US" sz="1400" b="1" kern="0">
                <a:solidFill>
                  <a:schemeClr val="bg1"/>
                </a:solidFill>
                <a:latin typeface="Meiryo UI" panose="020B0604030504040204" pitchFamily="50" charset="-128"/>
                <a:ea typeface="Meiryo UI" panose="020B0604030504040204" pitchFamily="50" charset="-128"/>
              </a:rPr>
              <a:t>）未達</a:t>
            </a:r>
            <a:endParaRPr kumimoji="0" lang="en-US" altLang="ja-JP" sz="1400" b="1" kern="0">
              <a:solidFill>
                <a:schemeClr val="bg1"/>
              </a:solidFill>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A69EF912-8BF8-4D6E-A110-64D6EC39B086}"/>
              </a:ext>
            </a:extLst>
          </p:cNvPr>
          <p:cNvSpPr/>
          <p:nvPr/>
        </p:nvSpPr>
        <p:spPr>
          <a:xfrm>
            <a:off x="2359024" y="2339578"/>
            <a:ext cx="2987676" cy="3389231"/>
          </a:xfrm>
          <a:prstGeom prst="rect">
            <a:avLst/>
          </a:prstGeom>
          <a:noFill/>
          <a:ln>
            <a:solidFill>
              <a:srgbClr val="FFFFFF">
                <a:lumMod val="75000"/>
              </a:srgbClr>
            </a:solidFill>
          </a:ln>
        </p:spPr>
        <p:txBody>
          <a:bodyPr wrap="square" lIns="36000" rIns="36000" rtlCol="0" anchor="ctr">
            <a:noAutofit/>
          </a:bodyPr>
          <a:lstStyle/>
          <a:p>
            <a:pPr marL="177800" marR="0" lvl="0" indent="-177800" defTabSz="91440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客観的・定量的な</a:t>
            </a:r>
            <a:r>
              <a:rPr kumimoji="0" lang="en-US" altLang="ja-JP"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KPI</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が設定できていたか？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KPI</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の</a:t>
            </a: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達成を妨げた要因</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は何か？その要因は解消可能なものか？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KPI</a:t>
            </a: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と施策との因果関係</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が明確／適切だったか？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外部環境変化</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などによって</a:t>
            </a:r>
            <a:r>
              <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KPI</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が影響を受けていないか？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kern="0">
                <a:solidFill>
                  <a:sysClr val="windowText" lastClr="000000"/>
                </a:solidFill>
                <a:latin typeface="Meiryo UI" panose="020B0604030504040204" pitchFamily="50" charset="-128"/>
                <a:ea typeface="Meiryo UI" panose="020B0604030504040204" pitchFamily="50" charset="-128"/>
              </a:rPr>
              <a:t>KPI</a:t>
            </a:r>
            <a:r>
              <a:rPr kumimoji="0" lang="ja-JP" altLang="en-US" sz="1400" kern="0">
                <a:solidFill>
                  <a:sysClr val="windowText" lastClr="000000"/>
                </a:solidFill>
                <a:latin typeface="Meiryo UI" panose="020B0604030504040204" pitchFamily="50" charset="-128"/>
                <a:ea typeface="Meiryo UI" panose="020B0604030504040204" pitchFamily="50" charset="-128"/>
              </a:rPr>
              <a:t>は</a:t>
            </a:r>
            <a:r>
              <a:rPr kumimoji="0" lang="ja-JP" altLang="en-US" sz="1400" b="1" kern="0">
                <a:solidFill>
                  <a:sysClr val="windowText" lastClr="000000"/>
                </a:solidFill>
                <a:latin typeface="Meiryo UI" panose="020B0604030504040204" pitchFamily="50" charset="-128"/>
                <a:ea typeface="Meiryo UI" panose="020B0604030504040204" pitchFamily="50" charset="-128"/>
              </a:rPr>
              <a:t>妥当な水準</a:t>
            </a:r>
            <a:r>
              <a:rPr kumimoji="0" lang="ja-JP" altLang="en-US" sz="1400" kern="0">
                <a:solidFill>
                  <a:sysClr val="windowText" lastClr="000000"/>
                </a:solidFill>
                <a:latin typeface="Meiryo UI" panose="020B0604030504040204" pitchFamily="50" charset="-128"/>
                <a:ea typeface="Meiryo UI" panose="020B0604030504040204" pitchFamily="50" charset="-128"/>
              </a:rPr>
              <a:t>であったか？</a:t>
            </a:r>
            <a:endParaRPr kumimoji="0" lang="en-US" altLang="ja-JP" sz="1400" kern="0">
              <a:solidFill>
                <a:sysClr val="windowText" lastClr="000000"/>
              </a:solidFill>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D954F6D7-4FF9-43FE-85DC-53E76B72E586}"/>
              </a:ext>
            </a:extLst>
          </p:cNvPr>
          <p:cNvSpPr/>
          <p:nvPr/>
        </p:nvSpPr>
        <p:spPr>
          <a:xfrm>
            <a:off x="5485128" y="2339578"/>
            <a:ext cx="2264505" cy="3389231"/>
          </a:xfrm>
          <a:prstGeom prst="rect">
            <a:avLst/>
          </a:prstGeom>
          <a:noFill/>
          <a:ln>
            <a:solidFill>
              <a:srgbClr val="FFFFFF">
                <a:lumMod val="75000"/>
              </a:srgbClr>
            </a:solidFill>
          </a:ln>
        </p:spPr>
        <p:txBody>
          <a:bodyPr wrap="square" lIns="36000" rIns="36000" rtlCol="0" anchor="ctr">
            <a:noAutofit/>
          </a:bodyP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KPI</a:t>
            </a:r>
            <a:r>
              <a:rPr kumimoji="0" lang="ja-JP" altLang="en-US"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との因果関係が明確な施策になっている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kern="0">
                <a:solidFill>
                  <a:sysClr val="windowText" lastClr="000000"/>
                </a:solidFill>
                <a:latin typeface="Meiryo UI" panose="020B0604030504040204" pitchFamily="50" charset="-128"/>
                <a:ea typeface="Meiryo UI" panose="020B0604030504040204" pitchFamily="50" charset="-128"/>
              </a:rPr>
              <a:t>KPI</a:t>
            </a:r>
            <a:r>
              <a:rPr kumimoji="0" lang="ja-JP" altLang="en-US" sz="1400" kern="0">
                <a:solidFill>
                  <a:sysClr val="windowText" lastClr="000000"/>
                </a:solidFill>
                <a:latin typeface="Meiryo UI" panose="020B0604030504040204" pitchFamily="50" charset="-128"/>
                <a:ea typeface="Meiryo UI" panose="020B0604030504040204" pitchFamily="50" charset="-128"/>
              </a:rPr>
              <a:t>達成を妨げた原因に対応する施策になっている</a:t>
            </a:r>
            <a:endParaRPr kumimoji="0" lang="en-US" altLang="ja-JP" sz="1400" kern="0">
              <a:solidFill>
                <a:sysClr val="windowText" lastClr="000000"/>
              </a:solidFill>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kern="0">
                <a:solidFill>
                  <a:sysClr val="windowText" lastClr="000000"/>
                </a:solidFill>
                <a:latin typeface="Meiryo UI" panose="020B0604030504040204" pitchFamily="50" charset="-128"/>
                <a:ea typeface="Meiryo UI" panose="020B0604030504040204" pitchFamily="50" charset="-128"/>
              </a:rPr>
              <a:t>KPI</a:t>
            </a:r>
            <a:r>
              <a:rPr kumimoji="0" lang="ja-JP" altLang="en-US" sz="1400" kern="0">
                <a:solidFill>
                  <a:sysClr val="windowText" lastClr="000000"/>
                </a:solidFill>
                <a:latin typeface="Meiryo UI" panose="020B0604030504040204" pitchFamily="50" charset="-128"/>
                <a:ea typeface="Meiryo UI" panose="020B0604030504040204" pitchFamily="50" charset="-128"/>
              </a:rPr>
              <a:t>の水準が適切であり、それを達成するのに十分な規模</a:t>
            </a:r>
            <a:r>
              <a:rPr kumimoji="0" lang="ja-JP" altLang="en-US" sz="1400" kern="0">
                <a:solidFill>
                  <a:schemeClr val="tx1"/>
                </a:solidFill>
                <a:latin typeface="Meiryo UI" panose="020B0604030504040204" pitchFamily="50" charset="-128"/>
                <a:ea typeface="Meiryo UI" panose="020B0604030504040204" pitchFamily="50" charset="-128"/>
              </a:rPr>
              <a:t>の施策となっている</a:t>
            </a:r>
            <a:endParaRPr kumimoji="0" lang="en-US" altLang="ja-JP" sz="1400" kern="0">
              <a:solidFill>
                <a:schemeClr val="tx1"/>
              </a:solidFill>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AB79E0D1-82DB-42A4-BE95-DBE633E231AB}"/>
              </a:ext>
            </a:extLst>
          </p:cNvPr>
          <p:cNvSpPr/>
          <p:nvPr/>
        </p:nvSpPr>
        <p:spPr>
          <a:xfrm>
            <a:off x="7870094" y="2339578"/>
            <a:ext cx="2264505" cy="3389231"/>
          </a:xfrm>
          <a:prstGeom prst="rect">
            <a:avLst/>
          </a:prstGeom>
          <a:noFill/>
          <a:ln>
            <a:solidFill>
              <a:srgbClr val="FFFFFF">
                <a:lumMod val="75000"/>
              </a:srgbClr>
            </a:solidFill>
          </a:ln>
        </p:spPr>
        <p:txBody>
          <a:bodyPr wrap="square" lIns="36000" rIns="36000" rtlCol="0" anchor="ctr">
            <a:noAutofit/>
          </a:bodyP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kern="0">
                <a:solidFill>
                  <a:sysClr val="windowText" lastClr="000000"/>
                </a:solidFill>
                <a:latin typeface="Meiryo UI" panose="020B0604030504040204" pitchFamily="50" charset="-128"/>
                <a:ea typeface="Meiryo UI" panose="020B0604030504040204" pitchFamily="50" charset="-128"/>
              </a:rPr>
              <a:t>KPI</a:t>
            </a:r>
            <a:r>
              <a:rPr kumimoji="0" lang="ja-JP" altLang="en-US" sz="1400" kern="0">
                <a:solidFill>
                  <a:sysClr val="windowText" lastClr="000000"/>
                </a:solidFill>
                <a:latin typeface="Meiryo UI" panose="020B0604030504040204" pitchFamily="50" charset="-128"/>
                <a:ea typeface="Meiryo UI" panose="020B0604030504040204" pitchFamily="50" charset="-128"/>
              </a:rPr>
              <a:t>との因果関係が薄い場当たり的な施策になっている</a:t>
            </a:r>
            <a:endParaRPr kumimoji="0" lang="en-US" altLang="ja-JP" sz="14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kern="0">
                <a:solidFill>
                  <a:sysClr val="windowText" lastClr="000000"/>
                </a:solidFill>
                <a:latin typeface="Meiryo UI" panose="020B0604030504040204" pitchFamily="50" charset="-128"/>
                <a:ea typeface="Meiryo UI" panose="020B0604030504040204" pitchFamily="50" charset="-128"/>
              </a:rPr>
              <a:t>効果検証を踏まえない、前例踏襲型の施策になっている</a:t>
            </a:r>
            <a:endParaRPr kumimoji="0" lang="en-US" altLang="ja-JP" sz="1400" kern="0">
              <a:solidFill>
                <a:sysClr val="windowText" lastClr="000000"/>
              </a:solidFill>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kern="0">
                <a:solidFill>
                  <a:sysClr val="windowText" lastClr="000000"/>
                </a:solidFill>
                <a:latin typeface="Meiryo UI" panose="020B0604030504040204" pitchFamily="50" charset="-128"/>
                <a:ea typeface="Meiryo UI" panose="020B0604030504040204" pitchFamily="50" charset="-128"/>
              </a:rPr>
              <a:t>KPI</a:t>
            </a:r>
            <a:r>
              <a:rPr kumimoji="0" lang="ja-JP" altLang="en-US" sz="1400" kern="0">
                <a:solidFill>
                  <a:sysClr val="windowText" lastClr="000000"/>
                </a:solidFill>
                <a:latin typeface="Meiryo UI" panose="020B0604030504040204" pitchFamily="50" charset="-128"/>
                <a:ea typeface="Meiryo UI" panose="020B0604030504040204" pitchFamily="50" charset="-128"/>
              </a:rPr>
              <a:t>水準が高すぎる</a:t>
            </a:r>
            <a:endParaRPr kumimoji="0" lang="en-US" altLang="ja-JP" sz="1400" kern="0">
              <a:solidFill>
                <a:sysClr val="windowText" lastClr="000000"/>
              </a:solidFill>
              <a:latin typeface="Meiryo UI" panose="020B0604030504040204" pitchFamily="50" charset="-128"/>
              <a:ea typeface="Meiryo UI" panose="020B0604030504040204"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kern="0">
                <a:solidFill>
                  <a:sysClr val="windowText" lastClr="000000"/>
                </a:solidFill>
                <a:latin typeface="Meiryo UI" panose="020B0604030504040204" pitchFamily="50" charset="-128"/>
                <a:ea typeface="Meiryo UI" panose="020B0604030504040204" pitchFamily="50" charset="-128"/>
              </a:rPr>
              <a:t>KPI</a:t>
            </a:r>
            <a:r>
              <a:rPr kumimoji="0" lang="ja-JP" altLang="en-US" sz="1400" kern="0">
                <a:solidFill>
                  <a:sysClr val="windowText" lastClr="000000"/>
                </a:solidFill>
                <a:latin typeface="Meiryo UI" panose="020B0604030504040204" pitchFamily="50" charset="-128"/>
                <a:ea typeface="Meiryo UI" panose="020B0604030504040204" pitchFamily="50" charset="-128"/>
              </a:rPr>
              <a:t>水準に対して、規模の過小な施策になっている</a:t>
            </a:r>
            <a:endParaRPr kumimoji="0" lang="en-US" altLang="ja-JP" sz="1400" kern="0">
              <a:solidFill>
                <a:sysClr val="windowText" lastClr="00000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CBC014-DFA4-4229-20B3-D303CB0E1D74}"/>
              </a:ext>
            </a:extLst>
          </p:cNvPr>
          <p:cNvSpPr txBox="1"/>
          <p:nvPr/>
        </p:nvSpPr>
        <p:spPr>
          <a:xfrm>
            <a:off x="5059816" y="7206037"/>
            <a:ext cx="5758774" cy="230832"/>
          </a:xfrm>
          <a:prstGeom prst="rect">
            <a:avLst/>
          </a:prstGeom>
          <a:noFill/>
        </p:spPr>
        <p:txBody>
          <a:bodyPr wrap="square">
            <a:spAutoFit/>
          </a:bodyPr>
          <a:lstStyle/>
          <a:p>
            <a:r>
              <a:rPr lang="ja-JP" altLang="en-US" dirty="0"/>
              <a:t>https://www.chisou.go.jp/sousei/pdf/r1_guideline-gaiyou.pdf</a:t>
            </a:r>
          </a:p>
        </p:txBody>
      </p:sp>
      <p:sp>
        <p:nvSpPr>
          <p:cNvPr id="8" name="矢印: 五方向 7">
            <a:extLst>
              <a:ext uri="{FF2B5EF4-FFF2-40B4-BE49-F238E27FC236}">
                <a16:creationId xmlns:a16="http://schemas.microsoft.com/office/drawing/2014/main" id="{C68B316D-4892-DDCF-7E04-92C6E87CAE4E}"/>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9" name="矢印: 五方向 8">
            <a:extLst>
              <a:ext uri="{FF2B5EF4-FFF2-40B4-BE49-F238E27FC236}">
                <a16:creationId xmlns:a16="http://schemas.microsoft.com/office/drawing/2014/main" id="{0BD9CBD8-E091-59B9-E49E-289FD443A919}"/>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2" name="正方形/長方形 1">
            <a:extLst>
              <a:ext uri="{FF2B5EF4-FFF2-40B4-BE49-F238E27FC236}">
                <a16:creationId xmlns:a16="http://schemas.microsoft.com/office/drawing/2014/main" id="{48ACB954-124E-E7EF-93FE-87E7D704386C}"/>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31977815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26</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2821606"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施策の見直し／改善</a:t>
            </a:r>
            <a:endPar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施策検討にあたっては、注力課題の達成状況を測る</a:t>
            </a:r>
            <a:r>
              <a:rPr lang="en-US" altLang="ja-JP" sz="1511">
                <a:solidFill>
                  <a:prstClr val="black"/>
                </a:solidFill>
              </a:rPr>
              <a:t>KPI</a:t>
            </a:r>
            <a:r>
              <a:rPr lang="ja-JP" altLang="en-US" sz="1511">
                <a:solidFill>
                  <a:prstClr val="black"/>
                </a:solidFill>
              </a:rPr>
              <a:t>と、施策の実施状況を測るモニタリング指標の両方の検討が必要です。</a:t>
            </a:r>
          </a:p>
        </p:txBody>
      </p:sp>
      <p:grpSp>
        <p:nvGrpSpPr>
          <p:cNvPr id="20" name="グループ化 19">
            <a:extLst>
              <a:ext uri="{FF2B5EF4-FFF2-40B4-BE49-F238E27FC236}">
                <a16:creationId xmlns:a16="http://schemas.microsoft.com/office/drawing/2014/main" id="{EB9F2855-B34A-4630-A1D1-3C01E88A0D44}"/>
              </a:ext>
            </a:extLst>
          </p:cNvPr>
          <p:cNvGrpSpPr/>
          <p:nvPr/>
        </p:nvGrpSpPr>
        <p:grpSpPr>
          <a:xfrm>
            <a:off x="723916" y="1609767"/>
            <a:ext cx="4426680" cy="253916"/>
            <a:chOff x="2422759" y="1566080"/>
            <a:chExt cx="1730952" cy="253916"/>
          </a:xfrm>
        </p:grpSpPr>
        <p:cxnSp>
          <p:nvCxnSpPr>
            <p:cNvPr id="21" name="直線矢印コネクタ 20">
              <a:extLst>
                <a:ext uri="{FF2B5EF4-FFF2-40B4-BE49-F238E27FC236}">
                  <a16:creationId xmlns:a16="http://schemas.microsoft.com/office/drawing/2014/main" id="{11C728B4-DFCB-4365-8514-DA0A9E4C292E}"/>
                </a:ext>
              </a:extLst>
            </p:cNvPr>
            <p:cNvCxnSpPr>
              <a:cxnSpLocks/>
            </p:cNvCxnSpPr>
            <p:nvPr/>
          </p:nvCxnSpPr>
          <p:spPr>
            <a:xfrm>
              <a:off x="2422759" y="1693038"/>
              <a:ext cx="1730952" cy="0"/>
            </a:xfrm>
            <a:prstGeom prst="straightConnector1">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DE6909A1-5F45-4514-B8ED-1761BD0376D5}"/>
                </a:ext>
              </a:extLst>
            </p:cNvPr>
            <p:cNvSpPr txBox="1"/>
            <p:nvPr/>
          </p:nvSpPr>
          <p:spPr>
            <a:xfrm>
              <a:off x="2806902" y="1566080"/>
              <a:ext cx="962681" cy="253916"/>
            </a:xfrm>
            <a:prstGeom prst="rect">
              <a:avLst/>
            </a:prstGeom>
            <a:solidFill>
              <a:schemeClr val="bg1"/>
            </a:solidFill>
          </p:spPr>
          <p:txBody>
            <a:bodyPr wrap="none" lIns="36000" rIns="36000" rtlCol="0">
              <a:noAutofit/>
            </a:bodyPr>
            <a:lstStyle/>
            <a:p>
              <a:pPr marL="0" marR="0" lvl="0" indent="0" algn="ctr" defTabSz="987095" rtl="0" eaLnBrk="1" fontAlgn="auto" latinLnBrk="0" hangingPunct="1">
                <a:lnSpc>
                  <a:spcPct val="100000"/>
                </a:lnSpc>
                <a:spcBef>
                  <a:spcPts val="0"/>
                </a:spcBef>
                <a:spcAft>
                  <a:spcPts val="0"/>
                </a:spcAft>
                <a:buClr>
                  <a:srgbClr val="000000"/>
                </a:buClr>
                <a:buSzTx/>
                <a:buFontTx/>
                <a:buNone/>
                <a:tabLst/>
                <a:defRPr/>
              </a:pPr>
              <a:r>
                <a:rPr kumimoji="1"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rPr>
                <a:t>施策の改善で検討すべき項目</a:t>
              </a:r>
            </a:p>
          </p:txBody>
        </p:sp>
      </p:grpSp>
      <p:grpSp>
        <p:nvGrpSpPr>
          <p:cNvPr id="23" name="グループ化 22">
            <a:extLst>
              <a:ext uri="{FF2B5EF4-FFF2-40B4-BE49-F238E27FC236}">
                <a16:creationId xmlns:a16="http://schemas.microsoft.com/office/drawing/2014/main" id="{54231BA9-7929-4C2B-B627-29FA1C3E590D}"/>
              </a:ext>
            </a:extLst>
          </p:cNvPr>
          <p:cNvGrpSpPr/>
          <p:nvPr/>
        </p:nvGrpSpPr>
        <p:grpSpPr>
          <a:xfrm>
            <a:off x="5542804" y="1609767"/>
            <a:ext cx="4426680" cy="253916"/>
            <a:chOff x="2422759" y="1566080"/>
            <a:chExt cx="1730952" cy="253916"/>
          </a:xfrm>
        </p:grpSpPr>
        <p:cxnSp>
          <p:nvCxnSpPr>
            <p:cNvPr id="24" name="直線矢印コネクタ 23">
              <a:extLst>
                <a:ext uri="{FF2B5EF4-FFF2-40B4-BE49-F238E27FC236}">
                  <a16:creationId xmlns:a16="http://schemas.microsoft.com/office/drawing/2014/main" id="{2C089B3C-71FD-4AD9-B153-20F000DA4517}"/>
                </a:ext>
              </a:extLst>
            </p:cNvPr>
            <p:cNvCxnSpPr>
              <a:cxnSpLocks/>
            </p:cNvCxnSpPr>
            <p:nvPr/>
          </p:nvCxnSpPr>
          <p:spPr>
            <a:xfrm>
              <a:off x="2422759" y="1693038"/>
              <a:ext cx="1730952" cy="0"/>
            </a:xfrm>
            <a:prstGeom prst="straightConnector1">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F39AF9D0-AC36-4307-8E7B-B6C81099FAA5}"/>
                </a:ext>
              </a:extLst>
            </p:cNvPr>
            <p:cNvSpPr txBox="1"/>
            <p:nvPr/>
          </p:nvSpPr>
          <p:spPr>
            <a:xfrm>
              <a:off x="2806902" y="1566080"/>
              <a:ext cx="962681" cy="253916"/>
            </a:xfrm>
            <a:prstGeom prst="rect">
              <a:avLst/>
            </a:prstGeom>
            <a:solidFill>
              <a:schemeClr val="bg1"/>
            </a:solidFill>
          </p:spPr>
          <p:txBody>
            <a:bodyPr wrap="none" lIns="36000" rIns="36000" rtlCol="0">
              <a:noAutofit/>
            </a:bodyPr>
            <a:lstStyle/>
            <a:p>
              <a:pPr marL="0" marR="0" lvl="0" indent="0" algn="ctr" defTabSz="987095" rtl="0" eaLnBrk="1" fontAlgn="auto" latinLnBrk="0" hangingPunct="1">
                <a:lnSpc>
                  <a:spcPct val="100000"/>
                </a:lnSpc>
                <a:spcBef>
                  <a:spcPts val="0"/>
                </a:spcBef>
                <a:spcAft>
                  <a:spcPts val="0"/>
                </a:spcAft>
                <a:buClr>
                  <a:srgbClr val="000000"/>
                </a:buClr>
                <a:buSzTx/>
                <a:buFontTx/>
                <a:buNone/>
                <a:tabLst/>
                <a:defRPr/>
              </a:pPr>
              <a:r>
                <a:rPr kumimoji="1"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rPr>
                <a:t>施策を検討するうえでの</a:t>
              </a:r>
              <a:r>
                <a:rPr kumimoji="1" lang="en-US" altLang="ja-JP" sz="14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rPr>
                <a:t>Tips</a:t>
              </a:r>
              <a:endParaRPr kumimoji="1"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grpSp>
      <p:grpSp>
        <p:nvGrpSpPr>
          <p:cNvPr id="4" name="グループ化 3">
            <a:extLst>
              <a:ext uri="{FF2B5EF4-FFF2-40B4-BE49-F238E27FC236}">
                <a16:creationId xmlns:a16="http://schemas.microsoft.com/office/drawing/2014/main" id="{0AF19483-0155-46E7-B69A-76AE4EED084C}"/>
              </a:ext>
            </a:extLst>
          </p:cNvPr>
          <p:cNvGrpSpPr/>
          <p:nvPr/>
        </p:nvGrpSpPr>
        <p:grpSpPr>
          <a:xfrm>
            <a:off x="723916" y="1994770"/>
            <a:ext cx="4426680" cy="253915"/>
            <a:chOff x="723916" y="1994770"/>
            <a:chExt cx="4426680" cy="253915"/>
          </a:xfrm>
        </p:grpSpPr>
        <p:sp>
          <p:nvSpPr>
            <p:cNvPr id="26" name="正方形/長方形 25">
              <a:extLst>
                <a:ext uri="{FF2B5EF4-FFF2-40B4-BE49-F238E27FC236}">
                  <a16:creationId xmlns:a16="http://schemas.microsoft.com/office/drawing/2014/main" id="{3B286A79-B0FE-442B-8518-48157ABD792B}"/>
                </a:ext>
              </a:extLst>
            </p:cNvPr>
            <p:cNvSpPr/>
            <p:nvPr/>
          </p:nvSpPr>
          <p:spPr>
            <a:xfrm>
              <a:off x="723916" y="1994770"/>
              <a:ext cx="1470644" cy="253915"/>
            </a:xfrm>
            <a:prstGeom prst="rect">
              <a:avLst/>
            </a:prstGeom>
            <a:solidFill>
              <a:srgbClr val="C4C4CD"/>
            </a:solidFill>
          </p:spPr>
          <p:txBody>
            <a:bodyPr wrap="none" rtlCol="0" anchor="ctr">
              <a:noAutofit/>
            </a:bodyPr>
            <a:lstStyle/>
            <a:p>
              <a:pPr algn="ctr" fontAlgn="auto">
                <a:spcBef>
                  <a:spcPts val="0"/>
                </a:spcBef>
                <a:spcAft>
                  <a:spcPts val="0"/>
                </a:spcAft>
              </a:pPr>
              <a:r>
                <a:rPr kumimoji="0" lang="ja-JP" altLang="en-US" sz="1200" kern="0">
                  <a:solidFill>
                    <a:sysClr val="windowText" lastClr="000000"/>
                  </a:solidFill>
                  <a:latin typeface="Meiryo UI" panose="020B0604030504040204" pitchFamily="50" charset="-128"/>
                  <a:ea typeface="Meiryo UI" panose="020B0604030504040204" pitchFamily="50" charset="-128"/>
                </a:rPr>
                <a:t>項目</a:t>
              </a:r>
            </a:p>
          </p:txBody>
        </p:sp>
        <p:sp>
          <p:nvSpPr>
            <p:cNvPr id="27" name="正方形/長方形 26">
              <a:extLst>
                <a:ext uri="{FF2B5EF4-FFF2-40B4-BE49-F238E27FC236}">
                  <a16:creationId xmlns:a16="http://schemas.microsoft.com/office/drawing/2014/main" id="{7A87BD67-7C9B-47EE-BEB3-6FD5AE5EF3B5}"/>
                </a:ext>
              </a:extLst>
            </p:cNvPr>
            <p:cNvSpPr/>
            <p:nvPr/>
          </p:nvSpPr>
          <p:spPr>
            <a:xfrm>
              <a:off x="2305594" y="1994770"/>
              <a:ext cx="2845002" cy="253915"/>
            </a:xfrm>
            <a:prstGeom prst="rect">
              <a:avLst/>
            </a:prstGeom>
            <a:solidFill>
              <a:srgbClr val="C4C4CD"/>
            </a:solidFill>
          </p:spPr>
          <p:txBody>
            <a:bodyPr wrap="none" rtlCol="0" anchor="ctr">
              <a:noAutofit/>
            </a:bodyPr>
            <a:lstStyle/>
            <a:p>
              <a:pPr algn="ctr" fontAlgn="auto">
                <a:spcBef>
                  <a:spcPts val="0"/>
                </a:spcBef>
                <a:spcAft>
                  <a:spcPts val="0"/>
                </a:spcAft>
              </a:pPr>
              <a:r>
                <a:rPr kumimoji="0" lang="ja-JP" altLang="en-US" sz="1200" kern="0">
                  <a:solidFill>
                    <a:sysClr val="windowText" lastClr="000000"/>
                  </a:solidFill>
                  <a:latin typeface="Meiryo UI" panose="020B0604030504040204" pitchFamily="50" charset="-128"/>
                  <a:ea typeface="Meiryo UI" panose="020B0604030504040204" pitchFamily="50" charset="-128"/>
                </a:rPr>
                <a:t>内容</a:t>
              </a:r>
            </a:p>
          </p:txBody>
        </p:sp>
      </p:grpSp>
      <p:sp>
        <p:nvSpPr>
          <p:cNvPr id="42" name="正方形/長方形 41">
            <a:extLst>
              <a:ext uri="{FF2B5EF4-FFF2-40B4-BE49-F238E27FC236}">
                <a16:creationId xmlns:a16="http://schemas.microsoft.com/office/drawing/2014/main" id="{F4DF23AD-A2D2-4DD6-B596-B416C3DBF387}"/>
              </a:ext>
            </a:extLst>
          </p:cNvPr>
          <p:cNvSpPr/>
          <p:nvPr/>
        </p:nvSpPr>
        <p:spPr>
          <a:xfrm>
            <a:off x="5542804" y="2045808"/>
            <a:ext cx="1470644" cy="1523041"/>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全体像を意識した</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検討を行う</a:t>
            </a:r>
          </a:p>
        </p:txBody>
      </p:sp>
      <p:sp>
        <p:nvSpPr>
          <p:cNvPr id="43" name="正方形/長方形 42">
            <a:extLst>
              <a:ext uri="{FF2B5EF4-FFF2-40B4-BE49-F238E27FC236}">
                <a16:creationId xmlns:a16="http://schemas.microsoft.com/office/drawing/2014/main" id="{848FF334-3977-4088-941D-F9BC47C60DC4}"/>
              </a:ext>
            </a:extLst>
          </p:cNvPr>
          <p:cNvSpPr/>
          <p:nvPr/>
        </p:nvSpPr>
        <p:spPr>
          <a:xfrm>
            <a:off x="7146925" y="2045808"/>
            <a:ext cx="2822559" cy="1523041"/>
          </a:xfrm>
          <a:prstGeom prst="rect">
            <a:avLst/>
          </a:prstGeom>
          <a:noFill/>
          <a:ln>
            <a:solidFill>
              <a:schemeClr val="bg1">
                <a:lumMod val="50000"/>
              </a:schemeClr>
            </a:solidFill>
          </a:ln>
        </p:spPr>
        <p:txBody>
          <a:bodyPr wrap="square" lIns="36000" rIns="36000" rtlCol="0" anchor="ctr">
            <a:noAutofit/>
          </a:bodyPr>
          <a:lstStyle/>
          <a:p>
            <a:pPr marL="171450" indent="-1714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各施策がそれぞれどのような注力課題に紐づく施策なのかを意識して検討を行う</a:t>
            </a:r>
            <a:endParaRPr lang="en-US" altLang="ja-JP" sz="140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関連する施策アイデアを組み合わせて、より効果的な施策へとブラッシュアップすることも有効</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5534F955-E096-44F9-A6E2-BB2F9E089D83}"/>
              </a:ext>
            </a:extLst>
          </p:cNvPr>
          <p:cNvSpPr/>
          <p:nvPr/>
        </p:nvSpPr>
        <p:spPr>
          <a:xfrm>
            <a:off x="5542804" y="3674776"/>
            <a:ext cx="1470644" cy="1675345"/>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発散と収束を</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意識する</a:t>
            </a:r>
          </a:p>
        </p:txBody>
      </p:sp>
      <p:sp>
        <p:nvSpPr>
          <p:cNvPr id="45" name="正方形/長方形 44">
            <a:extLst>
              <a:ext uri="{FF2B5EF4-FFF2-40B4-BE49-F238E27FC236}">
                <a16:creationId xmlns:a16="http://schemas.microsoft.com/office/drawing/2014/main" id="{83EF5C8B-1D67-456A-8331-C288AEC2C95C}"/>
              </a:ext>
            </a:extLst>
          </p:cNvPr>
          <p:cNvSpPr/>
          <p:nvPr/>
        </p:nvSpPr>
        <p:spPr>
          <a:xfrm>
            <a:off x="7146925" y="3674776"/>
            <a:ext cx="2822559" cy="1675345"/>
          </a:xfrm>
          <a:prstGeom prst="rect">
            <a:avLst/>
          </a:prstGeom>
          <a:noFill/>
          <a:ln>
            <a:solidFill>
              <a:schemeClr val="bg1">
                <a:lumMod val="50000"/>
              </a:schemeClr>
            </a:solidFill>
          </a:ln>
        </p:spPr>
        <p:txBody>
          <a:bodyPr wrap="square" lIns="36000" rIns="36000" rtlCol="0" anchor="ctr">
            <a:noAutofit/>
          </a:bodyPr>
          <a:lstStyle/>
          <a:p>
            <a:pPr marL="171450" indent="-171450">
              <a:buFont typeface="Arial" panose="020B0604020202020204" pitchFamily="34" charset="0"/>
              <a:buChar char="•"/>
            </a:pPr>
            <a:r>
              <a:rPr kumimoji="1" lang="ja-JP" altLang="en-US" sz="1400">
                <a:solidFill>
                  <a:schemeClr val="tx1"/>
                </a:solidFill>
                <a:latin typeface="Meiryo UI" panose="020B0604030504040204" pitchFamily="50" charset="-128"/>
                <a:ea typeface="Meiryo UI" panose="020B0604030504040204" pitchFamily="50" charset="-128"/>
              </a:rPr>
              <a:t>アイデアを検討する段階では、リソース等の制約や実現可能性は意識せずに幅広く検討を行う</a:t>
            </a:r>
            <a:endParaRPr kumimoji="1" lang="en-US" altLang="ja-JP" sz="14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400">
                <a:solidFill>
                  <a:schemeClr val="tx1"/>
                </a:solidFill>
                <a:latin typeface="Meiryo UI" panose="020B0604030504040204" pitchFamily="50" charset="-128"/>
                <a:ea typeface="Meiryo UI" panose="020B0604030504040204" pitchFamily="50" charset="-128"/>
              </a:rPr>
              <a:t>施策アイデアが出そろった段階で、それらを評価する軸を設定し、優先順位付けを行うことで検討の収束を図る（軸の例：リソース有無、効果の大きさ）</a:t>
            </a:r>
          </a:p>
        </p:txBody>
      </p:sp>
      <p:sp>
        <p:nvSpPr>
          <p:cNvPr id="46" name="正方形/長方形 45">
            <a:extLst>
              <a:ext uri="{FF2B5EF4-FFF2-40B4-BE49-F238E27FC236}">
                <a16:creationId xmlns:a16="http://schemas.microsoft.com/office/drawing/2014/main" id="{58CEAD0E-7207-4C0E-8061-69E8718872F6}"/>
              </a:ext>
            </a:extLst>
          </p:cNvPr>
          <p:cNvSpPr/>
          <p:nvPr/>
        </p:nvSpPr>
        <p:spPr>
          <a:xfrm>
            <a:off x="5542804" y="5456047"/>
            <a:ext cx="1470644" cy="1523041"/>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幅広い</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ステークホルダーの</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意見を取り入れる</a:t>
            </a:r>
          </a:p>
        </p:txBody>
      </p:sp>
      <p:sp>
        <p:nvSpPr>
          <p:cNvPr id="47" name="正方形/長方形 46">
            <a:extLst>
              <a:ext uri="{FF2B5EF4-FFF2-40B4-BE49-F238E27FC236}">
                <a16:creationId xmlns:a16="http://schemas.microsoft.com/office/drawing/2014/main" id="{22417690-3FBC-4B22-9B67-B31DCD2154AA}"/>
              </a:ext>
            </a:extLst>
          </p:cNvPr>
          <p:cNvSpPr/>
          <p:nvPr/>
        </p:nvSpPr>
        <p:spPr>
          <a:xfrm>
            <a:off x="7146925" y="5456047"/>
            <a:ext cx="2822559" cy="1523041"/>
          </a:xfrm>
          <a:prstGeom prst="rect">
            <a:avLst/>
          </a:prstGeom>
          <a:noFill/>
          <a:ln>
            <a:solidFill>
              <a:schemeClr val="bg1">
                <a:lumMod val="50000"/>
              </a:schemeClr>
            </a:solidFill>
          </a:ln>
        </p:spPr>
        <p:txBody>
          <a:bodyPr wrap="square" lIns="36000" rIns="36000" rtlCol="0" anchor="ctr">
            <a:noAutofit/>
          </a:bodyPr>
          <a:lstStyle/>
          <a:p>
            <a:pPr marL="171450" indent="-171450">
              <a:buFont typeface="Arial" panose="020B0604020202020204" pitchFamily="34" charset="0"/>
              <a:buChar char="•"/>
            </a:pPr>
            <a:r>
              <a:rPr lang="ja-JP" altLang="en-US" sz="1400">
                <a:solidFill>
                  <a:schemeClr val="tx1"/>
                </a:solidFill>
                <a:latin typeface="Meiryo UI" panose="020B0604030504040204" pitchFamily="50" charset="-128"/>
                <a:ea typeface="Meiryo UI" panose="020B0604030504040204" pitchFamily="50" charset="-128"/>
              </a:rPr>
              <a:t>施策に関連する人々と積極的にコミュニケーションを実施し、自分ごととして捉えてもらうことで、</a:t>
            </a:r>
            <a:r>
              <a:rPr kumimoji="1" lang="ja-JP" altLang="en-US" sz="1400">
                <a:solidFill>
                  <a:schemeClr val="tx1"/>
                </a:solidFill>
                <a:latin typeface="Meiryo UI" panose="020B0604030504040204" pitchFamily="50" charset="-128"/>
                <a:ea typeface="Meiryo UI" panose="020B0604030504040204" pitchFamily="50" charset="-128"/>
              </a:rPr>
              <a:t>施策に多様な観点が反映されることに加え実行時のコミットメントも期待できる</a:t>
            </a:r>
            <a:endParaRPr kumimoji="1" lang="en-US" altLang="ja-JP" sz="1400" strike="sngStrike">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400">
                <a:solidFill>
                  <a:schemeClr val="tx1"/>
                </a:solidFill>
                <a:latin typeface="Meiryo UI" panose="020B0604030504040204" pitchFamily="50" charset="-128"/>
                <a:ea typeface="Meiryo UI" panose="020B0604030504040204" pitchFamily="50" charset="-128"/>
              </a:rPr>
              <a:t>外部人材の活用も有効</a:t>
            </a:r>
          </a:p>
        </p:txBody>
      </p:sp>
      <p:sp>
        <p:nvSpPr>
          <p:cNvPr id="28" name="正方形/長方形 27">
            <a:extLst>
              <a:ext uri="{FF2B5EF4-FFF2-40B4-BE49-F238E27FC236}">
                <a16:creationId xmlns:a16="http://schemas.microsoft.com/office/drawing/2014/main" id="{B557B94B-6CA5-47CA-9E9B-526D7222A65C}"/>
              </a:ext>
            </a:extLst>
          </p:cNvPr>
          <p:cNvSpPr/>
          <p:nvPr/>
        </p:nvSpPr>
        <p:spPr>
          <a:xfrm>
            <a:off x="723916" y="2943146"/>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注力課題</a:t>
            </a:r>
          </a:p>
        </p:txBody>
      </p:sp>
      <p:sp>
        <p:nvSpPr>
          <p:cNvPr id="29" name="正方形/長方形 28">
            <a:extLst>
              <a:ext uri="{FF2B5EF4-FFF2-40B4-BE49-F238E27FC236}">
                <a16:creationId xmlns:a16="http://schemas.microsoft.com/office/drawing/2014/main" id="{421566E8-8286-485D-A431-8B0FBF73E7FF}"/>
              </a:ext>
            </a:extLst>
          </p:cNvPr>
          <p:cNvSpPr/>
          <p:nvPr/>
        </p:nvSpPr>
        <p:spPr>
          <a:xfrm>
            <a:off x="2305594" y="2943146"/>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施策を通じて解決を図る注力課題を記載</a:t>
            </a:r>
            <a:endPar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D3B47FA3-C7BD-4D4C-8D2A-D0D3BF453712}"/>
              </a:ext>
            </a:extLst>
          </p:cNvPr>
          <p:cNvSpPr/>
          <p:nvPr/>
        </p:nvSpPr>
        <p:spPr>
          <a:xfrm>
            <a:off x="723916" y="3605753"/>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担当課</a:t>
            </a:r>
          </a:p>
        </p:txBody>
      </p:sp>
      <p:sp>
        <p:nvSpPr>
          <p:cNvPr id="31" name="正方形/長方形 30">
            <a:extLst>
              <a:ext uri="{FF2B5EF4-FFF2-40B4-BE49-F238E27FC236}">
                <a16:creationId xmlns:a16="http://schemas.microsoft.com/office/drawing/2014/main" id="{0A3C2296-1563-4508-B26F-822648F908FD}"/>
              </a:ext>
            </a:extLst>
          </p:cNvPr>
          <p:cNvSpPr/>
          <p:nvPr/>
        </p:nvSpPr>
        <p:spPr>
          <a:xfrm>
            <a:off x="2305594" y="3605753"/>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施策を実施する担当課を記載</a:t>
            </a:r>
          </a:p>
        </p:txBody>
      </p:sp>
      <p:sp>
        <p:nvSpPr>
          <p:cNvPr id="32" name="正方形/長方形 31">
            <a:extLst>
              <a:ext uri="{FF2B5EF4-FFF2-40B4-BE49-F238E27FC236}">
                <a16:creationId xmlns:a16="http://schemas.microsoft.com/office/drawing/2014/main" id="{EC373FBF-BA81-4CFE-ABAB-9F8CF737084D}"/>
              </a:ext>
            </a:extLst>
          </p:cNvPr>
          <p:cNvSpPr/>
          <p:nvPr/>
        </p:nvSpPr>
        <p:spPr>
          <a:xfrm>
            <a:off x="723916" y="4268360"/>
            <a:ext cx="1470644" cy="722909"/>
          </a:xfrm>
          <a:prstGeom prst="rect">
            <a:avLst/>
          </a:prstGeom>
          <a:noFill/>
          <a:ln>
            <a:noFill/>
          </a:ln>
        </p:spPr>
        <p:txBody>
          <a:bodyPr wrap="none" rtlCol="0" anchor="ctr">
            <a:noAutofit/>
          </a:bodyPr>
          <a:lstStyle/>
          <a:p>
            <a:pPr algn="ctr"/>
            <a:r>
              <a:rPr lang="ja-JP" altLang="en-US" sz="1200">
                <a:latin typeface="Meiryo UI" panose="020B0604030504040204" pitchFamily="50" charset="-128"/>
                <a:ea typeface="Meiryo UI" panose="020B0604030504040204" pitchFamily="50" charset="-128"/>
              </a:rPr>
              <a:t>施策名</a:t>
            </a:r>
            <a:endParaRPr kumimoji="1" lang="ja-JP" altLang="en-US" sz="1200">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A7D577B9-E0C2-4CEB-AC85-E176322E65C0}"/>
              </a:ext>
            </a:extLst>
          </p:cNvPr>
          <p:cNvSpPr/>
          <p:nvPr/>
        </p:nvSpPr>
        <p:spPr>
          <a:xfrm>
            <a:off x="2305594" y="4268360"/>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施策名を記載</a:t>
            </a: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30C59AFE-BA21-420B-9316-DDE5A60600AA}"/>
              </a:ext>
            </a:extLst>
          </p:cNvPr>
          <p:cNvSpPr/>
          <p:nvPr/>
        </p:nvSpPr>
        <p:spPr>
          <a:xfrm>
            <a:off x="723916" y="4930967"/>
            <a:ext cx="1470644" cy="722909"/>
          </a:xfrm>
          <a:prstGeom prst="rect">
            <a:avLst/>
          </a:prstGeom>
          <a:noFill/>
          <a:ln>
            <a:noFill/>
          </a:ln>
        </p:spPr>
        <p:txBody>
          <a:bodyPr wrap="none" rtlCol="0" anchor="ctr">
            <a:noAutofit/>
          </a:bodyPr>
          <a:lstStyle/>
          <a:p>
            <a:pPr algn="ctr"/>
            <a:r>
              <a:rPr lang="ja-JP" altLang="en-US" sz="1200">
                <a:latin typeface="Meiryo UI" panose="020B0604030504040204" pitchFamily="50" charset="-128"/>
                <a:ea typeface="Meiryo UI" panose="020B0604030504040204" pitchFamily="50" charset="-128"/>
              </a:rPr>
              <a:t>施策の方向性・</a:t>
            </a:r>
            <a:br>
              <a:rPr lang="en-US" altLang="ja-JP" sz="1200">
                <a:latin typeface="Meiryo UI" panose="020B0604030504040204" pitchFamily="50" charset="-128"/>
                <a:ea typeface="Meiryo UI" panose="020B0604030504040204" pitchFamily="50" charset="-128"/>
              </a:rPr>
            </a:br>
            <a:r>
              <a:rPr lang="ja-JP" altLang="en-US" sz="1200">
                <a:latin typeface="Meiryo UI" panose="020B0604030504040204" pitchFamily="50" charset="-128"/>
                <a:ea typeface="Meiryo UI" panose="020B0604030504040204" pitchFamily="50" charset="-128"/>
              </a:rPr>
              <a:t>施策内容</a:t>
            </a:r>
            <a:endParaRPr kumimoji="1" lang="ja-JP" altLang="en-US" sz="120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2A8D4130-894F-4DB4-8D0D-4EF73DC5DFD4}"/>
              </a:ext>
            </a:extLst>
          </p:cNvPr>
          <p:cNvSpPr/>
          <p:nvPr/>
        </p:nvSpPr>
        <p:spPr>
          <a:xfrm>
            <a:off x="2305594" y="4930967"/>
            <a:ext cx="2845002" cy="722909"/>
          </a:xfrm>
          <a:prstGeom prst="rect">
            <a:avLst/>
          </a:prstGeom>
          <a:noFill/>
          <a:ln>
            <a:noFill/>
          </a:ln>
        </p:spPr>
        <p:txBody>
          <a:bodyPr wrap="square" lIns="36000" tIns="36000" rIns="36000" bIns="36000" rtlCol="0" anchor="ctr">
            <a:noAutofit/>
          </a:bodyPr>
          <a:lstStyle/>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注力課題の解決をどのような方向性で実施しようとしたのかと、具体的な施策内容を記載</a:t>
            </a:r>
          </a:p>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総合戦略等における位置づけも記載</a:t>
            </a:r>
          </a:p>
        </p:txBody>
      </p:sp>
      <p:sp>
        <p:nvSpPr>
          <p:cNvPr id="37" name="正方形/長方形 36">
            <a:extLst>
              <a:ext uri="{FF2B5EF4-FFF2-40B4-BE49-F238E27FC236}">
                <a16:creationId xmlns:a16="http://schemas.microsoft.com/office/drawing/2014/main" id="{B30E2AEC-F520-4545-BFB2-D1DC68CB34EB}"/>
              </a:ext>
            </a:extLst>
          </p:cNvPr>
          <p:cNvSpPr/>
          <p:nvPr/>
        </p:nvSpPr>
        <p:spPr>
          <a:xfrm>
            <a:off x="723916" y="5593574"/>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期待する施策の</a:t>
            </a:r>
            <a:br>
              <a:rPr kumimoji="1" lang="en-US" altLang="ja-JP" sz="1200">
                <a:latin typeface="Meiryo UI" panose="020B0604030504040204" pitchFamily="50" charset="-128"/>
                <a:ea typeface="Meiryo UI" panose="020B0604030504040204" pitchFamily="50" charset="-128"/>
              </a:rPr>
            </a:br>
            <a:r>
              <a:rPr kumimoji="1" lang="ja-JP" altLang="en-US" sz="1200">
                <a:latin typeface="Meiryo UI" panose="020B0604030504040204" pitchFamily="50" charset="-128"/>
                <a:ea typeface="Meiryo UI" panose="020B0604030504040204" pitchFamily="50" charset="-128"/>
              </a:rPr>
              <a:t>アウトカム（</a:t>
            </a:r>
            <a:r>
              <a:rPr kumimoji="1" lang="en-US" altLang="ja-JP" sz="1200">
                <a:latin typeface="Meiryo UI" panose="020B0604030504040204" pitchFamily="50" charset="-128"/>
                <a:ea typeface="Meiryo UI" panose="020B0604030504040204" pitchFamily="50" charset="-128"/>
              </a:rPr>
              <a:t>KPI</a:t>
            </a:r>
            <a:r>
              <a:rPr kumimoji="1" lang="ja-JP" altLang="en-US" sz="1200">
                <a:latin typeface="Meiryo UI" panose="020B0604030504040204" pitchFamily="50" charset="-128"/>
                <a:ea typeface="Meiryo UI" panose="020B0604030504040204" pitchFamily="50" charset="-128"/>
              </a:rPr>
              <a:t>）</a:t>
            </a:r>
          </a:p>
        </p:txBody>
      </p:sp>
      <p:sp>
        <p:nvSpPr>
          <p:cNvPr id="38" name="正方形/長方形 37">
            <a:extLst>
              <a:ext uri="{FF2B5EF4-FFF2-40B4-BE49-F238E27FC236}">
                <a16:creationId xmlns:a16="http://schemas.microsoft.com/office/drawing/2014/main" id="{B18DA8B8-D2DF-4C5D-9437-C85F0619F366}"/>
              </a:ext>
            </a:extLst>
          </p:cNvPr>
          <p:cNvSpPr/>
          <p:nvPr/>
        </p:nvSpPr>
        <p:spPr>
          <a:xfrm>
            <a:off x="2305594" y="5593574"/>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施策の直接的な効果を示す指標について、目標値を記載</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効果測定で用いる指標についても記載</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4AF2BED5-D1AC-47B2-A318-C9F2F1235DE3}"/>
              </a:ext>
            </a:extLst>
          </p:cNvPr>
          <p:cNvSpPr/>
          <p:nvPr/>
        </p:nvSpPr>
        <p:spPr>
          <a:xfrm>
            <a:off x="723916" y="6256179"/>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期待する施策の</a:t>
            </a:r>
            <a:br>
              <a:rPr kumimoji="1" lang="en-US" altLang="ja-JP" sz="1200">
                <a:latin typeface="Meiryo UI" panose="020B0604030504040204" pitchFamily="50" charset="-128"/>
                <a:ea typeface="Meiryo UI" panose="020B0604030504040204" pitchFamily="50" charset="-128"/>
              </a:rPr>
            </a:br>
            <a:r>
              <a:rPr kumimoji="1" lang="ja-JP" altLang="en-US" sz="1200">
                <a:latin typeface="Meiryo UI" panose="020B0604030504040204" pitchFamily="50" charset="-128"/>
                <a:ea typeface="Meiryo UI" panose="020B0604030504040204" pitchFamily="50" charset="-128"/>
              </a:rPr>
              <a:t>アウトプット</a:t>
            </a:r>
          </a:p>
        </p:txBody>
      </p:sp>
      <p:sp>
        <p:nvSpPr>
          <p:cNvPr id="40" name="正方形/長方形 39">
            <a:extLst>
              <a:ext uri="{FF2B5EF4-FFF2-40B4-BE49-F238E27FC236}">
                <a16:creationId xmlns:a16="http://schemas.microsoft.com/office/drawing/2014/main" id="{929A4BF9-5E59-44A8-8C77-38BB68E472DA}"/>
              </a:ext>
            </a:extLst>
          </p:cNvPr>
          <p:cNvSpPr/>
          <p:nvPr/>
        </p:nvSpPr>
        <p:spPr>
          <a:xfrm>
            <a:off x="2305594" y="6256179"/>
            <a:ext cx="2845002" cy="722909"/>
          </a:xfrm>
          <a:prstGeom prst="rect">
            <a:avLst/>
          </a:prstGeom>
          <a:noFill/>
          <a:ln>
            <a:noFill/>
          </a:ln>
        </p:spPr>
        <p:txBody>
          <a:bodyPr wrap="square" lIns="36000" tIns="36000" rIns="36000" bIns="36000" rtlCol="0" anchor="ctr">
            <a:noAutofit/>
          </a:bodyPr>
          <a:lstStyle/>
          <a:p>
            <a:pPr marL="171450" indent="-171450">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施策の活動量を示す指標について、目標値を記載</a:t>
            </a:r>
          </a:p>
        </p:txBody>
      </p:sp>
      <p:cxnSp>
        <p:nvCxnSpPr>
          <p:cNvPr id="57" name="直線コネクタ 56">
            <a:extLst>
              <a:ext uri="{FF2B5EF4-FFF2-40B4-BE49-F238E27FC236}">
                <a16:creationId xmlns:a16="http://schemas.microsoft.com/office/drawing/2014/main" id="{CF5ADDB6-0459-454E-A154-C92ED62511F2}"/>
              </a:ext>
            </a:extLst>
          </p:cNvPr>
          <p:cNvCxnSpPr>
            <a:cxnSpLocks/>
          </p:cNvCxnSpPr>
          <p:nvPr/>
        </p:nvCxnSpPr>
        <p:spPr>
          <a:xfrm>
            <a:off x="723916" y="4298511"/>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4F018A4E-4CA8-4ACB-8430-3DB83BF1D26D}"/>
              </a:ext>
            </a:extLst>
          </p:cNvPr>
          <p:cNvCxnSpPr>
            <a:cxnSpLocks/>
          </p:cNvCxnSpPr>
          <p:nvPr/>
        </p:nvCxnSpPr>
        <p:spPr>
          <a:xfrm>
            <a:off x="723916" y="3635904"/>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0606EF0D-27E0-4839-8676-BD2BB6E40249}"/>
              </a:ext>
            </a:extLst>
          </p:cNvPr>
          <p:cNvCxnSpPr>
            <a:cxnSpLocks/>
          </p:cNvCxnSpPr>
          <p:nvPr/>
        </p:nvCxnSpPr>
        <p:spPr>
          <a:xfrm>
            <a:off x="723916" y="4961118"/>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A97E5C11-248B-412F-BE7F-F7D9C959794F}"/>
              </a:ext>
            </a:extLst>
          </p:cNvPr>
          <p:cNvCxnSpPr>
            <a:cxnSpLocks/>
          </p:cNvCxnSpPr>
          <p:nvPr/>
        </p:nvCxnSpPr>
        <p:spPr>
          <a:xfrm>
            <a:off x="723916" y="5623725"/>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A49DB5F2-15C5-4CD2-837D-3E1498189B12}"/>
              </a:ext>
            </a:extLst>
          </p:cNvPr>
          <p:cNvCxnSpPr>
            <a:cxnSpLocks/>
          </p:cNvCxnSpPr>
          <p:nvPr/>
        </p:nvCxnSpPr>
        <p:spPr>
          <a:xfrm>
            <a:off x="723916" y="6286332"/>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DAEB04DB-97B9-974A-DE50-5A3AA1FAC62A}"/>
              </a:ext>
            </a:extLst>
          </p:cNvPr>
          <p:cNvSpPr/>
          <p:nvPr/>
        </p:nvSpPr>
        <p:spPr>
          <a:xfrm>
            <a:off x="723916" y="2280539"/>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政策課題と総合的な</a:t>
            </a:r>
            <a:br>
              <a:rPr kumimoji="1" lang="en-US" altLang="ja-JP" sz="1200">
                <a:latin typeface="Meiryo UI" panose="020B0604030504040204" pitchFamily="50" charset="-128"/>
                <a:ea typeface="Meiryo UI" panose="020B0604030504040204" pitchFamily="50" charset="-128"/>
              </a:rPr>
            </a:br>
            <a:r>
              <a:rPr kumimoji="1" lang="ja-JP" altLang="en-US" sz="1200">
                <a:latin typeface="Meiryo UI" panose="020B0604030504040204" pitchFamily="50" charset="-128"/>
                <a:ea typeface="Meiryo UI" panose="020B0604030504040204" pitchFamily="50" charset="-128"/>
              </a:rPr>
              <a:t>アウトカム（</a:t>
            </a:r>
            <a:r>
              <a:rPr kumimoji="1" lang="en-US" altLang="ja-JP" sz="1200">
                <a:latin typeface="Meiryo UI" panose="020B0604030504040204" pitchFamily="50" charset="-128"/>
                <a:ea typeface="Meiryo UI" panose="020B0604030504040204" pitchFamily="50" charset="-128"/>
              </a:rPr>
              <a:t>KGI</a:t>
            </a:r>
            <a:r>
              <a:rPr kumimoji="1" lang="ja-JP" altLang="en-US" sz="1200">
                <a:latin typeface="Meiryo UI" panose="020B0604030504040204" pitchFamily="50" charset="-128"/>
                <a:ea typeface="Meiryo UI" panose="020B0604030504040204" pitchFamily="50" charset="-128"/>
              </a:rPr>
              <a:t>）</a:t>
            </a:r>
          </a:p>
        </p:txBody>
      </p:sp>
      <p:sp>
        <p:nvSpPr>
          <p:cNvPr id="14" name="正方形/長方形 13">
            <a:extLst>
              <a:ext uri="{FF2B5EF4-FFF2-40B4-BE49-F238E27FC236}">
                <a16:creationId xmlns:a16="http://schemas.microsoft.com/office/drawing/2014/main" id="{887A154B-4548-46AA-940F-102121C4FE7A}"/>
              </a:ext>
            </a:extLst>
          </p:cNvPr>
          <p:cNvSpPr/>
          <p:nvPr/>
        </p:nvSpPr>
        <p:spPr>
          <a:xfrm>
            <a:off x="2305594" y="2280539"/>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施策を通じて最終的に解決を図りたい政策課題を記載</a:t>
            </a:r>
            <a:endPar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政策課題の解決状況を示す</a:t>
            </a:r>
            <a:r>
              <a:rPr kumimoji="0" lang="ja-JP" altLang="en-US" sz="1200" kern="0">
                <a:solidFill>
                  <a:schemeClr val="tx1"/>
                </a:solidFill>
                <a:latin typeface="Meiryo UI" panose="020B0604030504040204" pitchFamily="50" charset="-128"/>
                <a:ea typeface="Meiryo UI" panose="020B0604030504040204" pitchFamily="50" charset="-128"/>
              </a:rPr>
              <a:t>期待</a:t>
            </a:r>
            <a:r>
              <a:rPr kumimoji="0" lang="ja-JP" altLang="en-US" sz="1200" kern="0">
                <a:solidFill>
                  <a:sysClr val="windowText" lastClr="000000"/>
                </a:solidFill>
                <a:latin typeface="Meiryo UI" panose="020B0604030504040204" pitchFamily="50" charset="-128"/>
                <a:ea typeface="Meiryo UI" panose="020B0604030504040204" pitchFamily="50" charset="-128"/>
              </a:rPr>
              <a:t>アウトカム（</a:t>
            </a:r>
            <a:r>
              <a:rPr kumimoji="0" lang="en-US" altLang="ja-JP" sz="1200" kern="0">
                <a:solidFill>
                  <a:sysClr val="windowText" lastClr="000000"/>
                </a:solidFill>
                <a:latin typeface="Meiryo UI" panose="020B0604030504040204" pitchFamily="50" charset="-128"/>
                <a:ea typeface="Meiryo UI" panose="020B0604030504040204" pitchFamily="50" charset="-128"/>
              </a:rPr>
              <a:t>KGI</a:t>
            </a:r>
            <a:r>
              <a:rPr kumimoji="0" lang="ja-JP" altLang="en-US" sz="1200" kern="0">
                <a:solidFill>
                  <a:sysClr val="windowText" lastClr="000000"/>
                </a:solidFill>
                <a:latin typeface="Meiryo UI" panose="020B0604030504040204" pitchFamily="50" charset="-128"/>
                <a:ea typeface="Meiryo UI" panose="020B0604030504040204" pitchFamily="50" charset="-128"/>
              </a:rPr>
              <a:t>）についても記載</a:t>
            </a: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cxnSp>
        <p:nvCxnSpPr>
          <p:cNvPr id="41" name="直線コネクタ 40">
            <a:extLst>
              <a:ext uri="{FF2B5EF4-FFF2-40B4-BE49-F238E27FC236}">
                <a16:creationId xmlns:a16="http://schemas.microsoft.com/office/drawing/2014/main" id="{286F13BE-011D-551F-BC7D-5FB841CABECC}"/>
              </a:ext>
            </a:extLst>
          </p:cNvPr>
          <p:cNvCxnSpPr>
            <a:cxnSpLocks/>
          </p:cNvCxnSpPr>
          <p:nvPr/>
        </p:nvCxnSpPr>
        <p:spPr>
          <a:xfrm>
            <a:off x="723916" y="3020922"/>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 name="矢印: 五方向 2">
            <a:extLst>
              <a:ext uri="{FF2B5EF4-FFF2-40B4-BE49-F238E27FC236}">
                <a16:creationId xmlns:a16="http://schemas.microsoft.com/office/drawing/2014/main" id="{A853240F-46B5-DC98-AE00-53783A70A4FD}"/>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6" name="矢印: 五方向 5">
            <a:extLst>
              <a:ext uri="{FF2B5EF4-FFF2-40B4-BE49-F238E27FC236}">
                <a16:creationId xmlns:a16="http://schemas.microsoft.com/office/drawing/2014/main" id="{3658D5F8-C4F7-3ED7-FDD9-ED9F6D966C9E}"/>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7" name="正方形/長方形 6">
            <a:extLst>
              <a:ext uri="{FF2B5EF4-FFF2-40B4-BE49-F238E27FC236}">
                <a16:creationId xmlns:a16="http://schemas.microsoft.com/office/drawing/2014/main" id="{2F136FE6-6DCE-C755-206C-708A4855CF31}"/>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25171590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27</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433163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施策の見直し／改善ワークシート</a:t>
            </a:r>
          </a:p>
        </p:txBody>
      </p:sp>
      <p:sp>
        <p:nvSpPr>
          <p:cNvPr id="2" name="矢印: 五方向 1">
            <a:extLst>
              <a:ext uri="{FF2B5EF4-FFF2-40B4-BE49-F238E27FC236}">
                <a16:creationId xmlns:a16="http://schemas.microsoft.com/office/drawing/2014/main" id="{5F83BC55-F838-AF4E-7E54-500198944A87}"/>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3" name="矢印: 五方向 2">
            <a:extLst>
              <a:ext uri="{FF2B5EF4-FFF2-40B4-BE49-F238E27FC236}">
                <a16:creationId xmlns:a16="http://schemas.microsoft.com/office/drawing/2014/main" id="{088A1A94-206C-15A4-0B85-B63FA4382DE8}"/>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4" name="正方形/長方形 3">
            <a:extLst>
              <a:ext uri="{FF2B5EF4-FFF2-40B4-BE49-F238E27FC236}">
                <a16:creationId xmlns:a16="http://schemas.microsoft.com/office/drawing/2014/main" id="{51FB8C5D-7EB4-0822-6191-1E334766CC57}"/>
              </a:ext>
            </a:extLst>
          </p:cNvPr>
          <p:cNvSpPr/>
          <p:nvPr/>
        </p:nvSpPr>
        <p:spPr>
          <a:xfrm>
            <a:off x="2419929" y="2373353"/>
            <a:ext cx="1023021"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担当課</a:t>
            </a:r>
          </a:p>
        </p:txBody>
      </p:sp>
      <p:sp>
        <p:nvSpPr>
          <p:cNvPr id="8" name="正方形/長方形 7">
            <a:extLst>
              <a:ext uri="{FF2B5EF4-FFF2-40B4-BE49-F238E27FC236}">
                <a16:creationId xmlns:a16="http://schemas.microsoft.com/office/drawing/2014/main" id="{15EBBF4C-5445-1E9B-7E6D-3A713481D149}"/>
              </a:ext>
            </a:extLst>
          </p:cNvPr>
          <p:cNvSpPr/>
          <p:nvPr/>
        </p:nvSpPr>
        <p:spPr>
          <a:xfrm>
            <a:off x="4636457"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施策の方向性・施策内容</a:t>
            </a:r>
          </a:p>
        </p:txBody>
      </p:sp>
      <p:sp>
        <p:nvSpPr>
          <p:cNvPr id="10" name="正方形/長方形 9">
            <a:extLst>
              <a:ext uri="{FF2B5EF4-FFF2-40B4-BE49-F238E27FC236}">
                <a16:creationId xmlns:a16="http://schemas.microsoft.com/office/drawing/2014/main" id="{EF6A9C87-F7AB-D781-8AD3-5B8DD95919EE}"/>
              </a:ext>
            </a:extLst>
          </p:cNvPr>
          <p:cNvSpPr/>
          <p:nvPr/>
        </p:nvSpPr>
        <p:spPr>
          <a:xfrm>
            <a:off x="6497586"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アウトカム（</a:t>
            </a:r>
            <a:r>
              <a:rPr lang="en-US" altLang="ja-JP" sz="1200" b="1">
                <a:solidFill>
                  <a:schemeClr val="bg1"/>
                </a:solidFill>
                <a:latin typeface="Meiryo UI" panose="020B0604030504040204" pitchFamily="50" charset="-128"/>
                <a:ea typeface="Meiryo UI" panose="020B0604030504040204" pitchFamily="50" charset="-128"/>
              </a:rPr>
              <a:t>KPI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11" name="正方形/長方形 10">
            <a:extLst>
              <a:ext uri="{FF2B5EF4-FFF2-40B4-BE49-F238E27FC236}">
                <a16:creationId xmlns:a16="http://schemas.microsoft.com/office/drawing/2014/main" id="{04FDF9F5-B7EE-D6B4-D8C1-E73A5FDE85CF}"/>
              </a:ext>
            </a:extLst>
          </p:cNvPr>
          <p:cNvSpPr/>
          <p:nvPr/>
        </p:nvSpPr>
        <p:spPr>
          <a:xfrm>
            <a:off x="8358714"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アウトプット</a:t>
            </a:r>
          </a:p>
        </p:txBody>
      </p:sp>
      <p:sp>
        <p:nvSpPr>
          <p:cNvPr id="14" name="正方形/長方形 13">
            <a:extLst>
              <a:ext uri="{FF2B5EF4-FFF2-40B4-BE49-F238E27FC236}">
                <a16:creationId xmlns:a16="http://schemas.microsoft.com/office/drawing/2014/main" id="{703B5570-022F-5A9C-3D12-D0731202EA47}"/>
              </a:ext>
            </a:extLst>
          </p:cNvPr>
          <p:cNvSpPr/>
          <p:nvPr/>
        </p:nvSpPr>
        <p:spPr>
          <a:xfrm>
            <a:off x="2419929" y="2757427"/>
            <a:ext cx="1023021"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0" name="正方形/長方形 19">
            <a:extLst>
              <a:ext uri="{FF2B5EF4-FFF2-40B4-BE49-F238E27FC236}">
                <a16:creationId xmlns:a16="http://schemas.microsoft.com/office/drawing/2014/main" id="{DAD416B6-C583-2F42-D88F-03F31C0D913A}"/>
              </a:ext>
            </a:extLst>
          </p:cNvPr>
          <p:cNvSpPr/>
          <p:nvPr/>
        </p:nvSpPr>
        <p:spPr>
          <a:xfrm>
            <a:off x="4636457" y="2757427"/>
            <a:ext cx="1775886"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1" name="正方形/長方形 20">
            <a:extLst>
              <a:ext uri="{FF2B5EF4-FFF2-40B4-BE49-F238E27FC236}">
                <a16:creationId xmlns:a16="http://schemas.microsoft.com/office/drawing/2014/main" id="{8B2BAFE2-95C8-94E1-8940-B430B2C923CC}"/>
              </a:ext>
            </a:extLst>
          </p:cNvPr>
          <p:cNvSpPr/>
          <p:nvPr/>
        </p:nvSpPr>
        <p:spPr>
          <a:xfrm>
            <a:off x="6497586" y="2757427"/>
            <a:ext cx="1775886"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2" name="正方形/長方形 21">
            <a:extLst>
              <a:ext uri="{FF2B5EF4-FFF2-40B4-BE49-F238E27FC236}">
                <a16:creationId xmlns:a16="http://schemas.microsoft.com/office/drawing/2014/main" id="{4D58325C-BA02-C056-F686-6B9AF5A74A10}"/>
              </a:ext>
            </a:extLst>
          </p:cNvPr>
          <p:cNvSpPr/>
          <p:nvPr/>
        </p:nvSpPr>
        <p:spPr>
          <a:xfrm>
            <a:off x="8358714" y="2757427"/>
            <a:ext cx="1775886"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3" name="正方形/長方形 22">
            <a:extLst>
              <a:ext uri="{FF2B5EF4-FFF2-40B4-BE49-F238E27FC236}">
                <a16:creationId xmlns:a16="http://schemas.microsoft.com/office/drawing/2014/main" id="{6CACE451-B617-69A8-05A6-56740D2A0BBB}"/>
              </a:ext>
            </a:extLst>
          </p:cNvPr>
          <p:cNvSpPr/>
          <p:nvPr/>
        </p:nvSpPr>
        <p:spPr>
          <a:xfrm>
            <a:off x="558800" y="1346200"/>
            <a:ext cx="9575800"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政策課題と期待アウトカム（</a:t>
            </a:r>
            <a:r>
              <a:rPr lang="en-US" altLang="ja-JP" sz="1200" b="1">
                <a:solidFill>
                  <a:schemeClr val="bg1"/>
                </a:solidFill>
                <a:latin typeface="Meiryo UI" panose="020B0604030504040204" pitchFamily="50" charset="-128"/>
                <a:ea typeface="Meiryo UI" panose="020B0604030504040204" pitchFamily="50" charset="-128"/>
              </a:rPr>
              <a:t>KGI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C86AA003-77BD-9A9D-3508-6FD0E8B67236}"/>
              </a:ext>
            </a:extLst>
          </p:cNvPr>
          <p:cNvSpPr/>
          <p:nvPr/>
        </p:nvSpPr>
        <p:spPr>
          <a:xfrm>
            <a:off x="558800" y="1728088"/>
            <a:ext cx="9575800" cy="493093"/>
          </a:xfrm>
          <a:prstGeom prst="rect">
            <a:avLst/>
          </a:prstGeom>
          <a:noFill/>
          <a:ln>
            <a:solidFill>
              <a:srgbClr val="FFFFFF">
                <a:lumMod val="50000"/>
              </a:srgbClr>
            </a:solidFill>
          </a:ln>
        </p:spPr>
        <p:txBody>
          <a:bodyPr wrap="none" rtlCol="0" anchor="ctr">
            <a:noAutofit/>
          </a:bodyPr>
          <a:lstStyle/>
          <a:p>
            <a:pPr>
              <a:spcAft>
                <a:spcPts val="600"/>
              </a:spcAft>
            </a:pP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F25F4E13-4452-EBF4-2147-AB5A78707072}"/>
              </a:ext>
            </a:extLst>
          </p:cNvPr>
          <p:cNvSpPr/>
          <p:nvPr/>
        </p:nvSpPr>
        <p:spPr>
          <a:xfrm>
            <a:off x="3528193" y="2373353"/>
            <a:ext cx="1023021" cy="340922"/>
          </a:xfrm>
          <a:prstGeom prst="rect">
            <a:avLst/>
          </a:prstGeom>
          <a:solidFill>
            <a:srgbClr val="687A70"/>
          </a:solidFill>
        </p:spPr>
        <p:txBody>
          <a:bodyPr wrap="none" rtlCol="0" anchor="ctr">
            <a:noAutofit/>
          </a:bodyPr>
          <a:lstStyle/>
          <a:p>
            <a:pPr algn="ctr"/>
            <a:r>
              <a:rPr lang="ja-JP" altLang="en-US" sz="1200" b="1" dirty="0">
                <a:solidFill>
                  <a:schemeClr val="bg1"/>
                </a:solidFill>
                <a:latin typeface="Meiryo UI" panose="020B0604030504040204" pitchFamily="50" charset="-128"/>
                <a:ea typeface="Meiryo UI" panose="020B0604030504040204" pitchFamily="50" charset="-128"/>
              </a:rPr>
              <a:t>施策名</a:t>
            </a:r>
          </a:p>
        </p:txBody>
      </p:sp>
      <p:sp>
        <p:nvSpPr>
          <p:cNvPr id="26" name="正方形/長方形 25">
            <a:extLst>
              <a:ext uri="{FF2B5EF4-FFF2-40B4-BE49-F238E27FC236}">
                <a16:creationId xmlns:a16="http://schemas.microsoft.com/office/drawing/2014/main" id="{9100A39A-0897-607C-8444-58DD4050CC32}"/>
              </a:ext>
            </a:extLst>
          </p:cNvPr>
          <p:cNvSpPr/>
          <p:nvPr/>
        </p:nvSpPr>
        <p:spPr>
          <a:xfrm>
            <a:off x="558800"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注力課題</a:t>
            </a:r>
          </a:p>
        </p:txBody>
      </p:sp>
      <p:sp>
        <p:nvSpPr>
          <p:cNvPr id="27" name="正方形/長方形 26">
            <a:extLst>
              <a:ext uri="{FF2B5EF4-FFF2-40B4-BE49-F238E27FC236}">
                <a16:creationId xmlns:a16="http://schemas.microsoft.com/office/drawing/2014/main" id="{C6B5392F-AEA6-EF61-0DE8-18BE3983EB17}"/>
              </a:ext>
            </a:extLst>
          </p:cNvPr>
          <p:cNvSpPr/>
          <p:nvPr/>
        </p:nvSpPr>
        <p:spPr>
          <a:xfrm>
            <a:off x="3528193" y="2757427"/>
            <a:ext cx="1023021" cy="4182353"/>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35" name="正方形/長方形 34">
            <a:extLst>
              <a:ext uri="{FF2B5EF4-FFF2-40B4-BE49-F238E27FC236}">
                <a16:creationId xmlns:a16="http://schemas.microsoft.com/office/drawing/2014/main" id="{F72D1C37-2A28-7E58-1B1E-3FB4915ACEB1}"/>
              </a:ext>
            </a:extLst>
          </p:cNvPr>
          <p:cNvSpPr/>
          <p:nvPr/>
        </p:nvSpPr>
        <p:spPr>
          <a:xfrm>
            <a:off x="558800" y="2757428"/>
            <a:ext cx="1775886" cy="4182354"/>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6" name="正方形/長方形 5">
            <a:extLst>
              <a:ext uri="{FF2B5EF4-FFF2-40B4-BE49-F238E27FC236}">
                <a16:creationId xmlns:a16="http://schemas.microsoft.com/office/drawing/2014/main" id="{97D4D6BF-D49D-6B12-B312-E836D98290B5}"/>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
        <p:nvSpPr>
          <p:cNvPr id="7" name="楕円 6">
            <a:extLst>
              <a:ext uri="{FF2B5EF4-FFF2-40B4-BE49-F238E27FC236}">
                <a16:creationId xmlns:a16="http://schemas.microsoft.com/office/drawing/2014/main" id="{18CAE8F3-7A5E-718A-CECC-10F2BC137410}"/>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dirty="0">
                <a:solidFill>
                  <a:schemeClr val="tx1"/>
                </a:solidFill>
              </a:rPr>
              <a:t>4</a:t>
            </a:r>
            <a:endParaRPr kumimoji="1" lang="ja-JP" altLang="en-US" sz="2400" b="1" dirty="0">
              <a:solidFill>
                <a:schemeClr val="tx1"/>
              </a:solidFill>
            </a:endParaRPr>
          </a:p>
        </p:txBody>
      </p:sp>
    </p:spTree>
    <p:extLst>
      <p:ext uri="{BB962C8B-B14F-4D97-AF65-F5344CB8AC3E}">
        <p14:creationId xmlns:p14="http://schemas.microsoft.com/office/powerpoint/2010/main" val="6514171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28</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5654112"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施策の見直し／改善ワークシート </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記載例</a:t>
            </a:r>
          </a:p>
        </p:txBody>
      </p:sp>
      <p:sp>
        <p:nvSpPr>
          <p:cNvPr id="29" name="正方形/長方形 28">
            <a:extLst>
              <a:ext uri="{FF2B5EF4-FFF2-40B4-BE49-F238E27FC236}">
                <a16:creationId xmlns:a16="http://schemas.microsoft.com/office/drawing/2014/main" id="{4FAED705-FA2F-4AF6-BACA-13242FD0133C}"/>
              </a:ext>
            </a:extLst>
          </p:cNvPr>
          <p:cNvSpPr/>
          <p:nvPr/>
        </p:nvSpPr>
        <p:spPr>
          <a:xfrm>
            <a:off x="3528193" y="2373353"/>
            <a:ext cx="1023021" cy="340922"/>
          </a:xfrm>
          <a:prstGeom prst="rect">
            <a:avLst/>
          </a:prstGeom>
          <a:solidFill>
            <a:srgbClr val="687A70"/>
          </a:solidFill>
        </p:spPr>
        <p:txBody>
          <a:bodyPr wrap="none" rtlCol="0" anchor="ctr">
            <a:noAutofit/>
          </a:bodyPr>
          <a:lstStyle/>
          <a:p>
            <a:pPr algn="ctr"/>
            <a:r>
              <a:rPr lang="ja-JP" altLang="en-US" sz="1200" b="1" dirty="0">
                <a:solidFill>
                  <a:schemeClr val="bg1"/>
                </a:solidFill>
                <a:latin typeface="Meiryo UI" panose="020B0604030504040204" pitchFamily="50" charset="-128"/>
                <a:ea typeface="Meiryo UI" panose="020B0604030504040204" pitchFamily="50" charset="-128"/>
              </a:rPr>
              <a:t>施策名</a:t>
            </a:r>
          </a:p>
        </p:txBody>
      </p:sp>
      <p:sp>
        <p:nvSpPr>
          <p:cNvPr id="31" name="正方形/長方形 30">
            <a:extLst>
              <a:ext uri="{FF2B5EF4-FFF2-40B4-BE49-F238E27FC236}">
                <a16:creationId xmlns:a16="http://schemas.microsoft.com/office/drawing/2014/main" id="{A237801D-A420-4BE3-A814-BC8B8D7A1033}"/>
              </a:ext>
            </a:extLst>
          </p:cNvPr>
          <p:cNvSpPr/>
          <p:nvPr/>
        </p:nvSpPr>
        <p:spPr>
          <a:xfrm>
            <a:off x="4636457"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施策の方向性・施策内容</a:t>
            </a:r>
          </a:p>
        </p:txBody>
      </p:sp>
      <p:sp>
        <p:nvSpPr>
          <p:cNvPr id="32" name="正方形/長方形 31">
            <a:extLst>
              <a:ext uri="{FF2B5EF4-FFF2-40B4-BE49-F238E27FC236}">
                <a16:creationId xmlns:a16="http://schemas.microsoft.com/office/drawing/2014/main" id="{4FC7E8B4-4ED7-4A25-B48A-14DD989493BA}"/>
              </a:ext>
            </a:extLst>
          </p:cNvPr>
          <p:cNvSpPr/>
          <p:nvPr/>
        </p:nvSpPr>
        <p:spPr>
          <a:xfrm>
            <a:off x="6497586"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アウトカム（</a:t>
            </a:r>
            <a:r>
              <a:rPr lang="en-US" altLang="ja-JP" sz="1200" b="1">
                <a:solidFill>
                  <a:schemeClr val="bg1"/>
                </a:solidFill>
                <a:latin typeface="Meiryo UI" panose="020B0604030504040204" pitchFamily="50" charset="-128"/>
                <a:ea typeface="Meiryo UI" panose="020B0604030504040204" pitchFamily="50" charset="-128"/>
              </a:rPr>
              <a:t>KPI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33" name="正方形/長方形 32">
            <a:extLst>
              <a:ext uri="{FF2B5EF4-FFF2-40B4-BE49-F238E27FC236}">
                <a16:creationId xmlns:a16="http://schemas.microsoft.com/office/drawing/2014/main" id="{7C476D2C-C43A-4C2D-AF90-17F8899CA66F}"/>
              </a:ext>
            </a:extLst>
          </p:cNvPr>
          <p:cNvSpPr/>
          <p:nvPr/>
        </p:nvSpPr>
        <p:spPr>
          <a:xfrm>
            <a:off x="8358714"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アウトプット</a:t>
            </a:r>
          </a:p>
        </p:txBody>
      </p:sp>
      <p:grpSp>
        <p:nvGrpSpPr>
          <p:cNvPr id="49" name="グループ化 48">
            <a:extLst>
              <a:ext uri="{FF2B5EF4-FFF2-40B4-BE49-F238E27FC236}">
                <a16:creationId xmlns:a16="http://schemas.microsoft.com/office/drawing/2014/main" id="{5D9FD63A-FF52-5BEA-3B53-0507E0828B58}"/>
              </a:ext>
            </a:extLst>
          </p:cNvPr>
          <p:cNvGrpSpPr/>
          <p:nvPr/>
        </p:nvGrpSpPr>
        <p:grpSpPr>
          <a:xfrm>
            <a:off x="3528193" y="2757428"/>
            <a:ext cx="6606407" cy="1016029"/>
            <a:chOff x="3528193" y="2757428"/>
            <a:chExt cx="6606407" cy="957146"/>
          </a:xfrm>
        </p:grpSpPr>
        <p:sp>
          <p:nvSpPr>
            <p:cNvPr id="36" name="正方形/長方形 35">
              <a:extLst>
                <a:ext uri="{FF2B5EF4-FFF2-40B4-BE49-F238E27FC236}">
                  <a16:creationId xmlns:a16="http://schemas.microsoft.com/office/drawing/2014/main" id="{FB159E18-4EFE-48AA-B8CD-A33DC80D11C8}"/>
                </a:ext>
              </a:extLst>
            </p:cNvPr>
            <p:cNvSpPr/>
            <p:nvPr/>
          </p:nvSpPr>
          <p:spPr>
            <a:xfrm>
              <a:off x="3528193" y="2757428"/>
              <a:ext cx="1023021" cy="957146"/>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産学連携支援事業</a:t>
              </a:r>
            </a:p>
          </p:txBody>
        </p:sp>
        <p:sp>
          <p:nvSpPr>
            <p:cNvPr id="38" name="正方形/長方形 37">
              <a:extLst>
                <a:ext uri="{FF2B5EF4-FFF2-40B4-BE49-F238E27FC236}">
                  <a16:creationId xmlns:a16="http://schemas.microsoft.com/office/drawing/2014/main" id="{91E7A58B-A497-4525-8834-AE87EB00473C}"/>
                </a:ext>
              </a:extLst>
            </p:cNvPr>
            <p:cNvSpPr/>
            <p:nvPr/>
          </p:nvSpPr>
          <p:spPr>
            <a:xfrm>
              <a:off x="4636457" y="2757428"/>
              <a:ext cx="1775886" cy="957146"/>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産業構造や市場ニーズ</a:t>
              </a:r>
              <a:r>
                <a:rPr kumimoji="0" lang="ja-JP" altLang="en-US" sz="1200" b="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の</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変化に企業が対応するため、産学連携を促進し業態転換や新分野への進出を支援する</a:t>
              </a:r>
            </a:p>
          </p:txBody>
        </p:sp>
        <p:sp>
          <p:nvSpPr>
            <p:cNvPr id="39" name="正方形/長方形 38">
              <a:extLst>
                <a:ext uri="{FF2B5EF4-FFF2-40B4-BE49-F238E27FC236}">
                  <a16:creationId xmlns:a16="http://schemas.microsoft.com/office/drawing/2014/main" id="{7A73DDD4-A9CE-4DF4-9FDE-3B8BAF2B4D50}"/>
                </a:ext>
              </a:extLst>
            </p:cNvPr>
            <p:cNvSpPr/>
            <p:nvPr/>
          </p:nvSpPr>
          <p:spPr>
            <a:xfrm>
              <a:off x="6497586" y="2757428"/>
              <a:ext cx="1775886" cy="957146"/>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a:solidFill>
                    <a:sysClr val="windowText" lastClr="000000"/>
                  </a:solidFill>
                  <a:latin typeface="EYInterstate" panose="02000503020000020004" pitchFamily="2" charset="0"/>
                  <a:ea typeface="Meiryo UI" panose="020B0604030504040204" pitchFamily="50" charset="-128"/>
                </a:rPr>
                <a:t>地域内における産学協同プロジェクト実施数</a:t>
              </a:r>
              <a:r>
                <a:rPr kumimoji="0" lang="en-US" altLang="ja-JP" sz="1200" kern="0">
                  <a:solidFill>
                    <a:sysClr val="windowText" lastClr="000000"/>
                  </a:solidFill>
                  <a:latin typeface="EYInterstate" panose="02000503020000020004" pitchFamily="2" charset="0"/>
                  <a:ea typeface="Meiryo UI" panose="020B0604030504040204" pitchFamily="50" charset="-128"/>
                </a:rPr>
                <a:t>10</a:t>
              </a:r>
              <a:r>
                <a:rPr kumimoji="0" lang="ja-JP" altLang="en-US" sz="1200" kern="0">
                  <a:solidFill>
                    <a:sysClr val="windowText" lastClr="000000"/>
                  </a:solidFill>
                  <a:latin typeface="EYInterstate" panose="02000503020000020004" pitchFamily="2" charset="0"/>
                  <a:ea typeface="Meiryo UI" panose="020B0604030504040204" pitchFamily="50" charset="-128"/>
                </a:rPr>
                <a:t>件</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40" name="正方形/長方形 39">
              <a:extLst>
                <a:ext uri="{FF2B5EF4-FFF2-40B4-BE49-F238E27FC236}">
                  <a16:creationId xmlns:a16="http://schemas.microsoft.com/office/drawing/2014/main" id="{74595FCD-D5C7-44E3-A74D-8CE83B744688}"/>
                </a:ext>
              </a:extLst>
            </p:cNvPr>
            <p:cNvSpPr/>
            <p:nvPr/>
          </p:nvSpPr>
          <p:spPr>
            <a:xfrm>
              <a:off x="8358714" y="2757428"/>
              <a:ext cx="1775886" cy="957146"/>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支援件数</a:t>
              </a:r>
              <a:r>
                <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30</a:t>
              </a: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件</a:t>
              </a:r>
            </a:p>
          </p:txBody>
        </p:sp>
      </p:grpSp>
      <p:sp>
        <p:nvSpPr>
          <p:cNvPr id="41" name="正方形/長方形 40">
            <a:extLst>
              <a:ext uri="{FF2B5EF4-FFF2-40B4-BE49-F238E27FC236}">
                <a16:creationId xmlns:a16="http://schemas.microsoft.com/office/drawing/2014/main" id="{7C869978-68BF-41B6-A64D-07DF8642AA79}"/>
              </a:ext>
            </a:extLst>
          </p:cNvPr>
          <p:cNvSpPr/>
          <p:nvPr/>
        </p:nvSpPr>
        <p:spPr>
          <a:xfrm>
            <a:off x="558800" y="1346200"/>
            <a:ext cx="9575800"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政策課題と期待アウトカム（</a:t>
            </a:r>
            <a:r>
              <a:rPr lang="en-US" altLang="ja-JP" sz="1200" b="1">
                <a:solidFill>
                  <a:schemeClr val="bg1"/>
                </a:solidFill>
                <a:latin typeface="Meiryo UI" panose="020B0604030504040204" pitchFamily="50" charset="-128"/>
                <a:ea typeface="Meiryo UI" panose="020B0604030504040204" pitchFamily="50" charset="-128"/>
              </a:rPr>
              <a:t>KGI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42" name="正方形/長方形 41">
            <a:extLst>
              <a:ext uri="{FF2B5EF4-FFF2-40B4-BE49-F238E27FC236}">
                <a16:creationId xmlns:a16="http://schemas.microsoft.com/office/drawing/2014/main" id="{0E4BCF42-024D-488F-B537-1B52CB7B32E9}"/>
              </a:ext>
            </a:extLst>
          </p:cNvPr>
          <p:cNvSpPr/>
          <p:nvPr/>
        </p:nvSpPr>
        <p:spPr>
          <a:xfrm>
            <a:off x="558800" y="1728088"/>
            <a:ext cx="9575800" cy="493093"/>
          </a:xfrm>
          <a:prstGeom prst="rect">
            <a:avLst/>
          </a:prstGeom>
          <a:noFill/>
          <a:ln>
            <a:solidFill>
              <a:srgbClr val="FFFFFF">
                <a:lumMod val="50000"/>
              </a:srgbClr>
            </a:solidFill>
          </a:ln>
        </p:spPr>
        <p:txBody>
          <a:bodyPr wrap="none" rtlCol="0" anchor="ctr">
            <a:noAutofit/>
          </a:bodyPr>
          <a:lstStyle/>
          <a:p>
            <a:pPr>
              <a:spcAft>
                <a:spcPts val="0"/>
              </a:spcAft>
            </a:pP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政策課題</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新分野展開や業態転換で事業を立て直したい</a:t>
            </a:r>
            <a:endParaRPr lang="en-US" altLang="ja-JP" sz="1200">
              <a:solidFill>
                <a:schemeClr val="tx1"/>
              </a:solidFill>
              <a:latin typeface="Meiryo UI" panose="020B0604030504040204" pitchFamily="50" charset="-128"/>
              <a:ea typeface="Meiryo UI" panose="020B0604030504040204" pitchFamily="50" charset="-128"/>
            </a:endParaRPr>
          </a:p>
          <a:p>
            <a:pPr>
              <a:spcAft>
                <a:spcPts val="0"/>
              </a:spcAft>
            </a:pP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期待アウトカム（</a:t>
            </a:r>
            <a:r>
              <a:rPr kumimoji="1" lang="en-US" altLang="ja-JP" sz="1200">
                <a:solidFill>
                  <a:schemeClr val="tx1"/>
                </a:solidFill>
                <a:latin typeface="Meiryo UI" panose="020B0604030504040204" pitchFamily="50" charset="-128"/>
                <a:ea typeface="Meiryo UI" panose="020B0604030504040204" pitchFamily="50" charset="-128"/>
              </a:rPr>
              <a:t>KGI</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コロナ禍を経て売上が落ち込み傾向となっている産業の売上額が、上昇傾向へと持ち直す（前年比でプラスに推移する）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2" name="矢印: 五方向 1">
            <a:extLst>
              <a:ext uri="{FF2B5EF4-FFF2-40B4-BE49-F238E27FC236}">
                <a16:creationId xmlns:a16="http://schemas.microsoft.com/office/drawing/2014/main" id="{5F83BC55-F838-AF4E-7E54-500198944A87}"/>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3" name="矢印: 五方向 2">
            <a:extLst>
              <a:ext uri="{FF2B5EF4-FFF2-40B4-BE49-F238E27FC236}">
                <a16:creationId xmlns:a16="http://schemas.microsoft.com/office/drawing/2014/main" id="{088A1A94-206C-15A4-0B85-B63FA4382DE8}"/>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4" name="正方形/長方形 3">
            <a:extLst>
              <a:ext uri="{FF2B5EF4-FFF2-40B4-BE49-F238E27FC236}">
                <a16:creationId xmlns:a16="http://schemas.microsoft.com/office/drawing/2014/main" id="{5641F243-4CAC-60B4-8042-342A81758861}"/>
              </a:ext>
            </a:extLst>
          </p:cNvPr>
          <p:cNvSpPr/>
          <p:nvPr/>
        </p:nvSpPr>
        <p:spPr>
          <a:xfrm>
            <a:off x="2419929" y="2373353"/>
            <a:ext cx="1023021"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担当課</a:t>
            </a:r>
          </a:p>
        </p:txBody>
      </p:sp>
      <p:sp>
        <p:nvSpPr>
          <p:cNvPr id="6" name="正方形/長方形 5">
            <a:extLst>
              <a:ext uri="{FF2B5EF4-FFF2-40B4-BE49-F238E27FC236}">
                <a16:creationId xmlns:a16="http://schemas.microsoft.com/office/drawing/2014/main" id="{5B3D7A11-3C5A-8ACE-342A-87468F79E56C}"/>
              </a:ext>
            </a:extLst>
          </p:cNvPr>
          <p:cNvSpPr/>
          <p:nvPr/>
        </p:nvSpPr>
        <p:spPr>
          <a:xfrm>
            <a:off x="2419929" y="2757428"/>
            <a:ext cx="1023021" cy="4182354"/>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産業振興課</a:t>
            </a:r>
          </a:p>
        </p:txBody>
      </p:sp>
      <p:sp>
        <p:nvSpPr>
          <p:cNvPr id="7" name="正方形/長方形 6">
            <a:extLst>
              <a:ext uri="{FF2B5EF4-FFF2-40B4-BE49-F238E27FC236}">
                <a16:creationId xmlns:a16="http://schemas.microsoft.com/office/drawing/2014/main" id="{3AC83FD7-40EF-33B9-0E7F-9A150B4B6D08}"/>
              </a:ext>
            </a:extLst>
          </p:cNvPr>
          <p:cNvSpPr/>
          <p:nvPr/>
        </p:nvSpPr>
        <p:spPr>
          <a:xfrm>
            <a:off x="558800"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注力課題</a:t>
            </a:r>
          </a:p>
        </p:txBody>
      </p:sp>
      <p:sp>
        <p:nvSpPr>
          <p:cNvPr id="8" name="正方形/長方形 7">
            <a:extLst>
              <a:ext uri="{FF2B5EF4-FFF2-40B4-BE49-F238E27FC236}">
                <a16:creationId xmlns:a16="http://schemas.microsoft.com/office/drawing/2014/main" id="{64A31559-C657-7A5D-5DE3-DD8869BD97D5}"/>
              </a:ext>
            </a:extLst>
          </p:cNvPr>
          <p:cNvSpPr/>
          <p:nvPr/>
        </p:nvSpPr>
        <p:spPr>
          <a:xfrm>
            <a:off x="558800" y="2757428"/>
            <a:ext cx="1775886" cy="4182354"/>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a:solidFill>
                  <a:sysClr val="windowText" lastClr="000000"/>
                </a:solidFill>
                <a:latin typeface="EYInterstate" panose="02000503020000020004" pitchFamily="2" charset="0"/>
                <a:ea typeface="Meiryo UI" panose="020B0604030504040204" pitchFamily="50" charset="-128"/>
              </a:rPr>
              <a:t>コロナによる事業環境変化に対応するための知見と資金の供給</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10" name="正方形/長方形 9">
            <a:extLst>
              <a:ext uri="{FF2B5EF4-FFF2-40B4-BE49-F238E27FC236}">
                <a16:creationId xmlns:a16="http://schemas.microsoft.com/office/drawing/2014/main" id="{BD140984-BDB4-970D-CB2A-6CCDCC44AD42}"/>
              </a:ext>
            </a:extLst>
          </p:cNvPr>
          <p:cNvSpPr/>
          <p:nvPr/>
        </p:nvSpPr>
        <p:spPr>
          <a:xfrm>
            <a:off x="3528193" y="3812870"/>
            <a:ext cx="1023021"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経営支援事業</a:t>
            </a:r>
          </a:p>
        </p:txBody>
      </p:sp>
      <p:sp>
        <p:nvSpPr>
          <p:cNvPr id="11" name="正方形/長方形 10">
            <a:extLst>
              <a:ext uri="{FF2B5EF4-FFF2-40B4-BE49-F238E27FC236}">
                <a16:creationId xmlns:a16="http://schemas.microsoft.com/office/drawing/2014/main" id="{8A311E49-5654-4B74-DE8E-36818D8E5729}"/>
              </a:ext>
            </a:extLst>
          </p:cNvPr>
          <p:cNvSpPr/>
          <p:nvPr/>
        </p:nvSpPr>
        <p:spPr>
          <a:xfrm>
            <a:off x="4636457" y="3812870"/>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地域内の事業者に対する経営支援を実施するため、専門家によるコンサルティング窓口を設置する</a:t>
            </a:r>
          </a:p>
        </p:txBody>
      </p:sp>
      <p:sp>
        <p:nvSpPr>
          <p:cNvPr id="14" name="正方形/長方形 13">
            <a:extLst>
              <a:ext uri="{FF2B5EF4-FFF2-40B4-BE49-F238E27FC236}">
                <a16:creationId xmlns:a16="http://schemas.microsoft.com/office/drawing/2014/main" id="{315E8B5B-807D-741A-010E-642A2A1A2E1A}"/>
              </a:ext>
            </a:extLst>
          </p:cNvPr>
          <p:cNvSpPr/>
          <p:nvPr/>
        </p:nvSpPr>
        <p:spPr>
          <a:xfrm>
            <a:off x="6497586" y="3812870"/>
            <a:ext cx="1775886" cy="3126912"/>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dirty="0">
                <a:solidFill>
                  <a:sysClr val="windowText" lastClr="000000"/>
                </a:solidFill>
                <a:latin typeface="EYInterstate" panose="02000503020000020004" pitchFamily="2" charset="0"/>
                <a:ea typeface="Meiryo UI" panose="020B0604030504040204" pitchFamily="50" charset="-128"/>
              </a:rPr>
              <a:t>支援実施企業の売上が前年比プラス</a:t>
            </a:r>
            <a:r>
              <a:rPr kumimoji="0" lang="en-US" altLang="ja-JP" sz="1200" kern="0" dirty="0">
                <a:solidFill>
                  <a:sysClr val="windowText" lastClr="000000"/>
                </a:solidFill>
                <a:latin typeface="EYInterstate" panose="02000503020000020004" pitchFamily="2" charset="0"/>
                <a:ea typeface="Meiryo UI" panose="020B0604030504040204" pitchFamily="50" charset="-128"/>
              </a:rPr>
              <a:t>5%</a:t>
            </a:r>
            <a:r>
              <a:rPr kumimoji="0" lang="ja-JP" altLang="en-US" sz="1200" kern="0" dirty="0">
                <a:solidFill>
                  <a:sysClr val="windowText" lastClr="000000"/>
                </a:solidFill>
                <a:latin typeface="EYInterstate" panose="02000503020000020004" pitchFamily="2" charset="0"/>
                <a:ea typeface="Meiryo UI" panose="020B0604030504040204" pitchFamily="50" charset="-128"/>
              </a:rPr>
              <a:t>で推移する</a:t>
            </a:r>
            <a:endPar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15" name="正方形/長方形 14">
            <a:extLst>
              <a:ext uri="{FF2B5EF4-FFF2-40B4-BE49-F238E27FC236}">
                <a16:creationId xmlns:a16="http://schemas.microsoft.com/office/drawing/2014/main" id="{97DE422A-5AF0-C1E9-0E18-0AB147363817}"/>
              </a:ext>
            </a:extLst>
          </p:cNvPr>
          <p:cNvSpPr/>
          <p:nvPr/>
        </p:nvSpPr>
        <p:spPr>
          <a:xfrm>
            <a:off x="8358714" y="3812870"/>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地域内の企業に対する経営相談件数</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100</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件</a:t>
            </a:r>
          </a:p>
        </p:txBody>
      </p:sp>
      <p:sp>
        <p:nvSpPr>
          <p:cNvPr id="24" name="吹き出し: 折線 23">
            <a:extLst>
              <a:ext uri="{FF2B5EF4-FFF2-40B4-BE49-F238E27FC236}">
                <a16:creationId xmlns:a16="http://schemas.microsoft.com/office/drawing/2014/main" id="{E8F4A154-8C8C-B35E-688B-102019E5D45A}"/>
              </a:ext>
            </a:extLst>
          </p:cNvPr>
          <p:cNvSpPr/>
          <p:nvPr/>
        </p:nvSpPr>
        <p:spPr>
          <a:xfrm>
            <a:off x="1356941" y="4320884"/>
            <a:ext cx="1955489" cy="756549"/>
          </a:xfrm>
          <a:prstGeom prst="borderCallout2">
            <a:avLst>
              <a:gd name="adj1" fmla="val 23547"/>
              <a:gd name="adj2" fmla="val 101637"/>
              <a:gd name="adj3" fmla="val 24073"/>
              <a:gd name="adj4" fmla="val 112677"/>
              <a:gd name="adj5" fmla="val -52418"/>
              <a:gd name="adj6" fmla="val 168690"/>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注力課題と</a:t>
            </a:r>
            <a:r>
              <a:rPr kumimoji="1" lang="ja-JP" altLang="en-US" sz="1200" b="1">
                <a:solidFill>
                  <a:schemeClr val="tx1"/>
                </a:solidFill>
                <a:latin typeface="Meiryo UI" panose="020B0604030504040204" pitchFamily="50" charset="-128"/>
                <a:ea typeface="Meiryo UI" panose="020B0604030504040204" pitchFamily="50" charset="-128"/>
              </a:rPr>
              <a:t>紐づきのある施策</a:t>
            </a:r>
            <a:r>
              <a:rPr kumimoji="1" lang="ja-JP" altLang="en-US" sz="1200">
                <a:solidFill>
                  <a:schemeClr val="tx1"/>
                </a:solidFill>
                <a:latin typeface="Meiryo UI" panose="020B0604030504040204" pitchFamily="50" charset="-128"/>
                <a:ea typeface="Meiryo UI" panose="020B0604030504040204" pitchFamily="50" charset="-128"/>
              </a:rPr>
              <a:t>を検討する</a:t>
            </a:r>
          </a:p>
        </p:txBody>
      </p:sp>
      <p:sp>
        <p:nvSpPr>
          <p:cNvPr id="25" name="正方形/長方形 24">
            <a:extLst>
              <a:ext uri="{FF2B5EF4-FFF2-40B4-BE49-F238E27FC236}">
                <a16:creationId xmlns:a16="http://schemas.microsoft.com/office/drawing/2014/main" id="{4AA60540-B5C5-30C1-5BFF-29A8C4367407}"/>
              </a:ext>
            </a:extLst>
          </p:cNvPr>
          <p:cNvSpPr/>
          <p:nvPr/>
        </p:nvSpPr>
        <p:spPr>
          <a:xfrm>
            <a:off x="3528193" y="4868312"/>
            <a:ext cx="1023021"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販路開拓等支援事業</a:t>
            </a:r>
          </a:p>
        </p:txBody>
      </p:sp>
      <p:sp>
        <p:nvSpPr>
          <p:cNvPr id="26" name="正方形/長方形 25">
            <a:extLst>
              <a:ext uri="{FF2B5EF4-FFF2-40B4-BE49-F238E27FC236}">
                <a16:creationId xmlns:a16="http://schemas.microsoft.com/office/drawing/2014/main" id="{AA30CE6B-DC37-527F-9CFB-2BC76BAA88F3}"/>
              </a:ext>
            </a:extLst>
          </p:cNvPr>
          <p:cNvSpPr/>
          <p:nvPr/>
        </p:nvSpPr>
        <p:spPr>
          <a:xfrm>
            <a:off x="4636457" y="4868312"/>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通信販売や</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EC</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サイト構築、オンライン商談ツールなどの、新しい販路を開拓するための費用を支援する</a:t>
            </a:r>
          </a:p>
        </p:txBody>
      </p:sp>
      <p:sp>
        <p:nvSpPr>
          <p:cNvPr id="35" name="正方形/長方形 34">
            <a:extLst>
              <a:ext uri="{FF2B5EF4-FFF2-40B4-BE49-F238E27FC236}">
                <a16:creationId xmlns:a16="http://schemas.microsoft.com/office/drawing/2014/main" id="{6E648C97-18F7-3605-3F0A-D2756C85990D}"/>
              </a:ext>
            </a:extLst>
          </p:cNvPr>
          <p:cNvSpPr/>
          <p:nvPr/>
        </p:nvSpPr>
        <p:spPr>
          <a:xfrm>
            <a:off x="8358714" y="4868312"/>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支援件数</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20</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件</a:t>
            </a:r>
          </a:p>
        </p:txBody>
      </p:sp>
      <p:sp>
        <p:nvSpPr>
          <p:cNvPr id="43" name="正方形/長方形 42">
            <a:extLst>
              <a:ext uri="{FF2B5EF4-FFF2-40B4-BE49-F238E27FC236}">
                <a16:creationId xmlns:a16="http://schemas.microsoft.com/office/drawing/2014/main" id="{D149DC88-A34D-E775-ECD9-2DC5044018E2}"/>
              </a:ext>
            </a:extLst>
          </p:cNvPr>
          <p:cNvSpPr/>
          <p:nvPr/>
        </p:nvSpPr>
        <p:spPr>
          <a:xfrm>
            <a:off x="3528193" y="5923753"/>
            <a:ext cx="1023021"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テイクアウト・デリバリー応援事業</a:t>
            </a:r>
          </a:p>
        </p:txBody>
      </p:sp>
      <p:sp>
        <p:nvSpPr>
          <p:cNvPr id="44" name="正方形/長方形 43">
            <a:extLst>
              <a:ext uri="{FF2B5EF4-FFF2-40B4-BE49-F238E27FC236}">
                <a16:creationId xmlns:a16="http://schemas.microsoft.com/office/drawing/2014/main" id="{DAA289D6-CD9F-6ABA-74E0-A01C81621A50}"/>
              </a:ext>
            </a:extLst>
          </p:cNvPr>
          <p:cNvSpPr/>
          <p:nvPr/>
        </p:nvSpPr>
        <p:spPr>
          <a:xfrm>
            <a:off x="4636457" y="5923753"/>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飲食店事業者がテイクアウト及びデリバリーによって売上拡大が図れるよう支援する</a:t>
            </a:r>
          </a:p>
        </p:txBody>
      </p:sp>
      <p:sp>
        <p:nvSpPr>
          <p:cNvPr id="46" name="正方形/長方形 45">
            <a:extLst>
              <a:ext uri="{FF2B5EF4-FFF2-40B4-BE49-F238E27FC236}">
                <a16:creationId xmlns:a16="http://schemas.microsoft.com/office/drawing/2014/main" id="{7B491DF8-359A-B029-BB65-AE6A338C745F}"/>
              </a:ext>
            </a:extLst>
          </p:cNvPr>
          <p:cNvSpPr/>
          <p:nvPr/>
        </p:nvSpPr>
        <p:spPr>
          <a:xfrm>
            <a:off x="8358714" y="5923753"/>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支援件数</a:t>
            </a:r>
            <a:r>
              <a:rPr kumimoji="0" lang="en-US" altLang="ja-JP" sz="1200" kern="0">
                <a:solidFill>
                  <a:sysClr val="windowText" lastClr="000000"/>
                </a:solidFill>
                <a:latin typeface="EYInterstate" panose="02000503020000020004" pitchFamily="2" charset="0"/>
                <a:ea typeface="Meiryo UI" panose="020B0604030504040204" pitchFamily="50" charset="-128"/>
              </a:rPr>
              <a:t>5</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0</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件</a:t>
            </a:r>
          </a:p>
        </p:txBody>
      </p:sp>
      <p:sp>
        <p:nvSpPr>
          <p:cNvPr id="50" name="吹き出し: 折線 49">
            <a:extLst>
              <a:ext uri="{FF2B5EF4-FFF2-40B4-BE49-F238E27FC236}">
                <a16:creationId xmlns:a16="http://schemas.microsoft.com/office/drawing/2014/main" id="{E4DCE21B-3519-039C-7C44-8836BBCE5CAD}"/>
              </a:ext>
            </a:extLst>
          </p:cNvPr>
          <p:cNvSpPr/>
          <p:nvPr/>
        </p:nvSpPr>
        <p:spPr>
          <a:xfrm>
            <a:off x="8149171" y="5169987"/>
            <a:ext cx="1955489" cy="627980"/>
          </a:xfrm>
          <a:prstGeom prst="borderCallout2">
            <a:avLst>
              <a:gd name="adj1" fmla="val 29614"/>
              <a:gd name="adj2" fmla="val -652"/>
              <a:gd name="adj3" fmla="val 28623"/>
              <a:gd name="adj4" fmla="val -10070"/>
              <a:gd name="adj5" fmla="val 10313"/>
              <a:gd name="adj6" fmla="val -15430"/>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b="1">
                <a:solidFill>
                  <a:schemeClr val="tx1"/>
                </a:solidFill>
                <a:latin typeface="Meiryo UI" panose="020B0604030504040204" pitchFamily="50" charset="-128"/>
                <a:ea typeface="Meiryo UI" panose="020B0604030504040204" pitchFamily="50" charset="-128"/>
              </a:rPr>
              <a:t>測定可能な指標</a:t>
            </a:r>
            <a:r>
              <a:rPr kumimoji="1" lang="ja-JP" altLang="en-US" sz="1200">
                <a:solidFill>
                  <a:schemeClr val="tx1"/>
                </a:solidFill>
                <a:latin typeface="Meiryo UI" panose="020B0604030504040204" pitchFamily="50" charset="-128"/>
                <a:ea typeface="Meiryo UI" panose="020B0604030504040204" pitchFamily="50" charset="-128"/>
              </a:rPr>
              <a:t>を用いた目標を設定する</a:t>
            </a:r>
          </a:p>
        </p:txBody>
      </p:sp>
      <p:sp>
        <p:nvSpPr>
          <p:cNvPr id="13" name="正方形/長方形 12">
            <a:extLst>
              <a:ext uri="{FF2B5EF4-FFF2-40B4-BE49-F238E27FC236}">
                <a16:creationId xmlns:a16="http://schemas.microsoft.com/office/drawing/2014/main" id="{E306E5A1-F207-6711-DB2B-2D8D6EB0CF21}"/>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
        <p:nvSpPr>
          <p:cNvPr id="9" name="楕円 8">
            <a:extLst>
              <a:ext uri="{FF2B5EF4-FFF2-40B4-BE49-F238E27FC236}">
                <a16:creationId xmlns:a16="http://schemas.microsoft.com/office/drawing/2014/main" id="{87617FE3-2983-15D7-C74E-6A891832441D}"/>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dirty="0">
                <a:solidFill>
                  <a:schemeClr val="tx1"/>
                </a:solidFill>
              </a:rPr>
              <a:t>4</a:t>
            </a:r>
            <a:endParaRPr kumimoji="1" lang="ja-JP" altLang="en-US" sz="2400" b="1" dirty="0">
              <a:solidFill>
                <a:schemeClr val="tx1"/>
              </a:solidFill>
            </a:endParaRPr>
          </a:p>
        </p:txBody>
      </p:sp>
    </p:spTree>
    <p:extLst>
      <p:ext uri="{BB962C8B-B14F-4D97-AF65-F5344CB8AC3E}">
        <p14:creationId xmlns:p14="http://schemas.microsoft.com/office/powerpoint/2010/main" val="1846228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矢印: 五方向 2">
            <a:extLst>
              <a:ext uri="{FF2B5EF4-FFF2-40B4-BE49-F238E27FC236}">
                <a16:creationId xmlns:a16="http://schemas.microsoft.com/office/drawing/2014/main" id="{AFF8DFC8-CBB0-EF75-D03F-1AE8AFEB510A}"/>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4" name="矢印: 五方向 3">
            <a:extLst>
              <a:ext uri="{FF2B5EF4-FFF2-40B4-BE49-F238E27FC236}">
                <a16:creationId xmlns:a16="http://schemas.microsoft.com/office/drawing/2014/main" id="{C3745FC0-5C6B-7E69-55FB-F24EF7274105}"/>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6" name="正方形/長方形 5">
            <a:extLst>
              <a:ext uri="{FF2B5EF4-FFF2-40B4-BE49-F238E27FC236}">
                <a16:creationId xmlns:a16="http://schemas.microsoft.com/office/drawing/2014/main" id="{63FC36A3-4DAF-57FC-EC12-D4AF5337FD67}"/>
              </a:ext>
            </a:extLst>
          </p:cNvPr>
          <p:cNvSpPr/>
          <p:nvPr/>
        </p:nvSpPr>
        <p:spPr>
          <a:xfrm>
            <a:off x="1" y="2769856"/>
            <a:ext cx="10704945" cy="835616"/>
          </a:xfrm>
          <a:prstGeom prst="rect">
            <a:avLst/>
          </a:prstGeom>
          <a:noFill/>
          <a:ln>
            <a:noFill/>
          </a:ln>
        </p:spPr>
        <p:txBody>
          <a:bodyPr vert="horz" wrap="square" lIns="0" tIns="0" rIns="0" bIns="0" rtlCol="0" anchor="ctr">
            <a:noAutofit/>
          </a:bodyPr>
          <a:lstStyle/>
          <a:p>
            <a:pPr algn="ctr" defTabSz="987095" fontAlgn="auto">
              <a:spcBef>
                <a:spcPts val="0"/>
              </a:spcBef>
              <a:spcAft>
                <a:spcPts val="0"/>
              </a:spcAft>
            </a:pPr>
            <a:r>
              <a:rPr lang="ja-JP" altLang="en-US"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振り返り結果を踏まえた改善</a:t>
            </a:r>
            <a:br>
              <a:rPr lang="en-US" altLang="ja-JP"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en-US" altLang="ja-JP"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注力課題の見直し</a:t>
            </a:r>
            <a:r>
              <a:rPr lang="en-US" altLang="ja-JP"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&amp;</a:t>
            </a:r>
            <a:r>
              <a:rPr lang="ja-JP" altLang="en-US"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施策の改善</a:t>
            </a:r>
            <a:r>
              <a:rPr lang="en-US" altLang="ja-JP" sz="3300" b="1">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5" name="正方形/長方形 4">
            <a:extLst>
              <a:ext uri="{FF2B5EF4-FFF2-40B4-BE49-F238E27FC236}">
                <a16:creationId xmlns:a16="http://schemas.microsoft.com/office/drawing/2014/main" id="{72F09AED-2184-8C33-9BD1-4A09B08E54CB}"/>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1229801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3</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5214889"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地域課題分析ナビゲーションの使いどころ</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543482"/>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dirty="0"/>
              <a:t>地方公共団体等で行っている</a:t>
            </a:r>
            <a:r>
              <a:rPr lang="ja-JP" altLang="en-US" sz="1511" dirty="0">
                <a:solidFill>
                  <a:prstClr val="black"/>
                </a:solidFill>
              </a:rPr>
              <a:t>施策や活動の節目となるタイミングで効果検証を行い、これまでの振り返りや今後の施策・活動を検討する際に活用ください。</a:t>
            </a:r>
            <a:endParaRPr lang="en-US" altLang="ja-JP" sz="1511" dirty="0">
              <a:solidFill>
                <a:prstClr val="black"/>
              </a:solidFill>
            </a:endParaRPr>
          </a:p>
        </p:txBody>
      </p:sp>
      <p:sp>
        <p:nvSpPr>
          <p:cNvPr id="6" name="楕円 5">
            <a:extLst>
              <a:ext uri="{FF2B5EF4-FFF2-40B4-BE49-F238E27FC236}">
                <a16:creationId xmlns:a16="http://schemas.microsoft.com/office/drawing/2014/main" id="{66FDD9A9-7122-F44D-3539-7B03CCF70C8C}"/>
              </a:ext>
            </a:extLst>
          </p:cNvPr>
          <p:cNvSpPr/>
          <p:nvPr/>
        </p:nvSpPr>
        <p:spPr>
          <a:xfrm>
            <a:off x="1119982" y="2073664"/>
            <a:ext cx="2171700" cy="2171700"/>
          </a:xfrm>
          <a:prstGeom prst="ellipse">
            <a:avLst/>
          </a:prstGeom>
          <a:solidFill>
            <a:srgbClr val="687A7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lang="ja-JP" altLang="en-US" sz="1800" b="1">
                <a:solidFill>
                  <a:schemeClr val="bg1"/>
                </a:solidFill>
                <a:latin typeface="Meiryo UI" panose="020B0604030504040204" pitchFamily="50" charset="-128"/>
                <a:ea typeface="Meiryo UI" panose="020B0604030504040204" pitchFamily="50" charset="-128"/>
              </a:rPr>
              <a:t>予算編成</a:t>
            </a:r>
            <a:br>
              <a:rPr lang="en-US" altLang="ja-JP" sz="1800" b="1">
                <a:solidFill>
                  <a:schemeClr val="bg1"/>
                </a:solidFill>
                <a:latin typeface="Meiryo UI" panose="020B0604030504040204" pitchFamily="50" charset="-128"/>
                <a:ea typeface="Meiryo UI" panose="020B0604030504040204" pitchFamily="50" charset="-128"/>
              </a:rPr>
            </a:br>
            <a:r>
              <a:rPr lang="ja-JP" altLang="en-US" sz="1800" b="1">
                <a:solidFill>
                  <a:schemeClr val="bg1"/>
                </a:solidFill>
                <a:latin typeface="Meiryo UI" panose="020B0604030504040204" pitchFamily="50" charset="-128"/>
                <a:ea typeface="Meiryo UI" panose="020B0604030504040204" pitchFamily="50" charset="-128"/>
              </a:rPr>
              <a:t>（毎年）</a:t>
            </a:r>
            <a:endParaRPr kumimoji="1" lang="ja-JP" altLang="en-US" sz="1800" b="1">
              <a:solidFill>
                <a:schemeClr val="bg1"/>
              </a:solidFill>
              <a:latin typeface="Meiryo UI" panose="020B0604030504040204" pitchFamily="50" charset="-128"/>
              <a:ea typeface="Meiryo UI" panose="020B0604030504040204" pitchFamily="50" charset="-128"/>
            </a:endParaRPr>
          </a:p>
        </p:txBody>
      </p:sp>
      <p:sp>
        <p:nvSpPr>
          <p:cNvPr id="7" name="楕円 6">
            <a:extLst>
              <a:ext uri="{FF2B5EF4-FFF2-40B4-BE49-F238E27FC236}">
                <a16:creationId xmlns:a16="http://schemas.microsoft.com/office/drawing/2014/main" id="{6431797D-E222-F506-DC22-E6EEA8E7F7F5}"/>
              </a:ext>
            </a:extLst>
          </p:cNvPr>
          <p:cNvSpPr/>
          <p:nvPr/>
        </p:nvSpPr>
        <p:spPr>
          <a:xfrm>
            <a:off x="4260851" y="2073664"/>
            <a:ext cx="2171700" cy="2171700"/>
          </a:xfrm>
          <a:prstGeom prst="ellipse">
            <a:avLst/>
          </a:prstGeom>
          <a:solidFill>
            <a:srgbClr val="687A7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kumimoji="1" lang="ja-JP" altLang="en-US" sz="1800" b="1" dirty="0">
                <a:solidFill>
                  <a:schemeClr val="bg1"/>
                </a:solidFill>
                <a:latin typeface="Meiryo UI" panose="020B0604030504040204" pitchFamily="50" charset="-128"/>
                <a:ea typeface="Meiryo UI" panose="020B0604030504040204" pitchFamily="50" charset="-128"/>
              </a:rPr>
              <a:t>活動報告の</a:t>
            </a:r>
            <a:br>
              <a:rPr kumimoji="1" lang="en-US" altLang="ja-JP" sz="1800" b="1" dirty="0">
                <a:solidFill>
                  <a:schemeClr val="bg1"/>
                </a:solidFill>
                <a:latin typeface="Meiryo UI" panose="020B0604030504040204" pitchFamily="50" charset="-128"/>
                <a:ea typeface="Meiryo UI" panose="020B0604030504040204" pitchFamily="50" charset="-128"/>
              </a:rPr>
            </a:br>
            <a:r>
              <a:rPr kumimoji="1" lang="ja-JP" altLang="en-US" sz="1800" b="1" dirty="0">
                <a:solidFill>
                  <a:schemeClr val="bg1"/>
                </a:solidFill>
                <a:latin typeface="Meiryo UI" panose="020B0604030504040204" pitchFamily="50" charset="-128"/>
                <a:ea typeface="Meiryo UI" panose="020B0604030504040204" pitchFamily="50" charset="-128"/>
              </a:rPr>
              <a:t>とりまとめ</a:t>
            </a:r>
          </a:p>
        </p:txBody>
      </p:sp>
      <p:sp>
        <p:nvSpPr>
          <p:cNvPr id="8" name="楕円 7">
            <a:extLst>
              <a:ext uri="{FF2B5EF4-FFF2-40B4-BE49-F238E27FC236}">
                <a16:creationId xmlns:a16="http://schemas.microsoft.com/office/drawing/2014/main" id="{D13D388B-33FE-1971-EC99-272521F8F461}"/>
              </a:ext>
            </a:extLst>
          </p:cNvPr>
          <p:cNvSpPr/>
          <p:nvPr/>
        </p:nvSpPr>
        <p:spPr>
          <a:xfrm>
            <a:off x="7401719" y="2073664"/>
            <a:ext cx="2171700" cy="2171700"/>
          </a:xfrm>
          <a:prstGeom prst="ellipse">
            <a:avLst/>
          </a:prstGeom>
          <a:solidFill>
            <a:srgbClr val="687A7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kumimoji="1" lang="ja-JP" altLang="en-US" sz="1800" b="1">
                <a:solidFill>
                  <a:schemeClr val="bg1"/>
                </a:solidFill>
                <a:latin typeface="Meiryo UI" panose="020B0604030504040204" pitchFamily="50" charset="-128"/>
                <a:ea typeface="Meiryo UI" panose="020B0604030504040204" pitchFamily="50" charset="-128"/>
              </a:rPr>
              <a:t>補助金の申請</a:t>
            </a:r>
            <a:br>
              <a:rPr kumimoji="1" lang="en-US" altLang="ja-JP" sz="1800" b="1">
                <a:solidFill>
                  <a:schemeClr val="bg1"/>
                </a:solidFill>
                <a:latin typeface="Meiryo UI" panose="020B0604030504040204" pitchFamily="50" charset="-128"/>
                <a:ea typeface="Meiryo UI" panose="020B0604030504040204" pitchFamily="50" charset="-128"/>
              </a:rPr>
            </a:br>
            <a:r>
              <a:rPr kumimoji="1" lang="ja-JP" altLang="en-US" sz="1800" b="1">
                <a:solidFill>
                  <a:schemeClr val="bg1"/>
                </a:solidFill>
                <a:latin typeface="Meiryo UI" panose="020B0604030504040204" pitchFamily="50" charset="-128"/>
                <a:ea typeface="Meiryo UI" panose="020B0604030504040204" pitchFamily="50" charset="-128"/>
              </a:rPr>
              <a:t>（都度）</a:t>
            </a:r>
          </a:p>
        </p:txBody>
      </p:sp>
      <p:sp>
        <p:nvSpPr>
          <p:cNvPr id="9" name="楕円 8">
            <a:extLst>
              <a:ext uri="{FF2B5EF4-FFF2-40B4-BE49-F238E27FC236}">
                <a16:creationId xmlns:a16="http://schemas.microsoft.com/office/drawing/2014/main" id="{11DB1A29-3E3D-34A7-7CEE-5CC705488351}"/>
              </a:ext>
            </a:extLst>
          </p:cNvPr>
          <p:cNvSpPr/>
          <p:nvPr/>
        </p:nvSpPr>
        <p:spPr>
          <a:xfrm>
            <a:off x="5831285" y="4404313"/>
            <a:ext cx="2171700" cy="2171700"/>
          </a:xfrm>
          <a:prstGeom prst="ellipse">
            <a:avLst/>
          </a:prstGeom>
          <a:solidFill>
            <a:srgbClr val="687A7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kumimoji="1" lang="ja-JP" altLang="en-US" sz="1800" b="1">
                <a:solidFill>
                  <a:schemeClr val="bg1"/>
                </a:solidFill>
                <a:latin typeface="Meiryo UI" panose="020B0604030504040204" pitchFamily="50" charset="-128"/>
                <a:ea typeface="Meiryo UI" panose="020B0604030504040204" pitchFamily="50" charset="-128"/>
              </a:rPr>
              <a:t>その他ステークホルダー</a:t>
            </a:r>
            <a:br>
              <a:rPr kumimoji="1" lang="en-US" altLang="ja-JP" sz="1800" b="1">
                <a:solidFill>
                  <a:schemeClr val="bg1"/>
                </a:solidFill>
                <a:latin typeface="Meiryo UI" panose="020B0604030504040204" pitchFamily="50" charset="-128"/>
                <a:ea typeface="Meiryo UI" panose="020B0604030504040204" pitchFamily="50" charset="-128"/>
              </a:rPr>
            </a:br>
            <a:r>
              <a:rPr kumimoji="1" lang="ja-JP" altLang="en-US" sz="1800" b="1">
                <a:solidFill>
                  <a:schemeClr val="bg1"/>
                </a:solidFill>
                <a:latin typeface="Meiryo UI" panose="020B0604030504040204" pitchFamily="50" charset="-128"/>
                <a:ea typeface="Meiryo UI" panose="020B0604030504040204" pitchFamily="50" charset="-128"/>
              </a:rPr>
              <a:t>による地域課題分析</a:t>
            </a:r>
          </a:p>
        </p:txBody>
      </p:sp>
      <p:sp>
        <p:nvSpPr>
          <p:cNvPr id="10" name="楕円 9">
            <a:extLst>
              <a:ext uri="{FF2B5EF4-FFF2-40B4-BE49-F238E27FC236}">
                <a16:creationId xmlns:a16="http://schemas.microsoft.com/office/drawing/2014/main" id="{2A15AFB6-A7D0-AF63-503B-A8FA5FCD5FC5}"/>
              </a:ext>
            </a:extLst>
          </p:cNvPr>
          <p:cNvSpPr/>
          <p:nvPr/>
        </p:nvSpPr>
        <p:spPr>
          <a:xfrm>
            <a:off x="2690416" y="4404313"/>
            <a:ext cx="2171700" cy="2171700"/>
          </a:xfrm>
          <a:prstGeom prst="ellipse">
            <a:avLst/>
          </a:prstGeom>
          <a:solidFill>
            <a:srgbClr val="687A7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kumimoji="1" lang="ja-JP" altLang="en-US" sz="1800" b="1" dirty="0">
                <a:solidFill>
                  <a:schemeClr val="bg1"/>
                </a:solidFill>
                <a:latin typeface="Meiryo UI" panose="020B0604030504040204" pitchFamily="50" charset="-128"/>
                <a:ea typeface="Meiryo UI" panose="020B0604030504040204" pitchFamily="50" charset="-128"/>
              </a:rPr>
              <a:t>各課における</a:t>
            </a:r>
            <a:br>
              <a:rPr kumimoji="1" lang="en-US" altLang="ja-JP" sz="1800" b="1" dirty="0">
                <a:solidFill>
                  <a:schemeClr val="bg1"/>
                </a:solidFill>
                <a:latin typeface="Meiryo UI" panose="020B0604030504040204" pitchFamily="50" charset="-128"/>
                <a:ea typeface="Meiryo UI" panose="020B0604030504040204" pitchFamily="50" charset="-128"/>
              </a:rPr>
            </a:br>
            <a:r>
              <a:rPr kumimoji="1" lang="ja-JP" altLang="en-US" sz="1800" b="1" dirty="0">
                <a:solidFill>
                  <a:schemeClr val="bg1"/>
                </a:solidFill>
                <a:latin typeface="Meiryo UI" panose="020B0604030504040204" pitchFamily="50" charset="-128"/>
                <a:ea typeface="Meiryo UI" panose="020B0604030504040204" pitchFamily="50" charset="-128"/>
              </a:rPr>
              <a:t>活動方針検討</a:t>
            </a:r>
          </a:p>
        </p:txBody>
      </p:sp>
      <p:grpSp>
        <p:nvGrpSpPr>
          <p:cNvPr id="14" name="グループ化 13">
            <a:extLst>
              <a:ext uri="{FF2B5EF4-FFF2-40B4-BE49-F238E27FC236}">
                <a16:creationId xmlns:a16="http://schemas.microsoft.com/office/drawing/2014/main" id="{17BA5B9C-AEDB-00DB-6595-D8EA677EC13F}"/>
              </a:ext>
            </a:extLst>
          </p:cNvPr>
          <p:cNvGrpSpPr/>
          <p:nvPr/>
        </p:nvGrpSpPr>
        <p:grpSpPr>
          <a:xfrm>
            <a:off x="683039" y="1609423"/>
            <a:ext cx="9327322" cy="253916"/>
            <a:chOff x="2422759" y="1566080"/>
            <a:chExt cx="1730952" cy="253916"/>
          </a:xfrm>
        </p:grpSpPr>
        <p:cxnSp>
          <p:nvCxnSpPr>
            <p:cNvPr id="15" name="直線矢印コネクタ 14">
              <a:extLst>
                <a:ext uri="{FF2B5EF4-FFF2-40B4-BE49-F238E27FC236}">
                  <a16:creationId xmlns:a16="http://schemas.microsoft.com/office/drawing/2014/main" id="{31D795CC-C36E-EF77-A9D8-3C7E7BF9BF83}"/>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16" name="テキスト ボックス 15">
              <a:extLst>
                <a:ext uri="{FF2B5EF4-FFF2-40B4-BE49-F238E27FC236}">
                  <a16:creationId xmlns:a16="http://schemas.microsoft.com/office/drawing/2014/main" id="{A12AA201-69BD-DFCA-A3ED-4EC3B7B3C29B}"/>
                </a:ext>
              </a:extLst>
            </p:cNvPr>
            <p:cNvSpPr txBox="1"/>
            <p:nvPr/>
          </p:nvSpPr>
          <p:spPr>
            <a:xfrm>
              <a:off x="2850660" y="1566080"/>
              <a:ext cx="875164"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a:sym typeface="Arial"/>
                </a:rPr>
                <a:t>地域課題分析ナビゲーションを有効に活用できるシーンの例</a:t>
              </a:r>
            </a:p>
          </p:txBody>
        </p:sp>
      </p:grpSp>
    </p:spTree>
    <p:extLst>
      <p:ext uri="{BB962C8B-B14F-4D97-AF65-F5344CB8AC3E}">
        <p14:creationId xmlns:p14="http://schemas.microsoft.com/office/powerpoint/2010/main" val="39292263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30</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5865708"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注力課題の見直し </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新たな注力課題の設定</a:t>
            </a:r>
          </a:p>
        </p:txBody>
      </p:sp>
      <p:sp>
        <p:nvSpPr>
          <p:cNvPr id="8" name="Text Placeholder 7">
            <a:extLst>
              <a:ext uri="{FF2B5EF4-FFF2-40B4-BE49-F238E27FC236}">
                <a16:creationId xmlns:a16="http://schemas.microsoft.com/office/drawing/2014/main" id="{4F30155B-F460-4E11-9B15-4C3ED85F85CB}"/>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政策課題を多面的に分析し、政策課題を</a:t>
            </a:r>
            <a:r>
              <a:rPr lang="ja-JP" altLang="en-US" sz="1511"/>
              <a:t>生みだ</a:t>
            </a:r>
            <a:r>
              <a:rPr lang="ja-JP" altLang="en-US" sz="1511">
                <a:solidFill>
                  <a:prstClr val="black"/>
                </a:solidFill>
              </a:rPr>
              <a:t>している要因や、ボトルネックを特定します。</a:t>
            </a:r>
          </a:p>
        </p:txBody>
      </p:sp>
      <p:sp>
        <p:nvSpPr>
          <p:cNvPr id="10" name="正方形/長方形 9">
            <a:extLst>
              <a:ext uri="{FF2B5EF4-FFF2-40B4-BE49-F238E27FC236}">
                <a16:creationId xmlns:a16="http://schemas.microsoft.com/office/drawing/2014/main" id="{CA434F6E-7365-4A3B-8F59-C297453237DB}"/>
              </a:ext>
            </a:extLst>
          </p:cNvPr>
          <p:cNvSpPr/>
          <p:nvPr/>
        </p:nvSpPr>
        <p:spPr>
          <a:xfrm>
            <a:off x="5542804" y="2109308"/>
            <a:ext cx="1470644" cy="1394412"/>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幅広い観点で</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分析を行う</a:t>
            </a:r>
          </a:p>
        </p:txBody>
      </p:sp>
      <p:sp>
        <p:nvSpPr>
          <p:cNvPr id="11" name="正方形/長方形 10">
            <a:extLst>
              <a:ext uri="{FF2B5EF4-FFF2-40B4-BE49-F238E27FC236}">
                <a16:creationId xmlns:a16="http://schemas.microsoft.com/office/drawing/2014/main" id="{7DC69D39-5728-4F65-B01A-7A9BD73C0D56}"/>
              </a:ext>
            </a:extLst>
          </p:cNvPr>
          <p:cNvSpPr/>
          <p:nvPr/>
        </p:nvSpPr>
        <p:spPr>
          <a:xfrm>
            <a:off x="7146925" y="2109308"/>
            <a:ext cx="2822559" cy="1394412"/>
          </a:xfrm>
          <a:prstGeom prst="rect">
            <a:avLst/>
          </a:prstGeom>
          <a:noFill/>
          <a:ln>
            <a:solidFill>
              <a:schemeClr val="bg1">
                <a:lumMod val="50000"/>
              </a:schemeClr>
            </a:solidFill>
          </a:ln>
        </p:spPr>
        <p:txBody>
          <a:bodyPr wrap="square" lIns="36000" rIns="36000" rtlCol="0" anchor="ctr">
            <a:noAutofit/>
          </a:bodyPr>
          <a:lstStyle/>
          <a:p>
            <a:pPr marL="171450" indent="-171450">
              <a:buFont typeface="Arial" panose="020B0604020202020204" pitchFamily="34" charset="0"/>
              <a:buChar char="•"/>
            </a:pPr>
            <a:r>
              <a:rPr lang="ja-JP" altLang="en-US" sz="1400">
                <a:latin typeface="Meiryo UI" panose="020B0604030504040204" pitchFamily="50" charset="-128"/>
                <a:ea typeface="Meiryo UI" panose="020B0604030504040204" pitchFamily="50" charset="-128"/>
              </a:rPr>
              <a:t>要因や</a:t>
            </a:r>
            <a:r>
              <a:rPr lang="ja-JP" altLang="en-US" sz="1400">
                <a:solidFill>
                  <a:schemeClr val="tx1"/>
                </a:solidFill>
                <a:latin typeface="Meiryo UI" panose="020B0604030504040204" pitchFamily="50" charset="-128"/>
                <a:ea typeface="Meiryo UI" panose="020B0604030504040204" pitchFamily="50" charset="-128"/>
              </a:rPr>
              <a:t>ボトルネック</a:t>
            </a:r>
            <a:r>
              <a:rPr lang="ja-JP" altLang="en-US" sz="1400">
                <a:latin typeface="Meiryo UI" panose="020B0604030504040204" pitchFamily="50" charset="-128"/>
                <a:ea typeface="Meiryo UI" panose="020B0604030504040204" pitchFamily="50" charset="-128"/>
              </a:rPr>
              <a:t>の見落としがないよう、幅広い観点で分析を行う</a:t>
            </a:r>
            <a:endParaRPr lang="en-US" altLang="ja-JP" sz="140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en-US" altLang="ja-JP" sz="1400">
                <a:latin typeface="Meiryo UI" panose="020B0604030504040204" pitchFamily="50" charset="-128"/>
                <a:ea typeface="Meiryo UI" panose="020B0604030504040204" pitchFamily="50" charset="-128"/>
              </a:rPr>
              <a:t>5W1H</a:t>
            </a:r>
            <a:r>
              <a:rPr kumimoji="1" lang="ja-JP" altLang="en-US" sz="1400">
                <a:latin typeface="Meiryo UI" panose="020B0604030504040204" pitchFamily="50" charset="-128"/>
                <a:ea typeface="Meiryo UI" panose="020B0604030504040204" pitchFamily="50" charset="-128"/>
              </a:rPr>
              <a:t>などのフレームワークを用いて分析することも有効</a:t>
            </a:r>
          </a:p>
        </p:txBody>
      </p:sp>
      <p:sp>
        <p:nvSpPr>
          <p:cNvPr id="14" name="正方形/長方形 13">
            <a:extLst>
              <a:ext uri="{FF2B5EF4-FFF2-40B4-BE49-F238E27FC236}">
                <a16:creationId xmlns:a16="http://schemas.microsoft.com/office/drawing/2014/main" id="{6B831718-5224-4B4F-A676-89BC65676190}"/>
              </a:ext>
            </a:extLst>
          </p:cNvPr>
          <p:cNvSpPr/>
          <p:nvPr/>
        </p:nvSpPr>
        <p:spPr>
          <a:xfrm>
            <a:off x="5542804" y="3670421"/>
            <a:ext cx="1470644" cy="1394412"/>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定量的に</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分析を行う</a:t>
            </a:r>
          </a:p>
        </p:txBody>
      </p:sp>
      <p:sp>
        <p:nvSpPr>
          <p:cNvPr id="15" name="正方形/長方形 14">
            <a:extLst>
              <a:ext uri="{FF2B5EF4-FFF2-40B4-BE49-F238E27FC236}">
                <a16:creationId xmlns:a16="http://schemas.microsoft.com/office/drawing/2014/main" id="{C5C2D0DB-1343-42E3-8767-DC54769F32AA}"/>
              </a:ext>
            </a:extLst>
          </p:cNvPr>
          <p:cNvSpPr/>
          <p:nvPr/>
        </p:nvSpPr>
        <p:spPr>
          <a:xfrm>
            <a:off x="7146925" y="3670421"/>
            <a:ext cx="2822559" cy="1394412"/>
          </a:xfrm>
          <a:prstGeom prst="rect">
            <a:avLst/>
          </a:prstGeom>
          <a:noFill/>
          <a:ln>
            <a:solidFill>
              <a:schemeClr val="bg1">
                <a:lumMod val="50000"/>
              </a:schemeClr>
            </a:solidFill>
          </a:ln>
        </p:spPr>
        <p:txBody>
          <a:bodyPr wrap="square" lIns="36000" rIns="36000" rtlCol="0" anchor="ctr">
            <a:noAutofit/>
          </a:bodyPr>
          <a:lstStyle/>
          <a:p>
            <a:pPr marL="171450" indent="-17145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施策実施後の効果検証を念頭に、定量的な情報に基づいた分析を行う</a:t>
            </a:r>
            <a:endParaRPr kumimoji="1" lang="en-US" altLang="ja-JP" sz="140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経験や住民の声等は課題を特定するうえで有効な検討材料となるが、定量的な検証を</a:t>
            </a:r>
            <a:r>
              <a:rPr kumimoji="1" lang="ja-JP" altLang="en-US" sz="1400">
                <a:solidFill>
                  <a:schemeClr val="tx1"/>
                </a:solidFill>
                <a:latin typeface="Meiryo UI" panose="020B0604030504040204" pitchFamily="50" charset="-128"/>
                <a:ea typeface="Meiryo UI" panose="020B0604030504040204" pitchFamily="50" charset="-128"/>
              </a:rPr>
              <a:t>欠かさない</a:t>
            </a:r>
            <a:r>
              <a:rPr kumimoji="1" lang="ja-JP" altLang="en-US" sz="1400">
                <a:latin typeface="Meiryo UI" panose="020B0604030504040204" pitchFamily="50" charset="-128"/>
                <a:ea typeface="Meiryo UI" panose="020B0604030504040204" pitchFamily="50" charset="-128"/>
              </a:rPr>
              <a:t>ことが大切</a:t>
            </a:r>
            <a:endParaRPr kumimoji="1" lang="en-US" altLang="ja-JP" sz="140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A07DE3C0-B9DB-4A9F-97E0-09B79778B38F}"/>
              </a:ext>
            </a:extLst>
          </p:cNvPr>
          <p:cNvSpPr/>
          <p:nvPr/>
        </p:nvSpPr>
        <p:spPr>
          <a:xfrm>
            <a:off x="5542804" y="5231533"/>
            <a:ext cx="1470644" cy="1502642"/>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観点を繋げて</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分析を行う</a:t>
            </a:r>
          </a:p>
        </p:txBody>
      </p:sp>
      <p:sp>
        <p:nvSpPr>
          <p:cNvPr id="20" name="正方形/長方形 19">
            <a:extLst>
              <a:ext uri="{FF2B5EF4-FFF2-40B4-BE49-F238E27FC236}">
                <a16:creationId xmlns:a16="http://schemas.microsoft.com/office/drawing/2014/main" id="{6CB736A4-A515-467F-8F31-3D819DDAE6C0}"/>
              </a:ext>
            </a:extLst>
          </p:cNvPr>
          <p:cNvSpPr/>
          <p:nvPr/>
        </p:nvSpPr>
        <p:spPr>
          <a:xfrm>
            <a:off x="7146925" y="5231533"/>
            <a:ext cx="2822559" cy="1502642"/>
          </a:xfrm>
          <a:prstGeom prst="rect">
            <a:avLst/>
          </a:prstGeom>
          <a:noFill/>
          <a:ln>
            <a:solidFill>
              <a:schemeClr val="bg1">
                <a:lumMod val="50000"/>
              </a:schemeClr>
            </a:solidFill>
          </a:ln>
        </p:spPr>
        <p:txBody>
          <a:bodyPr wrap="square" lIns="36000" rIns="36000" rtlCol="0" anchor="ctr">
            <a:noAutofit/>
          </a:bodyPr>
          <a:lstStyle/>
          <a:p>
            <a:pPr marL="171450" indent="-17145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一つ一つの観点の分析結果を繋げて分析を行い、政策課題を引き起こす原因を考察する（例 宿泊旅行者数と性年代など）</a:t>
            </a:r>
            <a:endParaRPr kumimoji="1" lang="en-US" altLang="ja-JP" sz="140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それぞれの観点を繋げて考える際は、因果関係を誤認しないように注意が必要</a:t>
            </a:r>
          </a:p>
        </p:txBody>
      </p:sp>
      <p:grpSp>
        <p:nvGrpSpPr>
          <p:cNvPr id="21" name="グループ化 20">
            <a:extLst>
              <a:ext uri="{FF2B5EF4-FFF2-40B4-BE49-F238E27FC236}">
                <a16:creationId xmlns:a16="http://schemas.microsoft.com/office/drawing/2014/main" id="{FDF85687-C1D8-44BE-B62D-E96C3F2C29D8}"/>
              </a:ext>
            </a:extLst>
          </p:cNvPr>
          <p:cNvGrpSpPr/>
          <p:nvPr/>
        </p:nvGrpSpPr>
        <p:grpSpPr>
          <a:xfrm>
            <a:off x="723916" y="1609767"/>
            <a:ext cx="4426680" cy="253916"/>
            <a:chOff x="2422759" y="1566080"/>
            <a:chExt cx="1730952" cy="253916"/>
          </a:xfrm>
        </p:grpSpPr>
        <p:cxnSp>
          <p:nvCxnSpPr>
            <p:cNvPr id="22" name="直線矢印コネクタ 21">
              <a:extLst>
                <a:ext uri="{FF2B5EF4-FFF2-40B4-BE49-F238E27FC236}">
                  <a16:creationId xmlns:a16="http://schemas.microsoft.com/office/drawing/2014/main" id="{C78CF5E6-5E1B-4899-AAD7-449E29A67595}"/>
                </a:ext>
              </a:extLst>
            </p:cNvPr>
            <p:cNvCxnSpPr>
              <a:cxnSpLocks/>
            </p:cNvCxnSpPr>
            <p:nvPr/>
          </p:nvCxnSpPr>
          <p:spPr>
            <a:xfrm>
              <a:off x="2422759" y="1693038"/>
              <a:ext cx="1730952" cy="0"/>
            </a:xfrm>
            <a:prstGeom prst="straightConnector1">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F0D73B3C-7274-424A-8DE5-D12B79C45479}"/>
                </a:ext>
              </a:extLst>
            </p:cNvPr>
            <p:cNvSpPr txBox="1"/>
            <p:nvPr/>
          </p:nvSpPr>
          <p:spPr>
            <a:xfrm>
              <a:off x="2890440" y="1566080"/>
              <a:ext cx="795605" cy="253916"/>
            </a:xfrm>
            <a:prstGeom prst="rect">
              <a:avLst/>
            </a:prstGeom>
            <a:solidFill>
              <a:schemeClr val="bg1"/>
            </a:solidFill>
          </p:spPr>
          <p:txBody>
            <a:bodyPr wrap="none" lIns="36000" rIns="36000" rtlCol="0">
              <a:noAutofit/>
            </a:bodyPr>
            <a:lstStyle/>
            <a:p>
              <a:pPr marL="0" marR="0" lvl="0" indent="0" algn="ctr" defTabSz="987095" rtl="0" eaLnBrk="1" fontAlgn="auto" latinLnBrk="0" hangingPunct="1">
                <a:lnSpc>
                  <a:spcPct val="100000"/>
                </a:lnSpc>
                <a:spcBef>
                  <a:spcPts val="0"/>
                </a:spcBef>
                <a:spcAft>
                  <a:spcPts val="0"/>
                </a:spcAft>
                <a:buClr>
                  <a:srgbClr val="000000"/>
                </a:buClr>
                <a:buSzTx/>
                <a:buFontTx/>
                <a:buNone/>
                <a:tabLst/>
                <a:defRPr/>
              </a:pPr>
              <a:r>
                <a:rPr lang="ja-JP" altLang="en-US" sz="1400" b="1" kern="0">
                  <a:latin typeface="Meiryo UI" panose="020B0604030504040204" pitchFamily="50" charset="-128"/>
                  <a:ea typeface="Meiryo UI" panose="020B0604030504040204" pitchFamily="50" charset="-128"/>
                  <a:cs typeface="Arial"/>
                  <a:sym typeface="Arial"/>
                </a:rPr>
                <a:t>注力課題設定のイメージ</a:t>
              </a:r>
            </a:p>
          </p:txBody>
        </p:sp>
      </p:grpSp>
      <p:grpSp>
        <p:nvGrpSpPr>
          <p:cNvPr id="24" name="グループ化 23">
            <a:extLst>
              <a:ext uri="{FF2B5EF4-FFF2-40B4-BE49-F238E27FC236}">
                <a16:creationId xmlns:a16="http://schemas.microsoft.com/office/drawing/2014/main" id="{30B82CCE-79A8-4596-98C6-A6C22E84BEB9}"/>
              </a:ext>
            </a:extLst>
          </p:cNvPr>
          <p:cNvGrpSpPr/>
          <p:nvPr/>
        </p:nvGrpSpPr>
        <p:grpSpPr>
          <a:xfrm>
            <a:off x="5542804" y="1609767"/>
            <a:ext cx="4426680" cy="253916"/>
            <a:chOff x="2422759" y="1566080"/>
            <a:chExt cx="1730952" cy="253916"/>
          </a:xfrm>
        </p:grpSpPr>
        <p:cxnSp>
          <p:nvCxnSpPr>
            <p:cNvPr id="25" name="直線矢印コネクタ 24">
              <a:extLst>
                <a:ext uri="{FF2B5EF4-FFF2-40B4-BE49-F238E27FC236}">
                  <a16:creationId xmlns:a16="http://schemas.microsoft.com/office/drawing/2014/main" id="{8C183281-123F-4BE9-9A1D-2E2CDF8C2A53}"/>
                </a:ext>
              </a:extLst>
            </p:cNvPr>
            <p:cNvCxnSpPr>
              <a:cxnSpLocks/>
            </p:cNvCxnSpPr>
            <p:nvPr/>
          </p:nvCxnSpPr>
          <p:spPr>
            <a:xfrm>
              <a:off x="2422759" y="1693038"/>
              <a:ext cx="1730952" cy="0"/>
            </a:xfrm>
            <a:prstGeom prst="straightConnector1">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9519CFB9-F656-4064-88A6-67D0F9D9D99D}"/>
                </a:ext>
              </a:extLst>
            </p:cNvPr>
            <p:cNvSpPr txBox="1"/>
            <p:nvPr/>
          </p:nvSpPr>
          <p:spPr>
            <a:xfrm>
              <a:off x="2890440" y="1566080"/>
              <a:ext cx="795605" cy="253916"/>
            </a:xfrm>
            <a:prstGeom prst="rect">
              <a:avLst/>
            </a:prstGeom>
            <a:solidFill>
              <a:schemeClr val="bg1"/>
            </a:solidFill>
          </p:spPr>
          <p:txBody>
            <a:bodyPr wrap="none" lIns="36000" rIns="36000" rtlCol="0">
              <a:noAutofit/>
            </a:bodyPr>
            <a:lstStyle/>
            <a:p>
              <a:pPr marL="0" marR="0" lvl="0" indent="0" algn="ctr" defTabSz="987095" rtl="0" eaLnBrk="1" fontAlgn="auto" latinLnBrk="0" hangingPunct="1">
                <a:lnSpc>
                  <a:spcPct val="100000"/>
                </a:lnSpc>
                <a:spcBef>
                  <a:spcPts val="0"/>
                </a:spcBef>
                <a:spcAft>
                  <a:spcPts val="0"/>
                </a:spcAft>
                <a:buClr>
                  <a:srgbClr val="000000"/>
                </a:buClr>
                <a:buSzTx/>
                <a:buFontTx/>
                <a:buNone/>
                <a:tabLst/>
                <a:defRPr/>
              </a:pPr>
              <a:r>
                <a:rPr kumimoji="1"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rPr>
                <a:t>実施にあたってのポイント</a:t>
              </a:r>
            </a:p>
          </p:txBody>
        </p:sp>
      </p:grpSp>
      <p:sp>
        <p:nvSpPr>
          <p:cNvPr id="27" name="正方形/長方形 26">
            <a:extLst>
              <a:ext uri="{FF2B5EF4-FFF2-40B4-BE49-F238E27FC236}">
                <a16:creationId xmlns:a16="http://schemas.microsoft.com/office/drawing/2014/main" id="{47DAC124-BBA6-4908-BB26-E0B2C73A1430}"/>
              </a:ext>
            </a:extLst>
          </p:cNvPr>
          <p:cNvSpPr/>
          <p:nvPr/>
        </p:nvSpPr>
        <p:spPr>
          <a:xfrm>
            <a:off x="887801" y="3992807"/>
            <a:ext cx="1062555"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政策課題</a:t>
            </a:r>
          </a:p>
        </p:txBody>
      </p:sp>
      <p:sp>
        <p:nvSpPr>
          <p:cNvPr id="28" name="正方形/長方形 27">
            <a:extLst>
              <a:ext uri="{FF2B5EF4-FFF2-40B4-BE49-F238E27FC236}">
                <a16:creationId xmlns:a16="http://schemas.microsoft.com/office/drawing/2014/main" id="{3614679D-B0D9-46DE-8675-0FED1A01D024}"/>
              </a:ext>
            </a:extLst>
          </p:cNvPr>
          <p:cNvSpPr/>
          <p:nvPr/>
        </p:nvSpPr>
        <p:spPr>
          <a:xfrm>
            <a:off x="2371198" y="3992807"/>
            <a:ext cx="971550"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観点</a:t>
            </a:r>
            <a:r>
              <a:rPr lang="en-US" altLang="ja-JP" sz="1200">
                <a:latin typeface="Meiryo UI" panose="020B0604030504040204" pitchFamily="50" charset="-128"/>
                <a:ea typeface="Meiryo UI" panose="020B0604030504040204" pitchFamily="50" charset="-128"/>
              </a:rPr>
              <a:t>2</a:t>
            </a:r>
            <a:endParaRPr kumimoji="1" lang="ja-JP" altLang="en-US" sz="120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75FCC1D2-E79A-4AD9-86F8-C8DF461570CD}"/>
              </a:ext>
            </a:extLst>
          </p:cNvPr>
          <p:cNvSpPr/>
          <p:nvPr/>
        </p:nvSpPr>
        <p:spPr>
          <a:xfrm>
            <a:off x="2371198" y="3036081"/>
            <a:ext cx="971550"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観点</a:t>
            </a:r>
            <a:r>
              <a:rPr kumimoji="1" lang="en-US" altLang="ja-JP" sz="1200">
                <a:latin typeface="Meiryo UI" panose="020B0604030504040204" pitchFamily="50" charset="-128"/>
                <a:ea typeface="Meiryo UI" panose="020B0604030504040204" pitchFamily="50" charset="-128"/>
              </a:rPr>
              <a:t>1</a:t>
            </a:r>
            <a:endParaRPr kumimoji="1" lang="ja-JP" altLang="en-US" sz="120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C143D0D6-259D-47DC-8A8E-E2C3FB98947F}"/>
              </a:ext>
            </a:extLst>
          </p:cNvPr>
          <p:cNvSpPr/>
          <p:nvPr/>
        </p:nvSpPr>
        <p:spPr>
          <a:xfrm>
            <a:off x="2371198" y="4949534"/>
            <a:ext cx="971550"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観点</a:t>
            </a:r>
            <a:r>
              <a:rPr lang="en-US" altLang="ja-JP" sz="1200">
                <a:latin typeface="Meiryo UI" panose="020B0604030504040204" pitchFamily="50" charset="-128"/>
                <a:ea typeface="Meiryo UI" panose="020B0604030504040204" pitchFamily="50" charset="-128"/>
              </a:rPr>
              <a:t>3</a:t>
            </a:r>
            <a:endParaRPr kumimoji="1" lang="ja-JP" altLang="en-US" sz="120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650F5841-5E6E-4521-8CA8-B325E4FDB613}"/>
              </a:ext>
            </a:extLst>
          </p:cNvPr>
          <p:cNvSpPr/>
          <p:nvPr/>
        </p:nvSpPr>
        <p:spPr>
          <a:xfrm>
            <a:off x="4015161" y="3753626"/>
            <a:ext cx="971550"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観点</a:t>
            </a:r>
            <a:r>
              <a:rPr lang="en-US" altLang="ja-JP" sz="1200">
                <a:latin typeface="Meiryo UI" panose="020B0604030504040204" pitchFamily="50" charset="-128"/>
                <a:ea typeface="Meiryo UI" panose="020B0604030504040204" pitchFamily="50" charset="-128"/>
              </a:rPr>
              <a:t>2-1</a:t>
            </a:r>
            <a:endParaRPr kumimoji="1" lang="ja-JP" altLang="en-US" sz="120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FA878FA4-BB1F-45F4-9535-980532E2B4B9}"/>
              </a:ext>
            </a:extLst>
          </p:cNvPr>
          <p:cNvSpPr/>
          <p:nvPr/>
        </p:nvSpPr>
        <p:spPr>
          <a:xfrm>
            <a:off x="4015161" y="2796900"/>
            <a:ext cx="971550"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観点</a:t>
            </a:r>
            <a:r>
              <a:rPr kumimoji="1" lang="en-US" altLang="ja-JP" sz="1200">
                <a:latin typeface="Meiryo UI" panose="020B0604030504040204" pitchFamily="50" charset="-128"/>
                <a:ea typeface="Meiryo UI" panose="020B0604030504040204" pitchFamily="50" charset="-128"/>
              </a:rPr>
              <a:t>1-1</a:t>
            </a:r>
            <a:endParaRPr kumimoji="1" lang="ja-JP" altLang="en-US" sz="1200">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D8358614-1762-4DC5-8D25-D427209E7937}"/>
              </a:ext>
            </a:extLst>
          </p:cNvPr>
          <p:cNvSpPr/>
          <p:nvPr/>
        </p:nvSpPr>
        <p:spPr>
          <a:xfrm>
            <a:off x="4015161" y="4710352"/>
            <a:ext cx="971550"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観点</a:t>
            </a:r>
            <a:r>
              <a:rPr kumimoji="1" lang="en-US" altLang="ja-JP" sz="1200">
                <a:latin typeface="Meiryo UI" panose="020B0604030504040204" pitchFamily="50" charset="-128"/>
                <a:ea typeface="Meiryo UI" panose="020B0604030504040204" pitchFamily="50" charset="-128"/>
              </a:rPr>
              <a:t>3-1</a:t>
            </a:r>
            <a:endParaRPr kumimoji="1" lang="ja-JP" altLang="en-US" sz="120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0589B677-D49B-4C26-99B9-545FA2CFAD07}"/>
              </a:ext>
            </a:extLst>
          </p:cNvPr>
          <p:cNvSpPr/>
          <p:nvPr/>
        </p:nvSpPr>
        <p:spPr>
          <a:xfrm>
            <a:off x="4015161" y="4231989"/>
            <a:ext cx="971550"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観点</a:t>
            </a:r>
            <a:r>
              <a:rPr lang="en-US" altLang="ja-JP" sz="1200">
                <a:latin typeface="Meiryo UI" panose="020B0604030504040204" pitchFamily="50" charset="-128"/>
                <a:ea typeface="Meiryo UI" panose="020B0604030504040204" pitchFamily="50" charset="-128"/>
              </a:rPr>
              <a:t>2-2</a:t>
            </a:r>
            <a:endParaRPr kumimoji="1" lang="ja-JP" altLang="en-US" sz="1200">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B866ECDC-BC9B-45D4-BFBE-79BF45B62023}"/>
              </a:ext>
            </a:extLst>
          </p:cNvPr>
          <p:cNvSpPr/>
          <p:nvPr/>
        </p:nvSpPr>
        <p:spPr>
          <a:xfrm>
            <a:off x="4015161" y="3275263"/>
            <a:ext cx="971550"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観点</a:t>
            </a:r>
            <a:r>
              <a:rPr kumimoji="1" lang="en-US" altLang="ja-JP" sz="1200">
                <a:latin typeface="Meiryo UI" panose="020B0604030504040204" pitchFamily="50" charset="-128"/>
                <a:ea typeface="Meiryo UI" panose="020B0604030504040204" pitchFamily="50" charset="-128"/>
              </a:rPr>
              <a:t>1-2</a:t>
            </a:r>
            <a:endParaRPr kumimoji="1" lang="ja-JP" altLang="en-US" sz="120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F058E60B-F6E8-46F6-88E4-678FB8E89A46}"/>
              </a:ext>
            </a:extLst>
          </p:cNvPr>
          <p:cNvSpPr/>
          <p:nvPr/>
        </p:nvSpPr>
        <p:spPr>
          <a:xfrm>
            <a:off x="4015161" y="5188715"/>
            <a:ext cx="971550" cy="380995"/>
          </a:xfrm>
          <a:prstGeom prst="rect">
            <a:avLst/>
          </a:prstGeom>
          <a:solidFill>
            <a:srgbClr val="C4C4CD"/>
          </a:solidFill>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観点</a:t>
            </a:r>
            <a:r>
              <a:rPr lang="en-US" altLang="ja-JP" sz="1200">
                <a:latin typeface="Meiryo UI" panose="020B0604030504040204" pitchFamily="50" charset="-128"/>
                <a:ea typeface="Meiryo UI" panose="020B0604030504040204" pitchFamily="50" charset="-128"/>
              </a:rPr>
              <a:t>3-2</a:t>
            </a:r>
            <a:endParaRPr kumimoji="1" lang="ja-JP" altLang="en-US" sz="1200">
              <a:latin typeface="Meiryo UI" panose="020B0604030504040204" pitchFamily="50" charset="-128"/>
              <a:ea typeface="Meiryo UI" panose="020B0604030504040204" pitchFamily="50" charset="-128"/>
            </a:endParaRPr>
          </a:p>
        </p:txBody>
      </p:sp>
      <p:cxnSp>
        <p:nvCxnSpPr>
          <p:cNvPr id="37" name="コネクタ: カギ線 36">
            <a:extLst>
              <a:ext uri="{FF2B5EF4-FFF2-40B4-BE49-F238E27FC236}">
                <a16:creationId xmlns:a16="http://schemas.microsoft.com/office/drawing/2014/main" id="{A943D9A0-F254-4247-A1E1-DEFAF3650F86}"/>
              </a:ext>
            </a:extLst>
          </p:cNvPr>
          <p:cNvCxnSpPr>
            <a:stCxn id="27" idx="3"/>
            <a:endCxn id="29" idx="1"/>
          </p:cNvCxnSpPr>
          <p:nvPr/>
        </p:nvCxnSpPr>
        <p:spPr>
          <a:xfrm flipV="1">
            <a:off x="1950356" y="3226579"/>
            <a:ext cx="420842" cy="956726"/>
          </a:xfrm>
          <a:prstGeom prst="bentConnector3">
            <a:avLst/>
          </a:prstGeom>
          <a:ln w="9525">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8" name="コネクタ: カギ線 37">
            <a:extLst>
              <a:ext uri="{FF2B5EF4-FFF2-40B4-BE49-F238E27FC236}">
                <a16:creationId xmlns:a16="http://schemas.microsoft.com/office/drawing/2014/main" id="{9D4A9EF6-5797-4E1D-ACAC-EF926DA5216F}"/>
              </a:ext>
            </a:extLst>
          </p:cNvPr>
          <p:cNvCxnSpPr>
            <a:cxnSpLocks/>
            <a:stCxn id="27" idx="3"/>
            <a:endCxn id="30" idx="1"/>
          </p:cNvCxnSpPr>
          <p:nvPr/>
        </p:nvCxnSpPr>
        <p:spPr>
          <a:xfrm>
            <a:off x="1950356" y="4183305"/>
            <a:ext cx="420842" cy="956727"/>
          </a:xfrm>
          <a:prstGeom prst="bentConnector3">
            <a:avLst>
              <a:gd name="adj1" fmla="val 50000"/>
            </a:avLst>
          </a:prstGeom>
          <a:ln w="9525">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9" name="コネクタ: カギ線 38">
            <a:extLst>
              <a:ext uri="{FF2B5EF4-FFF2-40B4-BE49-F238E27FC236}">
                <a16:creationId xmlns:a16="http://schemas.microsoft.com/office/drawing/2014/main" id="{08A50DD7-DAFE-430A-84A1-495E43DA26A0}"/>
              </a:ext>
            </a:extLst>
          </p:cNvPr>
          <p:cNvCxnSpPr>
            <a:cxnSpLocks/>
            <a:stCxn id="29" idx="3"/>
            <a:endCxn id="32" idx="1"/>
          </p:cNvCxnSpPr>
          <p:nvPr/>
        </p:nvCxnSpPr>
        <p:spPr>
          <a:xfrm flipV="1">
            <a:off x="3342748" y="2987398"/>
            <a:ext cx="672413" cy="239181"/>
          </a:xfrm>
          <a:prstGeom prst="bentConnector3">
            <a:avLst>
              <a:gd name="adj1" fmla="val 50000"/>
            </a:avLst>
          </a:prstGeom>
          <a:ln w="9525">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0" name="コネクタ: カギ線 39">
            <a:extLst>
              <a:ext uri="{FF2B5EF4-FFF2-40B4-BE49-F238E27FC236}">
                <a16:creationId xmlns:a16="http://schemas.microsoft.com/office/drawing/2014/main" id="{C1DCDC56-B7F9-41F9-AE53-C4B5413B35BB}"/>
              </a:ext>
            </a:extLst>
          </p:cNvPr>
          <p:cNvCxnSpPr>
            <a:cxnSpLocks/>
            <a:stCxn id="29" idx="3"/>
            <a:endCxn id="35" idx="1"/>
          </p:cNvCxnSpPr>
          <p:nvPr/>
        </p:nvCxnSpPr>
        <p:spPr>
          <a:xfrm>
            <a:off x="3342748" y="3226579"/>
            <a:ext cx="672413" cy="239182"/>
          </a:xfrm>
          <a:prstGeom prst="bentConnector3">
            <a:avLst>
              <a:gd name="adj1" fmla="val 50000"/>
            </a:avLst>
          </a:prstGeom>
          <a:ln w="9525">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1" name="コネクタ: カギ線 40">
            <a:extLst>
              <a:ext uri="{FF2B5EF4-FFF2-40B4-BE49-F238E27FC236}">
                <a16:creationId xmlns:a16="http://schemas.microsoft.com/office/drawing/2014/main" id="{7B271E0E-A916-4C85-ADD7-7323A3A1CE22}"/>
              </a:ext>
            </a:extLst>
          </p:cNvPr>
          <p:cNvCxnSpPr>
            <a:cxnSpLocks/>
            <a:stCxn id="28" idx="3"/>
            <a:endCxn id="31" idx="1"/>
          </p:cNvCxnSpPr>
          <p:nvPr/>
        </p:nvCxnSpPr>
        <p:spPr>
          <a:xfrm flipV="1">
            <a:off x="3342748" y="3944124"/>
            <a:ext cx="672413" cy="239181"/>
          </a:xfrm>
          <a:prstGeom prst="bentConnector3">
            <a:avLst>
              <a:gd name="adj1" fmla="val 50000"/>
            </a:avLst>
          </a:prstGeom>
          <a:ln w="9525">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2" name="コネクタ: カギ線 41">
            <a:extLst>
              <a:ext uri="{FF2B5EF4-FFF2-40B4-BE49-F238E27FC236}">
                <a16:creationId xmlns:a16="http://schemas.microsoft.com/office/drawing/2014/main" id="{FE7B9AEF-AA5D-4EC4-99AC-A323C2C0E744}"/>
              </a:ext>
            </a:extLst>
          </p:cNvPr>
          <p:cNvCxnSpPr>
            <a:cxnSpLocks/>
            <a:stCxn id="28" idx="3"/>
            <a:endCxn id="34" idx="1"/>
          </p:cNvCxnSpPr>
          <p:nvPr/>
        </p:nvCxnSpPr>
        <p:spPr>
          <a:xfrm>
            <a:off x="3342748" y="4183305"/>
            <a:ext cx="672413" cy="239182"/>
          </a:xfrm>
          <a:prstGeom prst="bentConnector3">
            <a:avLst>
              <a:gd name="adj1" fmla="val 50000"/>
            </a:avLst>
          </a:prstGeom>
          <a:ln w="9525">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3" name="コネクタ: カギ線 42">
            <a:extLst>
              <a:ext uri="{FF2B5EF4-FFF2-40B4-BE49-F238E27FC236}">
                <a16:creationId xmlns:a16="http://schemas.microsoft.com/office/drawing/2014/main" id="{51F1A10E-5B70-46A5-A75F-E86EEE22419C}"/>
              </a:ext>
            </a:extLst>
          </p:cNvPr>
          <p:cNvCxnSpPr>
            <a:cxnSpLocks/>
            <a:stCxn id="30" idx="3"/>
            <a:endCxn id="33" idx="1"/>
          </p:cNvCxnSpPr>
          <p:nvPr/>
        </p:nvCxnSpPr>
        <p:spPr>
          <a:xfrm flipV="1">
            <a:off x="3342748" y="4900850"/>
            <a:ext cx="672413" cy="239182"/>
          </a:xfrm>
          <a:prstGeom prst="bentConnector3">
            <a:avLst>
              <a:gd name="adj1" fmla="val 50000"/>
            </a:avLst>
          </a:prstGeom>
          <a:ln w="9525">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4" name="コネクタ: カギ線 43">
            <a:extLst>
              <a:ext uri="{FF2B5EF4-FFF2-40B4-BE49-F238E27FC236}">
                <a16:creationId xmlns:a16="http://schemas.microsoft.com/office/drawing/2014/main" id="{9AF301BA-7FBA-4811-9672-79AD1B5D3E93}"/>
              </a:ext>
            </a:extLst>
          </p:cNvPr>
          <p:cNvCxnSpPr>
            <a:cxnSpLocks/>
            <a:stCxn id="30" idx="3"/>
            <a:endCxn id="36" idx="1"/>
          </p:cNvCxnSpPr>
          <p:nvPr/>
        </p:nvCxnSpPr>
        <p:spPr>
          <a:xfrm>
            <a:off x="3342748" y="5140032"/>
            <a:ext cx="672413" cy="239181"/>
          </a:xfrm>
          <a:prstGeom prst="bentConnector3">
            <a:avLst>
              <a:gd name="adj1" fmla="val 50000"/>
            </a:avLst>
          </a:prstGeom>
          <a:ln w="9525">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06941E2A-CAF0-441B-9018-9C5C16FF4D93}"/>
              </a:ext>
            </a:extLst>
          </p:cNvPr>
          <p:cNvCxnSpPr>
            <a:cxnSpLocks/>
            <a:stCxn id="27" idx="3"/>
            <a:endCxn id="28" idx="1"/>
          </p:cNvCxnSpPr>
          <p:nvPr/>
        </p:nvCxnSpPr>
        <p:spPr>
          <a:xfrm>
            <a:off x="1950356" y="4183305"/>
            <a:ext cx="420842" cy="0"/>
          </a:xfrm>
          <a:prstGeom prst="line">
            <a:avLst/>
          </a:prstGeom>
          <a:ln w="9525">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6" name="直線矢印コネクタ 45">
            <a:extLst>
              <a:ext uri="{FF2B5EF4-FFF2-40B4-BE49-F238E27FC236}">
                <a16:creationId xmlns:a16="http://schemas.microsoft.com/office/drawing/2014/main" id="{D3D6AE50-B741-4AD7-AD48-22F3CCB53554}"/>
              </a:ext>
            </a:extLst>
          </p:cNvPr>
          <p:cNvCxnSpPr>
            <a:cxnSpLocks/>
          </p:cNvCxnSpPr>
          <p:nvPr/>
        </p:nvCxnSpPr>
        <p:spPr>
          <a:xfrm>
            <a:off x="887801" y="2365646"/>
            <a:ext cx="4098910"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47" name="正方形/長方形 46">
            <a:extLst>
              <a:ext uri="{FF2B5EF4-FFF2-40B4-BE49-F238E27FC236}">
                <a16:creationId xmlns:a16="http://schemas.microsoft.com/office/drawing/2014/main" id="{E9F97CE1-CB88-4534-8234-7792EE32938E}"/>
              </a:ext>
            </a:extLst>
          </p:cNvPr>
          <p:cNvSpPr/>
          <p:nvPr/>
        </p:nvSpPr>
        <p:spPr>
          <a:xfrm>
            <a:off x="2081628" y="1976700"/>
            <a:ext cx="1711256" cy="380995"/>
          </a:xfrm>
          <a:prstGeom prst="rect">
            <a:avLst/>
          </a:prstGeom>
          <a:noFill/>
        </p:spPr>
        <p:txBody>
          <a:bodyPr wrap="none" rtlCol="0" anchor="ctr">
            <a:noAutofit/>
          </a:bodyPr>
          <a:lstStyle/>
          <a:p>
            <a:pPr algn="ctr"/>
            <a:r>
              <a:rPr kumimoji="1" lang="ja-JP" altLang="en-US" sz="1400" b="1">
                <a:latin typeface="Meiryo UI" panose="020B0604030504040204" pitchFamily="50" charset="-128"/>
                <a:ea typeface="Meiryo UI" panose="020B0604030504040204" pitchFamily="50" charset="-128"/>
              </a:rPr>
              <a:t>①政策課題を分解して分析する</a:t>
            </a:r>
          </a:p>
        </p:txBody>
      </p:sp>
      <p:cxnSp>
        <p:nvCxnSpPr>
          <p:cNvPr id="48" name="直線矢印コネクタ 47">
            <a:extLst>
              <a:ext uri="{FF2B5EF4-FFF2-40B4-BE49-F238E27FC236}">
                <a16:creationId xmlns:a16="http://schemas.microsoft.com/office/drawing/2014/main" id="{E3726F9F-58F8-4B90-9630-D36E1A647772}"/>
              </a:ext>
            </a:extLst>
          </p:cNvPr>
          <p:cNvCxnSpPr>
            <a:cxnSpLocks/>
          </p:cNvCxnSpPr>
          <p:nvPr/>
        </p:nvCxnSpPr>
        <p:spPr>
          <a:xfrm flipH="1">
            <a:off x="887801" y="5804005"/>
            <a:ext cx="4098910"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49" name="正方形/長方形 48">
            <a:extLst>
              <a:ext uri="{FF2B5EF4-FFF2-40B4-BE49-F238E27FC236}">
                <a16:creationId xmlns:a16="http://schemas.microsoft.com/office/drawing/2014/main" id="{C33EC964-0FA3-4B16-8268-A339CC245D36}"/>
              </a:ext>
            </a:extLst>
          </p:cNvPr>
          <p:cNvSpPr/>
          <p:nvPr/>
        </p:nvSpPr>
        <p:spPr>
          <a:xfrm>
            <a:off x="2081628" y="5906704"/>
            <a:ext cx="1711256" cy="380995"/>
          </a:xfrm>
          <a:prstGeom prst="rect">
            <a:avLst/>
          </a:prstGeom>
          <a:noFill/>
        </p:spPr>
        <p:txBody>
          <a:bodyPr wrap="none" rtlCol="0" anchor="ctr">
            <a:noAutofit/>
          </a:bodyPr>
          <a:lstStyle/>
          <a:p>
            <a:pPr algn="ctr"/>
            <a:r>
              <a:rPr kumimoji="1" lang="ja-JP" altLang="en-US" sz="1400" b="1">
                <a:latin typeface="Meiryo UI" panose="020B0604030504040204" pitchFamily="50" charset="-128"/>
                <a:ea typeface="Meiryo UI" panose="020B0604030504040204" pitchFamily="50" charset="-128"/>
              </a:rPr>
              <a:t>②分析結果を活用して政策課題の</a:t>
            </a:r>
            <a:r>
              <a:rPr kumimoji="1" lang="ja-JP" altLang="en-US" sz="1400" b="1">
                <a:solidFill>
                  <a:schemeClr val="tx1"/>
                </a:solidFill>
                <a:latin typeface="Meiryo UI" panose="020B0604030504040204" pitchFamily="50" charset="-128"/>
                <a:ea typeface="Meiryo UI" panose="020B0604030504040204" pitchFamily="50" charset="-128"/>
              </a:rPr>
              <a:t>要</a:t>
            </a:r>
            <a:r>
              <a:rPr kumimoji="1" lang="ja-JP" altLang="en-US" sz="1400" b="1">
                <a:latin typeface="Meiryo UI" panose="020B0604030504040204" pitchFamily="50" charset="-128"/>
                <a:ea typeface="Meiryo UI" panose="020B0604030504040204" pitchFamily="50" charset="-128"/>
              </a:rPr>
              <a:t>因や</a:t>
            </a:r>
            <a:br>
              <a:rPr kumimoji="1" lang="en-US" altLang="ja-JP" sz="1400" b="1">
                <a:latin typeface="Meiryo UI" panose="020B0604030504040204" pitchFamily="50" charset="-128"/>
                <a:ea typeface="Meiryo UI" panose="020B0604030504040204" pitchFamily="50" charset="-128"/>
              </a:rPr>
            </a:br>
            <a:r>
              <a:rPr lang="ja-JP" altLang="en-US" sz="1400" b="1">
                <a:latin typeface="Meiryo UI" panose="020B0604030504040204" pitchFamily="50" charset="-128"/>
                <a:ea typeface="Meiryo UI" panose="020B0604030504040204" pitchFamily="50" charset="-128"/>
              </a:rPr>
              <a:t>ボトルネック</a:t>
            </a:r>
            <a:r>
              <a:rPr kumimoji="1" lang="ja-JP" altLang="en-US" sz="1400" b="1">
                <a:latin typeface="Meiryo UI" panose="020B0604030504040204" pitchFamily="50" charset="-128"/>
                <a:ea typeface="Meiryo UI" panose="020B0604030504040204" pitchFamily="50" charset="-128"/>
              </a:rPr>
              <a:t>を考察する</a:t>
            </a:r>
          </a:p>
        </p:txBody>
      </p:sp>
      <p:sp>
        <p:nvSpPr>
          <p:cNvPr id="6" name="矢印: 五方向 5">
            <a:extLst>
              <a:ext uri="{FF2B5EF4-FFF2-40B4-BE49-F238E27FC236}">
                <a16:creationId xmlns:a16="http://schemas.microsoft.com/office/drawing/2014/main" id="{EBFC0C6E-11DE-FF51-5AFD-55D9CA1E89CD}"/>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7" name="矢印: 五方向 6">
            <a:extLst>
              <a:ext uri="{FF2B5EF4-FFF2-40B4-BE49-F238E27FC236}">
                <a16:creationId xmlns:a16="http://schemas.microsoft.com/office/drawing/2014/main" id="{F2D0CBB6-3C9D-D6AC-11D6-F5FD2CD85DCE}"/>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2" name="正方形/長方形 1">
            <a:extLst>
              <a:ext uri="{FF2B5EF4-FFF2-40B4-BE49-F238E27FC236}">
                <a16:creationId xmlns:a16="http://schemas.microsoft.com/office/drawing/2014/main" id="{70179FCF-4920-1AD3-C0FA-D198F6D2E1E1}"/>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16705821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31</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4105611"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注力課題再設定のワークシート</a:t>
            </a:r>
          </a:p>
        </p:txBody>
      </p:sp>
      <p:sp>
        <p:nvSpPr>
          <p:cNvPr id="22" name="正方形/長方形 21">
            <a:extLst>
              <a:ext uri="{FF2B5EF4-FFF2-40B4-BE49-F238E27FC236}">
                <a16:creationId xmlns:a16="http://schemas.microsoft.com/office/drawing/2014/main" id="{93A2F7AE-A892-4FD1-9310-A6CFF6B54460}"/>
              </a:ext>
            </a:extLst>
          </p:cNvPr>
          <p:cNvSpPr/>
          <p:nvPr/>
        </p:nvSpPr>
        <p:spPr>
          <a:xfrm>
            <a:off x="558800" y="2222251"/>
            <a:ext cx="1516051"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分析の観点</a:t>
            </a:r>
          </a:p>
        </p:txBody>
      </p:sp>
      <p:sp>
        <p:nvSpPr>
          <p:cNvPr id="23" name="正方形/長方形 22">
            <a:extLst>
              <a:ext uri="{FF2B5EF4-FFF2-40B4-BE49-F238E27FC236}">
                <a16:creationId xmlns:a16="http://schemas.microsoft.com/office/drawing/2014/main" id="{899AA857-372A-4986-B00E-9F36466B7A1F}"/>
              </a:ext>
            </a:extLst>
          </p:cNvPr>
          <p:cNvSpPr/>
          <p:nvPr/>
        </p:nvSpPr>
        <p:spPr>
          <a:xfrm>
            <a:off x="2183611" y="2222251"/>
            <a:ext cx="2577823"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具体的な問い</a:t>
            </a:r>
          </a:p>
        </p:txBody>
      </p:sp>
      <p:sp>
        <p:nvSpPr>
          <p:cNvPr id="24" name="正方形/長方形 23">
            <a:extLst>
              <a:ext uri="{FF2B5EF4-FFF2-40B4-BE49-F238E27FC236}">
                <a16:creationId xmlns:a16="http://schemas.microsoft.com/office/drawing/2014/main" id="{AFDC21B0-9470-4359-97AB-B9CBC4D254D4}"/>
              </a:ext>
            </a:extLst>
          </p:cNvPr>
          <p:cNvSpPr/>
          <p:nvPr/>
        </p:nvSpPr>
        <p:spPr>
          <a:xfrm>
            <a:off x="558800" y="2593943"/>
            <a:ext cx="1516051" cy="325193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F604CAEC-0B05-4B3F-B1F7-C02DBBA75D27}"/>
              </a:ext>
            </a:extLst>
          </p:cNvPr>
          <p:cNvSpPr/>
          <p:nvPr/>
        </p:nvSpPr>
        <p:spPr>
          <a:xfrm>
            <a:off x="2183611" y="2593943"/>
            <a:ext cx="2577823" cy="325193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83658928-A9C6-4417-9A12-FEEE9DB47168}"/>
              </a:ext>
            </a:extLst>
          </p:cNvPr>
          <p:cNvSpPr/>
          <p:nvPr/>
        </p:nvSpPr>
        <p:spPr>
          <a:xfrm>
            <a:off x="4870194" y="2222251"/>
            <a:ext cx="2577823"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分析結果（問いの答え）</a:t>
            </a:r>
          </a:p>
        </p:txBody>
      </p:sp>
      <p:sp>
        <p:nvSpPr>
          <p:cNvPr id="27" name="正方形/長方形 26">
            <a:extLst>
              <a:ext uri="{FF2B5EF4-FFF2-40B4-BE49-F238E27FC236}">
                <a16:creationId xmlns:a16="http://schemas.microsoft.com/office/drawing/2014/main" id="{0916EB53-616C-42B8-990D-D02F3583262D}"/>
              </a:ext>
            </a:extLst>
          </p:cNvPr>
          <p:cNvSpPr/>
          <p:nvPr/>
        </p:nvSpPr>
        <p:spPr>
          <a:xfrm>
            <a:off x="4870194" y="2593943"/>
            <a:ext cx="2577823" cy="325193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6BF84588-1C92-40FD-991A-DB866F034233}"/>
              </a:ext>
            </a:extLst>
          </p:cNvPr>
          <p:cNvSpPr/>
          <p:nvPr/>
        </p:nvSpPr>
        <p:spPr>
          <a:xfrm>
            <a:off x="7556777" y="2222251"/>
            <a:ext cx="2577823"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示唆</a:t>
            </a:r>
          </a:p>
        </p:txBody>
      </p:sp>
      <p:sp>
        <p:nvSpPr>
          <p:cNvPr id="29" name="正方形/長方形 28">
            <a:extLst>
              <a:ext uri="{FF2B5EF4-FFF2-40B4-BE49-F238E27FC236}">
                <a16:creationId xmlns:a16="http://schemas.microsoft.com/office/drawing/2014/main" id="{56D17EB5-0671-4B0F-B0BC-FEADBC84DED6}"/>
              </a:ext>
            </a:extLst>
          </p:cNvPr>
          <p:cNvSpPr/>
          <p:nvPr/>
        </p:nvSpPr>
        <p:spPr>
          <a:xfrm>
            <a:off x="7556777" y="2593943"/>
            <a:ext cx="2577823" cy="325193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FBF6AB5A-14A5-43FB-9BFA-B93F3AA8BD4E}"/>
              </a:ext>
            </a:extLst>
          </p:cNvPr>
          <p:cNvSpPr/>
          <p:nvPr/>
        </p:nvSpPr>
        <p:spPr>
          <a:xfrm>
            <a:off x="558800" y="1381125"/>
            <a:ext cx="9575800" cy="279400"/>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政策課題</a:t>
            </a:r>
          </a:p>
        </p:txBody>
      </p:sp>
      <p:sp>
        <p:nvSpPr>
          <p:cNvPr id="31" name="正方形/長方形 30">
            <a:extLst>
              <a:ext uri="{FF2B5EF4-FFF2-40B4-BE49-F238E27FC236}">
                <a16:creationId xmlns:a16="http://schemas.microsoft.com/office/drawing/2014/main" id="{F02EFA50-7796-4D83-B8FC-CE64789A33B4}"/>
              </a:ext>
            </a:extLst>
          </p:cNvPr>
          <p:cNvSpPr/>
          <p:nvPr/>
        </p:nvSpPr>
        <p:spPr>
          <a:xfrm>
            <a:off x="558800" y="1715389"/>
            <a:ext cx="9575800" cy="40241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ADEE0A82-3BE3-4A52-AA7A-8BBCF89D474B}"/>
              </a:ext>
            </a:extLst>
          </p:cNvPr>
          <p:cNvSpPr/>
          <p:nvPr/>
        </p:nvSpPr>
        <p:spPr>
          <a:xfrm>
            <a:off x="558800" y="5950325"/>
            <a:ext cx="9575800" cy="279400"/>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分析全体を通じて考えられる政策課題を引き起こす主要因・</a:t>
            </a:r>
            <a:r>
              <a:rPr lang="ja-JP" altLang="en-US" sz="1200" b="1">
                <a:solidFill>
                  <a:schemeClr val="bg1"/>
                </a:solidFill>
                <a:latin typeface="Meiryo UI" panose="020B0604030504040204" pitchFamily="50" charset="-128"/>
                <a:ea typeface="Meiryo UI" panose="020B0604030504040204" pitchFamily="50" charset="-128"/>
              </a:rPr>
              <a:t>ボトルネック</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9C48B17F-5558-471D-A37F-62DD5E106A3D}"/>
              </a:ext>
            </a:extLst>
          </p:cNvPr>
          <p:cNvSpPr/>
          <p:nvPr/>
        </p:nvSpPr>
        <p:spPr>
          <a:xfrm>
            <a:off x="558800" y="6284589"/>
            <a:ext cx="9575800" cy="736675"/>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67DD76B7-DF15-0291-4B16-CF1E38AB5B13}"/>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
        <p:nvSpPr>
          <p:cNvPr id="2" name="矢印: 五方向 1">
            <a:extLst>
              <a:ext uri="{FF2B5EF4-FFF2-40B4-BE49-F238E27FC236}">
                <a16:creationId xmlns:a16="http://schemas.microsoft.com/office/drawing/2014/main" id="{5F0AB0A0-388A-7192-E56C-C7E1FD62B409}"/>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3" name="矢印: 五方向 2">
            <a:extLst>
              <a:ext uri="{FF2B5EF4-FFF2-40B4-BE49-F238E27FC236}">
                <a16:creationId xmlns:a16="http://schemas.microsoft.com/office/drawing/2014/main" id="{CEB7410C-74A8-D3BB-CB34-48C6036ED173}"/>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4" name="楕円 3">
            <a:extLst>
              <a:ext uri="{FF2B5EF4-FFF2-40B4-BE49-F238E27FC236}">
                <a16:creationId xmlns:a16="http://schemas.microsoft.com/office/drawing/2014/main" id="{85E71C69-5223-8395-2940-5031C378B923}"/>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dirty="0">
                <a:solidFill>
                  <a:schemeClr val="tx1"/>
                </a:solidFill>
              </a:rPr>
              <a:t>5</a:t>
            </a:r>
            <a:endParaRPr kumimoji="1" lang="ja-JP" altLang="en-US" sz="2400" b="1" dirty="0">
              <a:solidFill>
                <a:schemeClr val="tx1"/>
              </a:solidFill>
            </a:endParaRPr>
          </a:p>
        </p:txBody>
      </p:sp>
    </p:spTree>
    <p:extLst>
      <p:ext uri="{BB962C8B-B14F-4D97-AF65-F5344CB8AC3E}">
        <p14:creationId xmlns:p14="http://schemas.microsoft.com/office/powerpoint/2010/main" val="26227078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32</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5428089"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注力課題再設定のワークシート </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記載例</a:t>
            </a:r>
          </a:p>
        </p:txBody>
      </p:sp>
      <p:sp>
        <p:nvSpPr>
          <p:cNvPr id="22" name="正方形/長方形 21">
            <a:extLst>
              <a:ext uri="{FF2B5EF4-FFF2-40B4-BE49-F238E27FC236}">
                <a16:creationId xmlns:a16="http://schemas.microsoft.com/office/drawing/2014/main" id="{93A2F7AE-A892-4FD1-9310-A6CFF6B54460}"/>
              </a:ext>
            </a:extLst>
          </p:cNvPr>
          <p:cNvSpPr/>
          <p:nvPr/>
        </p:nvSpPr>
        <p:spPr>
          <a:xfrm>
            <a:off x="558800" y="2222251"/>
            <a:ext cx="1516051"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分析の観点</a:t>
            </a:r>
          </a:p>
        </p:txBody>
      </p:sp>
      <p:sp>
        <p:nvSpPr>
          <p:cNvPr id="23" name="正方形/長方形 22">
            <a:extLst>
              <a:ext uri="{FF2B5EF4-FFF2-40B4-BE49-F238E27FC236}">
                <a16:creationId xmlns:a16="http://schemas.microsoft.com/office/drawing/2014/main" id="{899AA857-372A-4986-B00E-9F36466B7A1F}"/>
              </a:ext>
            </a:extLst>
          </p:cNvPr>
          <p:cNvSpPr/>
          <p:nvPr/>
        </p:nvSpPr>
        <p:spPr>
          <a:xfrm>
            <a:off x="2183611" y="2222251"/>
            <a:ext cx="2577823"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具体的な問い</a:t>
            </a:r>
          </a:p>
        </p:txBody>
      </p:sp>
      <p:sp>
        <p:nvSpPr>
          <p:cNvPr id="24" name="正方形/長方形 23">
            <a:extLst>
              <a:ext uri="{FF2B5EF4-FFF2-40B4-BE49-F238E27FC236}">
                <a16:creationId xmlns:a16="http://schemas.microsoft.com/office/drawing/2014/main" id="{AFDC21B0-9470-4359-97AB-B9CBC4D254D4}"/>
              </a:ext>
            </a:extLst>
          </p:cNvPr>
          <p:cNvSpPr/>
          <p:nvPr/>
        </p:nvSpPr>
        <p:spPr>
          <a:xfrm>
            <a:off x="558800" y="2593944"/>
            <a:ext cx="1516051" cy="2348534"/>
          </a:xfrm>
          <a:prstGeom prst="rect">
            <a:avLst/>
          </a:prstGeom>
          <a:noFill/>
          <a:ln>
            <a:solidFill>
              <a:schemeClr val="bg1">
                <a:lumMod val="50000"/>
              </a:schemeClr>
            </a:solidFill>
          </a:ln>
        </p:spPr>
        <p:txBody>
          <a:bodyPr wrap="square" lIns="36000" tIns="36000" rIns="36000" bIns="36000" rtlCol="0" anchor="t">
            <a:noAutofit/>
          </a:bodyPr>
          <a:lstStyle/>
          <a:p>
            <a:r>
              <a:rPr kumimoji="1" lang="ja-JP" altLang="en-US" sz="1200">
                <a:latin typeface="Meiryo UI" panose="020B0604030504040204" pitchFamily="50" charset="-128"/>
                <a:ea typeface="Meiryo UI" panose="020B0604030504040204" pitchFamily="50" charset="-128"/>
              </a:rPr>
              <a:t>顧客属性（</a:t>
            </a:r>
            <a:r>
              <a:rPr kumimoji="1" lang="en-US" altLang="ja-JP" sz="1200">
                <a:latin typeface="Meiryo UI" panose="020B0604030504040204" pitchFamily="50" charset="-128"/>
                <a:ea typeface="Meiryo UI" panose="020B0604030504040204" pitchFamily="50" charset="-128"/>
              </a:rPr>
              <a:t>Who</a:t>
            </a:r>
            <a:r>
              <a:rPr kumimoji="1" lang="ja-JP" altLang="en-US" sz="1200">
                <a:latin typeface="Meiryo UI" panose="020B0604030504040204" pitchFamily="50" charset="-128"/>
                <a:ea typeface="Meiryo UI" panose="020B0604030504040204" pitchFamily="50" charset="-128"/>
              </a:rPr>
              <a:t>）</a:t>
            </a:r>
          </a:p>
        </p:txBody>
      </p:sp>
      <p:sp>
        <p:nvSpPr>
          <p:cNvPr id="26" name="正方形/長方形 25">
            <a:extLst>
              <a:ext uri="{FF2B5EF4-FFF2-40B4-BE49-F238E27FC236}">
                <a16:creationId xmlns:a16="http://schemas.microsoft.com/office/drawing/2014/main" id="{83658928-A9C6-4417-9A12-FEEE9DB47168}"/>
              </a:ext>
            </a:extLst>
          </p:cNvPr>
          <p:cNvSpPr/>
          <p:nvPr/>
        </p:nvSpPr>
        <p:spPr>
          <a:xfrm>
            <a:off x="4870194" y="2222251"/>
            <a:ext cx="2577823"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分析結果（問いの答え）</a:t>
            </a:r>
          </a:p>
        </p:txBody>
      </p:sp>
      <p:sp>
        <p:nvSpPr>
          <p:cNvPr id="28" name="正方形/長方形 27">
            <a:extLst>
              <a:ext uri="{FF2B5EF4-FFF2-40B4-BE49-F238E27FC236}">
                <a16:creationId xmlns:a16="http://schemas.microsoft.com/office/drawing/2014/main" id="{6BF84588-1C92-40FD-991A-DB866F034233}"/>
              </a:ext>
            </a:extLst>
          </p:cNvPr>
          <p:cNvSpPr/>
          <p:nvPr/>
        </p:nvSpPr>
        <p:spPr>
          <a:xfrm>
            <a:off x="7556777" y="2222251"/>
            <a:ext cx="2577823"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示唆</a:t>
            </a:r>
          </a:p>
        </p:txBody>
      </p:sp>
      <p:grpSp>
        <p:nvGrpSpPr>
          <p:cNvPr id="35" name="グループ化 34">
            <a:extLst>
              <a:ext uri="{FF2B5EF4-FFF2-40B4-BE49-F238E27FC236}">
                <a16:creationId xmlns:a16="http://schemas.microsoft.com/office/drawing/2014/main" id="{A42E2106-B693-588E-E17B-E4C323A52876}"/>
              </a:ext>
            </a:extLst>
          </p:cNvPr>
          <p:cNvGrpSpPr/>
          <p:nvPr/>
        </p:nvGrpSpPr>
        <p:grpSpPr>
          <a:xfrm>
            <a:off x="2183611" y="2593943"/>
            <a:ext cx="7950989" cy="835057"/>
            <a:chOff x="2183611" y="2593943"/>
            <a:chExt cx="7950989" cy="835057"/>
          </a:xfrm>
        </p:grpSpPr>
        <p:sp>
          <p:nvSpPr>
            <p:cNvPr id="25" name="正方形/長方形 24">
              <a:extLst>
                <a:ext uri="{FF2B5EF4-FFF2-40B4-BE49-F238E27FC236}">
                  <a16:creationId xmlns:a16="http://schemas.microsoft.com/office/drawing/2014/main" id="{F604CAEC-0B05-4B3F-B1F7-C02DBBA75D27}"/>
                </a:ext>
              </a:extLst>
            </p:cNvPr>
            <p:cNvSpPr/>
            <p:nvPr/>
          </p:nvSpPr>
          <p:spPr>
            <a:xfrm>
              <a:off x="2183611" y="2593943"/>
              <a:ext cx="2577823" cy="835057"/>
            </a:xfrm>
            <a:prstGeom prst="rect">
              <a:avLst/>
            </a:prstGeom>
            <a:noFill/>
            <a:ln>
              <a:solidFill>
                <a:schemeClr val="bg1">
                  <a:lumMod val="50000"/>
                </a:schemeClr>
              </a:solidFill>
            </a:ln>
          </p:spPr>
          <p:txBody>
            <a:bodyPr wrap="square" lIns="36000" tIns="36000" rIns="36000" bIns="36000" rtlCol="0" anchor="t">
              <a:noAutofit/>
            </a:bodyPr>
            <a:lstStyle/>
            <a:p>
              <a:r>
                <a:rPr kumimoji="1" lang="ja-JP" altLang="en-US" sz="1200">
                  <a:latin typeface="Meiryo UI" panose="020B0604030504040204" pitchFamily="50" charset="-128"/>
                  <a:ea typeface="Meiryo UI" panose="020B0604030504040204" pitchFamily="50" charset="-128"/>
                </a:rPr>
                <a:t>周辺地域と比較して宿泊・日帰り旅行者の獲得状況はどうなっているか</a:t>
              </a:r>
            </a:p>
          </p:txBody>
        </p:sp>
        <p:sp>
          <p:nvSpPr>
            <p:cNvPr id="27" name="正方形/長方形 26">
              <a:extLst>
                <a:ext uri="{FF2B5EF4-FFF2-40B4-BE49-F238E27FC236}">
                  <a16:creationId xmlns:a16="http://schemas.microsoft.com/office/drawing/2014/main" id="{0916EB53-616C-42B8-990D-D02F3583262D}"/>
                </a:ext>
              </a:extLst>
            </p:cNvPr>
            <p:cNvSpPr/>
            <p:nvPr/>
          </p:nvSpPr>
          <p:spPr>
            <a:xfrm>
              <a:off x="4870194" y="2593943"/>
              <a:ext cx="2577823" cy="835057"/>
            </a:xfrm>
            <a:prstGeom prst="rect">
              <a:avLst/>
            </a:prstGeom>
            <a:noFill/>
            <a:ln>
              <a:solidFill>
                <a:schemeClr val="bg1">
                  <a:lumMod val="50000"/>
                </a:schemeClr>
              </a:solidFill>
            </a:ln>
          </p:spPr>
          <p:txBody>
            <a:bodyPr wrap="square" lIns="36000" tIns="36000" rIns="36000" bIns="36000" rtlCol="0" anchor="t">
              <a:noAutofit/>
            </a:bodyPr>
            <a:lstStyle/>
            <a:p>
              <a:r>
                <a:rPr kumimoji="1" lang="ja-JP" altLang="en-US" sz="1200" dirty="0">
                  <a:latin typeface="Meiryo UI" panose="020B0604030504040204" pitchFamily="50" charset="-128"/>
                  <a:ea typeface="Meiryo UI" panose="020B0604030504040204" pitchFamily="50" charset="-128"/>
                </a:rPr>
                <a:t>宿泊・日帰り両方の旅行者が近隣と比較して低い。近隣の</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つの県は宿泊旅行者を突出して獲得している（</a:t>
              </a:r>
              <a:r>
                <a:rPr kumimoji="1" lang="en-US" altLang="ja-JP" sz="1200" dirty="0">
                  <a:latin typeface="Meiryo UI" panose="020B0604030504040204" pitchFamily="50" charset="-128"/>
                  <a:ea typeface="Meiryo UI" panose="020B0604030504040204" pitchFamily="50" charset="-128"/>
                </a:rPr>
                <a:t>RAIDA</a:t>
              </a:r>
              <a:r>
                <a:rPr lang="ja-JP" altLang="en-US" sz="1200" dirty="0">
                  <a:latin typeface="Meiryo UI" panose="020B0604030504040204" pitchFamily="50" charset="-128"/>
                  <a:ea typeface="Meiryo UI" panose="020B0604030504040204" pitchFamily="50" charset="-128"/>
                </a:rPr>
                <a:t>　感染症回復：旅行</a:t>
              </a:r>
              <a:r>
                <a:rPr kumimoji="1" lang="ja-JP" altLang="en-US" sz="1200" dirty="0">
                  <a:latin typeface="Meiryo UI" panose="020B0604030504040204" pitchFamily="50" charset="-128"/>
                  <a:ea typeface="Meiryo UI" panose="020B0604030504040204" pitchFamily="50" charset="-128"/>
                </a:rPr>
                <a:t>より）</a:t>
              </a:r>
            </a:p>
          </p:txBody>
        </p:sp>
        <p:sp>
          <p:nvSpPr>
            <p:cNvPr id="29" name="正方形/長方形 28">
              <a:extLst>
                <a:ext uri="{FF2B5EF4-FFF2-40B4-BE49-F238E27FC236}">
                  <a16:creationId xmlns:a16="http://schemas.microsoft.com/office/drawing/2014/main" id="{56D17EB5-0671-4B0F-B0BC-FEADBC84DED6}"/>
                </a:ext>
              </a:extLst>
            </p:cNvPr>
            <p:cNvSpPr/>
            <p:nvPr/>
          </p:nvSpPr>
          <p:spPr>
            <a:xfrm>
              <a:off x="7556777" y="2593943"/>
              <a:ext cx="2577823" cy="835057"/>
            </a:xfrm>
            <a:prstGeom prst="rect">
              <a:avLst/>
            </a:prstGeom>
            <a:noFill/>
            <a:ln>
              <a:solidFill>
                <a:schemeClr val="bg1">
                  <a:lumMod val="50000"/>
                </a:schemeClr>
              </a:solidFill>
            </a:ln>
          </p:spPr>
          <p:txBody>
            <a:bodyPr wrap="square" lIns="36000" tIns="36000" rIns="36000" bIns="36000" rtlCol="0" anchor="t">
              <a:noAutofit/>
            </a:bodyPr>
            <a:lstStyle/>
            <a:p>
              <a:r>
                <a:rPr lang="ja-JP" altLang="en-US" sz="1200">
                  <a:latin typeface="Meiryo UI" panose="020B0604030504040204" pitchFamily="50" charset="-128"/>
                  <a:ea typeface="Meiryo UI" panose="020B0604030504040204" pitchFamily="50" charset="-128"/>
                </a:rPr>
                <a:t>宿泊旅行者を突出して獲得している県は温泉地を持っている。よって自地域が宿泊旅行者を獲得することは難しいため、日帰り旅行者の獲得に注力すべき</a:t>
              </a:r>
              <a:endParaRPr kumimoji="1" lang="en-US" altLang="ja-JP" sz="1200">
                <a:latin typeface="Meiryo UI" panose="020B0604030504040204" pitchFamily="50" charset="-128"/>
                <a:ea typeface="Meiryo UI" panose="020B0604030504040204" pitchFamily="50" charset="-128"/>
              </a:endParaRPr>
            </a:p>
          </p:txBody>
        </p:sp>
      </p:grpSp>
      <p:sp>
        <p:nvSpPr>
          <p:cNvPr id="30" name="正方形/長方形 29">
            <a:extLst>
              <a:ext uri="{FF2B5EF4-FFF2-40B4-BE49-F238E27FC236}">
                <a16:creationId xmlns:a16="http://schemas.microsoft.com/office/drawing/2014/main" id="{FBF6AB5A-14A5-43FB-9BFA-B93F3AA8BD4E}"/>
              </a:ext>
            </a:extLst>
          </p:cNvPr>
          <p:cNvSpPr/>
          <p:nvPr/>
        </p:nvSpPr>
        <p:spPr>
          <a:xfrm>
            <a:off x="558800" y="1381125"/>
            <a:ext cx="9575800" cy="279400"/>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政策課題</a:t>
            </a:r>
          </a:p>
        </p:txBody>
      </p:sp>
      <p:sp>
        <p:nvSpPr>
          <p:cNvPr id="31" name="正方形/長方形 30">
            <a:extLst>
              <a:ext uri="{FF2B5EF4-FFF2-40B4-BE49-F238E27FC236}">
                <a16:creationId xmlns:a16="http://schemas.microsoft.com/office/drawing/2014/main" id="{F02EFA50-7796-4D83-B8FC-CE64789A33B4}"/>
              </a:ext>
            </a:extLst>
          </p:cNvPr>
          <p:cNvSpPr/>
          <p:nvPr/>
        </p:nvSpPr>
        <p:spPr>
          <a:xfrm>
            <a:off x="558800" y="1715389"/>
            <a:ext cx="9575800" cy="402411"/>
          </a:xfrm>
          <a:prstGeom prst="rect">
            <a:avLst/>
          </a:prstGeom>
          <a:noFill/>
          <a:ln>
            <a:solidFill>
              <a:schemeClr val="bg1">
                <a:lumMod val="50000"/>
              </a:schemeClr>
            </a:solid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全国を対象とした観光需要喚起策を実施</a:t>
            </a:r>
          </a:p>
        </p:txBody>
      </p:sp>
      <p:sp>
        <p:nvSpPr>
          <p:cNvPr id="32" name="正方形/長方形 31">
            <a:extLst>
              <a:ext uri="{FF2B5EF4-FFF2-40B4-BE49-F238E27FC236}">
                <a16:creationId xmlns:a16="http://schemas.microsoft.com/office/drawing/2014/main" id="{ADEE0A82-3BE3-4A52-AA7A-8BBCF89D474B}"/>
              </a:ext>
            </a:extLst>
          </p:cNvPr>
          <p:cNvSpPr/>
          <p:nvPr/>
        </p:nvSpPr>
        <p:spPr>
          <a:xfrm>
            <a:off x="558800" y="5950325"/>
            <a:ext cx="9575800" cy="279400"/>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分析全体を通じて考えられる政策課題を引き起こす主要因・</a:t>
            </a:r>
            <a:r>
              <a:rPr lang="ja-JP" altLang="en-US" sz="1200" b="1">
                <a:solidFill>
                  <a:schemeClr val="bg1"/>
                </a:solidFill>
                <a:latin typeface="Meiryo UI" panose="020B0604030504040204" pitchFamily="50" charset="-128"/>
                <a:ea typeface="Meiryo UI" panose="020B0604030504040204" pitchFamily="50" charset="-128"/>
              </a:rPr>
              <a:t>ボトルネック</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9C48B17F-5558-471D-A37F-62DD5E106A3D}"/>
              </a:ext>
            </a:extLst>
          </p:cNvPr>
          <p:cNvSpPr/>
          <p:nvPr/>
        </p:nvSpPr>
        <p:spPr>
          <a:xfrm>
            <a:off x="558800" y="6284589"/>
            <a:ext cx="9575800" cy="736675"/>
          </a:xfrm>
          <a:prstGeom prst="rect">
            <a:avLst/>
          </a:prstGeom>
          <a:noFill/>
          <a:ln>
            <a:solidFill>
              <a:schemeClr val="bg1">
                <a:lumMod val="50000"/>
              </a:schemeClr>
            </a:solidFill>
          </a:ln>
        </p:spPr>
        <p:txBody>
          <a:bodyPr wrap="square" lIns="36000" tIns="36000" rIns="36000" bIns="36000" rtlCol="0" anchor="ctr">
            <a:noAutofit/>
          </a:bodyPr>
          <a:lstStyle/>
          <a:p>
            <a:r>
              <a:rPr kumimoji="1" lang="en-US" altLang="ja-JP" sz="1200" b="1">
                <a:latin typeface="Meiryo UI" panose="020B0604030504040204" pitchFamily="50" charset="-128"/>
                <a:ea typeface="Meiryo UI" panose="020B0604030504040204" pitchFamily="50" charset="-128"/>
              </a:rPr>
              <a:t>20-30</a:t>
            </a:r>
            <a:r>
              <a:rPr lang="ja-JP" altLang="en-US" sz="1200" b="1">
                <a:latin typeface="Meiryo UI" panose="020B0604030504040204" pitchFamily="50" charset="-128"/>
                <a:ea typeface="Meiryo UI" panose="020B0604030504040204" pitchFamily="50" charset="-128"/>
              </a:rPr>
              <a:t>代の日帰り旅行者数の獲得が課題</a:t>
            </a:r>
            <a:endParaRPr kumimoji="1" lang="en-US" altLang="ja-JP" sz="1200" b="1">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200">
                <a:latin typeface="Meiryo UI" panose="020B0604030504040204" pitchFamily="50" charset="-128"/>
                <a:ea typeface="Meiryo UI" panose="020B0604030504040204" pitchFamily="50" charset="-128"/>
              </a:rPr>
              <a:t>宿泊者数が少ないが、近隣に温泉地があることから宿泊客数を増加させることは難しいことが考えられる</a:t>
            </a:r>
            <a:endParaRPr lang="en-US" altLang="ja-JP" sz="120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200">
                <a:latin typeface="Meiryo UI" panose="020B0604030504040204" pitchFamily="50" charset="-128"/>
                <a:ea typeface="Meiryo UI" panose="020B0604030504040204" pitchFamily="50" charset="-128"/>
              </a:rPr>
              <a:t>温泉地のない近隣地域と比較しても旅行者数が少なく、特に若い年代の日帰り旅行者獲得ができていないことが課題</a:t>
            </a:r>
            <a:endParaRPr lang="en-US" altLang="ja-JP" sz="120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200">
                <a:latin typeface="Meiryo UI" panose="020B0604030504040204" pitchFamily="50" charset="-128"/>
                <a:ea typeface="Meiryo UI" panose="020B0604030504040204" pitchFamily="50" charset="-128"/>
              </a:rPr>
              <a:t>インバウンド旅行客については、近隣のどの地域でも獲得できていない状況を考慮すると、地域としては若い年代の日帰り旅行者の獲得を最優先すべき</a:t>
            </a:r>
            <a:endParaRPr kumimoji="1" lang="ja-JP" altLang="en-US" sz="1200">
              <a:latin typeface="Meiryo UI" panose="020B0604030504040204" pitchFamily="50" charset="-128"/>
              <a:ea typeface="Meiryo UI" panose="020B0604030504040204" pitchFamily="50" charset="-128"/>
            </a:endParaRPr>
          </a:p>
        </p:txBody>
      </p:sp>
      <p:sp>
        <p:nvSpPr>
          <p:cNvPr id="2" name="矢印: 五方向 1">
            <a:extLst>
              <a:ext uri="{FF2B5EF4-FFF2-40B4-BE49-F238E27FC236}">
                <a16:creationId xmlns:a16="http://schemas.microsoft.com/office/drawing/2014/main" id="{5F0AB0A0-388A-7192-E56C-C7E1FD62B409}"/>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3" name="矢印: 五方向 2">
            <a:extLst>
              <a:ext uri="{FF2B5EF4-FFF2-40B4-BE49-F238E27FC236}">
                <a16:creationId xmlns:a16="http://schemas.microsoft.com/office/drawing/2014/main" id="{CEB7410C-74A8-D3BB-CB34-48C6036ED173}"/>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grpSp>
        <p:nvGrpSpPr>
          <p:cNvPr id="34" name="グループ化 33">
            <a:extLst>
              <a:ext uri="{FF2B5EF4-FFF2-40B4-BE49-F238E27FC236}">
                <a16:creationId xmlns:a16="http://schemas.microsoft.com/office/drawing/2014/main" id="{04579F7F-4200-CD8A-E1B1-6B5C004B39B9}"/>
              </a:ext>
            </a:extLst>
          </p:cNvPr>
          <p:cNvGrpSpPr/>
          <p:nvPr/>
        </p:nvGrpSpPr>
        <p:grpSpPr>
          <a:xfrm>
            <a:off x="2183611" y="3481347"/>
            <a:ext cx="7950989" cy="591259"/>
            <a:chOff x="2183611" y="3488921"/>
            <a:chExt cx="7950989" cy="591259"/>
          </a:xfrm>
        </p:grpSpPr>
        <p:sp>
          <p:nvSpPr>
            <p:cNvPr id="4" name="正方形/長方形 3">
              <a:extLst>
                <a:ext uri="{FF2B5EF4-FFF2-40B4-BE49-F238E27FC236}">
                  <a16:creationId xmlns:a16="http://schemas.microsoft.com/office/drawing/2014/main" id="{16C18C8B-BCDA-52AD-D68E-02E0C8A8CAE3}"/>
                </a:ext>
              </a:extLst>
            </p:cNvPr>
            <p:cNvSpPr/>
            <p:nvPr/>
          </p:nvSpPr>
          <p:spPr>
            <a:xfrm>
              <a:off x="2183611" y="3488921"/>
              <a:ext cx="2577823" cy="591259"/>
            </a:xfrm>
            <a:prstGeom prst="rect">
              <a:avLst/>
            </a:prstGeom>
            <a:noFill/>
            <a:ln>
              <a:solidFill>
                <a:schemeClr val="bg1">
                  <a:lumMod val="50000"/>
                </a:schemeClr>
              </a:solidFill>
            </a:ln>
          </p:spPr>
          <p:txBody>
            <a:bodyPr wrap="square" lIns="36000" tIns="36000" rIns="36000" bIns="36000" rtlCol="0" anchor="t">
              <a:noAutofit/>
            </a:bodyPr>
            <a:lstStyle/>
            <a:p>
              <a:r>
                <a:rPr kumimoji="1" lang="ja-JP" altLang="en-US" sz="1200">
                  <a:latin typeface="Meiryo UI" panose="020B0604030504040204" pitchFamily="50" charset="-128"/>
                  <a:ea typeface="Meiryo UI" panose="020B0604030504040204" pitchFamily="50" charset="-128"/>
                </a:rPr>
                <a:t>インバウンドの獲得余地はあるか</a:t>
              </a:r>
            </a:p>
          </p:txBody>
        </p:sp>
        <p:sp>
          <p:nvSpPr>
            <p:cNvPr id="6" name="正方形/長方形 5">
              <a:extLst>
                <a:ext uri="{FF2B5EF4-FFF2-40B4-BE49-F238E27FC236}">
                  <a16:creationId xmlns:a16="http://schemas.microsoft.com/office/drawing/2014/main" id="{00A2D15B-076A-D582-3208-1E8560E1F894}"/>
                </a:ext>
              </a:extLst>
            </p:cNvPr>
            <p:cNvSpPr/>
            <p:nvPr/>
          </p:nvSpPr>
          <p:spPr>
            <a:xfrm>
              <a:off x="4870194" y="3488921"/>
              <a:ext cx="2577823" cy="591259"/>
            </a:xfrm>
            <a:prstGeom prst="rect">
              <a:avLst/>
            </a:prstGeom>
            <a:noFill/>
            <a:ln>
              <a:solidFill>
                <a:schemeClr val="bg1">
                  <a:lumMod val="50000"/>
                </a:schemeClr>
              </a:solidFill>
            </a:ln>
          </p:spPr>
          <p:txBody>
            <a:bodyPr wrap="square" lIns="36000" tIns="36000" rIns="36000" bIns="36000" rtlCol="0" anchor="t">
              <a:noAutofit/>
            </a:bodyPr>
            <a:lstStyle/>
            <a:p>
              <a:r>
                <a:rPr lang="ja-JP" altLang="en-US" sz="1200">
                  <a:latin typeface="Meiryo UI" panose="020B0604030504040204" pitchFamily="50" charset="-128"/>
                  <a:ea typeface="Meiryo UI" panose="020B0604030504040204" pitchFamily="50" charset="-128"/>
                </a:rPr>
                <a:t>近隣地域のどの地域もインバウンドを獲得できていない（</a:t>
              </a:r>
              <a:r>
                <a:rPr lang="en-US" altLang="ja-JP" sz="1200">
                  <a:latin typeface="Meiryo UI" panose="020B0604030504040204" pitchFamily="50" charset="-128"/>
                  <a:ea typeface="Meiryo UI" panose="020B0604030504040204" pitchFamily="50" charset="-128"/>
                </a:rPr>
                <a:t>RESAS </a:t>
              </a:r>
              <a:r>
                <a:rPr lang="ja-JP" altLang="en-US" sz="1200">
                  <a:latin typeface="Meiryo UI" panose="020B0604030504040204" pitchFamily="50" charset="-128"/>
                  <a:ea typeface="Meiryo UI" panose="020B0604030504040204" pitchFamily="50" charset="-128"/>
                </a:rPr>
                <a:t>観光マップ 外国人メッシュ分析より）</a:t>
              </a:r>
              <a:endParaRPr kumimoji="1" lang="ja-JP" altLang="en-US" sz="120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991F8EF0-461F-6D8E-0551-32D6FDE3531B}"/>
                </a:ext>
              </a:extLst>
            </p:cNvPr>
            <p:cNvSpPr/>
            <p:nvPr/>
          </p:nvSpPr>
          <p:spPr>
            <a:xfrm>
              <a:off x="7556777" y="3488921"/>
              <a:ext cx="2577823" cy="591259"/>
            </a:xfrm>
            <a:prstGeom prst="rect">
              <a:avLst/>
            </a:prstGeom>
            <a:noFill/>
            <a:ln>
              <a:solidFill>
                <a:schemeClr val="bg1">
                  <a:lumMod val="50000"/>
                </a:schemeClr>
              </a:solidFill>
            </a:ln>
          </p:spPr>
          <p:txBody>
            <a:bodyPr wrap="square" lIns="36000" tIns="36000" rIns="36000" bIns="36000" rtlCol="0" anchor="t">
              <a:noAutofit/>
            </a:bodyPr>
            <a:lstStyle/>
            <a:p>
              <a:r>
                <a:rPr kumimoji="1" lang="ja-JP" altLang="en-US" sz="1200">
                  <a:latin typeface="Meiryo UI" panose="020B0604030504040204" pitchFamily="50" charset="-128"/>
                  <a:ea typeface="Meiryo UI" panose="020B0604030504040204" pitchFamily="50" charset="-128"/>
                </a:rPr>
                <a:t>インバウンド獲得を狙うよりも、まずは国内旅行者の獲得を優先すべき</a:t>
              </a:r>
              <a:endParaRPr kumimoji="1" lang="en-US" altLang="ja-JP" sz="1200">
                <a:latin typeface="Meiryo UI" panose="020B0604030504040204" pitchFamily="50" charset="-128"/>
                <a:ea typeface="Meiryo UI" panose="020B0604030504040204" pitchFamily="50" charset="-128"/>
              </a:endParaRPr>
            </a:p>
          </p:txBody>
        </p:sp>
      </p:grpSp>
      <p:grpSp>
        <p:nvGrpSpPr>
          <p:cNvPr id="21" name="グループ化 20">
            <a:extLst>
              <a:ext uri="{FF2B5EF4-FFF2-40B4-BE49-F238E27FC236}">
                <a16:creationId xmlns:a16="http://schemas.microsoft.com/office/drawing/2014/main" id="{03948BF1-E744-D101-0647-D0EDAA7BF7CD}"/>
              </a:ext>
            </a:extLst>
          </p:cNvPr>
          <p:cNvGrpSpPr/>
          <p:nvPr/>
        </p:nvGrpSpPr>
        <p:grpSpPr>
          <a:xfrm>
            <a:off x="2183611" y="4124953"/>
            <a:ext cx="7950989" cy="817524"/>
            <a:chOff x="2183611" y="4122436"/>
            <a:chExt cx="7950989" cy="817524"/>
          </a:xfrm>
        </p:grpSpPr>
        <p:sp>
          <p:nvSpPr>
            <p:cNvPr id="8" name="正方形/長方形 7">
              <a:extLst>
                <a:ext uri="{FF2B5EF4-FFF2-40B4-BE49-F238E27FC236}">
                  <a16:creationId xmlns:a16="http://schemas.microsoft.com/office/drawing/2014/main" id="{7927CF2B-B371-E7C2-93CC-6CE979BA4D7B}"/>
                </a:ext>
              </a:extLst>
            </p:cNvPr>
            <p:cNvSpPr/>
            <p:nvPr/>
          </p:nvSpPr>
          <p:spPr>
            <a:xfrm>
              <a:off x="2183611" y="4122436"/>
              <a:ext cx="2577823" cy="817524"/>
            </a:xfrm>
            <a:prstGeom prst="rect">
              <a:avLst/>
            </a:prstGeom>
            <a:noFill/>
            <a:ln>
              <a:solidFill>
                <a:schemeClr val="bg1">
                  <a:lumMod val="50000"/>
                </a:schemeClr>
              </a:solidFill>
            </a:ln>
          </p:spPr>
          <p:txBody>
            <a:bodyPr wrap="square" lIns="36000" tIns="36000" rIns="36000" bIns="36000" rtlCol="0" anchor="t">
              <a:noAutofit/>
            </a:bodyPr>
            <a:lstStyle/>
            <a:p>
              <a:r>
                <a:rPr kumimoji="1" lang="ja-JP" altLang="en-US" sz="1200">
                  <a:latin typeface="Meiryo UI" panose="020B0604030504040204" pitchFamily="50" charset="-128"/>
                  <a:ea typeface="Meiryo UI" panose="020B0604030504040204" pitchFamily="50" charset="-128"/>
                </a:rPr>
                <a:t>温泉地のない近隣の地域と比較して、自地域が獲得できていない顧客層はどこか</a:t>
              </a:r>
            </a:p>
          </p:txBody>
        </p:sp>
        <p:sp>
          <p:nvSpPr>
            <p:cNvPr id="9" name="正方形/長方形 8">
              <a:extLst>
                <a:ext uri="{FF2B5EF4-FFF2-40B4-BE49-F238E27FC236}">
                  <a16:creationId xmlns:a16="http://schemas.microsoft.com/office/drawing/2014/main" id="{5DBAFC57-7FC3-31F2-7A20-523C50DD3329}"/>
                </a:ext>
              </a:extLst>
            </p:cNvPr>
            <p:cNvSpPr/>
            <p:nvPr/>
          </p:nvSpPr>
          <p:spPr>
            <a:xfrm>
              <a:off x="4870194" y="4122436"/>
              <a:ext cx="2577823" cy="817524"/>
            </a:xfrm>
            <a:prstGeom prst="rect">
              <a:avLst/>
            </a:prstGeom>
            <a:noFill/>
            <a:ln>
              <a:solidFill>
                <a:schemeClr val="bg1">
                  <a:lumMod val="50000"/>
                </a:schemeClr>
              </a:solidFill>
            </a:ln>
          </p:spPr>
          <p:txBody>
            <a:bodyPr wrap="square" lIns="36000" tIns="36000" rIns="36000" bIns="36000" rtlCol="0" anchor="t">
              <a:noAutofit/>
            </a:bodyPr>
            <a:lstStyle/>
            <a:p>
              <a:r>
                <a:rPr lang="ja-JP" altLang="en-US" sz="1200">
                  <a:latin typeface="Meiryo UI" panose="020B0604030504040204" pitchFamily="50" charset="-128"/>
                  <a:ea typeface="Meiryo UI" panose="020B0604030504040204" pitchFamily="50" charset="-128"/>
                </a:rPr>
                <a:t>温泉地のない近隣の地域と比較して、</a:t>
              </a:r>
              <a:r>
                <a:rPr lang="en-US" altLang="ja-JP" sz="1200">
                  <a:latin typeface="Meiryo UI" panose="020B0604030504040204" pitchFamily="50" charset="-128"/>
                  <a:ea typeface="Meiryo UI" panose="020B0604030504040204" pitchFamily="50" charset="-128"/>
                </a:rPr>
                <a:t>20-30</a:t>
              </a:r>
              <a:r>
                <a:rPr lang="ja-JP" altLang="en-US" sz="1200">
                  <a:latin typeface="Meiryo UI" panose="020B0604030504040204" pitchFamily="50" charset="-128"/>
                  <a:ea typeface="Meiryo UI" panose="020B0604030504040204" pitchFamily="50" charset="-128"/>
                </a:rPr>
                <a:t>代の日帰り客が獲得できていない（</a:t>
              </a:r>
              <a:r>
                <a:rPr lang="en-US" altLang="ja-JP" sz="1200">
                  <a:latin typeface="Meiryo UI" panose="020B0604030504040204" pitchFamily="50" charset="-128"/>
                  <a:ea typeface="Meiryo UI" panose="020B0604030504040204" pitchFamily="50" charset="-128"/>
                </a:rPr>
                <a:t>RESAS </a:t>
              </a:r>
              <a:r>
                <a:rPr lang="ja-JP" altLang="en-US" sz="1200">
                  <a:latin typeface="Meiryo UI" panose="020B0604030504040204" pitchFamily="50" charset="-128"/>
                  <a:ea typeface="Meiryo UI" panose="020B0604030504040204" pitchFamily="50" charset="-128"/>
                </a:rPr>
                <a:t>まちづくりマップ</a:t>
              </a:r>
              <a:r>
                <a:rPr lang="en-US" altLang="ja-JP" sz="1200">
                  <a:latin typeface="Meiryo UI" panose="020B0604030504040204" pitchFamily="50" charset="-128"/>
                  <a:ea typeface="Meiryo UI" panose="020B0604030504040204" pitchFamily="50" charset="-128"/>
                </a:rPr>
                <a:t> From –to</a:t>
              </a:r>
              <a:r>
                <a:rPr lang="ja-JP" altLang="en-US" sz="1200">
                  <a:latin typeface="Meiryo UI" panose="020B0604030504040204" pitchFamily="50" charset="-128"/>
                  <a:ea typeface="Meiryo UI" panose="020B0604030504040204" pitchFamily="50" charset="-128"/>
                </a:rPr>
                <a:t>分析より）</a:t>
              </a:r>
              <a:endParaRPr kumimoji="1" lang="ja-JP" altLang="en-US" sz="120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C6965B83-5892-9FB0-1759-7C4586A31B78}"/>
                </a:ext>
              </a:extLst>
            </p:cNvPr>
            <p:cNvSpPr/>
            <p:nvPr/>
          </p:nvSpPr>
          <p:spPr>
            <a:xfrm>
              <a:off x="7556777" y="4122436"/>
              <a:ext cx="2577823" cy="817524"/>
            </a:xfrm>
            <a:prstGeom prst="rect">
              <a:avLst/>
            </a:prstGeom>
            <a:noFill/>
            <a:ln>
              <a:solidFill>
                <a:schemeClr val="bg1">
                  <a:lumMod val="50000"/>
                </a:schemeClr>
              </a:solidFill>
            </a:ln>
          </p:spPr>
          <p:txBody>
            <a:bodyPr wrap="square" lIns="36000" tIns="36000" rIns="36000" bIns="36000" rtlCol="0" anchor="t">
              <a:noAutofit/>
            </a:bodyPr>
            <a:lstStyle/>
            <a:p>
              <a:r>
                <a:rPr lang="ja-JP" altLang="en-US" sz="1200">
                  <a:latin typeface="Meiryo UI" panose="020B0604030504040204" pitchFamily="50" charset="-128"/>
                  <a:ea typeface="Meiryo UI" panose="020B0604030504040204" pitchFamily="50" charset="-128"/>
                </a:rPr>
                <a:t>自地域としては特に</a:t>
              </a:r>
              <a:r>
                <a:rPr lang="en-US" altLang="ja-JP" sz="1200">
                  <a:latin typeface="Meiryo UI" panose="020B0604030504040204" pitchFamily="50" charset="-128"/>
                  <a:ea typeface="Meiryo UI" panose="020B0604030504040204" pitchFamily="50" charset="-128"/>
                </a:rPr>
                <a:t>20-30</a:t>
              </a:r>
              <a:r>
                <a:rPr lang="ja-JP" altLang="en-US" sz="1200">
                  <a:latin typeface="Meiryo UI" panose="020B0604030504040204" pitchFamily="50" charset="-128"/>
                  <a:ea typeface="Meiryo UI" panose="020B0604030504040204" pitchFamily="50" charset="-128"/>
                </a:rPr>
                <a:t>代の日帰り観光客の獲得に注力すべき</a:t>
              </a:r>
              <a:endParaRPr kumimoji="1" lang="en-US" altLang="ja-JP" sz="1200">
                <a:latin typeface="Meiryo UI" panose="020B0604030504040204" pitchFamily="50" charset="-128"/>
                <a:ea typeface="Meiryo UI" panose="020B0604030504040204" pitchFamily="50" charset="-128"/>
              </a:endParaRPr>
            </a:p>
          </p:txBody>
        </p:sp>
      </p:grpSp>
      <p:grpSp>
        <p:nvGrpSpPr>
          <p:cNvPr id="20" name="グループ化 19">
            <a:extLst>
              <a:ext uri="{FF2B5EF4-FFF2-40B4-BE49-F238E27FC236}">
                <a16:creationId xmlns:a16="http://schemas.microsoft.com/office/drawing/2014/main" id="{198EEB16-30F4-9234-0C2F-FA4D31B8DCDA}"/>
              </a:ext>
            </a:extLst>
          </p:cNvPr>
          <p:cNvGrpSpPr/>
          <p:nvPr/>
        </p:nvGrpSpPr>
        <p:grpSpPr>
          <a:xfrm>
            <a:off x="2183611" y="4994824"/>
            <a:ext cx="7950989" cy="817524"/>
            <a:chOff x="2183611" y="4994824"/>
            <a:chExt cx="7950989" cy="817524"/>
          </a:xfrm>
        </p:grpSpPr>
        <p:sp>
          <p:nvSpPr>
            <p:cNvPr id="11" name="正方形/長方形 10">
              <a:extLst>
                <a:ext uri="{FF2B5EF4-FFF2-40B4-BE49-F238E27FC236}">
                  <a16:creationId xmlns:a16="http://schemas.microsoft.com/office/drawing/2014/main" id="{E737BA2D-9964-13AA-09F8-0A7059B13E18}"/>
                </a:ext>
              </a:extLst>
            </p:cNvPr>
            <p:cNvSpPr/>
            <p:nvPr/>
          </p:nvSpPr>
          <p:spPr>
            <a:xfrm>
              <a:off x="2183611" y="4994824"/>
              <a:ext cx="2577823" cy="817524"/>
            </a:xfrm>
            <a:prstGeom prst="rect">
              <a:avLst/>
            </a:prstGeom>
            <a:noFill/>
            <a:ln>
              <a:solidFill>
                <a:schemeClr val="bg1">
                  <a:lumMod val="50000"/>
                </a:schemeClr>
              </a:solidFill>
            </a:ln>
          </p:spPr>
          <p:txBody>
            <a:bodyPr wrap="square" lIns="36000" tIns="36000" rIns="36000" bIns="36000" rtlCol="0" anchor="t">
              <a:noAutofit/>
            </a:bodyPr>
            <a:lstStyle/>
            <a:p>
              <a:r>
                <a:rPr lang="en-US" altLang="ja-JP" sz="1200">
                  <a:latin typeface="Meiryo UI" panose="020B0604030504040204" pitchFamily="50" charset="-128"/>
                  <a:ea typeface="Meiryo UI" panose="020B0604030504040204" pitchFamily="50" charset="-128"/>
                </a:rPr>
                <a:t>20</a:t>
              </a:r>
              <a:r>
                <a:rPr lang="ja-JP" altLang="en-US" sz="1200">
                  <a:latin typeface="Meiryo UI" panose="020B0604030504040204" pitchFamily="50" charset="-128"/>
                  <a:ea typeface="Meiryo UI" panose="020B0604030504040204" pitchFamily="50" charset="-128"/>
                </a:rPr>
                <a:t>代</a:t>
              </a:r>
              <a:r>
                <a:rPr lang="en-US" altLang="ja-JP" sz="1200">
                  <a:latin typeface="Meiryo UI" panose="020B0604030504040204" pitchFamily="50" charset="-128"/>
                  <a:ea typeface="Meiryo UI" panose="020B0604030504040204" pitchFamily="50" charset="-128"/>
                </a:rPr>
                <a:t>-30</a:t>
              </a:r>
              <a:r>
                <a:rPr lang="ja-JP" altLang="en-US" sz="1200">
                  <a:latin typeface="Meiryo UI" panose="020B0604030504040204" pitchFamily="50" charset="-128"/>
                  <a:ea typeface="Meiryo UI" panose="020B0604030504040204" pitchFamily="50" charset="-128"/>
                </a:rPr>
                <a:t>代の顧客に効果的にアプローチするためにはどのような打ち出し方をすべきか</a:t>
              </a:r>
              <a:endParaRPr kumimoji="1" lang="ja-JP" altLang="en-US" sz="120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90B4B758-B208-B901-B8F2-2688045E2DB6}"/>
                </a:ext>
              </a:extLst>
            </p:cNvPr>
            <p:cNvSpPr/>
            <p:nvPr/>
          </p:nvSpPr>
          <p:spPr>
            <a:xfrm>
              <a:off x="4870194" y="4994824"/>
              <a:ext cx="2577823" cy="817524"/>
            </a:xfrm>
            <a:prstGeom prst="rect">
              <a:avLst/>
            </a:prstGeom>
            <a:noFill/>
            <a:ln>
              <a:solidFill>
                <a:schemeClr val="bg1">
                  <a:lumMod val="50000"/>
                </a:schemeClr>
              </a:solidFill>
            </a:ln>
          </p:spPr>
          <p:txBody>
            <a:bodyPr wrap="square" lIns="36000" tIns="36000" rIns="36000" bIns="36000" rtlCol="0" anchor="t">
              <a:noAutofit/>
            </a:bodyPr>
            <a:lstStyle/>
            <a:p>
              <a:r>
                <a:rPr lang="en-US" altLang="ja-JP" sz="1200">
                  <a:latin typeface="Meiryo UI" panose="020B0604030504040204" pitchFamily="50" charset="-128"/>
                  <a:ea typeface="Meiryo UI" panose="020B0604030504040204" pitchFamily="50" charset="-128"/>
                </a:rPr>
                <a:t>20-30</a:t>
              </a:r>
              <a:r>
                <a:rPr lang="ja-JP" altLang="en-US" sz="1200">
                  <a:latin typeface="Meiryo UI" panose="020B0604030504040204" pitchFamily="50" charset="-128"/>
                  <a:ea typeface="Meiryo UI" panose="020B0604030504040204" pitchFamily="50" charset="-128"/>
                </a:rPr>
                <a:t>代の日帰り客を獲得できている近隣地域は、目的地として自然</a:t>
              </a:r>
              <a:r>
                <a:rPr lang="en-US" altLang="ja-JP" sz="1200">
                  <a:latin typeface="Meiryo UI" panose="020B0604030504040204" pitchFamily="50" charset="-128"/>
                  <a:ea typeface="Meiryo UI" panose="020B0604030504040204" pitchFamily="50" charset="-128"/>
                </a:rPr>
                <a:t>×</a:t>
              </a:r>
              <a:r>
                <a:rPr lang="ja-JP" altLang="en-US" sz="1200">
                  <a:latin typeface="Meiryo UI" panose="020B0604030504040204" pitchFamily="50" charset="-128"/>
                  <a:ea typeface="Meiryo UI" panose="020B0604030504040204" pitchFamily="50" charset="-128"/>
                </a:rPr>
                <a:t>アクティビティができる場所が人気である（</a:t>
              </a:r>
              <a:r>
                <a:rPr lang="en-US" altLang="ja-JP" sz="1200">
                  <a:latin typeface="Meiryo UI" panose="020B0604030504040204" pitchFamily="50" charset="-128"/>
                  <a:ea typeface="Meiryo UI" panose="020B0604030504040204" pitchFamily="50" charset="-128"/>
                </a:rPr>
                <a:t>RESAS </a:t>
              </a:r>
              <a:r>
                <a:rPr lang="ja-JP" altLang="en-US" sz="1200">
                  <a:latin typeface="Meiryo UI" panose="020B0604030504040204" pitchFamily="50" charset="-128"/>
                  <a:ea typeface="Meiryo UI" panose="020B0604030504040204" pitchFamily="50" charset="-128"/>
                </a:rPr>
                <a:t>観光マップ</a:t>
              </a:r>
              <a:r>
                <a:rPr lang="en-US" altLang="ja-JP" sz="1200">
                  <a:latin typeface="Meiryo UI" panose="020B0604030504040204" pitchFamily="50" charset="-128"/>
                  <a:ea typeface="Meiryo UI" panose="020B0604030504040204" pitchFamily="50" charset="-128"/>
                </a:rPr>
                <a:t> </a:t>
              </a:r>
              <a:r>
                <a:rPr lang="ja-JP" altLang="en-US" sz="1200">
                  <a:latin typeface="Meiryo UI" panose="020B0604030504040204" pitchFamily="50" charset="-128"/>
                  <a:ea typeface="Meiryo UI" panose="020B0604030504040204" pitchFamily="50" charset="-128"/>
                </a:rPr>
                <a:t>目的地分析より）</a:t>
              </a:r>
              <a:endParaRPr kumimoji="1" lang="ja-JP" altLang="en-US" sz="120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2C29870D-149B-4A53-1E3C-B70A84B097E6}"/>
                </a:ext>
              </a:extLst>
            </p:cNvPr>
            <p:cNvSpPr/>
            <p:nvPr/>
          </p:nvSpPr>
          <p:spPr>
            <a:xfrm>
              <a:off x="7556777" y="4994824"/>
              <a:ext cx="2577823" cy="817524"/>
            </a:xfrm>
            <a:prstGeom prst="rect">
              <a:avLst/>
            </a:prstGeom>
            <a:noFill/>
            <a:ln>
              <a:solidFill>
                <a:schemeClr val="bg1">
                  <a:lumMod val="50000"/>
                </a:schemeClr>
              </a:solidFill>
            </a:ln>
          </p:spPr>
          <p:txBody>
            <a:bodyPr wrap="square" lIns="36000" tIns="36000" rIns="36000" bIns="36000" rtlCol="0" anchor="t">
              <a:noAutofit/>
            </a:bodyPr>
            <a:lstStyle/>
            <a:p>
              <a:r>
                <a:rPr kumimoji="1" lang="ja-JP" altLang="en-US" sz="1200">
                  <a:latin typeface="Meiryo UI" panose="020B0604030504040204" pitchFamily="50" charset="-128"/>
                  <a:ea typeface="Meiryo UI" panose="020B0604030504040204" pitchFamily="50" charset="-128"/>
                </a:rPr>
                <a:t>自地域の自然を活用した、キャニオニング等のアクティビティを積極的に発信するのが有効かもしれない</a:t>
              </a:r>
              <a:endParaRPr kumimoji="1" lang="en-US" altLang="ja-JP" sz="1200">
                <a:latin typeface="Meiryo UI" panose="020B0604030504040204" pitchFamily="50" charset="-128"/>
                <a:ea typeface="Meiryo UI" panose="020B0604030504040204" pitchFamily="50" charset="-128"/>
              </a:endParaRPr>
            </a:p>
          </p:txBody>
        </p:sp>
      </p:grpSp>
      <p:sp>
        <p:nvSpPr>
          <p:cNvPr id="36" name="正方形/長方形 35">
            <a:extLst>
              <a:ext uri="{FF2B5EF4-FFF2-40B4-BE49-F238E27FC236}">
                <a16:creationId xmlns:a16="http://schemas.microsoft.com/office/drawing/2014/main" id="{9442AC55-C1FD-4BE8-874C-1B5F874D445F}"/>
              </a:ext>
            </a:extLst>
          </p:cNvPr>
          <p:cNvSpPr/>
          <p:nvPr/>
        </p:nvSpPr>
        <p:spPr>
          <a:xfrm>
            <a:off x="558800" y="4994822"/>
            <a:ext cx="1516051" cy="817525"/>
          </a:xfrm>
          <a:prstGeom prst="rect">
            <a:avLst/>
          </a:prstGeom>
          <a:noFill/>
          <a:ln>
            <a:solidFill>
              <a:schemeClr val="bg1">
                <a:lumMod val="50000"/>
              </a:schemeClr>
            </a:solidFill>
          </a:ln>
        </p:spPr>
        <p:txBody>
          <a:bodyPr wrap="square" lIns="36000" tIns="36000" rIns="36000" bIns="36000" rtlCol="0" anchor="t">
            <a:noAutofit/>
          </a:bodyPr>
          <a:lstStyle/>
          <a:p>
            <a:r>
              <a:rPr kumimoji="1" lang="ja-JP" altLang="en-US" sz="1200">
                <a:latin typeface="Meiryo UI" panose="020B0604030504040204" pitchFamily="50" charset="-128"/>
                <a:ea typeface="Meiryo UI" panose="020B0604030504040204" pitchFamily="50" charset="-128"/>
              </a:rPr>
              <a:t>観光客の関心対象（</a:t>
            </a:r>
            <a:r>
              <a:rPr kumimoji="1" lang="en-US" altLang="ja-JP" sz="1200">
                <a:latin typeface="Meiryo UI" panose="020B0604030504040204" pitchFamily="50" charset="-128"/>
                <a:ea typeface="Meiryo UI" panose="020B0604030504040204" pitchFamily="50" charset="-128"/>
              </a:rPr>
              <a:t>What</a:t>
            </a:r>
            <a:r>
              <a:rPr kumimoji="1" lang="ja-JP" altLang="en-US" sz="1200">
                <a:latin typeface="Meiryo UI" panose="020B0604030504040204" pitchFamily="50" charset="-128"/>
                <a:ea typeface="Meiryo UI" panose="020B0604030504040204" pitchFamily="50" charset="-128"/>
              </a:rPr>
              <a:t>）</a:t>
            </a:r>
          </a:p>
        </p:txBody>
      </p:sp>
      <p:sp>
        <p:nvSpPr>
          <p:cNvPr id="37" name="吹き出し: 折線 36">
            <a:extLst>
              <a:ext uri="{FF2B5EF4-FFF2-40B4-BE49-F238E27FC236}">
                <a16:creationId xmlns:a16="http://schemas.microsoft.com/office/drawing/2014/main" id="{FD8DF93C-B59E-3867-E663-324D5CB77725}"/>
              </a:ext>
            </a:extLst>
          </p:cNvPr>
          <p:cNvSpPr/>
          <p:nvPr/>
        </p:nvSpPr>
        <p:spPr>
          <a:xfrm>
            <a:off x="8661155" y="1377431"/>
            <a:ext cx="1955489" cy="627980"/>
          </a:xfrm>
          <a:prstGeom prst="borderCallout2">
            <a:avLst>
              <a:gd name="adj1" fmla="val 72267"/>
              <a:gd name="adj2" fmla="val -1597"/>
              <a:gd name="adj3" fmla="val 71276"/>
              <a:gd name="adj4" fmla="val -11959"/>
              <a:gd name="adj5" fmla="val 202345"/>
              <a:gd name="adj6" fmla="val -31209"/>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単に数値が低い部分を改善するのではなく、</a:t>
            </a:r>
            <a:r>
              <a:rPr kumimoji="1" lang="ja-JP" altLang="en-US" sz="1200" b="1">
                <a:solidFill>
                  <a:schemeClr val="tx1"/>
                </a:solidFill>
                <a:latin typeface="Meiryo UI" panose="020B0604030504040204" pitchFamily="50" charset="-128"/>
                <a:ea typeface="Meiryo UI" panose="020B0604030504040204" pitchFamily="50" charset="-128"/>
              </a:rPr>
              <a:t>実体を考慮した検討</a:t>
            </a:r>
            <a:r>
              <a:rPr kumimoji="1" lang="ja-JP" altLang="en-US" sz="1200">
                <a:solidFill>
                  <a:schemeClr val="tx1"/>
                </a:solidFill>
                <a:latin typeface="Meiryo UI" panose="020B0604030504040204" pitchFamily="50" charset="-128"/>
                <a:ea typeface="Meiryo UI" panose="020B0604030504040204" pitchFamily="50" charset="-128"/>
              </a:rPr>
              <a:t>を進める</a:t>
            </a:r>
          </a:p>
        </p:txBody>
      </p:sp>
      <p:sp>
        <p:nvSpPr>
          <p:cNvPr id="38" name="吹き出し: 折線 37">
            <a:extLst>
              <a:ext uri="{FF2B5EF4-FFF2-40B4-BE49-F238E27FC236}">
                <a16:creationId xmlns:a16="http://schemas.microsoft.com/office/drawing/2014/main" id="{46A6F96C-ECA1-460D-0AE5-6F6DE2B699C4}"/>
              </a:ext>
            </a:extLst>
          </p:cNvPr>
          <p:cNvSpPr/>
          <p:nvPr/>
        </p:nvSpPr>
        <p:spPr>
          <a:xfrm>
            <a:off x="119362" y="3481347"/>
            <a:ext cx="1955489" cy="627980"/>
          </a:xfrm>
          <a:prstGeom prst="borderCallout2">
            <a:avLst>
              <a:gd name="adj1" fmla="val 32555"/>
              <a:gd name="adj2" fmla="val 99009"/>
              <a:gd name="adj3" fmla="val 33035"/>
              <a:gd name="adj4" fmla="val 106596"/>
              <a:gd name="adj5" fmla="val 104215"/>
              <a:gd name="adj6" fmla="val 117486"/>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lang="ja-JP" altLang="en-US" sz="1200" b="1">
                <a:solidFill>
                  <a:schemeClr val="tx1"/>
                </a:solidFill>
                <a:latin typeface="Meiryo UI" panose="020B0604030504040204" pitchFamily="50" charset="-128"/>
                <a:ea typeface="Meiryo UI" panose="020B0604030504040204" pitchFamily="50" charset="-128"/>
              </a:rPr>
              <a:t>適切な地域との比較</a:t>
            </a:r>
            <a:r>
              <a:rPr lang="ja-JP" altLang="en-US" sz="1200">
                <a:solidFill>
                  <a:schemeClr val="tx1"/>
                </a:solidFill>
                <a:latin typeface="Meiryo UI" panose="020B0604030504040204" pitchFamily="50" charset="-128"/>
                <a:ea typeface="Meiryo UI" panose="020B0604030504040204" pitchFamily="50" charset="-128"/>
              </a:rPr>
              <a:t>を通じて、自地域が特に取り組むべき課題を絞り込んでいく</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39" name="吹き出し: 折線 38">
            <a:extLst>
              <a:ext uri="{FF2B5EF4-FFF2-40B4-BE49-F238E27FC236}">
                <a16:creationId xmlns:a16="http://schemas.microsoft.com/office/drawing/2014/main" id="{A7A311A9-EEA4-9718-C538-C8BFEC0EFDE5}"/>
              </a:ext>
            </a:extLst>
          </p:cNvPr>
          <p:cNvSpPr/>
          <p:nvPr/>
        </p:nvSpPr>
        <p:spPr>
          <a:xfrm>
            <a:off x="605548" y="1563767"/>
            <a:ext cx="1955489" cy="627980"/>
          </a:xfrm>
          <a:prstGeom prst="borderCallout2">
            <a:avLst>
              <a:gd name="adj1" fmla="val 32555"/>
              <a:gd name="adj2" fmla="val 99009"/>
              <a:gd name="adj3" fmla="val 33035"/>
              <a:gd name="adj4" fmla="val 106596"/>
              <a:gd name="adj5" fmla="val 169023"/>
              <a:gd name="adj6" fmla="val 117059"/>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いきなり細かい部分の分析をするのではなく、まずは</a:t>
            </a:r>
            <a:r>
              <a:rPr kumimoji="1" lang="ja-JP" altLang="en-US" sz="1200" b="1">
                <a:solidFill>
                  <a:schemeClr val="tx1"/>
                </a:solidFill>
                <a:latin typeface="Meiryo UI" panose="020B0604030504040204" pitchFamily="50" charset="-128"/>
                <a:ea typeface="Meiryo UI" panose="020B0604030504040204" pitchFamily="50" charset="-128"/>
              </a:rPr>
              <a:t>全体の傾向を分析</a:t>
            </a:r>
            <a:r>
              <a:rPr kumimoji="1" lang="ja-JP" altLang="en-US" sz="1200">
                <a:solidFill>
                  <a:schemeClr val="tx1"/>
                </a:solidFill>
                <a:latin typeface="Meiryo UI" panose="020B0604030504040204" pitchFamily="50" charset="-128"/>
                <a:ea typeface="Meiryo UI" panose="020B0604030504040204" pitchFamily="50" charset="-128"/>
              </a:rPr>
              <a:t>する</a:t>
            </a:r>
          </a:p>
        </p:txBody>
      </p:sp>
      <p:sp>
        <p:nvSpPr>
          <p:cNvPr id="40" name="吹き出し: 折線 39">
            <a:extLst>
              <a:ext uri="{FF2B5EF4-FFF2-40B4-BE49-F238E27FC236}">
                <a16:creationId xmlns:a16="http://schemas.microsoft.com/office/drawing/2014/main" id="{80D18158-C2E2-A3EC-DF4F-78E29A2D16B5}"/>
              </a:ext>
            </a:extLst>
          </p:cNvPr>
          <p:cNvSpPr/>
          <p:nvPr/>
        </p:nvSpPr>
        <p:spPr>
          <a:xfrm>
            <a:off x="2684036" y="3084244"/>
            <a:ext cx="1955489" cy="397103"/>
          </a:xfrm>
          <a:prstGeom prst="borderCallout2">
            <a:avLst>
              <a:gd name="adj1" fmla="val 32555"/>
              <a:gd name="adj2" fmla="val 99009"/>
              <a:gd name="adj3" fmla="val 33035"/>
              <a:gd name="adj4" fmla="val 106596"/>
              <a:gd name="adj5" fmla="val 3172"/>
              <a:gd name="adj6" fmla="val 112880"/>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定量分析は前頁のフォーマットを用いて行うとベター</a:t>
            </a:r>
          </a:p>
        </p:txBody>
      </p:sp>
      <p:sp>
        <p:nvSpPr>
          <p:cNvPr id="13" name="正方形/長方形 12">
            <a:extLst>
              <a:ext uri="{FF2B5EF4-FFF2-40B4-BE49-F238E27FC236}">
                <a16:creationId xmlns:a16="http://schemas.microsoft.com/office/drawing/2014/main" id="{2C0B1E95-4EC7-F636-5B0A-A9246DF68CE0}"/>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
        <p:nvSpPr>
          <p:cNvPr id="14" name="楕円 13">
            <a:extLst>
              <a:ext uri="{FF2B5EF4-FFF2-40B4-BE49-F238E27FC236}">
                <a16:creationId xmlns:a16="http://schemas.microsoft.com/office/drawing/2014/main" id="{93BFCBA9-2181-92E6-F851-DCF0359A02D5}"/>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dirty="0">
                <a:solidFill>
                  <a:schemeClr val="tx1"/>
                </a:solidFill>
              </a:rPr>
              <a:t>5</a:t>
            </a:r>
            <a:endParaRPr kumimoji="1" lang="ja-JP" altLang="en-US" sz="2400" b="1" dirty="0">
              <a:solidFill>
                <a:schemeClr val="tx1"/>
              </a:solidFill>
            </a:endParaRPr>
          </a:p>
        </p:txBody>
      </p:sp>
    </p:spTree>
    <p:extLst>
      <p:ext uri="{BB962C8B-B14F-4D97-AF65-F5344CB8AC3E}">
        <p14:creationId xmlns:p14="http://schemas.microsoft.com/office/powerpoint/2010/main" val="42011581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33</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2238113"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分析フォーマット</a:t>
            </a:r>
          </a:p>
        </p:txBody>
      </p:sp>
      <p:sp>
        <p:nvSpPr>
          <p:cNvPr id="2" name="矢印: 五方向 1">
            <a:extLst>
              <a:ext uri="{FF2B5EF4-FFF2-40B4-BE49-F238E27FC236}">
                <a16:creationId xmlns:a16="http://schemas.microsoft.com/office/drawing/2014/main" id="{5F0AB0A0-388A-7192-E56C-C7E1FD62B409}"/>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3" name="矢印: 五方向 2">
            <a:extLst>
              <a:ext uri="{FF2B5EF4-FFF2-40B4-BE49-F238E27FC236}">
                <a16:creationId xmlns:a16="http://schemas.microsoft.com/office/drawing/2014/main" id="{CEB7410C-74A8-D3BB-CB34-48C6036ED173}"/>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4" name="正方形/長方形 24">
            <a:extLst>
              <a:ext uri="{FF2B5EF4-FFF2-40B4-BE49-F238E27FC236}">
                <a16:creationId xmlns:a16="http://schemas.microsoft.com/office/drawing/2014/main" id="{6D2861AD-38E6-F9AC-3C40-5C458E249A9F}"/>
              </a:ext>
            </a:extLst>
          </p:cNvPr>
          <p:cNvSpPr/>
          <p:nvPr/>
        </p:nvSpPr>
        <p:spPr>
          <a:xfrm>
            <a:off x="5562598" y="1943294"/>
            <a:ext cx="4572000" cy="49016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85750" indent="-285750">
              <a:spcAft>
                <a:spcPts val="600"/>
              </a:spcAft>
              <a:buFont typeface="Arial" panose="020B0604020202020204" pitchFamily="34" charset="0"/>
              <a:buChar char="•"/>
            </a:pPr>
            <a:r>
              <a:rPr lang="en-US" altLang="ja-JP" sz="1600" b="1">
                <a:solidFill>
                  <a:schemeClr val="tx1"/>
                </a:solidFill>
                <a:latin typeface="Meiryo UI" panose="020B0604030504040204" pitchFamily="50" charset="-128"/>
                <a:ea typeface="Meiryo UI" panose="020B0604030504040204" pitchFamily="50" charset="-128"/>
              </a:rPr>
              <a:t>XXXXX</a:t>
            </a:r>
          </a:p>
        </p:txBody>
      </p:sp>
      <p:sp>
        <p:nvSpPr>
          <p:cNvPr id="6" name="正方形/長方形 24">
            <a:extLst>
              <a:ext uri="{FF2B5EF4-FFF2-40B4-BE49-F238E27FC236}">
                <a16:creationId xmlns:a16="http://schemas.microsoft.com/office/drawing/2014/main" id="{B6D8F5A6-C60A-1F6F-2B76-7EF77EE58104}"/>
              </a:ext>
            </a:extLst>
          </p:cNvPr>
          <p:cNvSpPr/>
          <p:nvPr/>
        </p:nvSpPr>
        <p:spPr>
          <a:xfrm>
            <a:off x="558800" y="1943294"/>
            <a:ext cx="4572000" cy="3483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600"/>
              </a:spcAft>
            </a:pPr>
            <a:r>
              <a:rPr kumimoji="1" lang="en-US" altLang="ja-JP" sz="1400" b="1" u="sng">
                <a:solidFill>
                  <a:srgbClr val="0070C0"/>
                </a:solidFill>
                <a:latin typeface="Meiryo UI" panose="020B0604030504040204" pitchFamily="50" charset="-128"/>
                <a:ea typeface="Meiryo UI" panose="020B0604030504040204" pitchFamily="50" charset="-128"/>
              </a:rPr>
              <a:t>XXXXX</a:t>
            </a:r>
            <a:endParaRPr lang="ja-JP" altLang="en-US" sz="1400" b="1" u="sng">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EEABFD6-182D-8982-E023-61A844BF596E}"/>
              </a:ext>
            </a:extLst>
          </p:cNvPr>
          <p:cNvSpPr/>
          <p:nvPr/>
        </p:nvSpPr>
        <p:spPr>
          <a:xfrm>
            <a:off x="558800" y="2325188"/>
            <a:ext cx="4572000" cy="4528779"/>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Clr>
                <a:schemeClr val="accent1"/>
              </a:buClr>
            </a:pP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1" name="正方形/長方形 24">
            <a:extLst>
              <a:ext uri="{FF2B5EF4-FFF2-40B4-BE49-F238E27FC236}">
                <a16:creationId xmlns:a16="http://schemas.microsoft.com/office/drawing/2014/main" id="{7B54BDC5-DE71-D6FD-7AC3-F7D8509D9B69}"/>
              </a:ext>
            </a:extLst>
          </p:cNvPr>
          <p:cNvSpPr/>
          <p:nvPr/>
        </p:nvSpPr>
        <p:spPr>
          <a:xfrm>
            <a:off x="5562598" y="1558842"/>
            <a:ext cx="4572000" cy="269012"/>
          </a:xfrm>
          <a:prstGeom prst="rect">
            <a:avLst/>
          </a:prstGeom>
          <a:solidFill>
            <a:srgbClr val="687A7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a:ln>
                  <a:noFill/>
                </a:ln>
                <a:solidFill>
                  <a:srgbClr val="FFFFFF"/>
                </a:solidFill>
                <a:effectLst/>
                <a:uLnTx/>
                <a:uFillTx/>
                <a:latin typeface="Meiryo UI"/>
                <a:ea typeface="Meiryo UI"/>
                <a:cs typeface="+mn-cs"/>
              </a:rPr>
              <a:t>分析結果</a:t>
            </a:r>
            <a:r>
              <a:rPr kumimoji="0" lang="ja-JP" altLang="en-US" sz="1600" b="1" kern="0">
                <a:solidFill>
                  <a:srgbClr val="FFFFFF"/>
                </a:solidFill>
                <a:latin typeface="Meiryo UI"/>
                <a:ea typeface="Meiryo UI"/>
              </a:rPr>
              <a:t>・示唆</a:t>
            </a:r>
            <a:endParaRPr kumimoji="0" lang="en-US" altLang="ja-JP" sz="1600" b="1" i="0" u="none" strike="noStrike" kern="0" cap="none" spc="0" normalizeH="0" baseline="0" noProof="0">
              <a:ln>
                <a:noFill/>
              </a:ln>
              <a:solidFill>
                <a:srgbClr val="FFFFFF"/>
              </a:solidFill>
              <a:effectLst/>
              <a:uLnTx/>
              <a:uFillTx/>
              <a:latin typeface="Meiryo UI"/>
              <a:ea typeface="Meiryo UI"/>
              <a:cs typeface="+mn-cs"/>
            </a:endParaRPr>
          </a:p>
        </p:txBody>
      </p:sp>
      <p:sp>
        <p:nvSpPr>
          <p:cNvPr id="15" name="正方形/長方形 24">
            <a:extLst>
              <a:ext uri="{FF2B5EF4-FFF2-40B4-BE49-F238E27FC236}">
                <a16:creationId xmlns:a16="http://schemas.microsoft.com/office/drawing/2014/main" id="{B483C5BD-244E-D719-D06E-9D026EA0FB68}"/>
              </a:ext>
            </a:extLst>
          </p:cNvPr>
          <p:cNvSpPr/>
          <p:nvPr/>
        </p:nvSpPr>
        <p:spPr>
          <a:xfrm>
            <a:off x="558800" y="1564185"/>
            <a:ext cx="4572000" cy="269012"/>
          </a:xfrm>
          <a:prstGeom prst="rect">
            <a:avLst/>
          </a:prstGeom>
          <a:solidFill>
            <a:srgbClr val="687A7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a:ln>
                  <a:noFill/>
                </a:ln>
                <a:solidFill>
                  <a:srgbClr val="FFFFFF"/>
                </a:solidFill>
                <a:effectLst/>
                <a:uLnTx/>
                <a:uFillTx/>
                <a:latin typeface="Meiryo UI"/>
                <a:ea typeface="Meiryo UI"/>
                <a:cs typeface="+mn-cs"/>
              </a:rPr>
              <a:t>データ</a:t>
            </a:r>
            <a:endParaRPr kumimoji="0" lang="en-US" altLang="ja-JP" sz="1600" b="1" i="0" u="none" strike="noStrike" kern="0" cap="none" spc="0" normalizeH="0" baseline="0" noProof="0">
              <a:ln>
                <a:noFill/>
              </a:ln>
              <a:solidFill>
                <a:srgbClr val="FFFFFF"/>
              </a:solidFill>
              <a:effectLst/>
              <a:uLnTx/>
              <a:uFillTx/>
              <a:latin typeface="Meiryo UI"/>
              <a:ea typeface="Meiryo UI"/>
              <a:cs typeface="+mn-cs"/>
            </a:endParaRPr>
          </a:p>
        </p:txBody>
      </p:sp>
      <p:sp>
        <p:nvSpPr>
          <p:cNvPr id="7" name="正方形/長方形 6">
            <a:extLst>
              <a:ext uri="{FF2B5EF4-FFF2-40B4-BE49-F238E27FC236}">
                <a16:creationId xmlns:a16="http://schemas.microsoft.com/office/drawing/2014/main" id="{94D90556-FB28-210D-D16D-62C768305971}"/>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33573385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34</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5176417"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施策の見直し／改善（</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p36</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と同内容）</a:t>
            </a:r>
            <a:endPar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施策検討にあたっては、注力課題の達成状況を測る</a:t>
            </a:r>
            <a:r>
              <a:rPr lang="en-US" altLang="ja-JP" sz="1511">
                <a:solidFill>
                  <a:prstClr val="black"/>
                </a:solidFill>
              </a:rPr>
              <a:t>KPI</a:t>
            </a:r>
            <a:r>
              <a:rPr lang="ja-JP" altLang="en-US" sz="1511">
                <a:solidFill>
                  <a:prstClr val="black"/>
                </a:solidFill>
              </a:rPr>
              <a:t>と、施策の実施状況を測るモニタリング指標の両方の検討が必要です。</a:t>
            </a:r>
          </a:p>
        </p:txBody>
      </p:sp>
      <p:grpSp>
        <p:nvGrpSpPr>
          <p:cNvPr id="20" name="グループ化 19">
            <a:extLst>
              <a:ext uri="{FF2B5EF4-FFF2-40B4-BE49-F238E27FC236}">
                <a16:creationId xmlns:a16="http://schemas.microsoft.com/office/drawing/2014/main" id="{EB9F2855-B34A-4630-A1D1-3C01E88A0D44}"/>
              </a:ext>
            </a:extLst>
          </p:cNvPr>
          <p:cNvGrpSpPr/>
          <p:nvPr/>
        </p:nvGrpSpPr>
        <p:grpSpPr>
          <a:xfrm>
            <a:off x="723916" y="1609767"/>
            <a:ext cx="4426680" cy="253916"/>
            <a:chOff x="2422759" y="1566080"/>
            <a:chExt cx="1730952" cy="253916"/>
          </a:xfrm>
        </p:grpSpPr>
        <p:cxnSp>
          <p:nvCxnSpPr>
            <p:cNvPr id="21" name="直線矢印コネクタ 20">
              <a:extLst>
                <a:ext uri="{FF2B5EF4-FFF2-40B4-BE49-F238E27FC236}">
                  <a16:creationId xmlns:a16="http://schemas.microsoft.com/office/drawing/2014/main" id="{11C728B4-DFCB-4365-8514-DA0A9E4C292E}"/>
                </a:ext>
              </a:extLst>
            </p:cNvPr>
            <p:cNvCxnSpPr>
              <a:cxnSpLocks/>
            </p:cNvCxnSpPr>
            <p:nvPr/>
          </p:nvCxnSpPr>
          <p:spPr>
            <a:xfrm>
              <a:off x="2422759" y="1693038"/>
              <a:ext cx="1730952" cy="0"/>
            </a:xfrm>
            <a:prstGeom prst="straightConnector1">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DE6909A1-5F45-4514-B8ED-1761BD0376D5}"/>
                </a:ext>
              </a:extLst>
            </p:cNvPr>
            <p:cNvSpPr txBox="1"/>
            <p:nvPr/>
          </p:nvSpPr>
          <p:spPr>
            <a:xfrm>
              <a:off x="2806902" y="1566080"/>
              <a:ext cx="962681" cy="253916"/>
            </a:xfrm>
            <a:prstGeom prst="rect">
              <a:avLst/>
            </a:prstGeom>
            <a:solidFill>
              <a:schemeClr val="bg1"/>
            </a:solidFill>
          </p:spPr>
          <p:txBody>
            <a:bodyPr wrap="none" lIns="36000" rIns="36000" rtlCol="0">
              <a:noAutofit/>
            </a:bodyPr>
            <a:lstStyle/>
            <a:p>
              <a:pPr marL="0" marR="0" lvl="0" indent="0" algn="ctr" defTabSz="987095" rtl="0" eaLnBrk="1" fontAlgn="auto" latinLnBrk="0" hangingPunct="1">
                <a:lnSpc>
                  <a:spcPct val="100000"/>
                </a:lnSpc>
                <a:spcBef>
                  <a:spcPts val="0"/>
                </a:spcBef>
                <a:spcAft>
                  <a:spcPts val="0"/>
                </a:spcAft>
                <a:buClr>
                  <a:srgbClr val="000000"/>
                </a:buClr>
                <a:buSzTx/>
                <a:buFontTx/>
                <a:buNone/>
                <a:tabLst/>
                <a:defRPr/>
              </a:pPr>
              <a:r>
                <a:rPr kumimoji="1"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rPr>
                <a:t>施策の改善で検討すべき項目</a:t>
              </a:r>
            </a:p>
          </p:txBody>
        </p:sp>
      </p:grpSp>
      <p:grpSp>
        <p:nvGrpSpPr>
          <p:cNvPr id="23" name="グループ化 22">
            <a:extLst>
              <a:ext uri="{FF2B5EF4-FFF2-40B4-BE49-F238E27FC236}">
                <a16:creationId xmlns:a16="http://schemas.microsoft.com/office/drawing/2014/main" id="{54231BA9-7929-4C2B-B627-29FA1C3E590D}"/>
              </a:ext>
            </a:extLst>
          </p:cNvPr>
          <p:cNvGrpSpPr/>
          <p:nvPr/>
        </p:nvGrpSpPr>
        <p:grpSpPr>
          <a:xfrm>
            <a:off x="5542804" y="1609767"/>
            <a:ext cx="4426680" cy="253916"/>
            <a:chOff x="2422759" y="1566080"/>
            <a:chExt cx="1730952" cy="253916"/>
          </a:xfrm>
        </p:grpSpPr>
        <p:cxnSp>
          <p:nvCxnSpPr>
            <p:cNvPr id="24" name="直線矢印コネクタ 23">
              <a:extLst>
                <a:ext uri="{FF2B5EF4-FFF2-40B4-BE49-F238E27FC236}">
                  <a16:creationId xmlns:a16="http://schemas.microsoft.com/office/drawing/2014/main" id="{2C089B3C-71FD-4AD9-B153-20F000DA4517}"/>
                </a:ext>
              </a:extLst>
            </p:cNvPr>
            <p:cNvCxnSpPr>
              <a:cxnSpLocks/>
            </p:cNvCxnSpPr>
            <p:nvPr/>
          </p:nvCxnSpPr>
          <p:spPr>
            <a:xfrm>
              <a:off x="2422759" y="1693038"/>
              <a:ext cx="1730952" cy="0"/>
            </a:xfrm>
            <a:prstGeom prst="straightConnector1">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F39AF9D0-AC36-4307-8E7B-B6C81099FAA5}"/>
                </a:ext>
              </a:extLst>
            </p:cNvPr>
            <p:cNvSpPr txBox="1"/>
            <p:nvPr/>
          </p:nvSpPr>
          <p:spPr>
            <a:xfrm>
              <a:off x="2806902" y="1566080"/>
              <a:ext cx="962681" cy="253916"/>
            </a:xfrm>
            <a:prstGeom prst="rect">
              <a:avLst/>
            </a:prstGeom>
            <a:solidFill>
              <a:schemeClr val="bg1"/>
            </a:solidFill>
          </p:spPr>
          <p:txBody>
            <a:bodyPr wrap="none" lIns="36000" rIns="36000" rtlCol="0">
              <a:noAutofit/>
            </a:bodyPr>
            <a:lstStyle/>
            <a:p>
              <a:pPr marL="0" marR="0" lvl="0" indent="0" algn="ctr" defTabSz="987095" rtl="0" eaLnBrk="1" fontAlgn="auto" latinLnBrk="0" hangingPunct="1">
                <a:lnSpc>
                  <a:spcPct val="100000"/>
                </a:lnSpc>
                <a:spcBef>
                  <a:spcPts val="0"/>
                </a:spcBef>
                <a:spcAft>
                  <a:spcPts val="0"/>
                </a:spcAft>
                <a:buClr>
                  <a:srgbClr val="000000"/>
                </a:buClr>
                <a:buSzTx/>
                <a:buFontTx/>
                <a:buNone/>
                <a:tabLst/>
                <a:defRPr/>
              </a:pPr>
              <a:r>
                <a:rPr kumimoji="1"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rPr>
                <a:t>施策を検討するうえでの</a:t>
              </a:r>
              <a:r>
                <a:rPr kumimoji="1" lang="en-US" altLang="ja-JP" sz="14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rPr>
                <a:t>Tips</a:t>
              </a:r>
              <a:endParaRPr kumimoji="1"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grpSp>
      <p:grpSp>
        <p:nvGrpSpPr>
          <p:cNvPr id="4" name="グループ化 3">
            <a:extLst>
              <a:ext uri="{FF2B5EF4-FFF2-40B4-BE49-F238E27FC236}">
                <a16:creationId xmlns:a16="http://schemas.microsoft.com/office/drawing/2014/main" id="{0AF19483-0155-46E7-B69A-76AE4EED084C}"/>
              </a:ext>
            </a:extLst>
          </p:cNvPr>
          <p:cNvGrpSpPr/>
          <p:nvPr/>
        </p:nvGrpSpPr>
        <p:grpSpPr>
          <a:xfrm>
            <a:off x="723916" y="1994770"/>
            <a:ext cx="4426680" cy="253915"/>
            <a:chOff x="723916" y="1994770"/>
            <a:chExt cx="4426680" cy="253915"/>
          </a:xfrm>
        </p:grpSpPr>
        <p:sp>
          <p:nvSpPr>
            <p:cNvPr id="26" name="正方形/長方形 25">
              <a:extLst>
                <a:ext uri="{FF2B5EF4-FFF2-40B4-BE49-F238E27FC236}">
                  <a16:creationId xmlns:a16="http://schemas.microsoft.com/office/drawing/2014/main" id="{3B286A79-B0FE-442B-8518-48157ABD792B}"/>
                </a:ext>
              </a:extLst>
            </p:cNvPr>
            <p:cNvSpPr/>
            <p:nvPr/>
          </p:nvSpPr>
          <p:spPr>
            <a:xfrm>
              <a:off x="723916" y="1994770"/>
              <a:ext cx="1470644" cy="253915"/>
            </a:xfrm>
            <a:prstGeom prst="rect">
              <a:avLst/>
            </a:prstGeom>
            <a:solidFill>
              <a:srgbClr val="C4C4CD"/>
            </a:solidFill>
          </p:spPr>
          <p:txBody>
            <a:bodyPr wrap="none" rtlCol="0" anchor="ctr">
              <a:noAutofit/>
            </a:bodyPr>
            <a:lstStyle/>
            <a:p>
              <a:pPr algn="ctr" fontAlgn="auto">
                <a:spcBef>
                  <a:spcPts val="0"/>
                </a:spcBef>
                <a:spcAft>
                  <a:spcPts val="0"/>
                </a:spcAft>
              </a:pPr>
              <a:r>
                <a:rPr kumimoji="0" lang="ja-JP" altLang="en-US" sz="1200" kern="0">
                  <a:solidFill>
                    <a:sysClr val="windowText" lastClr="000000"/>
                  </a:solidFill>
                  <a:latin typeface="Meiryo UI" panose="020B0604030504040204" pitchFamily="50" charset="-128"/>
                  <a:ea typeface="Meiryo UI" panose="020B0604030504040204" pitchFamily="50" charset="-128"/>
                </a:rPr>
                <a:t>項目</a:t>
              </a:r>
            </a:p>
          </p:txBody>
        </p:sp>
        <p:sp>
          <p:nvSpPr>
            <p:cNvPr id="27" name="正方形/長方形 26">
              <a:extLst>
                <a:ext uri="{FF2B5EF4-FFF2-40B4-BE49-F238E27FC236}">
                  <a16:creationId xmlns:a16="http://schemas.microsoft.com/office/drawing/2014/main" id="{7A87BD67-7C9B-47EE-BEB3-6FD5AE5EF3B5}"/>
                </a:ext>
              </a:extLst>
            </p:cNvPr>
            <p:cNvSpPr/>
            <p:nvPr/>
          </p:nvSpPr>
          <p:spPr>
            <a:xfrm>
              <a:off x="2305594" y="1994770"/>
              <a:ext cx="2845002" cy="253915"/>
            </a:xfrm>
            <a:prstGeom prst="rect">
              <a:avLst/>
            </a:prstGeom>
            <a:solidFill>
              <a:srgbClr val="C4C4CD"/>
            </a:solidFill>
          </p:spPr>
          <p:txBody>
            <a:bodyPr wrap="none" rtlCol="0" anchor="ctr">
              <a:noAutofit/>
            </a:bodyPr>
            <a:lstStyle/>
            <a:p>
              <a:pPr algn="ctr" fontAlgn="auto">
                <a:spcBef>
                  <a:spcPts val="0"/>
                </a:spcBef>
                <a:spcAft>
                  <a:spcPts val="0"/>
                </a:spcAft>
              </a:pPr>
              <a:r>
                <a:rPr kumimoji="0" lang="ja-JP" altLang="en-US" sz="1200" kern="0">
                  <a:solidFill>
                    <a:sysClr val="windowText" lastClr="000000"/>
                  </a:solidFill>
                  <a:latin typeface="Meiryo UI" panose="020B0604030504040204" pitchFamily="50" charset="-128"/>
                  <a:ea typeface="Meiryo UI" panose="020B0604030504040204" pitchFamily="50" charset="-128"/>
                </a:rPr>
                <a:t>内容</a:t>
              </a:r>
            </a:p>
          </p:txBody>
        </p:sp>
      </p:grpSp>
      <p:sp>
        <p:nvSpPr>
          <p:cNvPr id="42" name="正方形/長方形 41">
            <a:extLst>
              <a:ext uri="{FF2B5EF4-FFF2-40B4-BE49-F238E27FC236}">
                <a16:creationId xmlns:a16="http://schemas.microsoft.com/office/drawing/2014/main" id="{F4DF23AD-A2D2-4DD6-B596-B416C3DBF387}"/>
              </a:ext>
            </a:extLst>
          </p:cNvPr>
          <p:cNvSpPr/>
          <p:nvPr/>
        </p:nvSpPr>
        <p:spPr>
          <a:xfrm>
            <a:off x="5542804" y="2045808"/>
            <a:ext cx="1470644" cy="1523041"/>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全体像を意識した</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検討を行う</a:t>
            </a:r>
          </a:p>
        </p:txBody>
      </p:sp>
      <p:sp>
        <p:nvSpPr>
          <p:cNvPr id="43" name="正方形/長方形 42">
            <a:extLst>
              <a:ext uri="{FF2B5EF4-FFF2-40B4-BE49-F238E27FC236}">
                <a16:creationId xmlns:a16="http://schemas.microsoft.com/office/drawing/2014/main" id="{848FF334-3977-4088-941D-F9BC47C60DC4}"/>
              </a:ext>
            </a:extLst>
          </p:cNvPr>
          <p:cNvSpPr/>
          <p:nvPr/>
        </p:nvSpPr>
        <p:spPr>
          <a:xfrm>
            <a:off x="7146925" y="2045808"/>
            <a:ext cx="2822559" cy="1523041"/>
          </a:xfrm>
          <a:prstGeom prst="rect">
            <a:avLst/>
          </a:prstGeom>
          <a:noFill/>
          <a:ln>
            <a:solidFill>
              <a:schemeClr val="bg1">
                <a:lumMod val="50000"/>
              </a:schemeClr>
            </a:solidFill>
          </a:ln>
        </p:spPr>
        <p:txBody>
          <a:bodyPr wrap="square" lIns="36000" rIns="36000" rtlCol="0" anchor="ctr">
            <a:noAutofit/>
          </a:bodyPr>
          <a:lstStyle/>
          <a:p>
            <a:pPr marL="171450" indent="-1714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各施策がそれぞれどのような注力課題に紐づく施策なのかを意識して検討を行う</a:t>
            </a:r>
            <a:endParaRPr lang="en-US" altLang="ja-JP" sz="140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関連する施策アイデアを組み合わせて、より効果的な施策へとブラッシュアップすることも有効</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5534F955-E096-44F9-A6E2-BB2F9E089D83}"/>
              </a:ext>
            </a:extLst>
          </p:cNvPr>
          <p:cNvSpPr/>
          <p:nvPr/>
        </p:nvSpPr>
        <p:spPr>
          <a:xfrm>
            <a:off x="5542804" y="3674776"/>
            <a:ext cx="1470644" cy="1675345"/>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発散と収束を</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意識する</a:t>
            </a:r>
          </a:p>
        </p:txBody>
      </p:sp>
      <p:sp>
        <p:nvSpPr>
          <p:cNvPr id="45" name="正方形/長方形 44">
            <a:extLst>
              <a:ext uri="{FF2B5EF4-FFF2-40B4-BE49-F238E27FC236}">
                <a16:creationId xmlns:a16="http://schemas.microsoft.com/office/drawing/2014/main" id="{83EF5C8B-1D67-456A-8331-C288AEC2C95C}"/>
              </a:ext>
            </a:extLst>
          </p:cNvPr>
          <p:cNvSpPr/>
          <p:nvPr/>
        </p:nvSpPr>
        <p:spPr>
          <a:xfrm>
            <a:off x="7146925" y="3674776"/>
            <a:ext cx="2822559" cy="1675345"/>
          </a:xfrm>
          <a:prstGeom prst="rect">
            <a:avLst/>
          </a:prstGeom>
          <a:noFill/>
          <a:ln>
            <a:solidFill>
              <a:schemeClr val="bg1">
                <a:lumMod val="50000"/>
              </a:schemeClr>
            </a:solidFill>
          </a:ln>
        </p:spPr>
        <p:txBody>
          <a:bodyPr wrap="square" lIns="36000" rIns="36000" rtlCol="0" anchor="ctr">
            <a:noAutofit/>
          </a:bodyPr>
          <a:lstStyle/>
          <a:p>
            <a:pPr marL="171450" indent="-171450">
              <a:buFont typeface="Arial" panose="020B0604020202020204" pitchFamily="34" charset="0"/>
              <a:buChar char="•"/>
            </a:pPr>
            <a:r>
              <a:rPr kumimoji="1" lang="ja-JP" altLang="en-US" sz="1400">
                <a:solidFill>
                  <a:schemeClr val="tx1"/>
                </a:solidFill>
                <a:latin typeface="Meiryo UI" panose="020B0604030504040204" pitchFamily="50" charset="-128"/>
                <a:ea typeface="Meiryo UI" panose="020B0604030504040204" pitchFamily="50" charset="-128"/>
              </a:rPr>
              <a:t>アイデアを検討する段階では、リソース等の制約や実現可能性は意識せずに幅広く検討を行う</a:t>
            </a:r>
            <a:endParaRPr kumimoji="1" lang="en-US" altLang="ja-JP" sz="14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400">
                <a:solidFill>
                  <a:schemeClr val="tx1"/>
                </a:solidFill>
                <a:latin typeface="Meiryo UI" panose="020B0604030504040204" pitchFamily="50" charset="-128"/>
                <a:ea typeface="Meiryo UI" panose="020B0604030504040204" pitchFamily="50" charset="-128"/>
              </a:rPr>
              <a:t>施策アイデアが出そろった段階で、それらを評価する軸を設定し、優先順位付けを行うことで検討の収束を図る（軸の例：リソース有無、効果の大きさ）</a:t>
            </a:r>
          </a:p>
        </p:txBody>
      </p:sp>
      <p:sp>
        <p:nvSpPr>
          <p:cNvPr id="46" name="正方形/長方形 45">
            <a:extLst>
              <a:ext uri="{FF2B5EF4-FFF2-40B4-BE49-F238E27FC236}">
                <a16:creationId xmlns:a16="http://schemas.microsoft.com/office/drawing/2014/main" id="{58CEAD0E-7207-4C0E-8061-69E8718872F6}"/>
              </a:ext>
            </a:extLst>
          </p:cNvPr>
          <p:cNvSpPr/>
          <p:nvPr/>
        </p:nvSpPr>
        <p:spPr>
          <a:xfrm>
            <a:off x="5542804" y="5456047"/>
            <a:ext cx="1470644" cy="1523041"/>
          </a:xfrm>
          <a:prstGeom prst="rect">
            <a:avLst/>
          </a:prstGeom>
          <a:solidFill>
            <a:srgbClr val="687A70"/>
          </a:solidFill>
          <a:ln>
            <a:solidFill>
              <a:srgbClr val="FFFFFF">
                <a:lumMod val="50000"/>
              </a:srgbClr>
            </a:solidFill>
          </a:ln>
        </p:spPr>
        <p:txBody>
          <a:bodyPr wrap="none" rtlCol="0" anchor="ctr">
            <a:noAutofit/>
          </a:bodyPr>
          <a:lstStyle/>
          <a:p>
            <a:pPr algn="ctr" fontAlgn="auto">
              <a:spcBef>
                <a:spcPts val="0"/>
              </a:spcBef>
              <a:spcAft>
                <a:spcPts val="0"/>
              </a:spcAft>
            </a:pPr>
            <a:r>
              <a:rPr kumimoji="0" lang="ja-JP" altLang="en-US" sz="1400" b="1" kern="0">
                <a:solidFill>
                  <a:schemeClr val="bg1"/>
                </a:solidFill>
                <a:latin typeface="Meiryo UI" panose="020B0604030504040204" pitchFamily="50" charset="-128"/>
                <a:ea typeface="Meiryo UI" panose="020B0604030504040204" pitchFamily="50" charset="-128"/>
              </a:rPr>
              <a:t>幅広い</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ステークホルダーの</a:t>
            </a:r>
            <a:br>
              <a:rPr kumimoji="0" lang="en-US" altLang="ja-JP" sz="1400" b="1" kern="0">
                <a:solidFill>
                  <a:schemeClr val="bg1"/>
                </a:solidFill>
                <a:latin typeface="Meiryo UI" panose="020B0604030504040204" pitchFamily="50" charset="-128"/>
                <a:ea typeface="Meiryo UI" panose="020B0604030504040204" pitchFamily="50" charset="-128"/>
              </a:rPr>
            </a:br>
            <a:r>
              <a:rPr kumimoji="0" lang="ja-JP" altLang="en-US" sz="1400" b="1" kern="0">
                <a:solidFill>
                  <a:schemeClr val="bg1"/>
                </a:solidFill>
                <a:latin typeface="Meiryo UI" panose="020B0604030504040204" pitchFamily="50" charset="-128"/>
                <a:ea typeface="Meiryo UI" panose="020B0604030504040204" pitchFamily="50" charset="-128"/>
              </a:rPr>
              <a:t>意見を取り入れる</a:t>
            </a:r>
          </a:p>
        </p:txBody>
      </p:sp>
      <p:sp>
        <p:nvSpPr>
          <p:cNvPr id="47" name="正方形/長方形 46">
            <a:extLst>
              <a:ext uri="{FF2B5EF4-FFF2-40B4-BE49-F238E27FC236}">
                <a16:creationId xmlns:a16="http://schemas.microsoft.com/office/drawing/2014/main" id="{22417690-3FBC-4B22-9B67-B31DCD2154AA}"/>
              </a:ext>
            </a:extLst>
          </p:cNvPr>
          <p:cNvSpPr/>
          <p:nvPr/>
        </p:nvSpPr>
        <p:spPr>
          <a:xfrm>
            <a:off x="7146925" y="5456047"/>
            <a:ext cx="2822559" cy="1523041"/>
          </a:xfrm>
          <a:prstGeom prst="rect">
            <a:avLst/>
          </a:prstGeom>
          <a:noFill/>
          <a:ln>
            <a:solidFill>
              <a:schemeClr val="bg1">
                <a:lumMod val="50000"/>
              </a:schemeClr>
            </a:solidFill>
          </a:ln>
        </p:spPr>
        <p:txBody>
          <a:bodyPr wrap="square" lIns="36000" rIns="36000" rtlCol="0" anchor="ctr">
            <a:noAutofit/>
          </a:bodyPr>
          <a:lstStyle/>
          <a:p>
            <a:pPr marL="171450" indent="-171450">
              <a:buFont typeface="Arial" panose="020B0604020202020204" pitchFamily="34" charset="0"/>
              <a:buChar char="•"/>
            </a:pPr>
            <a:r>
              <a:rPr lang="ja-JP" altLang="en-US" sz="1400">
                <a:solidFill>
                  <a:schemeClr val="tx1"/>
                </a:solidFill>
                <a:latin typeface="Meiryo UI" panose="020B0604030504040204" pitchFamily="50" charset="-128"/>
                <a:ea typeface="Meiryo UI" panose="020B0604030504040204" pitchFamily="50" charset="-128"/>
              </a:rPr>
              <a:t>施策に関連する人々と積極的にコミュニケーションを実施し、自分ごととして捉えてもらうことで、</a:t>
            </a:r>
            <a:r>
              <a:rPr kumimoji="1" lang="ja-JP" altLang="en-US" sz="1400">
                <a:solidFill>
                  <a:schemeClr val="tx1"/>
                </a:solidFill>
                <a:latin typeface="Meiryo UI" panose="020B0604030504040204" pitchFamily="50" charset="-128"/>
                <a:ea typeface="Meiryo UI" panose="020B0604030504040204" pitchFamily="50" charset="-128"/>
              </a:rPr>
              <a:t>施策に多様な観点が反映されることに加え実行時のコミットメントも期待できる</a:t>
            </a:r>
            <a:endParaRPr kumimoji="1" lang="en-US" altLang="ja-JP" sz="1400" strike="sngStrike">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400">
                <a:solidFill>
                  <a:schemeClr val="tx1"/>
                </a:solidFill>
                <a:latin typeface="Meiryo UI" panose="020B0604030504040204" pitchFamily="50" charset="-128"/>
                <a:ea typeface="Meiryo UI" panose="020B0604030504040204" pitchFamily="50" charset="-128"/>
              </a:rPr>
              <a:t>外部人材の活用も有効</a:t>
            </a:r>
          </a:p>
        </p:txBody>
      </p:sp>
      <p:sp>
        <p:nvSpPr>
          <p:cNvPr id="28" name="正方形/長方形 27">
            <a:extLst>
              <a:ext uri="{FF2B5EF4-FFF2-40B4-BE49-F238E27FC236}">
                <a16:creationId xmlns:a16="http://schemas.microsoft.com/office/drawing/2014/main" id="{B557B94B-6CA5-47CA-9E9B-526D7222A65C}"/>
              </a:ext>
            </a:extLst>
          </p:cNvPr>
          <p:cNvSpPr/>
          <p:nvPr/>
        </p:nvSpPr>
        <p:spPr>
          <a:xfrm>
            <a:off x="723916" y="2943146"/>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注力課題</a:t>
            </a:r>
          </a:p>
        </p:txBody>
      </p:sp>
      <p:sp>
        <p:nvSpPr>
          <p:cNvPr id="29" name="正方形/長方形 28">
            <a:extLst>
              <a:ext uri="{FF2B5EF4-FFF2-40B4-BE49-F238E27FC236}">
                <a16:creationId xmlns:a16="http://schemas.microsoft.com/office/drawing/2014/main" id="{421566E8-8286-485D-A431-8B0FBF73E7FF}"/>
              </a:ext>
            </a:extLst>
          </p:cNvPr>
          <p:cNvSpPr/>
          <p:nvPr/>
        </p:nvSpPr>
        <p:spPr>
          <a:xfrm>
            <a:off x="2305594" y="2943146"/>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施策を通じて解決を図る注力課題を記載</a:t>
            </a:r>
            <a:endPar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D3B47FA3-C7BD-4D4C-8D2A-D0D3BF453712}"/>
              </a:ext>
            </a:extLst>
          </p:cNvPr>
          <p:cNvSpPr/>
          <p:nvPr/>
        </p:nvSpPr>
        <p:spPr>
          <a:xfrm>
            <a:off x="723916" y="3605753"/>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担当課</a:t>
            </a:r>
          </a:p>
        </p:txBody>
      </p:sp>
      <p:sp>
        <p:nvSpPr>
          <p:cNvPr id="31" name="正方形/長方形 30">
            <a:extLst>
              <a:ext uri="{FF2B5EF4-FFF2-40B4-BE49-F238E27FC236}">
                <a16:creationId xmlns:a16="http://schemas.microsoft.com/office/drawing/2014/main" id="{0A3C2296-1563-4508-B26F-822648F908FD}"/>
              </a:ext>
            </a:extLst>
          </p:cNvPr>
          <p:cNvSpPr/>
          <p:nvPr/>
        </p:nvSpPr>
        <p:spPr>
          <a:xfrm>
            <a:off x="2305594" y="3605753"/>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施策を実施する担当課を記載</a:t>
            </a:r>
          </a:p>
        </p:txBody>
      </p:sp>
      <p:sp>
        <p:nvSpPr>
          <p:cNvPr id="32" name="正方形/長方形 31">
            <a:extLst>
              <a:ext uri="{FF2B5EF4-FFF2-40B4-BE49-F238E27FC236}">
                <a16:creationId xmlns:a16="http://schemas.microsoft.com/office/drawing/2014/main" id="{EC373FBF-BA81-4CFE-ABAB-9F8CF737084D}"/>
              </a:ext>
            </a:extLst>
          </p:cNvPr>
          <p:cNvSpPr/>
          <p:nvPr/>
        </p:nvSpPr>
        <p:spPr>
          <a:xfrm>
            <a:off x="723916" y="4268360"/>
            <a:ext cx="1470644" cy="722909"/>
          </a:xfrm>
          <a:prstGeom prst="rect">
            <a:avLst/>
          </a:prstGeom>
          <a:noFill/>
          <a:ln>
            <a:noFill/>
          </a:ln>
        </p:spPr>
        <p:txBody>
          <a:bodyPr wrap="none" rtlCol="0" anchor="ctr">
            <a:noAutofit/>
          </a:bodyPr>
          <a:lstStyle/>
          <a:p>
            <a:pPr algn="ctr"/>
            <a:r>
              <a:rPr lang="ja-JP" altLang="en-US" sz="1200">
                <a:latin typeface="Meiryo UI" panose="020B0604030504040204" pitchFamily="50" charset="-128"/>
                <a:ea typeface="Meiryo UI" panose="020B0604030504040204" pitchFamily="50" charset="-128"/>
              </a:rPr>
              <a:t>施策名</a:t>
            </a:r>
            <a:endParaRPr kumimoji="1" lang="ja-JP" altLang="en-US" sz="1200">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A7D577B9-E0C2-4CEB-AC85-E176322E65C0}"/>
              </a:ext>
            </a:extLst>
          </p:cNvPr>
          <p:cNvSpPr/>
          <p:nvPr/>
        </p:nvSpPr>
        <p:spPr>
          <a:xfrm>
            <a:off x="2305594" y="4268360"/>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施策名を記載</a:t>
            </a: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30C59AFE-BA21-420B-9316-DDE5A60600AA}"/>
              </a:ext>
            </a:extLst>
          </p:cNvPr>
          <p:cNvSpPr/>
          <p:nvPr/>
        </p:nvSpPr>
        <p:spPr>
          <a:xfrm>
            <a:off x="723916" y="4930967"/>
            <a:ext cx="1470644" cy="722909"/>
          </a:xfrm>
          <a:prstGeom prst="rect">
            <a:avLst/>
          </a:prstGeom>
          <a:noFill/>
          <a:ln>
            <a:noFill/>
          </a:ln>
        </p:spPr>
        <p:txBody>
          <a:bodyPr wrap="none" rtlCol="0" anchor="ctr">
            <a:noAutofit/>
          </a:bodyPr>
          <a:lstStyle/>
          <a:p>
            <a:pPr algn="ctr"/>
            <a:r>
              <a:rPr lang="ja-JP" altLang="en-US" sz="1200">
                <a:latin typeface="Meiryo UI" panose="020B0604030504040204" pitchFamily="50" charset="-128"/>
                <a:ea typeface="Meiryo UI" panose="020B0604030504040204" pitchFamily="50" charset="-128"/>
              </a:rPr>
              <a:t>施策の方向性・</a:t>
            </a:r>
            <a:br>
              <a:rPr lang="en-US" altLang="ja-JP" sz="1200">
                <a:latin typeface="Meiryo UI" panose="020B0604030504040204" pitchFamily="50" charset="-128"/>
                <a:ea typeface="Meiryo UI" panose="020B0604030504040204" pitchFamily="50" charset="-128"/>
              </a:rPr>
            </a:br>
            <a:r>
              <a:rPr lang="ja-JP" altLang="en-US" sz="1200">
                <a:latin typeface="Meiryo UI" panose="020B0604030504040204" pitchFamily="50" charset="-128"/>
                <a:ea typeface="Meiryo UI" panose="020B0604030504040204" pitchFamily="50" charset="-128"/>
              </a:rPr>
              <a:t>施策内容</a:t>
            </a:r>
            <a:endParaRPr kumimoji="1" lang="ja-JP" altLang="en-US" sz="120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2A8D4130-894F-4DB4-8D0D-4EF73DC5DFD4}"/>
              </a:ext>
            </a:extLst>
          </p:cNvPr>
          <p:cNvSpPr/>
          <p:nvPr/>
        </p:nvSpPr>
        <p:spPr>
          <a:xfrm>
            <a:off x="2305594" y="4930967"/>
            <a:ext cx="2845002" cy="722909"/>
          </a:xfrm>
          <a:prstGeom prst="rect">
            <a:avLst/>
          </a:prstGeom>
          <a:noFill/>
          <a:ln>
            <a:noFill/>
          </a:ln>
        </p:spPr>
        <p:txBody>
          <a:bodyPr wrap="square" lIns="36000" tIns="36000" rIns="36000" bIns="36000" rtlCol="0" anchor="ctr">
            <a:noAutofit/>
          </a:bodyPr>
          <a:lstStyle/>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注力課題の解決をどのような方向性で実施しようとしたのかと、具体的な施策内容を記載</a:t>
            </a:r>
          </a:p>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総合戦略等における位置づけも記載</a:t>
            </a:r>
          </a:p>
        </p:txBody>
      </p:sp>
      <p:sp>
        <p:nvSpPr>
          <p:cNvPr id="37" name="正方形/長方形 36">
            <a:extLst>
              <a:ext uri="{FF2B5EF4-FFF2-40B4-BE49-F238E27FC236}">
                <a16:creationId xmlns:a16="http://schemas.microsoft.com/office/drawing/2014/main" id="{B30E2AEC-F520-4545-BFB2-D1DC68CB34EB}"/>
              </a:ext>
            </a:extLst>
          </p:cNvPr>
          <p:cNvSpPr/>
          <p:nvPr/>
        </p:nvSpPr>
        <p:spPr>
          <a:xfrm>
            <a:off x="723916" y="5593574"/>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期待する施策の</a:t>
            </a:r>
            <a:br>
              <a:rPr kumimoji="1" lang="en-US" altLang="ja-JP" sz="1200">
                <a:latin typeface="Meiryo UI" panose="020B0604030504040204" pitchFamily="50" charset="-128"/>
                <a:ea typeface="Meiryo UI" panose="020B0604030504040204" pitchFamily="50" charset="-128"/>
              </a:rPr>
            </a:br>
            <a:r>
              <a:rPr kumimoji="1" lang="ja-JP" altLang="en-US" sz="1200">
                <a:latin typeface="Meiryo UI" panose="020B0604030504040204" pitchFamily="50" charset="-128"/>
                <a:ea typeface="Meiryo UI" panose="020B0604030504040204" pitchFamily="50" charset="-128"/>
              </a:rPr>
              <a:t>アウトカム（</a:t>
            </a:r>
            <a:r>
              <a:rPr kumimoji="1" lang="en-US" altLang="ja-JP" sz="1200">
                <a:latin typeface="Meiryo UI" panose="020B0604030504040204" pitchFamily="50" charset="-128"/>
                <a:ea typeface="Meiryo UI" panose="020B0604030504040204" pitchFamily="50" charset="-128"/>
              </a:rPr>
              <a:t>KPI</a:t>
            </a:r>
            <a:r>
              <a:rPr kumimoji="1" lang="ja-JP" altLang="en-US" sz="1200">
                <a:latin typeface="Meiryo UI" panose="020B0604030504040204" pitchFamily="50" charset="-128"/>
                <a:ea typeface="Meiryo UI" panose="020B0604030504040204" pitchFamily="50" charset="-128"/>
              </a:rPr>
              <a:t>）</a:t>
            </a:r>
          </a:p>
        </p:txBody>
      </p:sp>
      <p:sp>
        <p:nvSpPr>
          <p:cNvPr id="38" name="正方形/長方形 37">
            <a:extLst>
              <a:ext uri="{FF2B5EF4-FFF2-40B4-BE49-F238E27FC236}">
                <a16:creationId xmlns:a16="http://schemas.microsoft.com/office/drawing/2014/main" id="{B18DA8B8-D2DF-4C5D-9437-C85F0619F366}"/>
              </a:ext>
            </a:extLst>
          </p:cNvPr>
          <p:cNvSpPr/>
          <p:nvPr/>
        </p:nvSpPr>
        <p:spPr>
          <a:xfrm>
            <a:off x="2305594" y="5593574"/>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施策の直接的な効果を示す指標について、目標値を記載</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効果測定で用いる指標についても記載</a:t>
            </a: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4AF2BED5-D1AC-47B2-A318-C9F2F1235DE3}"/>
              </a:ext>
            </a:extLst>
          </p:cNvPr>
          <p:cNvSpPr/>
          <p:nvPr/>
        </p:nvSpPr>
        <p:spPr>
          <a:xfrm>
            <a:off x="723916" y="6256179"/>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期待する施策の</a:t>
            </a:r>
            <a:br>
              <a:rPr kumimoji="1" lang="en-US" altLang="ja-JP" sz="1200">
                <a:latin typeface="Meiryo UI" panose="020B0604030504040204" pitchFamily="50" charset="-128"/>
                <a:ea typeface="Meiryo UI" panose="020B0604030504040204" pitchFamily="50" charset="-128"/>
              </a:rPr>
            </a:br>
            <a:r>
              <a:rPr kumimoji="1" lang="ja-JP" altLang="en-US" sz="1200">
                <a:latin typeface="Meiryo UI" panose="020B0604030504040204" pitchFamily="50" charset="-128"/>
                <a:ea typeface="Meiryo UI" panose="020B0604030504040204" pitchFamily="50" charset="-128"/>
              </a:rPr>
              <a:t>アウトプット</a:t>
            </a:r>
          </a:p>
        </p:txBody>
      </p:sp>
      <p:sp>
        <p:nvSpPr>
          <p:cNvPr id="40" name="正方形/長方形 39">
            <a:extLst>
              <a:ext uri="{FF2B5EF4-FFF2-40B4-BE49-F238E27FC236}">
                <a16:creationId xmlns:a16="http://schemas.microsoft.com/office/drawing/2014/main" id="{929A4BF9-5E59-44A8-8C77-38BB68E472DA}"/>
              </a:ext>
            </a:extLst>
          </p:cNvPr>
          <p:cNvSpPr/>
          <p:nvPr/>
        </p:nvSpPr>
        <p:spPr>
          <a:xfrm>
            <a:off x="2305594" y="6256179"/>
            <a:ext cx="2845002" cy="722909"/>
          </a:xfrm>
          <a:prstGeom prst="rect">
            <a:avLst/>
          </a:prstGeom>
          <a:noFill/>
          <a:ln>
            <a:noFill/>
          </a:ln>
        </p:spPr>
        <p:txBody>
          <a:bodyPr wrap="square" lIns="36000" tIns="36000" rIns="36000" bIns="36000" rtlCol="0" anchor="ctr">
            <a:noAutofit/>
          </a:bodyPr>
          <a:lstStyle/>
          <a:p>
            <a:pPr marL="171450" indent="-171450">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施策の活動量を示す指標について、目標値を記載</a:t>
            </a:r>
          </a:p>
        </p:txBody>
      </p:sp>
      <p:cxnSp>
        <p:nvCxnSpPr>
          <p:cNvPr id="57" name="直線コネクタ 56">
            <a:extLst>
              <a:ext uri="{FF2B5EF4-FFF2-40B4-BE49-F238E27FC236}">
                <a16:creationId xmlns:a16="http://schemas.microsoft.com/office/drawing/2014/main" id="{CF5ADDB6-0459-454E-A154-C92ED62511F2}"/>
              </a:ext>
            </a:extLst>
          </p:cNvPr>
          <p:cNvCxnSpPr>
            <a:cxnSpLocks/>
          </p:cNvCxnSpPr>
          <p:nvPr/>
        </p:nvCxnSpPr>
        <p:spPr>
          <a:xfrm>
            <a:off x="723916" y="4298511"/>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4F018A4E-4CA8-4ACB-8430-3DB83BF1D26D}"/>
              </a:ext>
            </a:extLst>
          </p:cNvPr>
          <p:cNvCxnSpPr>
            <a:cxnSpLocks/>
          </p:cNvCxnSpPr>
          <p:nvPr/>
        </p:nvCxnSpPr>
        <p:spPr>
          <a:xfrm>
            <a:off x="723916" y="3635904"/>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0606EF0D-27E0-4839-8676-BD2BB6E40249}"/>
              </a:ext>
            </a:extLst>
          </p:cNvPr>
          <p:cNvCxnSpPr>
            <a:cxnSpLocks/>
          </p:cNvCxnSpPr>
          <p:nvPr/>
        </p:nvCxnSpPr>
        <p:spPr>
          <a:xfrm>
            <a:off x="723916" y="4961118"/>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A97E5C11-248B-412F-BE7F-F7D9C959794F}"/>
              </a:ext>
            </a:extLst>
          </p:cNvPr>
          <p:cNvCxnSpPr>
            <a:cxnSpLocks/>
          </p:cNvCxnSpPr>
          <p:nvPr/>
        </p:nvCxnSpPr>
        <p:spPr>
          <a:xfrm>
            <a:off x="723916" y="5623725"/>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A49DB5F2-15C5-4CD2-837D-3E1498189B12}"/>
              </a:ext>
            </a:extLst>
          </p:cNvPr>
          <p:cNvCxnSpPr>
            <a:cxnSpLocks/>
          </p:cNvCxnSpPr>
          <p:nvPr/>
        </p:nvCxnSpPr>
        <p:spPr>
          <a:xfrm>
            <a:off x="723916" y="6286332"/>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DAEB04DB-97B9-974A-DE50-5A3AA1FAC62A}"/>
              </a:ext>
            </a:extLst>
          </p:cNvPr>
          <p:cNvSpPr/>
          <p:nvPr/>
        </p:nvSpPr>
        <p:spPr>
          <a:xfrm>
            <a:off x="723916" y="2280539"/>
            <a:ext cx="1470644" cy="722909"/>
          </a:xfrm>
          <a:prstGeom prst="rect">
            <a:avLst/>
          </a:prstGeom>
          <a:noFill/>
          <a:ln>
            <a:noFill/>
          </a:ln>
        </p:spPr>
        <p:txBody>
          <a:bodyPr wrap="none" rtlCol="0" anchor="ctr">
            <a:noAutofit/>
          </a:bodyPr>
          <a:lstStyle/>
          <a:p>
            <a:pPr algn="ctr"/>
            <a:r>
              <a:rPr kumimoji="1" lang="ja-JP" altLang="en-US" sz="1200">
                <a:latin typeface="Meiryo UI" panose="020B0604030504040204" pitchFamily="50" charset="-128"/>
                <a:ea typeface="Meiryo UI" panose="020B0604030504040204" pitchFamily="50" charset="-128"/>
              </a:rPr>
              <a:t>政策課題と総合的な</a:t>
            </a:r>
            <a:br>
              <a:rPr kumimoji="1" lang="en-US" altLang="ja-JP" sz="1200">
                <a:latin typeface="Meiryo UI" panose="020B0604030504040204" pitchFamily="50" charset="-128"/>
                <a:ea typeface="Meiryo UI" panose="020B0604030504040204" pitchFamily="50" charset="-128"/>
              </a:rPr>
            </a:br>
            <a:r>
              <a:rPr kumimoji="1" lang="ja-JP" altLang="en-US" sz="1200">
                <a:latin typeface="Meiryo UI" panose="020B0604030504040204" pitchFamily="50" charset="-128"/>
                <a:ea typeface="Meiryo UI" panose="020B0604030504040204" pitchFamily="50" charset="-128"/>
              </a:rPr>
              <a:t>アウトカム（</a:t>
            </a:r>
            <a:r>
              <a:rPr kumimoji="1" lang="en-US" altLang="ja-JP" sz="1200">
                <a:latin typeface="Meiryo UI" panose="020B0604030504040204" pitchFamily="50" charset="-128"/>
                <a:ea typeface="Meiryo UI" panose="020B0604030504040204" pitchFamily="50" charset="-128"/>
              </a:rPr>
              <a:t>KGI</a:t>
            </a:r>
            <a:r>
              <a:rPr kumimoji="1" lang="ja-JP" altLang="en-US" sz="1200">
                <a:latin typeface="Meiryo UI" panose="020B0604030504040204" pitchFamily="50" charset="-128"/>
                <a:ea typeface="Meiryo UI" panose="020B0604030504040204" pitchFamily="50" charset="-128"/>
              </a:rPr>
              <a:t>）</a:t>
            </a:r>
          </a:p>
        </p:txBody>
      </p:sp>
      <p:sp>
        <p:nvSpPr>
          <p:cNvPr id="14" name="正方形/長方形 13">
            <a:extLst>
              <a:ext uri="{FF2B5EF4-FFF2-40B4-BE49-F238E27FC236}">
                <a16:creationId xmlns:a16="http://schemas.microsoft.com/office/drawing/2014/main" id="{887A154B-4548-46AA-940F-102121C4FE7A}"/>
              </a:ext>
            </a:extLst>
          </p:cNvPr>
          <p:cNvSpPr/>
          <p:nvPr/>
        </p:nvSpPr>
        <p:spPr>
          <a:xfrm>
            <a:off x="2305594" y="2280539"/>
            <a:ext cx="2845002" cy="722909"/>
          </a:xfrm>
          <a:prstGeom prst="rect">
            <a:avLst/>
          </a:prstGeom>
          <a:noFill/>
          <a:ln>
            <a:noFill/>
          </a:ln>
        </p:spPr>
        <p:txBody>
          <a:bodyPr wrap="square" lIns="36000" tIns="36000" rIns="36000" bIns="36000" rtlCol="0" anchor="ctr">
            <a:no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施策を通じて最終的に解決を図りたい政策課題を記載</a:t>
            </a:r>
            <a:endPar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kern="0">
                <a:solidFill>
                  <a:sysClr val="windowText" lastClr="000000"/>
                </a:solidFill>
                <a:latin typeface="Meiryo UI" panose="020B0604030504040204" pitchFamily="50" charset="-128"/>
                <a:ea typeface="Meiryo UI" panose="020B0604030504040204" pitchFamily="50" charset="-128"/>
              </a:rPr>
              <a:t>政策課題の解決状況を示す</a:t>
            </a:r>
            <a:r>
              <a:rPr kumimoji="0" lang="ja-JP" altLang="en-US" sz="1200" kern="0">
                <a:solidFill>
                  <a:schemeClr val="tx1"/>
                </a:solidFill>
                <a:latin typeface="Meiryo UI" panose="020B0604030504040204" pitchFamily="50" charset="-128"/>
                <a:ea typeface="Meiryo UI" panose="020B0604030504040204" pitchFamily="50" charset="-128"/>
              </a:rPr>
              <a:t>期待</a:t>
            </a:r>
            <a:r>
              <a:rPr kumimoji="0" lang="ja-JP" altLang="en-US" sz="1200" kern="0">
                <a:solidFill>
                  <a:sysClr val="windowText" lastClr="000000"/>
                </a:solidFill>
                <a:latin typeface="Meiryo UI" panose="020B0604030504040204" pitchFamily="50" charset="-128"/>
                <a:ea typeface="Meiryo UI" panose="020B0604030504040204" pitchFamily="50" charset="-128"/>
              </a:rPr>
              <a:t>アウトカム（</a:t>
            </a:r>
            <a:r>
              <a:rPr kumimoji="0" lang="en-US" altLang="ja-JP" sz="1200" kern="0">
                <a:solidFill>
                  <a:sysClr val="windowText" lastClr="000000"/>
                </a:solidFill>
                <a:latin typeface="Meiryo UI" panose="020B0604030504040204" pitchFamily="50" charset="-128"/>
                <a:ea typeface="Meiryo UI" panose="020B0604030504040204" pitchFamily="50" charset="-128"/>
              </a:rPr>
              <a:t>KGI</a:t>
            </a:r>
            <a:r>
              <a:rPr kumimoji="0" lang="ja-JP" altLang="en-US" sz="1200" kern="0">
                <a:solidFill>
                  <a:sysClr val="windowText" lastClr="000000"/>
                </a:solidFill>
                <a:latin typeface="Meiryo UI" panose="020B0604030504040204" pitchFamily="50" charset="-128"/>
                <a:ea typeface="Meiryo UI" panose="020B0604030504040204" pitchFamily="50" charset="-128"/>
              </a:rPr>
              <a:t>）についても記載</a:t>
            </a: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cxnSp>
        <p:nvCxnSpPr>
          <p:cNvPr id="41" name="直線コネクタ 40">
            <a:extLst>
              <a:ext uri="{FF2B5EF4-FFF2-40B4-BE49-F238E27FC236}">
                <a16:creationId xmlns:a16="http://schemas.microsoft.com/office/drawing/2014/main" id="{286F13BE-011D-551F-BC7D-5FB841CABECC}"/>
              </a:ext>
            </a:extLst>
          </p:cNvPr>
          <p:cNvCxnSpPr>
            <a:cxnSpLocks/>
          </p:cNvCxnSpPr>
          <p:nvPr/>
        </p:nvCxnSpPr>
        <p:spPr>
          <a:xfrm>
            <a:off x="723916" y="3020922"/>
            <a:ext cx="4426680"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 name="矢印: 五方向 2">
            <a:extLst>
              <a:ext uri="{FF2B5EF4-FFF2-40B4-BE49-F238E27FC236}">
                <a16:creationId xmlns:a16="http://schemas.microsoft.com/office/drawing/2014/main" id="{A853240F-46B5-DC98-AE00-53783A70A4FD}"/>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6" name="矢印: 五方向 5">
            <a:extLst>
              <a:ext uri="{FF2B5EF4-FFF2-40B4-BE49-F238E27FC236}">
                <a16:creationId xmlns:a16="http://schemas.microsoft.com/office/drawing/2014/main" id="{3658D5F8-C4F7-3ED7-FDD9-ED9F6D966C9E}"/>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7" name="正方形/長方形 6">
            <a:extLst>
              <a:ext uri="{FF2B5EF4-FFF2-40B4-BE49-F238E27FC236}">
                <a16:creationId xmlns:a16="http://schemas.microsoft.com/office/drawing/2014/main" id="{6AA36B26-840A-2CAF-0204-3EC973FBD30A}"/>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Tree>
    <p:extLst>
      <p:ext uri="{BB962C8B-B14F-4D97-AF65-F5344CB8AC3E}">
        <p14:creationId xmlns:p14="http://schemas.microsoft.com/office/powerpoint/2010/main" val="22554087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35</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433163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施策の見直し／改善ワークシート</a:t>
            </a:r>
          </a:p>
        </p:txBody>
      </p:sp>
      <p:sp>
        <p:nvSpPr>
          <p:cNvPr id="2" name="矢印: 五方向 1">
            <a:extLst>
              <a:ext uri="{FF2B5EF4-FFF2-40B4-BE49-F238E27FC236}">
                <a16:creationId xmlns:a16="http://schemas.microsoft.com/office/drawing/2014/main" id="{5F83BC55-F838-AF4E-7E54-500198944A87}"/>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3" name="矢印: 五方向 2">
            <a:extLst>
              <a:ext uri="{FF2B5EF4-FFF2-40B4-BE49-F238E27FC236}">
                <a16:creationId xmlns:a16="http://schemas.microsoft.com/office/drawing/2014/main" id="{088A1A94-206C-15A4-0B85-B63FA4382DE8}"/>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4" name="正方形/長方形 3">
            <a:extLst>
              <a:ext uri="{FF2B5EF4-FFF2-40B4-BE49-F238E27FC236}">
                <a16:creationId xmlns:a16="http://schemas.microsoft.com/office/drawing/2014/main" id="{51FB8C5D-7EB4-0822-6191-1E334766CC57}"/>
              </a:ext>
            </a:extLst>
          </p:cNvPr>
          <p:cNvSpPr/>
          <p:nvPr/>
        </p:nvSpPr>
        <p:spPr>
          <a:xfrm>
            <a:off x="2419929" y="2373353"/>
            <a:ext cx="1023021"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担当課</a:t>
            </a:r>
          </a:p>
        </p:txBody>
      </p:sp>
      <p:sp>
        <p:nvSpPr>
          <p:cNvPr id="8" name="正方形/長方形 7">
            <a:extLst>
              <a:ext uri="{FF2B5EF4-FFF2-40B4-BE49-F238E27FC236}">
                <a16:creationId xmlns:a16="http://schemas.microsoft.com/office/drawing/2014/main" id="{15EBBF4C-5445-1E9B-7E6D-3A713481D149}"/>
              </a:ext>
            </a:extLst>
          </p:cNvPr>
          <p:cNvSpPr/>
          <p:nvPr/>
        </p:nvSpPr>
        <p:spPr>
          <a:xfrm>
            <a:off x="4636457"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施策の方向性・施策内容</a:t>
            </a:r>
          </a:p>
        </p:txBody>
      </p:sp>
      <p:sp>
        <p:nvSpPr>
          <p:cNvPr id="10" name="正方形/長方形 9">
            <a:extLst>
              <a:ext uri="{FF2B5EF4-FFF2-40B4-BE49-F238E27FC236}">
                <a16:creationId xmlns:a16="http://schemas.microsoft.com/office/drawing/2014/main" id="{EF6A9C87-F7AB-D781-8AD3-5B8DD95919EE}"/>
              </a:ext>
            </a:extLst>
          </p:cNvPr>
          <p:cNvSpPr/>
          <p:nvPr/>
        </p:nvSpPr>
        <p:spPr>
          <a:xfrm>
            <a:off x="6497586"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アウトカム（</a:t>
            </a:r>
            <a:r>
              <a:rPr lang="en-US" altLang="ja-JP" sz="1200" b="1">
                <a:solidFill>
                  <a:schemeClr val="bg1"/>
                </a:solidFill>
                <a:latin typeface="Meiryo UI" panose="020B0604030504040204" pitchFamily="50" charset="-128"/>
                <a:ea typeface="Meiryo UI" panose="020B0604030504040204" pitchFamily="50" charset="-128"/>
              </a:rPr>
              <a:t>KPI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11" name="正方形/長方形 10">
            <a:extLst>
              <a:ext uri="{FF2B5EF4-FFF2-40B4-BE49-F238E27FC236}">
                <a16:creationId xmlns:a16="http://schemas.microsoft.com/office/drawing/2014/main" id="{04FDF9F5-B7EE-D6B4-D8C1-E73A5FDE85CF}"/>
              </a:ext>
            </a:extLst>
          </p:cNvPr>
          <p:cNvSpPr/>
          <p:nvPr/>
        </p:nvSpPr>
        <p:spPr>
          <a:xfrm>
            <a:off x="8358714"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アウトプット</a:t>
            </a:r>
          </a:p>
        </p:txBody>
      </p:sp>
      <p:sp>
        <p:nvSpPr>
          <p:cNvPr id="14" name="正方形/長方形 13">
            <a:extLst>
              <a:ext uri="{FF2B5EF4-FFF2-40B4-BE49-F238E27FC236}">
                <a16:creationId xmlns:a16="http://schemas.microsoft.com/office/drawing/2014/main" id="{703B5570-022F-5A9C-3D12-D0731202EA47}"/>
              </a:ext>
            </a:extLst>
          </p:cNvPr>
          <p:cNvSpPr/>
          <p:nvPr/>
        </p:nvSpPr>
        <p:spPr>
          <a:xfrm>
            <a:off x="2419929" y="2757427"/>
            <a:ext cx="1023021"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0" name="正方形/長方形 19">
            <a:extLst>
              <a:ext uri="{FF2B5EF4-FFF2-40B4-BE49-F238E27FC236}">
                <a16:creationId xmlns:a16="http://schemas.microsoft.com/office/drawing/2014/main" id="{DAD416B6-C583-2F42-D88F-03F31C0D913A}"/>
              </a:ext>
            </a:extLst>
          </p:cNvPr>
          <p:cNvSpPr/>
          <p:nvPr/>
        </p:nvSpPr>
        <p:spPr>
          <a:xfrm>
            <a:off x="4636457" y="2757427"/>
            <a:ext cx="1775886"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1" name="正方形/長方形 20">
            <a:extLst>
              <a:ext uri="{FF2B5EF4-FFF2-40B4-BE49-F238E27FC236}">
                <a16:creationId xmlns:a16="http://schemas.microsoft.com/office/drawing/2014/main" id="{8B2BAFE2-95C8-94E1-8940-B430B2C923CC}"/>
              </a:ext>
            </a:extLst>
          </p:cNvPr>
          <p:cNvSpPr/>
          <p:nvPr/>
        </p:nvSpPr>
        <p:spPr>
          <a:xfrm>
            <a:off x="6497586" y="2757427"/>
            <a:ext cx="1775886"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2" name="正方形/長方形 21">
            <a:extLst>
              <a:ext uri="{FF2B5EF4-FFF2-40B4-BE49-F238E27FC236}">
                <a16:creationId xmlns:a16="http://schemas.microsoft.com/office/drawing/2014/main" id="{4D58325C-BA02-C056-F686-6B9AF5A74A10}"/>
              </a:ext>
            </a:extLst>
          </p:cNvPr>
          <p:cNvSpPr/>
          <p:nvPr/>
        </p:nvSpPr>
        <p:spPr>
          <a:xfrm>
            <a:off x="8358714" y="2757427"/>
            <a:ext cx="1775886"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3" name="正方形/長方形 22">
            <a:extLst>
              <a:ext uri="{FF2B5EF4-FFF2-40B4-BE49-F238E27FC236}">
                <a16:creationId xmlns:a16="http://schemas.microsoft.com/office/drawing/2014/main" id="{6CACE451-B617-69A8-05A6-56740D2A0BBB}"/>
              </a:ext>
            </a:extLst>
          </p:cNvPr>
          <p:cNvSpPr/>
          <p:nvPr/>
        </p:nvSpPr>
        <p:spPr>
          <a:xfrm>
            <a:off x="558800" y="1346200"/>
            <a:ext cx="9575800"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政策課題と期待アウトカム（</a:t>
            </a:r>
            <a:r>
              <a:rPr lang="en-US" altLang="ja-JP" sz="1200" b="1">
                <a:solidFill>
                  <a:schemeClr val="bg1"/>
                </a:solidFill>
                <a:latin typeface="Meiryo UI" panose="020B0604030504040204" pitchFamily="50" charset="-128"/>
                <a:ea typeface="Meiryo UI" panose="020B0604030504040204" pitchFamily="50" charset="-128"/>
              </a:rPr>
              <a:t>KGI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C86AA003-77BD-9A9D-3508-6FD0E8B67236}"/>
              </a:ext>
            </a:extLst>
          </p:cNvPr>
          <p:cNvSpPr/>
          <p:nvPr/>
        </p:nvSpPr>
        <p:spPr>
          <a:xfrm>
            <a:off x="558800" y="1728088"/>
            <a:ext cx="9575800" cy="493093"/>
          </a:xfrm>
          <a:prstGeom prst="rect">
            <a:avLst/>
          </a:prstGeom>
          <a:noFill/>
          <a:ln>
            <a:solidFill>
              <a:srgbClr val="FFFFFF">
                <a:lumMod val="50000"/>
              </a:srgbClr>
            </a:solidFill>
          </a:ln>
        </p:spPr>
        <p:txBody>
          <a:bodyPr wrap="none" rtlCol="0" anchor="ctr">
            <a:noAutofit/>
          </a:bodyPr>
          <a:lstStyle/>
          <a:p>
            <a:pPr>
              <a:spcAft>
                <a:spcPts val="600"/>
              </a:spcAft>
            </a:pP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F25F4E13-4452-EBF4-2147-AB5A78707072}"/>
              </a:ext>
            </a:extLst>
          </p:cNvPr>
          <p:cNvSpPr/>
          <p:nvPr/>
        </p:nvSpPr>
        <p:spPr>
          <a:xfrm>
            <a:off x="3528193" y="2373353"/>
            <a:ext cx="1023021" cy="340922"/>
          </a:xfrm>
          <a:prstGeom prst="rect">
            <a:avLst/>
          </a:prstGeom>
          <a:solidFill>
            <a:srgbClr val="687A70"/>
          </a:solidFill>
        </p:spPr>
        <p:txBody>
          <a:bodyPr wrap="none" rtlCol="0" anchor="ctr">
            <a:noAutofit/>
          </a:bodyPr>
          <a:lstStyle/>
          <a:p>
            <a:pPr algn="ctr"/>
            <a:r>
              <a:rPr lang="ja-JP" altLang="en-US" sz="1200" b="1" dirty="0">
                <a:solidFill>
                  <a:schemeClr val="bg1"/>
                </a:solidFill>
                <a:latin typeface="Meiryo UI" panose="020B0604030504040204" pitchFamily="50" charset="-128"/>
                <a:ea typeface="Meiryo UI" panose="020B0604030504040204" pitchFamily="50" charset="-128"/>
              </a:rPr>
              <a:t>施策名</a:t>
            </a:r>
          </a:p>
        </p:txBody>
      </p:sp>
      <p:sp>
        <p:nvSpPr>
          <p:cNvPr id="26" name="正方形/長方形 25">
            <a:extLst>
              <a:ext uri="{FF2B5EF4-FFF2-40B4-BE49-F238E27FC236}">
                <a16:creationId xmlns:a16="http://schemas.microsoft.com/office/drawing/2014/main" id="{9100A39A-0897-607C-8444-58DD4050CC32}"/>
              </a:ext>
            </a:extLst>
          </p:cNvPr>
          <p:cNvSpPr/>
          <p:nvPr/>
        </p:nvSpPr>
        <p:spPr>
          <a:xfrm>
            <a:off x="558800"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注力課題</a:t>
            </a:r>
          </a:p>
        </p:txBody>
      </p:sp>
      <p:sp>
        <p:nvSpPr>
          <p:cNvPr id="27" name="正方形/長方形 26">
            <a:extLst>
              <a:ext uri="{FF2B5EF4-FFF2-40B4-BE49-F238E27FC236}">
                <a16:creationId xmlns:a16="http://schemas.microsoft.com/office/drawing/2014/main" id="{C6B5392F-AEA6-EF61-0DE8-18BE3983EB17}"/>
              </a:ext>
            </a:extLst>
          </p:cNvPr>
          <p:cNvSpPr/>
          <p:nvPr/>
        </p:nvSpPr>
        <p:spPr>
          <a:xfrm>
            <a:off x="3528193" y="2757427"/>
            <a:ext cx="1023021" cy="4182353"/>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35" name="正方形/長方形 34">
            <a:extLst>
              <a:ext uri="{FF2B5EF4-FFF2-40B4-BE49-F238E27FC236}">
                <a16:creationId xmlns:a16="http://schemas.microsoft.com/office/drawing/2014/main" id="{F72D1C37-2A28-7E58-1B1E-3FB4915ACEB1}"/>
              </a:ext>
            </a:extLst>
          </p:cNvPr>
          <p:cNvSpPr/>
          <p:nvPr/>
        </p:nvSpPr>
        <p:spPr>
          <a:xfrm>
            <a:off x="558800" y="2757428"/>
            <a:ext cx="1775886" cy="4182354"/>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6" name="正方形/長方形 5">
            <a:extLst>
              <a:ext uri="{FF2B5EF4-FFF2-40B4-BE49-F238E27FC236}">
                <a16:creationId xmlns:a16="http://schemas.microsoft.com/office/drawing/2014/main" id="{A673923E-2765-3AE6-31B6-5A5DC6FCF4BA}"/>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
        <p:nvSpPr>
          <p:cNvPr id="7" name="楕円 6">
            <a:extLst>
              <a:ext uri="{FF2B5EF4-FFF2-40B4-BE49-F238E27FC236}">
                <a16:creationId xmlns:a16="http://schemas.microsoft.com/office/drawing/2014/main" id="{5F5B7C0D-0011-DA2F-920E-655EF1F0A455}"/>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2400" b="1" dirty="0">
                <a:solidFill>
                  <a:schemeClr val="tx1"/>
                </a:solidFill>
              </a:rPr>
              <a:t>4</a:t>
            </a:r>
            <a:endParaRPr kumimoji="1" lang="ja-JP" altLang="en-US" sz="2400" b="1" dirty="0">
              <a:solidFill>
                <a:schemeClr val="tx1"/>
              </a:solidFill>
            </a:endParaRPr>
          </a:p>
        </p:txBody>
      </p:sp>
    </p:spTree>
    <p:extLst>
      <p:ext uri="{BB962C8B-B14F-4D97-AF65-F5344CB8AC3E}">
        <p14:creationId xmlns:p14="http://schemas.microsoft.com/office/powerpoint/2010/main" val="35468257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36</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8008924" cy="457818"/>
          </a:xfrm>
          <a:prstGeom prst="rect">
            <a:avLst/>
          </a:prstGeom>
          <a:noFill/>
        </p:spPr>
        <p:txBody>
          <a:bodyPr wrap="none" rtlCol="0">
            <a:spAutoFit/>
          </a:bodyPr>
          <a:lstStyle/>
          <a:p>
            <a:pPr defTabSz="987095" fontAlgn="auto">
              <a:spcBef>
                <a:spcPts val="0"/>
              </a:spcBef>
              <a:spcAft>
                <a:spcPts val="0"/>
              </a:spcAft>
            </a:pPr>
            <a:r>
              <a:rPr lang="ja-JP" altLang="en-US" sz="237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施策の見直し／改善ワークシート </a:t>
            </a:r>
            <a:r>
              <a:rPr lang="en-US" altLang="ja-JP" sz="237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37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記載例（</a:t>
            </a:r>
            <a:r>
              <a:rPr lang="en-US" altLang="ja-JP" sz="237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p38</a:t>
            </a:r>
            <a:r>
              <a:rPr lang="ja-JP" altLang="en-US" sz="237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と同内容）</a:t>
            </a:r>
          </a:p>
        </p:txBody>
      </p:sp>
      <p:sp>
        <p:nvSpPr>
          <p:cNvPr id="29" name="正方形/長方形 28">
            <a:extLst>
              <a:ext uri="{FF2B5EF4-FFF2-40B4-BE49-F238E27FC236}">
                <a16:creationId xmlns:a16="http://schemas.microsoft.com/office/drawing/2014/main" id="{4FAED705-FA2F-4AF6-BACA-13242FD0133C}"/>
              </a:ext>
            </a:extLst>
          </p:cNvPr>
          <p:cNvSpPr/>
          <p:nvPr/>
        </p:nvSpPr>
        <p:spPr>
          <a:xfrm>
            <a:off x="3528193" y="2373353"/>
            <a:ext cx="1023021" cy="340922"/>
          </a:xfrm>
          <a:prstGeom prst="rect">
            <a:avLst/>
          </a:prstGeom>
          <a:solidFill>
            <a:srgbClr val="687A70"/>
          </a:solidFill>
        </p:spPr>
        <p:txBody>
          <a:bodyPr wrap="none" rtlCol="0" anchor="ctr">
            <a:noAutofit/>
          </a:bodyPr>
          <a:lstStyle/>
          <a:p>
            <a:pPr algn="ctr"/>
            <a:r>
              <a:rPr lang="ja-JP" altLang="en-US" sz="1200" b="1" dirty="0">
                <a:solidFill>
                  <a:schemeClr val="bg1"/>
                </a:solidFill>
                <a:latin typeface="Meiryo UI" panose="020B0604030504040204" pitchFamily="50" charset="-128"/>
                <a:ea typeface="Meiryo UI" panose="020B0604030504040204" pitchFamily="50" charset="-128"/>
              </a:rPr>
              <a:t>施策名</a:t>
            </a:r>
          </a:p>
        </p:txBody>
      </p:sp>
      <p:sp>
        <p:nvSpPr>
          <p:cNvPr id="31" name="正方形/長方形 30">
            <a:extLst>
              <a:ext uri="{FF2B5EF4-FFF2-40B4-BE49-F238E27FC236}">
                <a16:creationId xmlns:a16="http://schemas.microsoft.com/office/drawing/2014/main" id="{A237801D-A420-4BE3-A814-BC8B8D7A1033}"/>
              </a:ext>
            </a:extLst>
          </p:cNvPr>
          <p:cNvSpPr/>
          <p:nvPr/>
        </p:nvSpPr>
        <p:spPr>
          <a:xfrm>
            <a:off x="4636457"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施策の方向性・施策内容</a:t>
            </a:r>
          </a:p>
        </p:txBody>
      </p:sp>
      <p:sp>
        <p:nvSpPr>
          <p:cNvPr id="32" name="正方形/長方形 31">
            <a:extLst>
              <a:ext uri="{FF2B5EF4-FFF2-40B4-BE49-F238E27FC236}">
                <a16:creationId xmlns:a16="http://schemas.microsoft.com/office/drawing/2014/main" id="{4FC7E8B4-4ED7-4A25-B48A-14DD989493BA}"/>
              </a:ext>
            </a:extLst>
          </p:cNvPr>
          <p:cNvSpPr/>
          <p:nvPr/>
        </p:nvSpPr>
        <p:spPr>
          <a:xfrm>
            <a:off x="6497586"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アウトカム（</a:t>
            </a:r>
            <a:r>
              <a:rPr lang="en-US" altLang="ja-JP" sz="1200" b="1">
                <a:solidFill>
                  <a:schemeClr val="bg1"/>
                </a:solidFill>
                <a:latin typeface="Meiryo UI" panose="020B0604030504040204" pitchFamily="50" charset="-128"/>
                <a:ea typeface="Meiryo UI" panose="020B0604030504040204" pitchFamily="50" charset="-128"/>
              </a:rPr>
              <a:t>KPI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33" name="正方形/長方形 32">
            <a:extLst>
              <a:ext uri="{FF2B5EF4-FFF2-40B4-BE49-F238E27FC236}">
                <a16:creationId xmlns:a16="http://schemas.microsoft.com/office/drawing/2014/main" id="{7C476D2C-C43A-4C2D-AF90-17F8899CA66F}"/>
              </a:ext>
            </a:extLst>
          </p:cNvPr>
          <p:cNvSpPr/>
          <p:nvPr/>
        </p:nvSpPr>
        <p:spPr>
          <a:xfrm>
            <a:off x="8358714"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アウトプット</a:t>
            </a:r>
          </a:p>
        </p:txBody>
      </p:sp>
      <p:grpSp>
        <p:nvGrpSpPr>
          <p:cNvPr id="49" name="グループ化 48">
            <a:extLst>
              <a:ext uri="{FF2B5EF4-FFF2-40B4-BE49-F238E27FC236}">
                <a16:creationId xmlns:a16="http://schemas.microsoft.com/office/drawing/2014/main" id="{5D9FD63A-FF52-5BEA-3B53-0507E0828B58}"/>
              </a:ext>
            </a:extLst>
          </p:cNvPr>
          <p:cNvGrpSpPr/>
          <p:nvPr/>
        </p:nvGrpSpPr>
        <p:grpSpPr>
          <a:xfrm>
            <a:off x="3528193" y="2757428"/>
            <a:ext cx="6606407" cy="1016029"/>
            <a:chOff x="3528193" y="2757428"/>
            <a:chExt cx="6606407" cy="957146"/>
          </a:xfrm>
        </p:grpSpPr>
        <p:sp>
          <p:nvSpPr>
            <p:cNvPr id="36" name="正方形/長方形 35">
              <a:extLst>
                <a:ext uri="{FF2B5EF4-FFF2-40B4-BE49-F238E27FC236}">
                  <a16:creationId xmlns:a16="http://schemas.microsoft.com/office/drawing/2014/main" id="{FB159E18-4EFE-48AA-B8CD-A33DC80D11C8}"/>
                </a:ext>
              </a:extLst>
            </p:cNvPr>
            <p:cNvSpPr/>
            <p:nvPr/>
          </p:nvSpPr>
          <p:spPr>
            <a:xfrm>
              <a:off x="3528193" y="2757428"/>
              <a:ext cx="1023021" cy="957146"/>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産学連携支援事業</a:t>
              </a:r>
            </a:p>
          </p:txBody>
        </p:sp>
        <p:sp>
          <p:nvSpPr>
            <p:cNvPr id="38" name="正方形/長方形 37">
              <a:extLst>
                <a:ext uri="{FF2B5EF4-FFF2-40B4-BE49-F238E27FC236}">
                  <a16:creationId xmlns:a16="http://schemas.microsoft.com/office/drawing/2014/main" id="{91E7A58B-A497-4525-8834-AE87EB00473C}"/>
                </a:ext>
              </a:extLst>
            </p:cNvPr>
            <p:cNvSpPr/>
            <p:nvPr/>
          </p:nvSpPr>
          <p:spPr>
            <a:xfrm>
              <a:off x="4636457" y="2757428"/>
              <a:ext cx="1775886" cy="957146"/>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産業構造や市場ニーズ</a:t>
              </a:r>
              <a:r>
                <a:rPr kumimoji="0" lang="ja-JP" altLang="en-US" sz="1200" b="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の</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変化に企業が対応するため、産学連携を促進し業態転換や新分野への進出を支援する</a:t>
              </a:r>
            </a:p>
          </p:txBody>
        </p:sp>
        <p:sp>
          <p:nvSpPr>
            <p:cNvPr id="39" name="正方形/長方形 38">
              <a:extLst>
                <a:ext uri="{FF2B5EF4-FFF2-40B4-BE49-F238E27FC236}">
                  <a16:creationId xmlns:a16="http://schemas.microsoft.com/office/drawing/2014/main" id="{7A73DDD4-A9CE-4DF4-9FDE-3B8BAF2B4D50}"/>
                </a:ext>
              </a:extLst>
            </p:cNvPr>
            <p:cNvSpPr/>
            <p:nvPr/>
          </p:nvSpPr>
          <p:spPr>
            <a:xfrm>
              <a:off x="6497586" y="2757428"/>
              <a:ext cx="1775886" cy="957146"/>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a:solidFill>
                    <a:sysClr val="windowText" lastClr="000000"/>
                  </a:solidFill>
                  <a:latin typeface="EYInterstate" panose="02000503020000020004" pitchFamily="2" charset="0"/>
                  <a:ea typeface="Meiryo UI" panose="020B0604030504040204" pitchFamily="50" charset="-128"/>
                </a:rPr>
                <a:t>地域内における産学協同プロジェクト実施数</a:t>
              </a:r>
              <a:r>
                <a:rPr kumimoji="0" lang="en-US" altLang="ja-JP" sz="1200" kern="0">
                  <a:solidFill>
                    <a:sysClr val="windowText" lastClr="000000"/>
                  </a:solidFill>
                  <a:latin typeface="EYInterstate" panose="02000503020000020004" pitchFamily="2" charset="0"/>
                  <a:ea typeface="Meiryo UI" panose="020B0604030504040204" pitchFamily="50" charset="-128"/>
                </a:rPr>
                <a:t>10</a:t>
              </a:r>
              <a:r>
                <a:rPr kumimoji="0" lang="ja-JP" altLang="en-US" sz="1200" kern="0">
                  <a:solidFill>
                    <a:sysClr val="windowText" lastClr="000000"/>
                  </a:solidFill>
                  <a:latin typeface="EYInterstate" panose="02000503020000020004" pitchFamily="2" charset="0"/>
                  <a:ea typeface="Meiryo UI" panose="020B0604030504040204" pitchFamily="50" charset="-128"/>
                </a:rPr>
                <a:t>件</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40" name="正方形/長方形 39">
              <a:extLst>
                <a:ext uri="{FF2B5EF4-FFF2-40B4-BE49-F238E27FC236}">
                  <a16:creationId xmlns:a16="http://schemas.microsoft.com/office/drawing/2014/main" id="{74595FCD-D5C7-44E3-A74D-8CE83B744688}"/>
                </a:ext>
              </a:extLst>
            </p:cNvPr>
            <p:cNvSpPr/>
            <p:nvPr/>
          </p:nvSpPr>
          <p:spPr>
            <a:xfrm>
              <a:off x="8358714" y="2757428"/>
              <a:ext cx="1775886" cy="957146"/>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支援件数</a:t>
              </a:r>
              <a:r>
                <a:rPr kumimoji="0" lang="en-US" altLang="ja-JP"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30</a:t>
              </a:r>
              <a:r>
                <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件</a:t>
              </a:r>
            </a:p>
          </p:txBody>
        </p:sp>
      </p:grpSp>
      <p:sp>
        <p:nvSpPr>
          <p:cNvPr id="41" name="正方形/長方形 40">
            <a:extLst>
              <a:ext uri="{FF2B5EF4-FFF2-40B4-BE49-F238E27FC236}">
                <a16:creationId xmlns:a16="http://schemas.microsoft.com/office/drawing/2014/main" id="{7C869978-68BF-41B6-A64D-07DF8642AA79}"/>
              </a:ext>
            </a:extLst>
          </p:cNvPr>
          <p:cNvSpPr/>
          <p:nvPr/>
        </p:nvSpPr>
        <p:spPr>
          <a:xfrm>
            <a:off x="558800" y="1346200"/>
            <a:ext cx="9575800"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政策課題と期待アウトカム（</a:t>
            </a:r>
            <a:r>
              <a:rPr lang="en-US" altLang="ja-JP" sz="1200" b="1">
                <a:solidFill>
                  <a:schemeClr val="bg1"/>
                </a:solidFill>
                <a:latin typeface="Meiryo UI" panose="020B0604030504040204" pitchFamily="50" charset="-128"/>
                <a:ea typeface="Meiryo UI" panose="020B0604030504040204" pitchFamily="50" charset="-128"/>
              </a:rPr>
              <a:t>KGI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42" name="正方形/長方形 41">
            <a:extLst>
              <a:ext uri="{FF2B5EF4-FFF2-40B4-BE49-F238E27FC236}">
                <a16:creationId xmlns:a16="http://schemas.microsoft.com/office/drawing/2014/main" id="{0E4BCF42-024D-488F-B537-1B52CB7B32E9}"/>
              </a:ext>
            </a:extLst>
          </p:cNvPr>
          <p:cNvSpPr/>
          <p:nvPr/>
        </p:nvSpPr>
        <p:spPr>
          <a:xfrm>
            <a:off x="558800" y="1728088"/>
            <a:ext cx="9575800" cy="493093"/>
          </a:xfrm>
          <a:prstGeom prst="rect">
            <a:avLst/>
          </a:prstGeom>
          <a:noFill/>
          <a:ln>
            <a:solidFill>
              <a:srgbClr val="FFFFFF">
                <a:lumMod val="50000"/>
              </a:srgbClr>
            </a:solidFill>
          </a:ln>
        </p:spPr>
        <p:txBody>
          <a:bodyPr wrap="none" rtlCol="0" anchor="ctr">
            <a:noAutofit/>
          </a:bodyPr>
          <a:lstStyle/>
          <a:p>
            <a:pPr>
              <a:spcAft>
                <a:spcPts val="0"/>
              </a:spcAft>
            </a:pP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政策課題</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新分野展開や業態転換で事業を立て直したい</a:t>
            </a:r>
            <a:endParaRPr lang="en-US" altLang="ja-JP" sz="1200">
              <a:solidFill>
                <a:schemeClr val="tx1"/>
              </a:solidFill>
              <a:latin typeface="Meiryo UI" panose="020B0604030504040204" pitchFamily="50" charset="-128"/>
              <a:ea typeface="Meiryo UI" panose="020B0604030504040204" pitchFamily="50" charset="-128"/>
            </a:endParaRPr>
          </a:p>
          <a:p>
            <a:pPr>
              <a:spcAft>
                <a:spcPts val="0"/>
              </a:spcAft>
            </a:pP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期待アウトカム（</a:t>
            </a:r>
            <a:r>
              <a:rPr kumimoji="1" lang="en-US" altLang="ja-JP" sz="1200">
                <a:solidFill>
                  <a:schemeClr val="tx1"/>
                </a:solidFill>
                <a:latin typeface="Meiryo UI" panose="020B0604030504040204" pitchFamily="50" charset="-128"/>
                <a:ea typeface="Meiryo UI" panose="020B0604030504040204" pitchFamily="50" charset="-128"/>
              </a:rPr>
              <a:t>KGI</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コロナ禍を経て売上が落ち込み傾向となっている産業の売上額が、上昇傾向へと持ち直す（前年比でプラスに推移する）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2" name="矢印: 五方向 1">
            <a:extLst>
              <a:ext uri="{FF2B5EF4-FFF2-40B4-BE49-F238E27FC236}">
                <a16:creationId xmlns:a16="http://schemas.microsoft.com/office/drawing/2014/main" id="{5F83BC55-F838-AF4E-7E54-500198944A87}"/>
              </a:ext>
            </a:extLst>
          </p:cNvPr>
          <p:cNvSpPr/>
          <p:nvPr/>
        </p:nvSpPr>
        <p:spPr>
          <a:xfrm>
            <a:off x="7550069" y="49470"/>
            <a:ext cx="1023967" cy="218634"/>
          </a:xfrm>
          <a:prstGeom prst="homePlate">
            <a:avLst/>
          </a:prstGeom>
          <a:solidFill>
            <a:schemeClr val="bg1">
              <a:lumMod val="75000"/>
            </a:schemeClr>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3" name="矢印: 五方向 2">
            <a:extLst>
              <a:ext uri="{FF2B5EF4-FFF2-40B4-BE49-F238E27FC236}">
                <a16:creationId xmlns:a16="http://schemas.microsoft.com/office/drawing/2014/main" id="{088A1A94-206C-15A4-0B85-B63FA4382DE8}"/>
              </a:ext>
            </a:extLst>
          </p:cNvPr>
          <p:cNvSpPr/>
          <p:nvPr/>
        </p:nvSpPr>
        <p:spPr>
          <a:xfrm>
            <a:off x="8614933"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振り返り結果を</a:t>
            </a:r>
            <a:br>
              <a:rPr kumimoji="0" lang="en-US" altLang="ja-JP" sz="800" b="1" kern="0">
                <a:solidFill>
                  <a:schemeClr val="bg1"/>
                </a:solidFill>
                <a:latin typeface="Meiryo UI" panose="020B0604030504040204" pitchFamily="50" charset="-128"/>
                <a:ea typeface="Meiryo UI" panose="020B0604030504040204" pitchFamily="50" charset="-128"/>
              </a:rPr>
            </a:br>
            <a:r>
              <a:rPr kumimoji="0" lang="ja-JP" altLang="en-US" sz="800" b="1" kern="0">
                <a:solidFill>
                  <a:schemeClr val="bg1"/>
                </a:solidFill>
                <a:latin typeface="Meiryo UI" panose="020B0604030504040204" pitchFamily="50" charset="-128"/>
                <a:ea typeface="Meiryo UI" panose="020B0604030504040204" pitchFamily="50" charset="-128"/>
              </a:rPr>
              <a:t>踏まえた改善</a:t>
            </a:r>
          </a:p>
        </p:txBody>
      </p:sp>
      <p:sp>
        <p:nvSpPr>
          <p:cNvPr id="4" name="正方形/長方形 3">
            <a:extLst>
              <a:ext uri="{FF2B5EF4-FFF2-40B4-BE49-F238E27FC236}">
                <a16:creationId xmlns:a16="http://schemas.microsoft.com/office/drawing/2014/main" id="{5641F243-4CAC-60B4-8042-342A81758861}"/>
              </a:ext>
            </a:extLst>
          </p:cNvPr>
          <p:cNvSpPr/>
          <p:nvPr/>
        </p:nvSpPr>
        <p:spPr>
          <a:xfrm>
            <a:off x="2419929" y="2373353"/>
            <a:ext cx="1023021"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担当課</a:t>
            </a:r>
          </a:p>
        </p:txBody>
      </p:sp>
      <p:sp>
        <p:nvSpPr>
          <p:cNvPr id="6" name="正方形/長方形 5">
            <a:extLst>
              <a:ext uri="{FF2B5EF4-FFF2-40B4-BE49-F238E27FC236}">
                <a16:creationId xmlns:a16="http://schemas.microsoft.com/office/drawing/2014/main" id="{5B3D7A11-3C5A-8ACE-342A-87468F79E56C}"/>
              </a:ext>
            </a:extLst>
          </p:cNvPr>
          <p:cNvSpPr/>
          <p:nvPr/>
        </p:nvSpPr>
        <p:spPr>
          <a:xfrm>
            <a:off x="2419929" y="2757428"/>
            <a:ext cx="1023021" cy="4182354"/>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産業振興課</a:t>
            </a:r>
          </a:p>
        </p:txBody>
      </p:sp>
      <p:sp>
        <p:nvSpPr>
          <p:cNvPr id="7" name="正方形/長方形 6">
            <a:extLst>
              <a:ext uri="{FF2B5EF4-FFF2-40B4-BE49-F238E27FC236}">
                <a16:creationId xmlns:a16="http://schemas.microsoft.com/office/drawing/2014/main" id="{3AC83FD7-40EF-33B9-0E7F-9A150B4B6D08}"/>
              </a:ext>
            </a:extLst>
          </p:cNvPr>
          <p:cNvSpPr/>
          <p:nvPr/>
        </p:nvSpPr>
        <p:spPr>
          <a:xfrm>
            <a:off x="558800"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注力課題</a:t>
            </a:r>
          </a:p>
        </p:txBody>
      </p:sp>
      <p:sp>
        <p:nvSpPr>
          <p:cNvPr id="8" name="正方形/長方形 7">
            <a:extLst>
              <a:ext uri="{FF2B5EF4-FFF2-40B4-BE49-F238E27FC236}">
                <a16:creationId xmlns:a16="http://schemas.microsoft.com/office/drawing/2014/main" id="{64A31559-C657-7A5D-5DE3-DD8869BD97D5}"/>
              </a:ext>
            </a:extLst>
          </p:cNvPr>
          <p:cNvSpPr/>
          <p:nvPr/>
        </p:nvSpPr>
        <p:spPr>
          <a:xfrm>
            <a:off x="558800" y="2757428"/>
            <a:ext cx="1775886" cy="4182354"/>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a:solidFill>
                  <a:sysClr val="windowText" lastClr="000000"/>
                </a:solidFill>
                <a:latin typeface="EYInterstate" panose="02000503020000020004" pitchFamily="2" charset="0"/>
                <a:ea typeface="Meiryo UI" panose="020B0604030504040204" pitchFamily="50" charset="-128"/>
              </a:rPr>
              <a:t>コロナによる事業環境変化に対応するための知見と資金の供給</a:t>
            </a: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10" name="正方形/長方形 9">
            <a:extLst>
              <a:ext uri="{FF2B5EF4-FFF2-40B4-BE49-F238E27FC236}">
                <a16:creationId xmlns:a16="http://schemas.microsoft.com/office/drawing/2014/main" id="{BD140984-BDB4-970D-CB2A-6CCDCC44AD42}"/>
              </a:ext>
            </a:extLst>
          </p:cNvPr>
          <p:cNvSpPr/>
          <p:nvPr/>
        </p:nvSpPr>
        <p:spPr>
          <a:xfrm>
            <a:off x="3528193" y="3812870"/>
            <a:ext cx="1023021"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経営支援事業</a:t>
            </a:r>
          </a:p>
        </p:txBody>
      </p:sp>
      <p:sp>
        <p:nvSpPr>
          <p:cNvPr id="11" name="正方形/長方形 10">
            <a:extLst>
              <a:ext uri="{FF2B5EF4-FFF2-40B4-BE49-F238E27FC236}">
                <a16:creationId xmlns:a16="http://schemas.microsoft.com/office/drawing/2014/main" id="{8A311E49-5654-4B74-DE8E-36818D8E5729}"/>
              </a:ext>
            </a:extLst>
          </p:cNvPr>
          <p:cNvSpPr/>
          <p:nvPr/>
        </p:nvSpPr>
        <p:spPr>
          <a:xfrm>
            <a:off x="4636457" y="3812870"/>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地域内の事業者に対する経営支援を実施するため、専門家によるコンサルティング窓口を設置する</a:t>
            </a:r>
          </a:p>
        </p:txBody>
      </p:sp>
      <p:sp>
        <p:nvSpPr>
          <p:cNvPr id="14" name="正方形/長方形 13">
            <a:extLst>
              <a:ext uri="{FF2B5EF4-FFF2-40B4-BE49-F238E27FC236}">
                <a16:creationId xmlns:a16="http://schemas.microsoft.com/office/drawing/2014/main" id="{315E8B5B-807D-741A-010E-642A2A1A2E1A}"/>
              </a:ext>
            </a:extLst>
          </p:cNvPr>
          <p:cNvSpPr/>
          <p:nvPr/>
        </p:nvSpPr>
        <p:spPr>
          <a:xfrm>
            <a:off x="6497586" y="3812870"/>
            <a:ext cx="1775886" cy="3126912"/>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dirty="0">
                <a:solidFill>
                  <a:sysClr val="windowText" lastClr="000000"/>
                </a:solidFill>
                <a:latin typeface="EYInterstate" panose="02000503020000020004" pitchFamily="2" charset="0"/>
                <a:ea typeface="Meiryo UI" panose="020B0604030504040204" pitchFamily="50" charset="-128"/>
              </a:rPr>
              <a:t>支援実施企業の売上が前年比プラス</a:t>
            </a:r>
            <a:r>
              <a:rPr kumimoji="0" lang="en-US" altLang="ja-JP" sz="1200" kern="0" dirty="0">
                <a:solidFill>
                  <a:sysClr val="windowText" lastClr="000000"/>
                </a:solidFill>
                <a:latin typeface="EYInterstate" panose="02000503020000020004" pitchFamily="2" charset="0"/>
                <a:ea typeface="Meiryo UI" panose="020B0604030504040204" pitchFamily="50" charset="-128"/>
              </a:rPr>
              <a:t>5%</a:t>
            </a:r>
            <a:r>
              <a:rPr kumimoji="0" lang="ja-JP" altLang="en-US" sz="1200" kern="0" dirty="0">
                <a:solidFill>
                  <a:sysClr val="windowText" lastClr="000000"/>
                </a:solidFill>
                <a:latin typeface="EYInterstate" panose="02000503020000020004" pitchFamily="2" charset="0"/>
                <a:ea typeface="Meiryo UI" panose="020B0604030504040204" pitchFamily="50" charset="-128"/>
              </a:rPr>
              <a:t>で推移する</a:t>
            </a:r>
            <a:endParaRPr kumimoji="0" lang="ja-JP" altLang="en-US" sz="1200" b="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15" name="正方形/長方形 14">
            <a:extLst>
              <a:ext uri="{FF2B5EF4-FFF2-40B4-BE49-F238E27FC236}">
                <a16:creationId xmlns:a16="http://schemas.microsoft.com/office/drawing/2014/main" id="{97DE422A-5AF0-C1E9-0E18-0AB147363817}"/>
              </a:ext>
            </a:extLst>
          </p:cNvPr>
          <p:cNvSpPr/>
          <p:nvPr/>
        </p:nvSpPr>
        <p:spPr>
          <a:xfrm>
            <a:off x="8358714" y="3812870"/>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地域内の企業に対する経営相談件数</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100</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件</a:t>
            </a:r>
          </a:p>
        </p:txBody>
      </p:sp>
      <p:sp>
        <p:nvSpPr>
          <p:cNvPr id="24" name="吹き出し: 折線 23">
            <a:extLst>
              <a:ext uri="{FF2B5EF4-FFF2-40B4-BE49-F238E27FC236}">
                <a16:creationId xmlns:a16="http://schemas.microsoft.com/office/drawing/2014/main" id="{E8F4A154-8C8C-B35E-688B-102019E5D45A}"/>
              </a:ext>
            </a:extLst>
          </p:cNvPr>
          <p:cNvSpPr/>
          <p:nvPr/>
        </p:nvSpPr>
        <p:spPr>
          <a:xfrm>
            <a:off x="1356941" y="4320884"/>
            <a:ext cx="1955489" cy="756549"/>
          </a:xfrm>
          <a:prstGeom prst="borderCallout2">
            <a:avLst>
              <a:gd name="adj1" fmla="val 23547"/>
              <a:gd name="adj2" fmla="val 101637"/>
              <a:gd name="adj3" fmla="val 24073"/>
              <a:gd name="adj4" fmla="val 112677"/>
              <a:gd name="adj5" fmla="val -52418"/>
              <a:gd name="adj6" fmla="val 168690"/>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注力課題と</a:t>
            </a:r>
            <a:r>
              <a:rPr kumimoji="1" lang="ja-JP" altLang="en-US" sz="1200" b="1">
                <a:solidFill>
                  <a:schemeClr val="tx1"/>
                </a:solidFill>
                <a:latin typeface="Meiryo UI" panose="020B0604030504040204" pitchFamily="50" charset="-128"/>
                <a:ea typeface="Meiryo UI" panose="020B0604030504040204" pitchFamily="50" charset="-128"/>
              </a:rPr>
              <a:t>紐づきのある施策</a:t>
            </a:r>
            <a:r>
              <a:rPr kumimoji="1" lang="ja-JP" altLang="en-US" sz="1200">
                <a:solidFill>
                  <a:schemeClr val="tx1"/>
                </a:solidFill>
                <a:latin typeface="Meiryo UI" panose="020B0604030504040204" pitchFamily="50" charset="-128"/>
                <a:ea typeface="Meiryo UI" panose="020B0604030504040204" pitchFamily="50" charset="-128"/>
              </a:rPr>
              <a:t>を検討する</a:t>
            </a:r>
          </a:p>
        </p:txBody>
      </p:sp>
      <p:sp>
        <p:nvSpPr>
          <p:cNvPr id="25" name="正方形/長方形 24">
            <a:extLst>
              <a:ext uri="{FF2B5EF4-FFF2-40B4-BE49-F238E27FC236}">
                <a16:creationId xmlns:a16="http://schemas.microsoft.com/office/drawing/2014/main" id="{4AA60540-B5C5-30C1-5BFF-29A8C4367407}"/>
              </a:ext>
            </a:extLst>
          </p:cNvPr>
          <p:cNvSpPr/>
          <p:nvPr/>
        </p:nvSpPr>
        <p:spPr>
          <a:xfrm>
            <a:off x="3528193" y="4868312"/>
            <a:ext cx="1023021"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販路開拓等支援事業</a:t>
            </a:r>
          </a:p>
        </p:txBody>
      </p:sp>
      <p:sp>
        <p:nvSpPr>
          <p:cNvPr id="26" name="正方形/長方形 25">
            <a:extLst>
              <a:ext uri="{FF2B5EF4-FFF2-40B4-BE49-F238E27FC236}">
                <a16:creationId xmlns:a16="http://schemas.microsoft.com/office/drawing/2014/main" id="{AA30CE6B-DC37-527F-9CFB-2BC76BAA88F3}"/>
              </a:ext>
            </a:extLst>
          </p:cNvPr>
          <p:cNvSpPr/>
          <p:nvPr/>
        </p:nvSpPr>
        <p:spPr>
          <a:xfrm>
            <a:off x="4636457" y="4868312"/>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通信販売や</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EC</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サイト構築、オンライン商談ツールなどの、新しい販路を開拓するための費用を支援する</a:t>
            </a:r>
          </a:p>
        </p:txBody>
      </p:sp>
      <p:sp>
        <p:nvSpPr>
          <p:cNvPr id="35" name="正方形/長方形 34">
            <a:extLst>
              <a:ext uri="{FF2B5EF4-FFF2-40B4-BE49-F238E27FC236}">
                <a16:creationId xmlns:a16="http://schemas.microsoft.com/office/drawing/2014/main" id="{6E648C97-18F7-3605-3F0A-D2756C85990D}"/>
              </a:ext>
            </a:extLst>
          </p:cNvPr>
          <p:cNvSpPr/>
          <p:nvPr/>
        </p:nvSpPr>
        <p:spPr>
          <a:xfrm>
            <a:off x="8358714" y="4868312"/>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支援件数</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20</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件</a:t>
            </a:r>
          </a:p>
        </p:txBody>
      </p:sp>
      <p:sp>
        <p:nvSpPr>
          <p:cNvPr id="43" name="正方形/長方形 42">
            <a:extLst>
              <a:ext uri="{FF2B5EF4-FFF2-40B4-BE49-F238E27FC236}">
                <a16:creationId xmlns:a16="http://schemas.microsoft.com/office/drawing/2014/main" id="{D149DC88-A34D-E775-ECD9-2DC5044018E2}"/>
              </a:ext>
            </a:extLst>
          </p:cNvPr>
          <p:cNvSpPr/>
          <p:nvPr/>
        </p:nvSpPr>
        <p:spPr>
          <a:xfrm>
            <a:off x="3528193" y="5923753"/>
            <a:ext cx="1023021"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テイクアウト・デリバリー応援事業</a:t>
            </a:r>
          </a:p>
        </p:txBody>
      </p:sp>
      <p:sp>
        <p:nvSpPr>
          <p:cNvPr id="44" name="正方形/長方形 43">
            <a:extLst>
              <a:ext uri="{FF2B5EF4-FFF2-40B4-BE49-F238E27FC236}">
                <a16:creationId xmlns:a16="http://schemas.microsoft.com/office/drawing/2014/main" id="{DAA289D6-CD9F-6ABA-74E0-A01C81621A50}"/>
              </a:ext>
            </a:extLst>
          </p:cNvPr>
          <p:cNvSpPr/>
          <p:nvPr/>
        </p:nvSpPr>
        <p:spPr>
          <a:xfrm>
            <a:off x="4636457" y="5923753"/>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飲食店事業者がテイクアウト及びデリバリーによって売上拡大が図れるよう支援する</a:t>
            </a:r>
          </a:p>
        </p:txBody>
      </p:sp>
      <p:sp>
        <p:nvSpPr>
          <p:cNvPr id="46" name="正方形/長方形 45">
            <a:extLst>
              <a:ext uri="{FF2B5EF4-FFF2-40B4-BE49-F238E27FC236}">
                <a16:creationId xmlns:a16="http://schemas.microsoft.com/office/drawing/2014/main" id="{7B491DF8-359A-B029-BB65-AE6A338C745F}"/>
              </a:ext>
            </a:extLst>
          </p:cNvPr>
          <p:cNvSpPr/>
          <p:nvPr/>
        </p:nvSpPr>
        <p:spPr>
          <a:xfrm>
            <a:off x="8358714" y="5923753"/>
            <a:ext cx="1775886" cy="1016029"/>
          </a:xfrm>
          <a:prstGeom prst="rect">
            <a:avLst/>
          </a:prstGeom>
          <a:noFill/>
          <a:ln>
            <a:solidFill>
              <a:srgbClr val="FFFFFF">
                <a:lumMod val="50000"/>
              </a:srgbClr>
            </a:solidFill>
          </a:ln>
        </p:spPr>
        <p:txBody>
          <a:bodyPr wrap="square" lIns="36000" tIns="36000" rIns="36000" bIns="36000"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支援件数</a:t>
            </a:r>
            <a:r>
              <a:rPr kumimoji="0" lang="en-US" altLang="ja-JP" sz="1200" kern="0">
                <a:solidFill>
                  <a:sysClr val="windowText" lastClr="000000"/>
                </a:solidFill>
                <a:latin typeface="EYInterstate" panose="02000503020000020004" pitchFamily="2" charset="0"/>
                <a:ea typeface="Meiryo UI" panose="020B0604030504040204" pitchFamily="50" charset="-128"/>
              </a:rPr>
              <a:t>5</a:t>
            </a:r>
            <a:r>
              <a:rPr kumimoji="0" lang="en-US" altLang="ja-JP"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0</a:t>
            </a:r>
            <a:r>
              <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rPr>
              <a:t>件</a:t>
            </a:r>
          </a:p>
        </p:txBody>
      </p:sp>
      <p:sp>
        <p:nvSpPr>
          <p:cNvPr id="50" name="吹き出し: 折線 49">
            <a:extLst>
              <a:ext uri="{FF2B5EF4-FFF2-40B4-BE49-F238E27FC236}">
                <a16:creationId xmlns:a16="http://schemas.microsoft.com/office/drawing/2014/main" id="{E4DCE21B-3519-039C-7C44-8836BBCE5CAD}"/>
              </a:ext>
            </a:extLst>
          </p:cNvPr>
          <p:cNvSpPr/>
          <p:nvPr/>
        </p:nvSpPr>
        <p:spPr>
          <a:xfrm>
            <a:off x="8149171" y="5169987"/>
            <a:ext cx="1955489" cy="627980"/>
          </a:xfrm>
          <a:prstGeom prst="borderCallout2">
            <a:avLst>
              <a:gd name="adj1" fmla="val 29614"/>
              <a:gd name="adj2" fmla="val -652"/>
              <a:gd name="adj3" fmla="val 28623"/>
              <a:gd name="adj4" fmla="val -10070"/>
              <a:gd name="adj5" fmla="val 10313"/>
              <a:gd name="adj6" fmla="val -15430"/>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ポイント</a:t>
            </a:r>
            <a:r>
              <a:rPr kumimoji="1" lang="en-US" altLang="ja-JP" sz="1200">
                <a:solidFill>
                  <a:schemeClr val="tx1"/>
                </a:solidFill>
                <a:latin typeface="Meiryo UI" panose="020B0604030504040204" pitchFamily="50" charset="-128"/>
                <a:ea typeface="Meiryo UI" panose="020B0604030504040204" pitchFamily="50" charset="-128"/>
              </a:rPr>
              <a:t>】</a:t>
            </a:r>
            <a:r>
              <a:rPr kumimoji="1" lang="ja-JP" altLang="en-US" sz="1200" b="1">
                <a:solidFill>
                  <a:schemeClr val="tx1"/>
                </a:solidFill>
                <a:latin typeface="Meiryo UI" panose="020B0604030504040204" pitchFamily="50" charset="-128"/>
                <a:ea typeface="Meiryo UI" panose="020B0604030504040204" pitchFamily="50" charset="-128"/>
              </a:rPr>
              <a:t>測定可能な指標</a:t>
            </a:r>
            <a:r>
              <a:rPr kumimoji="1" lang="ja-JP" altLang="en-US" sz="1200">
                <a:solidFill>
                  <a:schemeClr val="tx1"/>
                </a:solidFill>
                <a:latin typeface="Meiryo UI" panose="020B0604030504040204" pitchFamily="50" charset="-128"/>
                <a:ea typeface="Meiryo UI" panose="020B0604030504040204" pitchFamily="50" charset="-128"/>
              </a:rPr>
              <a:t>を用いた目標を設定する</a:t>
            </a:r>
          </a:p>
        </p:txBody>
      </p:sp>
      <p:sp>
        <p:nvSpPr>
          <p:cNvPr id="13" name="正方形/長方形 12">
            <a:extLst>
              <a:ext uri="{FF2B5EF4-FFF2-40B4-BE49-F238E27FC236}">
                <a16:creationId xmlns:a16="http://schemas.microsoft.com/office/drawing/2014/main" id="{E306E5A1-F207-6711-DB2B-2D8D6EB0CF21}"/>
              </a:ext>
            </a:extLst>
          </p:cNvPr>
          <p:cNvSpPr/>
          <p:nvPr/>
        </p:nvSpPr>
        <p:spPr>
          <a:xfrm>
            <a:off x="9674150" y="49470"/>
            <a:ext cx="923544" cy="218634"/>
          </a:xfrm>
          <a:prstGeom prst="rect">
            <a:avLst/>
          </a:prstGeom>
          <a:solidFill>
            <a:schemeClr val="accent4"/>
          </a:solidFill>
        </p:spPr>
        <p:txBody>
          <a:bodyPr wrap="none" rtlCol="0" anchor="ctr">
            <a:noAutofit/>
          </a:bodyPr>
          <a:lstStyle/>
          <a:p>
            <a:pPr algn="ctr" fontAlgn="auto">
              <a:spcBef>
                <a:spcPts val="0"/>
              </a:spcBef>
              <a:spcAft>
                <a:spcPts val="0"/>
              </a:spcAft>
            </a:pPr>
            <a:r>
              <a:rPr kumimoji="0" lang="ja-JP" altLang="en-US" sz="1200" kern="0" dirty="0">
                <a:solidFill>
                  <a:schemeClr val="bg1"/>
                </a:solidFill>
                <a:latin typeface="Meiryo UI" panose="020B0604030504040204" pitchFamily="50" charset="-128"/>
                <a:ea typeface="Meiryo UI" panose="020B0604030504040204" pitchFamily="50" charset="-128"/>
              </a:rPr>
              <a:t>総論</a:t>
            </a:r>
          </a:p>
        </p:txBody>
      </p:sp>
      <p:sp>
        <p:nvSpPr>
          <p:cNvPr id="9" name="楕円 8">
            <a:extLst>
              <a:ext uri="{FF2B5EF4-FFF2-40B4-BE49-F238E27FC236}">
                <a16:creationId xmlns:a16="http://schemas.microsoft.com/office/drawing/2014/main" id="{CAEF3EF5-91AE-2157-1076-5821AC46F706}"/>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dirty="0">
                <a:solidFill>
                  <a:schemeClr val="tx1"/>
                </a:solidFill>
              </a:rPr>
              <a:t>4</a:t>
            </a:r>
            <a:endParaRPr kumimoji="1" lang="ja-JP" altLang="en-US" sz="2400" b="1" dirty="0">
              <a:solidFill>
                <a:schemeClr val="tx1"/>
              </a:solidFill>
            </a:endParaRPr>
          </a:p>
        </p:txBody>
      </p:sp>
    </p:spTree>
    <p:extLst>
      <p:ext uri="{BB962C8B-B14F-4D97-AF65-F5344CB8AC3E}">
        <p14:creationId xmlns:p14="http://schemas.microsoft.com/office/powerpoint/2010/main" val="33851567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1" y="2817481"/>
            <a:ext cx="10704945" cy="835616"/>
          </a:xfrm>
          <a:prstGeom prst="rect">
            <a:avLst/>
          </a:prstGeom>
          <a:noFill/>
          <a:ln>
            <a:noFill/>
          </a:ln>
        </p:spPr>
        <p:txBody>
          <a:bodyPr vert="horz" wrap="square" lIns="0" tIns="0" rIns="0" bIns="0" rtlCol="0" anchor="ctr">
            <a:normAutofit/>
          </a:bodyPr>
          <a:lstStyle/>
          <a:p>
            <a:pPr algn="ctr" defTabSz="987095" fontAlgn="auto">
              <a:spcAft>
                <a:spcPts val="0"/>
              </a:spcAft>
            </a:pPr>
            <a:r>
              <a:rPr lang="ja-JP" altLang="en-US" sz="3886" b="1">
                <a:solidFill>
                  <a:schemeClr val="tx1"/>
                </a:solidFill>
                <a:latin typeface="Meiryo UI" panose="020B0604030504040204" pitchFamily="50" charset="-128"/>
                <a:ea typeface="Meiryo UI" panose="020B0604030504040204" pitchFamily="50" charset="-128"/>
                <a:cs typeface="Meiryo UI" panose="020B0604030504040204" pitchFamily="50" charset="-128"/>
              </a:rPr>
              <a:t>ワークシート集</a:t>
            </a:r>
            <a:endParaRPr lang="en-US" altLang="ja-JP" sz="3886"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384976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正方形/長方形 66">
            <a:extLst>
              <a:ext uri="{FF2B5EF4-FFF2-40B4-BE49-F238E27FC236}">
                <a16:creationId xmlns:a16="http://schemas.microsoft.com/office/drawing/2014/main" id="{A09D03CC-7FFB-4FCB-ACC5-6DAC7DF3BDFE}"/>
              </a:ext>
            </a:extLst>
          </p:cNvPr>
          <p:cNvSpPr/>
          <p:nvPr/>
        </p:nvSpPr>
        <p:spPr>
          <a:xfrm>
            <a:off x="525292" y="4320080"/>
            <a:ext cx="2404731" cy="915744"/>
          </a:xfrm>
          <a:prstGeom prst="roundRect">
            <a:avLst/>
          </a:prstGeom>
          <a:solidFill>
            <a:srgbClr val="F2F2F2"/>
          </a:solidFill>
          <a:ln w="38100">
            <a:solidFill>
              <a:schemeClr val="accent5"/>
            </a:solidFill>
          </a:ln>
        </p:spPr>
        <p:txBody>
          <a:bodyPr wrap="none" rtlCol="0" anchor="t">
            <a:noAutofit/>
          </a:bodyPr>
          <a:lstStyle/>
          <a:p>
            <a:pPr algn="ctr" fontAlgn="auto">
              <a:spcBef>
                <a:spcPts val="0"/>
              </a:spcBef>
              <a:spcAft>
                <a:spcPts val="0"/>
              </a:spcAft>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政策課題</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endParaRPr kumimoji="0" lang="ja-JP" altLang="en-US" sz="1200" kern="0">
              <a:solidFill>
                <a:sysClr val="windowText" lastClr="000000"/>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4703532"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政策改善の方向性導出ワークシート</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543482"/>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t>後続の施策のアウトプット・施策のアウトカム（</a:t>
            </a:r>
            <a:r>
              <a:rPr lang="en-US" altLang="ja-JP" sz="1511"/>
              <a:t>KPI</a:t>
            </a:r>
            <a:r>
              <a:rPr lang="ja-JP" altLang="en-US" sz="1511"/>
              <a:t>）評価と総合的アウトカムの達成度合い評価を実施し、このワークシートに結果を書き込むことで政策改善の方向性を導出します。</a:t>
            </a:r>
          </a:p>
        </p:txBody>
      </p:sp>
      <p:sp>
        <p:nvSpPr>
          <p:cNvPr id="65" name="正方形/長方形 64">
            <a:extLst>
              <a:ext uri="{FF2B5EF4-FFF2-40B4-BE49-F238E27FC236}">
                <a16:creationId xmlns:a16="http://schemas.microsoft.com/office/drawing/2014/main" id="{02881C88-D6B9-41D1-A2A5-DAAD4819C0EE}"/>
              </a:ext>
            </a:extLst>
          </p:cNvPr>
          <p:cNvSpPr/>
          <p:nvPr/>
        </p:nvSpPr>
        <p:spPr>
          <a:xfrm>
            <a:off x="3009803" y="3328837"/>
            <a:ext cx="1134376" cy="915744"/>
          </a:xfrm>
          <a:prstGeom prst="rect">
            <a:avLst/>
          </a:prstGeom>
          <a:noFill/>
          <a:ln w="38100">
            <a:solidFill>
              <a:schemeClr val="accent5"/>
            </a:solidFill>
          </a:ln>
        </p:spPr>
        <p:txBody>
          <a:bodyPr wrap="none" rtlCol="0" anchor="t">
            <a:noAutofit/>
          </a:bodyPr>
          <a:lstStyle/>
          <a:p>
            <a:pPr algn="ctr"/>
            <a:endParaRPr lang="ja-JP" altLang="en-US" sz="1200">
              <a:solidFill>
                <a:schemeClr val="tx1"/>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C1652CFC-C68D-A278-56CE-5E3C0DE76896}"/>
              </a:ext>
            </a:extLst>
          </p:cNvPr>
          <p:cNvSpPr/>
          <p:nvPr/>
        </p:nvSpPr>
        <p:spPr>
          <a:xfrm>
            <a:off x="4220216" y="3328837"/>
            <a:ext cx="1134376" cy="915744"/>
          </a:xfrm>
          <a:prstGeom prst="rect">
            <a:avLst/>
          </a:prstGeom>
          <a:noFill/>
          <a:ln w="38100">
            <a:solidFill>
              <a:schemeClr val="accent5"/>
            </a:solidFill>
          </a:ln>
        </p:spPr>
        <p:txBody>
          <a:bodyPr wrap="none" rtlCol="0" anchor="t">
            <a:noAutofit/>
          </a:bodyPr>
          <a:lstStyle/>
          <a:p>
            <a:pPr algn="ctr"/>
            <a:endParaRPr lang="ja-JP" altLang="en-US" sz="1200">
              <a:solidFill>
                <a:schemeClr val="tx1"/>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542B27C3-E346-2B20-6D2D-17596CA8A517}"/>
              </a:ext>
            </a:extLst>
          </p:cNvPr>
          <p:cNvSpPr/>
          <p:nvPr/>
        </p:nvSpPr>
        <p:spPr>
          <a:xfrm>
            <a:off x="5430628" y="3328837"/>
            <a:ext cx="1134376" cy="915744"/>
          </a:xfrm>
          <a:prstGeom prst="rect">
            <a:avLst/>
          </a:prstGeom>
          <a:noFill/>
          <a:ln w="38100">
            <a:solidFill>
              <a:schemeClr val="accent5"/>
            </a:solidFill>
          </a:ln>
        </p:spPr>
        <p:txBody>
          <a:bodyPr wrap="none" rtlCol="0" anchor="t">
            <a:noAutofit/>
          </a:bodyPr>
          <a:lstStyle/>
          <a:p>
            <a:pPr algn="ctr"/>
            <a:endParaRPr lang="ja-JP" altLang="en-US" sz="1200">
              <a:solidFill>
                <a:schemeClr val="tx1"/>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F9E0F4F1-65BF-5CF8-F688-F470996EF765}"/>
              </a:ext>
            </a:extLst>
          </p:cNvPr>
          <p:cNvSpPr/>
          <p:nvPr/>
        </p:nvSpPr>
        <p:spPr>
          <a:xfrm>
            <a:off x="6641042" y="3328837"/>
            <a:ext cx="1134377" cy="915744"/>
          </a:xfrm>
          <a:prstGeom prst="rect">
            <a:avLst/>
          </a:prstGeom>
          <a:solidFill>
            <a:schemeClr val="bg1"/>
          </a:solidFill>
          <a:ln w="38100">
            <a:solidFill>
              <a:schemeClr val="accent5"/>
            </a:solidFill>
          </a:ln>
        </p:spPr>
        <p:txBody>
          <a:bodyPr wrap="none" rtlCol="0" anchor="t">
            <a:noAutofit/>
          </a:bodyPr>
          <a:lstStyle/>
          <a:p>
            <a:pPr algn="ctr"/>
            <a:endParaRPr lang="ja-JP" altLang="en-US" sz="1200">
              <a:solidFill>
                <a:schemeClr val="tx1"/>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ADC73DFF-4FB3-48F4-9991-6DB2E77E5417}"/>
              </a:ext>
            </a:extLst>
          </p:cNvPr>
          <p:cNvSpPr/>
          <p:nvPr/>
        </p:nvSpPr>
        <p:spPr>
          <a:xfrm>
            <a:off x="525292" y="3328838"/>
            <a:ext cx="2404731" cy="915744"/>
          </a:xfrm>
          <a:prstGeom prst="roundRect">
            <a:avLst/>
          </a:prstGeom>
          <a:solidFill>
            <a:srgbClr val="F2F2F2"/>
          </a:solidFill>
          <a:ln w="38100">
            <a:solidFill>
              <a:schemeClr val="accent5"/>
            </a:solidFill>
          </a:ln>
        </p:spPr>
        <p:txBody>
          <a:bodyPr wrap="none"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注力課題</a:t>
            </a:r>
            <a:r>
              <a:rPr kumimoji="0" lang="en-US" altLang="ja-JP"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8A552CAB-0881-420A-8E9B-35623C126413}"/>
              </a:ext>
            </a:extLst>
          </p:cNvPr>
          <p:cNvSpPr/>
          <p:nvPr/>
        </p:nvSpPr>
        <p:spPr>
          <a:xfrm>
            <a:off x="3009803" y="4320080"/>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4233B4E2-973D-F30E-274E-0D2BB45A43A4}"/>
              </a:ext>
            </a:extLst>
          </p:cNvPr>
          <p:cNvSpPr/>
          <p:nvPr/>
        </p:nvSpPr>
        <p:spPr>
          <a:xfrm>
            <a:off x="4220216" y="4320080"/>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7038B347-14AD-6D69-C57D-0F688BFDF42E}"/>
              </a:ext>
            </a:extLst>
          </p:cNvPr>
          <p:cNvSpPr/>
          <p:nvPr/>
        </p:nvSpPr>
        <p:spPr>
          <a:xfrm>
            <a:off x="5430628" y="4320080"/>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CAA4370F-F15F-2122-270B-B8C62BFCD166}"/>
              </a:ext>
            </a:extLst>
          </p:cNvPr>
          <p:cNvSpPr/>
          <p:nvPr/>
        </p:nvSpPr>
        <p:spPr>
          <a:xfrm>
            <a:off x="6641043" y="4320080"/>
            <a:ext cx="1134377" cy="915744"/>
          </a:xfrm>
          <a:prstGeom prst="rect">
            <a:avLst/>
          </a:prstGeom>
          <a:solidFill>
            <a:schemeClr val="bg1"/>
          </a:solid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9" name="正方形/長方形 68">
            <a:extLst>
              <a:ext uri="{FF2B5EF4-FFF2-40B4-BE49-F238E27FC236}">
                <a16:creationId xmlns:a16="http://schemas.microsoft.com/office/drawing/2014/main" id="{F99CB6B9-27C0-4F89-9B89-6F6E72EE2617}"/>
              </a:ext>
            </a:extLst>
          </p:cNvPr>
          <p:cNvSpPr/>
          <p:nvPr/>
        </p:nvSpPr>
        <p:spPr>
          <a:xfrm>
            <a:off x="525292" y="2337596"/>
            <a:ext cx="2404731" cy="915744"/>
          </a:xfrm>
          <a:prstGeom prst="roundRect">
            <a:avLst/>
          </a:prstGeom>
          <a:solidFill>
            <a:srgbClr val="F2F2F2"/>
          </a:solidFill>
          <a:ln w="38100">
            <a:solidFill>
              <a:schemeClr val="accent5"/>
            </a:solidFill>
          </a:ln>
        </p:spPr>
        <p:txBody>
          <a:bodyPr wrap="none" rtlCol="0" anchor="t">
            <a:noAutofit/>
          </a:bodyPr>
          <a:lstStyle/>
          <a:p>
            <a:pPr algn="ctr" fontAlgn="auto">
              <a:spcBef>
                <a:spcPts val="0"/>
              </a:spcBef>
              <a:spcAft>
                <a:spcPts val="0"/>
              </a:spcAft>
            </a:pPr>
            <a:r>
              <a:rPr kumimoji="0" lang="en-US" altLang="ja-JP" sz="1200" kern="0">
                <a:solidFill>
                  <a:sysClr val="windowText" lastClr="000000"/>
                </a:solidFill>
                <a:latin typeface="Meiryo UI" panose="020B0604030504040204" pitchFamily="50" charset="-128"/>
                <a:ea typeface="Meiryo UI" panose="020B0604030504040204" pitchFamily="50" charset="-128"/>
              </a:rPr>
              <a:t>【</a:t>
            </a:r>
            <a:r>
              <a:rPr kumimoji="0" lang="ja-JP" altLang="en-US" sz="1200" kern="0">
                <a:solidFill>
                  <a:sysClr val="windowText" lastClr="000000"/>
                </a:solidFill>
                <a:latin typeface="Meiryo UI" panose="020B0604030504040204" pitchFamily="50" charset="-128"/>
                <a:ea typeface="Meiryo UI" panose="020B0604030504040204" pitchFamily="50" charset="-128"/>
              </a:rPr>
              <a:t>施策</a:t>
            </a:r>
            <a:r>
              <a:rPr kumimoji="0" lang="en-US" altLang="ja-JP" sz="1200" kern="0">
                <a:solidFill>
                  <a:sysClr val="windowText" lastClr="000000"/>
                </a:solidFill>
                <a:latin typeface="Meiryo UI" panose="020B0604030504040204" pitchFamily="50" charset="-128"/>
                <a:ea typeface="Meiryo UI" panose="020B0604030504040204" pitchFamily="50" charset="-128"/>
              </a:rPr>
              <a:t>】</a:t>
            </a:r>
            <a:endParaRPr kumimoji="0" lang="ja-JP" altLang="en-US" sz="1200" kern="0">
              <a:solidFill>
                <a:sysClr val="windowText" lastClr="000000"/>
              </a:solidFill>
              <a:latin typeface="Meiryo UI" panose="020B0604030504040204" pitchFamily="50" charset="-128"/>
              <a:ea typeface="Meiryo UI" panose="020B0604030504040204" pitchFamily="50" charset="-128"/>
            </a:endParaRPr>
          </a:p>
        </p:txBody>
      </p:sp>
      <p:sp>
        <p:nvSpPr>
          <p:cNvPr id="64" name="正方形/長方形 63">
            <a:extLst>
              <a:ext uri="{FF2B5EF4-FFF2-40B4-BE49-F238E27FC236}">
                <a16:creationId xmlns:a16="http://schemas.microsoft.com/office/drawing/2014/main" id="{6D1F39F8-6F14-4AC6-A450-3115CD1FDD8C}"/>
              </a:ext>
            </a:extLst>
          </p:cNvPr>
          <p:cNvSpPr/>
          <p:nvPr/>
        </p:nvSpPr>
        <p:spPr>
          <a:xfrm>
            <a:off x="3009803" y="2337596"/>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E2032C34-2EE8-E613-DE6A-27FB25E07923}"/>
              </a:ext>
            </a:extLst>
          </p:cNvPr>
          <p:cNvSpPr/>
          <p:nvPr/>
        </p:nvSpPr>
        <p:spPr>
          <a:xfrm>
            <a:off x="4220216" y="2337596"/>
            <a:ext cx="1134376"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B9567F82-ADD2-A746-F989-BCE4D922CF11}"/>
              </a:ext>
            </a:extLst>
          </p:cNvPr>
          <p:cNvSpPr/>
          <p:nvPr/>
        </p:nvSpPr>
        <p:spPr>
          <a:xfrm>
            <a:off x="5430629" y="2337596"/>
            <a:ext cx="1134377" cy="915744"/>
          </a:xfrm>
          <a:prstGeom prst="rect">
            <a:avLst/>
          </a:prstGeom>
          <a:no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FDEDE098-6A9A-056B-F641-783E4BD914CE}"/>
              </a:ext>
            </a:extLst>
          </p:cNvPr>
          <p:cNvSpPr/>
          <p:nvPr/>
        </p:nvSpPr>
        <p:spPr>
          <a:xfrm>
            <a:off x="6641042" y="2337596"/>
            <a:ext cx="1134377" cy="915744"/>
          </a:xfrm>
          <a:prstGeom prst="rect">
            <a:avLst/>
          </a:prstGeom>
          <a:solidFill>
            <a:schemeClr val="bg1"/>
          </a:solidFill>
          <a:ln w="38100">
            <a:solidFill>
              <a:schemeClr val="accent5"/>
            </a:solidFill>
          </a:ln>
        </p:spPr>
        <p:txBody>
          <a:bodyPr wrap="none" rtlCol="0" anchor="t">
            <a:noAutofit/>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4" name="正方形/長方形 26">
            <a:extLst>
              <a:ext uri="{FF2B5EF4-FFF2-40B4-BE49-F238E27FC236}">
                <a16:creationId xmlns:a16="http://schemas.microsoft.com/office/drawing/2014/main" id="{4EA3407A-55CD-9A3A-1890-9FC7E3AE3CB5}"/>
              </a:ext>
            </a:extLst>
          </p:cNvPr>
          <p:cNvSpPr/>
          <p:nvPr/>
        </p:nvSpPr>
        <p:spPr>
          <a:xfrm>
            <a:off x="7861066" y="2336938"/>
            <a:ext cx="2334312" cy="2898886"/>
          </a:xfrm>
          <a:prstGeom prst="rect">
            <a:avLst/>
          </a:prstGeom>
          <a:solidFill>
            <a:schemeClr val="accent5">
              <a:lumMod val="20000"/>
              <a:lumOff val="80000"/>
            </a:schemeClr>
          </a:solidFill>
          <a:ln w="38100">
            <a:solidFill>
              <a:schemeClr val="accent5"/>
            </a:solidFill>
          </a:ln>
        </p:spPr>
        <p:txBody>
          <a:bodyPr wrap="none" rtlCol="0" anchor="t">
            <a:noAutofit/>
          </a:bodyPr>
          <a:lstStyle/>
          <a:p>
            <a:pPr algn="ctr"/>
            <a:endParaRPr kumimoji="0" lang="ja-JP" altLang="en-US" sz="1200" b="1" kern="0">
              <a:solidFill>
                <a:sysClr val="windowText" lastClr="000000"/>
              </a:solidFill>
              <a:latin typeface="EYInterstate" panose="02000503020000020004" pitchFamily="2" charset="0"/>
              <a:ea typeface="Meiryo UI" panose="020B0604030504040204" pitchFamily="50" charset="-128"/>
            </a:endParaRPr>
          </a:p>
        </p:txBody>
      </p:sp>
      <p:sp>
        <p:nvSpPr>
          <p:cNvPr id="8" name="正方形/長方形 63">
            <a:extLst>
              <a:ext uri="{FF2B5EF4-FFF2-40B4-BE49-F238E27FC236}">
                <a16:creationId xmlns:a16="http://schemas.microsoft.com/office/drawing/2014/main" id="{8C691C42-7B0B-6175-EFAD-C0C91845C5E9}"/>
              </a:ext>
            </a:extLst>
          </p:cNvPr>
          <p:cNvSpPr/>
          <p:nvPr/>
        </p:nvSpPr>
        <p:spPr>
          <a:xfrm>
            <a:off x="3009803" y="1949444"/>
            <a:ext cx="1134376" cy="312655"/>
          </a:xfrm>
          <a:prstGeom prst="rect">
            <a:avLst/>
          </a:prstGeom>
          <a:solidFill>
            <a:srgbClr val="F2F2F2"/>
          </a:solidFill>
          <a:ln>
            <a:solidFill>
              <a:schemeClr val="bg1">
                <a:lumMod val="75000"/>
              </a:schemeClr>
            </a:solidFill>
          </a:ln>
        </p:spPr>
        <p:txBody>
          <a:bodyPr wrap="none" rtlCol="0" anchor="t">
            <a:no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評価指標</a:t>
            </a:r>
          </a:p>
        </p:txBody>
      </p:sp>
      <p:sp>
        <p:nvSpPr>
          <p:cNvPr id="9" name="正方形/長方形 21">
            <a:extLst>
              <a:ext uri="{FF2B5EF4-FFF2-40B4-BE49-F238E27FC236}">
                <a16:creationId xmlns:a16="http://schemas.microsoft.com/office/drawing/2014/main" id="{293EABA4-3D86-BDF7-F4F3-5FACD5EE18CF}"/>
              </a:ext>
            </a:extLst>
          </p:cNvPr>
          <p:cNvSpPr/>
          <p:nvPr/>
        </p:nvSpPr>
        <p:spPr>
          <a:xfrm>
            <a:off x="4220216" y="1949444"/>
            <a:ext cx="1134376" cy="312655"/>
          </a:xfrm>
          <a:prstGeom prst="rect">
            <a:avLst/>
          </a:prstGeom>
          <a:solidFill>
            <a:srgbClr val="F2F2F2"/>
          </a:solidFill>
          <a:ln>
            <a:solidFill>
              <a:schemeClr val="bg1">
                <a:lumMod val="75000"/>
              </a:schemeClr>
            </a:solidFill>
          </a:ln>
        </p:spPr>
        <p:txBody>
          <a:bodyPr wrap="none" rtlCol="0" anchor="t">
            <a:no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目標</a:t>
            </a:r>
          </a:p>
        </p:txBody>
      </p:sp>
      <p:sp>
        <p:nvSpPr>
          <p:cNvPr id="16" name="正方形/長方形 24">
            <a:extLst>
              <a:ext uri="{FF2B5EF4-FFF2-40B4-BE49-F238E27FC236}">
                <a16:creationId xmlns:a16="http://schemas.microsoft.com/office/drawing/2014/main" id="{42EA3B09-155E-FF98-707E-23E349DE7A88}"/>
              </a:ext>
            </a:extLst>
          </p:cNvPr>
          <p:cNvSpPr/>
          <p:nvPr/>
        </p:nvSpPr>
        <p:spPr>
          <a:xfrm>
            <a:off x="5430629" y="1949444"/>
            <a:ext cx="1134377" cy="312655"/>
          </a:xfrm>
          <a:prstGeom prst="rect">
            <a:avLst/>
          </a:prstGeom>
          <a:solidFill>
            <a:srgbClr val="F2F2F2"/>
          </a:solidFill>
          <a:ln>
            <a:solidFill>
              <a:schemeClr val="bg1">
                <a:lumMod val="75000"/>
              </a:schemeClr>
            </a:solidFill>
          </a:ln>
        </p:spPr>
        <p:txBody>
          <a:bodyPr wrap="none" rtlCol="0" anchor="t">
            <a:no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実績</a:t>
            </a:r>
          </a:p>
        </p:txBody>
      </p:sp>
      <p:sp>
        <p:nvSpPr>
          <p:cNvPr id="28" name="正方形/長方形 28">
            <a:extLst>
              <a:ext uri="{FF2B5EF4-FFF2-40B4-BE49-F238E27FC236}">
                <a16:creationId xmlns:a16="http://schemas.microsoft.com/office/drawing/2014/main" id="{254195C4-A0E9-6E72-365D-92BA25D53597}"/>
              </a:ext>
            </a:extLst>
          </p:cNvPr>
          <p:cNvSpPr/>
          <p:nvPr/>
        </p:nvSpPr>
        <p:spPr>
          <a:xfrm>
            <a:off x="6641041" y="1948212"/>
            <a:ext cx="1134377" cy="312655"/>
          </a:xfrm>
          <a:prstGeom prst="rect">
            <a:avLst/>
          </a:prstGeom>
          <a:solidFill>
            <a:srgbClr val="F2F2F2"/>
          </a:solidFill>
          <a:ln>
            <a:solidFill>
              <a:schemeClr val="bg1">
                <a:lumMod val="75000"/>
              </a:schemeClr>
            </a:solidFill>
          </a:ln>
        </p:spPr>
        <p:txBody>
          <a:bodyPr wrap="none" rtlCol="0" anchor="t">
            <a:noAutofit/>
          </a:bodyPr>
          <a:lstStyle/>
          <a:p>
            <a:pPr algn="ctr"/>
            <a:r>
              <a:rPr lang="ja-JP" altLang="en-US" sz="1200" b="1">
                <a:solidFill>
                  <a:schemeClr val="tx1"/>
                </a:solidFill>
                <a:latin typeface="Meiryo UI" panose="020B0604030504040204" pitchFamily="50" charset="-128"/>
                <a:ea typeface="Meiryo UI" panose="020B0604030504040204" pitchFamily="50" charset="-128"/>
              </a:rPr>
              <a:t>達成</a:t>
            </a:r>
            <a:r>
              <a:rPr lang="en-US" altLang="ja-JP" sz="1200" b="1">
                <a:solidFill>
                  <a:schemeClr val="tx1"/>
                </a:solidFill>
                <a:latin typeface="Meiryo UI" panose="020B0604030504040204" pitchFamily="50" charset="-128"/>
                <a:ea typeface="Meiryo UI" panose="020B0604030504040204" pitchFamily="50" charset="-128"/>
              </a:rPr>
              <a:t>/</a:t>
            </a:r>
            <a:r>
              <a:rPr lang="ja-JP" altLang="en-US" sz="1200" b="1">
                <a:solidFill>
                  <a:schemeClr val="tx1"/>
                </a:solidFill>
                <a:latin typeface="Meiryo UI" panose="020B0604030504040204" pitchFamily="50" charset="-128"/>
                <a:ea typeface="Meiryo UI" panose="020B0604030504040204" pitchFamily="50" charset="-128"/>
              </a:rPr>
              <a:t>未達成</a:t>
            </a:r>
          </a:p>
        </p:txBody>
      </p:sp>
      <p:sp>
        <p:nvSpPr>
          <p:cNvPr id="30" name="正方形/長方形 28">
            <a:extLst>
              <a:ext uri="{FF2B5EF4-FFF2-40B4-BE49-F238E27FC236}">
                <a16:creationId xmlns:a16="http://schemas.microsoft.com/office/drawing/2014/main" id="{0F608C86-BC25-A58D-906F-959D2609C577}"/>
              </a:ext>
            </a:extLst>
          </p:cNvPr>
          <p:cNvSpPr/>
          <p:nvPr/>
        </p:nvSpPr>
        <p:spPr>
          <a:xfrm>
            <a:off x="3009803" y="1604931"/>
            <a:ext cx="4765615" cy="312655"/>
          </a:xfrm>
          <a:prstGeom prst="rect">
            <a:avLst/>
          </a:prstGeom>
          <a:solidFill>
            <a:schemeClr val="bg1">
              <a:lumMod val="50000"/>
            </a:schemeClr>
          </a:solidFill>
          <a:ln>
            <a:solidFill>
              <a:schemeClr val="bg1">
                <a:lumMod val="75000"/>
              </a:schemeClr>
            </a:solidFill>
          </a:ln>
        </p:spPr>
        <p:txBody>
          <a:bodyPr wrap="none" rtlCol="0" anchor="t">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各指標の評価結果</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31" name="正方形/長方形 66">
            <a:extLst>
              <a:ext uri="{FF2B5EF4-FFF2-40B4-BE49-F238E27FC236}">
                <a16:creationId xmlns:a16="http://schemas.microsoft.com/office/drawing/2014/main" id="{A883D551-A7C2-7A8E-D934-CBDA23DBEB01}"/>
              </a:ext>
            </a:extLst>
          </p:cNvPr>
          <p:cNvSpPr/>
          <p:nvPr/>
        </p:nvSpPr>
        <p:spPr>
          <a:xfrm>
            <a:off x="525292" y="1606290"/>
            <a:ext cx="2404731" cy="655809"/>
          </a:xfrm>
          <a:prstGeom prst="rect">
            <a:avLst/>
          </a:prstGeom>
          <a:solidFill>
            <a:schemeClr val="bg1">
              <a:lumMod val="50000"/>
            </a:schemeClr>
          </a:solidFill>
          <a:ln>
            <a:solidFill>
              <a:schemeClr val="bg1">
                <a:lumMod val="75000"/>
              </a:scheme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政策の構造</a:t>
            </a:r>
          </a:p>
        </p:txBody>
      </p:sp>
      <p:sp>
        <p:nvSpPr>
          <p:cNvPr id="32" name="正方形/長方形 28">
            <a:extLst>
              <a:ext uri="{FF2B5EF4-FFF2-40B4-BE49-F238E27FC236}">
                <a16:creationId xmlns:a16="http://schemas.microsoft.com/office/drawing/2014/main" id="{8EF0AB19-E84B-2DFF-D651-F3CDCED62DB0}"/>
              </a:ext>
            </a:extLst>
          </p:cNvPr>
          <p:cNvSpPr/>
          <p:nvPr/>
        </p:nvSpPr>
        <p:spPr>
          <a:xfrm>
            <a:off x="7860294" y="1604931"/>
            <a:ext cx="2335857" cy="655808"/>
          </a:xfrm>
          <a:prstGeom prst="rect">
            <a:avLst/>
          </a:prstGeom>
          <a:solidFill>
            <a:schemeClr val="bg1">
              <a:lumMod val="50000"/>
            </a:schemeClr>
          </a:solidFill>
          <a:ln>
            <a:solidFill>
              <a:schemeClr val="bg1">
                <a:lumMod val="75000"/>
              </a:schemeClr>
            </a:solidFill>
          </a:ln>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政策改善の方向性</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3" name="楕円 2">
            <a:extLst>
              <a:ext uri="{FF2B5EF4-FFF2-40B4-BE49-F238E27FC236}">
                <a16:creationId xmlns:a16="http://schemas.microsoft.com/office/drawing/2014/main" id="{E98EA190-36F1-A9E5-E006-C27DA7D40072}"/>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a:solidFill>
                  <a:schemeClr val="tx1"/>
                </a:solidFill>
              </a:rPr>
              <a:t>1</a:t>
            </a:r>
            <a:endParaRPr kumimoji="1" lang="ja-JP" altLang="en-US" sz="2400" b="1">
              <a:solidFill>
                <a:schemeClr val="tx1"/>
              </a:solidFill>
            </a:endParaRPr>
          </a:p>
        </p:txBody>
      </p:sp>
      <p:cxnSp>
        <p:nvCxnSpPr>
          <p:cNvPr id="7" name="直線矢印コネクタ 6">
            <a:extLst>
              <a:ext uri="{FF2B5EF4-FFF2-40B4-BE49-F238E27FC236}">
                <a16:creationId xmlns:a16="http://schemas.microsoft.com/office/drawing/2014/main" id="{8C112953-0095-98A6-6E2B-14E1844CFE93}"/>
              </a:ext>
            </a:extLst>
          </p:cNvPr>
          <p:cNvCxnSpPr>
            <a:cxnSpLocks/>
          </p:cNvCxnSpPr>
          <p:nvPr/>
        </p:nvCxnSpPr>
        <p:spPr>
          <a:xfrm>
            <a:off x="525290" y="5496328"/>
            <a:ext cx="9642817" cy="0"/>
          </a:xfrm>
          <a:prstGeom prst="straightConnector1">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55FBA787-DDF1-B1E2-B443-68A574CAF9E9}"/>
              </a:ext>
            </a:extLst>
          </p:cNvPr>
          <p:cNvSpPr/>
          <p:nvPr/>
        </p:nvSpPr>
        <p:spPr>
          <a:xfrm>
            <a:off x="4024286" y="5376078"/>
            <a:ext cx="2569587" cy="229515"/>
          </a:xfrm>
          <a:prstGeom prst="rect">
            <a:avLst/>
          </a:prstGeom>
          <a:solidFill>
            <a:schemeClr val="bg1"/>
          </a:solidFill>
        </p:spPr>
        <p:txBody>
          <a:bodyPr wrap="none" rtlCol="0" anchor="ctr">
            <a:noAutofit/>
          </a:bodyPr>
          <a:lstStyle/>
          <a:p>
            <a:pPr algn="ctr" fontAlgn="auto">
              <a:spcBef>
                <a:spcPts val="0"/>
              </a:spcBef>
              <a:spcAft>
                <a:spcPts val="0"/>
              </a:spcAft>
              <a:defRPr/>
            </a:pPr>
            <a:r>
              <a:rPr kumimoji="0" lang="ja-JP" altLang="en-US" sz="1400" i="0" u="none" strike="noStrike" kern="0" cap="none" spc="0" normalizeH="0" baseline="0" noProof="0" dirty="0">
                <a:ln>
                  <a:noFill/>
                </a:ln>
                <a:solidFill>
                  <a:sysClr val="windowText" lastClr="000000"/>
                </a:solidFill>
                <a:effectLst/>
                <a:uLnTx/>
                <a:uFillTx/>
                <a:latin typeface="EYInterstate" panose="02000503020000020004" pitchFamily="2" charset="0"/>
                <a:ea typeface="Meiryo UI" panose="020B0604030504040204" pitchFamily="50" charset="-128"/>
              </a:rPr>
              <a:t>政策改善の方向性の判断方法</a:t>
            </a:r>
          </a:p>
        </p:txBody>
      </p:sp>
      <p:graphicFrame>
        <p:nvGraphicFramePr>
          <p:cNvPr id="11" name="Table 5">
            <a:extLst>
              <a:ext uri="{FF2B5EF4-FFF2-40B4-BE49-F238E27FC236}">
                <a16:creationId xmlns:a16="http://schemas.microsoft.com/office/drawing/2014/main" id="{EF3ABB8D-75B2-716F-A03F-5D18AAA710DB}"/>
              </a:ext>
            </a:extLst>
          </p:cNvPr>
          <p:cNvGraphicFramePr>
            <a:graphicFrameLocks noGrp="1"/>
          </p:cNvGraphicFramePr>
          <p:nvPr>
            <p:extLst>
              <p:ext uri="{D42A27DB-BD31-4B8C-83A1-F6EECF244321}">
                <p14:modId xmlns:p14="http://schemas.microsoft.com/office/powerpoint/2010/main" val="3704060130"/>
              </p:ext>
            </p:extLst>
          </p:nvPr>
        </p:nvGraphicFramePr>
        <p:xfrm>
          <a:off x="525290" y="5627363"/>
          <a:ext cx="9642816" cy="1840191"/>
        </p:xfrm>
        <a:graphic>
          <a:graphicData uri="http://schemas.openxmlformats.org/drawingml/2006/table">
            <a:tbl>
              <a:tblPr>
                <a:tableStyleId>{F2DE63D5-997A-4646-A377-4702673A728D}</a:tableStyleId>
              </a:tblPr>
              <a:tblGrid>
                <a:gridCol w="1465880">
                  <a:extLst>
                    <a:ext uri="{9D8B030D-6E8A-4147-A177-3AD203B41FA5}">
                      <a16:colId xmlns:a16="http://schemas.microsoft.com/office/drawing/2014/main" val="1837378526"/>
                    </a:ext>
                  </a:extLst>
                </a:gridCol>
                <a:gridCol w="2044234">
                  <a:extLst>
                    <a:ext uri="{9D8B030D-6E8A-4147-A177-3AD203B41FA5}">
                      <a16:colId xmlns:a16="http://schemas.microsoft.com/office/drawing/2014/main" val="493847602"/>
                    </a:ext>
                  </a:extLst>
                </a:gridCol>
                <a:gridCol w="2044234">
                  <a:extLst>
                    <a:ext uri="{9D8B030D-6E8A-4147-A177-3AD203B41FA5}">
                      <a16:colId xmlns:a16="http://schemas.microsoft.com/office/drawing/2014/main" val="2808815981"/>
                    </a:ext>
                  </a:extLst>
                </a:gridCol>
                <a:gridCol w="2044234">
                  <a:extLst>
                    <a:ext uri="{9D8B030D-6E8A-4147-A177-3AD203B41FA5}">
                      <a16:colId xmlns:a16="http://schemas.microsoft.com/office/drawing/2014/main" val="3588902981"/>
                    </a:ext>
                  </a:extLst>
                </a:gridCol>
                <a:gridCol w="2044234">
                  <a:extLst>
                    <a:ext uri="{9D8B030D-6E8A-4147-A177-3AD203B41FA5}">
                      <a16:colId xmlns:a16="http://schemas.microsoft.com/office/drawing/2014/main" val="4277977034"/>
                    </a:ext>
                  </a:extLst>
                </a:gridCol>
              </a:tblGrid>
              <a:tr h="290859">
                <a:tc>
                  <a:txBody>
                    <a:bodyPr/>
                    <a:lstStyle/>
                    <a:p>
                      <a:pPr algn="ctr" fontAlgn="b"/>
                      <a:endParaRPr lang="ja-JP" altLang="en-US" sz="1400" b="1" i="0" u="none" strike="noStrike" dirty="0">
                        <a:solidFill>
                          <a:schemeClr val="bg1"/>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lang="ja-JP" altLang="en-US" sz="1600" b="1" i="0" u="none" strike="noStrike" dirty="0">
                          <a:solidFill>
                            <a:schemeClr val="bg1"/>
                          </a:solidFill>
                          <a:effectLst/>
                          <a:latin typeface="Meiryo UI" panose="020B0604030504040204" pitchFamily="50" charset="-128"/>
                          <a:ea typeface="Meiryo UI" panose="020B0604030504040204" pitchFamily="50" charset="-128"/>
                        </a:rPr>
                        <a:t>政策改善の方向性</a:t>
                      </a:r>
                    </a:p>
                  </a:txBody>
                  <a:tcPr marL="18000" marR="18000" marT="18000" marB="1800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endParaRPr lang="ja-JP" altLang="en-US" sz="1600" b="1" i="0" u="none" strike="noStrike">
                        <a:solidFill>
                          <a:schemeClr val="bg1"/>
                        </a:solidFill>
                        <a:effectLst/>
                        <a:latin typeface="Meiryo UI" panose="020B0604030504040204" pitchFamily="50" charset="-128"/>
                        <a:ea typeface="Meiryo UI" panose="020B0604030504040204" pitchFamily="50" charset="-128"/>
                      </a:endParaRPr>
                    </a:p>
                  </a:txBody>
                  <a:tcPr marL="8670" marR="8670" marT="958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algn="ctr" fontAlgn="b"/>
                      <a:r>
                        <a:rPr lang="ja-JP" altLang="en-US" sz="1400" u="none" strike="noStrike">
                          <a:effectLst/>
                          <a:latin typeface="Meiryo UI" panose="020B0604030504040204" pitchFamily="50" charset="-128"/>
                          <a:ea typeface="Meiryo UI" panose="020B0604030504040204" pitchFamily="50" charset="-128"/>
                        </a:rPr>
                        <a:t>注力課題</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8670" marR="8670" marT="958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algn="ctr" fontAlgn="b"/>
                      <a:r>
                        <a:rPr lang="ja-JP" altLang="en-US" sz="1400" u="none" strike="noStrike">
                          <a:effectLst/>
                          <a:latin typeface="Meiryo UI" panose="020B0604030504040204" pitchFamily="50" charset="-128"/>
                          <a:ea typeface="Meiryo UI" panose="020B0604030504040204" pitchFamily="50" charset="-128"/>
                        </a:rPr>
                        <a:t>施策</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8670" marR="8670" marT="958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84772601"/>
                  </a:ext>
                </a:extLst>
              </a:tr>
              <a:tr h="259178">
                <a:tc>
                  <a:txBody>
                    <a:bodyPr/>
                    <a:lstStyle/>
                    <a:p>
                      <a:pPr algn="ctr" fontAlgn="b"/>
                      <a:endParaRPr lang="ja-JP" altLang="en-US" sz="1400" b="1" i="0" u="none" strike="noStrike" dirty="0">
                        <a:solidFill>
                          <a:schemeClr val="bg1"/>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lang="ja-JP" altLang="en-US" sz="1200" b="1" u="none" strike="noStrike">
                          <a:effectLst/>
                          <a:latin typeface="Meiryo UI" panose="020B0604030504040204" pitchFamily="50" charset="-128"/>
                          <a:ea typeface="Meiryo UI" panose="020B0604030504040204" pitchFamily="50" charset="-128"/>
                        </a:rPr>
                        <a:t>　</a:t>
                      </a:r>
                      <a:r>
                        <a:rPr lang="ja-JP" altLang="en-US" sz="1200" b="1" u="none" strike="noStrike">
                          <a:effectLst/>
                          <a:latin typeface="Meiryo UI" panose="020B0604030504040204" pitchFamily="50" charset="-128"/>
                          <a:ea typeface="Meiryo UI" panose="020B0604030504040204" pitchFamily="50" charset="-128"/>
                          <a:hlinkClick r:id="rId3" action="ppaction://hlinksldjump"/>
                        </a:rPr>
                        <a:t>施策の活動量の見直し</a:t>
                      </a:r>
                      <a:endParaRPr lang="ja-JP" altLang="en-US" sz="1200" b="1"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lang="ja-JP" altLang="en-US" sz="1200" b="1" u="none" strike="noStrike">
                          <a:effectLst/>
                          <a:latin typeface="Meiryo UI" panose="020B0604030504040204" pitchFamily="50" charset="-128"/>
                          <a:ea typeface="Meiryo UI" panose="020B0604030504040204" pitchFamily="50" charset="-128"/>
                          <a:hlinkClick r:id="rId4" action="ppaction://hlinksldjump"/>
                        </a:rPr>
                        <a:t>施策の見直し</a:t>
                      </a:r>
                      <a:endParaRPr lang="ja-JP" altLang="en-US" sz="1200" b="1"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lang="ja-JP" altLang="en-US" sz="1200" b="1" u="none" strike="noStrike">
                          <a:effectLst/>
                          <a:latin typeface="Meiryo UI" panose="020B0604030504040204" pitchFamily="50" charset="-128"/>
                          <a:ea typeface="Meiryo UI" panose="020B0604030504040204" pitchFamily="50" charset="-128"/>
                          <a:hlinkClick r:id="rId5" action="ppaction://hlinksldjump"/>
                        </a:rPr>
                        <a:t>注力課題の見直し</a:t>
                      </a: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lang="ja-JP" altLang="en-US" sz="1200" b="1" u="none" strike="noStrike">
                          <a:effectLst/>
                          <a:latin typeface="Meiryo UI" panose="020B0604030504040204" pitchFamily="50" charset="-128"/>
                          <a:ea typeface="Meiryo UI" panose="020B0604030504040204" pitchFamily="50" charset="-128"/>
                        </a:rPr>
                        <a:t>達成と判断</a:t>
                      </a: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27454060"/>
                  </a:ext>
                </a:extLst>
              </a:tr>
              <a:tr h="607660">
                <a:tc>
                  <a:txBody>
                    <a:bodyPr/>
                    <a:lstStyle/>
                    <a:p>
                      <a:pPr marL="0" marR="0" lvl="0" indent="0" algn="l" defTabSz="987095" rtl="0" eaLnBrk="1" fontAlgn="b" latinLnBrk="0" hangingPunct="1">
                        <a:lnSpc>
                          <a:spcPct val="100000"/>
                        </a:lnSpc>
                        <a:spcBef>
                          <a:spcPts val="0"/>
                        </a:spcBef>
                        <a:spcAft>
                          <a:spcPts val="0"/>
                        </a:spcAft>
                        <a:buClrTx/>
                        <a:buSzTx/>
                        <a:buFontTx/>
                        <a:buNone/>
                        <a:tabLst/>
                        <a:defRPr/>
                      </a:pPr>
                      <a:r>
                        <a:rPr lang="ja-JP" altLang="en-US" sz="1200" b="1" u="none" strike="noStrike">
                          <a:effectLst/>
                          <a:latin typeface="Meiryo UI" panose="020B0604030504040204" pitchFamily="50" charset="-128"/>
                          <a:ea typeface="Meiryo UI" panose="020B0604030504040204" pitchFamily="50" charset="-128"/>
                        </a:rPr>
                        <a:t>　</a:t>
                      </a:r>
                      <a:r>
                        <a:rPr lang="ja-JP" altLang="en-US" sz="1200" b="1" i="0" u="none" strike="noStrike">
                          <a:solidFill>
                            <a:schemeClr val="bg1"/>
                          </a:solidFill>
                          <a:effectLst/>
                          <a:latin typeface="Meiryo UI" panose="020B0604030504040204" pitchFamily="50" charset="-128"/>
                          <a:ea typeface="Meiryo UI" panose="020B0604030504040204" pitchFamily="50" charset="-128"/>
                        </a:rPr>
                        <a:t>達成状況</a:t>
                      </a:r>
                    </a:p>
                  </a:txBody>
                  <a:tcPr marL="18000" marR="18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F7F7F"/>
                    </a:solidFill>
                  </a:tcPr>
                </a:tc>
                <a:tc>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0" lang="en-US" altLang="ja-JP" sz="1200" kern="0" dirty="0">
                          <a:solidFill>
                            <a:sysClr val="windowText" lastClr="000000"/>
                          </a:solidFill>
                          <a:latin typeface="Meiryo UI" panose="020B0604030504040204" pitchFamily="50" charset="-128"/>
                          <a:ea typeface="Meiryo UI" panose="020B0604030504040204" pitchFamily="50" charset="-128"/>
                        </a:rPr>
                        <a:t>P32-33</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を参考に、計画の活動量に到達しなかった理由を考察し、計画を直す</a:t>
                      </a:r>
                      <a:endParaRPr kumimoji="0" lang="en-US" altLang="ja-JP"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a:txBody>
                  <a:tcPr marL="36000" marR="36000" marT="18000" marB="1800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0" lang="en-US" altLang="ja-JP" sz="1200" kern="0" dirty="0">
                          <a:solidFill>
                            <a:sysClr val="windowText" lastClr="000000"/>
                          </a:solidFill>
                          <a:latin typeface="Meiryo UI" panose="020B0604030504040204" pitchFamily="50" charset="-128"/>
                          <a:ea typeface="Meiryo UI" panose="020B0604030504040204" pitchFamily="50" charset="-128"/>
                        </a:rPr>
                        <a:t>P34-38</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を参考に、施策により</a:t>
                      </a:r>
                      <a:r>
                        <a:rPr kumimoji="0" lang="en-US" altLang="ja-JP" sz="1200" kern="0" dirty="0">
                          <a:solidFill>
                            <a:sysClr val="windowText" lastClr="000000"/>
                          </a:solidFill>
                          <a:latin typeface="Meiryo UI" panose="020B0604030504040204" pitchFamily="50" charset="-128"/>
                          <a:ea typeface="Meiryo UI" panose="020B0604030504040204" pitchFamily="50" charset="-128"/>
                        </a:rPr>
                        <a:t>KPI</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が未達となった理由を考察し、施策を見直す</a:t>
                      </a:r>
                      <a:endParaRPr kumimoji="0" lang="en-US" altLang="ja-JP"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kumimoji="0" lang="en-US" altLang="ja-JP" sz="1200" kern="0" dirty="0">
                          <a:solidFill>
                            <a:sysClr val="windowText" lastClr="000000"/>
                          </a:solidFill>
                          <a:latin typeface="Meiryo UI" panose="020B0604030504040204" pitchFamily="50" charset="-128"/>
                          <a:ea typeface="Meiryo UI" panose="020B0604030504040204" pitchFamily="50" charset="-128"/>
                        </a:rPr>
                        <a:t>P39-66</a:t>
                      </a:r>
                      <a:r>
                        <a:rPr kumimoji="0" lang="ja-JP" altLang="en-US" sz="1200" kern="0" dirty="0">
                          <a:solidFill>
                            <a:sysClr val="windowText" lastClr="000000"/>
                          </a:solidFill>
                          <a:latin typeface="Meiryo UI" panose="020B0604030504040204" pitchFamily="50" charset="-128"/>
                          <a:ea typeface="Meiryo UI" panose="020B0604030504040204" pitchFamily="50" charset="-128"/>
                        </a:rPr>
                        <a:t>を参考に、地域の注力課題を再設定し、課題に沿った施策を検討する</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pPr algn="ctr" fontAlgn="b"/>
                      <a:r>
                        <a:rPr kumimoji="0" lang="ja-JP" altLang="en-US" sz="12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達成のため特になし</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2656370994"/>
                  </a:ext>
                </a:extLst>
              </a:tr>
              <a:tr h="227498">
                <a:tc>
                  <a:txBody>
                    <a:bodyPr/>
                    <a:lstStyle/>
                    <a:p>
                      <a:pPr algn="r" fontAlgn="b"/>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施策</a:t>
                      </a: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200" b="0" i="0" u="none" strike="noStrike">
                          <a:solidFill>
                            <a:srgbClr val="000000"/>
                          </a:solidFill>
                          <a:effectLst/>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gridSpan="3">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a:t>
                      </a:r>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FE4F0"/>
                    </a:solidFill>
                  </a:tcPr>
                </a:tc>
                <a:tc hMerge="1">
                  <a:txBody>
                    <a:bodyPr/>
                    <a:lstStyle/>
                    <a:p>
                      <a:pPr algn="ctr" fontAlgn="b"/>
                      <a:r>
                        <a:rPr lang="ja-JP" altLang="en-US" sz="1200" b="0" i="0" u="none" strike="noStrike">
                          <a:solidFill>
                            <a:srgbClr val="000000"/>
                          </a:solidFill>
                          <a:effectLst/>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hMerge="1">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達成</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32562956"/>
                  </a:ext>
                </a:extLst>
              </a:tr>
              <a:tr h="227498">
                <a:tc>
                  <a:txBody>
                    <a:bodyPr/>
                    <a:lstStyle/>
                    <a:p>
                      <a:pPr algn="r" fontAlgn="b"/>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注力課題</a:t>
                      </a: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b"/>
                      <a:r>
                        <a:rPr lang="en-US" altLang="ja-JP" sz="1200" b="0" i="0" u="none" strike="noStrike">
                          <a:solidFill>
                            <a:srgbClr val="000000"/>
                          </a:solidFill>
                          <a:effectLst/>
                          <a:latin typeface="Meiryo UI" panose="020B0604030504040204" pitchFamily="50" charset="-128"/>
                          <a:ea typeface="Meiryo UI" panose="020B0604030504040204" pitchFamily="50" charset="-128"/>
                        </a:rPr>
                        <a:t>-</a:t>
                      </a: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b"/>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gridSpan="2">
                  <a:txBody>
                    <a:bodyPr/>
                    <a:lstStyle/>
                    <a:p>
                      <a:pPr algn="ctr" fontAlgn="b"/>
                      <a:r>
                        <a:rPr lang="ja-JP" altLang="en-US" sz="1200" u="none" strike="noStrike" dirty="0">
                          <a:effectLst/>
                          <a:latin typeface="Meiryo UI" panose="020B0604030504040204" pitchFamily="50" charset="-128"/>
                          <a:ea typeface="Meiryo UI" panose="020B0604030504040204" pitchFamily="50" charset="-128"/>
                        </a:rPr>
                        <a:t>達成</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FE4F0"/>
                    </a:solidFill>
                  </a:tcPr>
                </a:tc>
                <a:tc hMerge="1">
                  <a:txBody>
                    <a:bodyPr/>
                    <a:lstStyle/>
                    <a:p>
                      <a:pPr marL="0" marR="0" lvl="0" indent="0" algn="ctr" defTabSz="987095" rtl="0" eaLnBrk="1" fontAlgn="b"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4585191"/>
                  </a:ext>
                </a:extLst>
              </a:tr>
              <a:tr h="227498">
                <a:tc>
                  <a:txBody>
                    <a:bodyPr/>
                    <a:lstStyle/>
                    <a:p>
                      <a:pPr algn="r" fontAlgn="b"/>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政策課題</a:t>
                      </a:r>
                    </a:p>
                  </a:txBody>
                  <a:tcPr marL="36000" marR="36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r>
                        <a:rPr kumimoji="1" lang="en-US" altLang="ja-JP" sz="1200">
                          <a:latin typeface="Meiryo UI" panose="020B0604030504040204" pitchFamily="50" charset="-128"/>
                          <a:ea typeface="Meiryo UI" panose="020B0604030504040204" pitchFamily="50" charset="-128"/>
                        </a:rPr>
                        <a:t>-</a:t>
                      </a:r>
                      <a:endParaRPr kumimoji="1" lang="ja-JP" altLang="en-US" sz="1200">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9D9D9"/>
                    </a:solidFill>
                  </a:tcPr>
                </a:tc>
                <a:tc>
                  <a:txBody>
                    <a:bodyPr/>
                    <a:lstStyle/>
                    <a:p>
                      <a:pPr algn="ctr"/>
                      <a:r>
                        <a:rPr kumimoji="1" lang="en-US" altLang="ja-JP" sz="1200">
                          <a:latin typeface="Meiryo UI" panose="020B0604030504040204" pitchFamily="50" charset="-128"/>
                          <a:ea typeface="Meiryo UI" panose="020B0604030504040204" pitchFamily="50" charset="-128"/>
                        </a:rPr>
                        <a:t>-</a:t>
                      </a:r>
                      <a:endParaRPr kumimoji="1" lang="ja-JP" altLang="en-US" sz="1200">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9D9D9"/>
                    </a:solidFill>
                  </a:tcPr>
                </a:tc>
                <a:tc>
                  <a:txBody>
                    <a:bodyPr/>
                    <a:lstStyle/>
                    <a:p>
                      <a:pPr algn="ctr"/>
                      <a:r>
                        <a:rPr kumimoji="1" lang="ja-JP" altLang="en-US" sz="1200">
                          <a:latin typeface="Meiryo UI" panose="020B0604030504040204" pitchFamily="50" charset="-128"/>
                          <a:ea typeface="Meiryo UI" panose="020B0604030504040204" pitchFamily="50" charset="-128"/>
                        </a:rPr>
                        <a:t>未達成</a:t>
                      </a: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CEA7"/>
                    </a:solidFill>
                  </a:tcPr>
                </a:tc>
                <a:tc>
                  <a:txBody>
                    <a:bodyPr/>
                    <a:lstStyle/>
                    <a:p>
                      <a:pPr algn="ctr"/>
                      <a:r>
                        <a:rPr kumimoji="1" lang="ja-JP" altLang="en-US" sz="1200" dirty="0">
                          <a:latin typeface="Meiryo UI" panose="020B0604030504040204" pitchFamily="50" charset="-128"/>
                          <a:ea typeface="Meiryo UI" panose="020B0604030504040204" pitchFamily="50" charset="-128"/>
                        </a:rPr>
                        <a:t>達成</a:t>
                      </a:r>
                      <a:endParaRPr kumimoji="1" lang="en-US" altLang="ja-JP" sz="1200" dirty="0">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FE4F0"/>
                    </a:solidFill>
                  </a:tcPr>
                </a:tc>
                <a:extLst>
                  <a:ext uri="{0D108BD9-81ED-4DB2-BD59-A6C34878D82A}">
                    <a16:rowId xmlns:a16="http://schemas.microsoft.com/office/drawing/2014/main" val="2400041037"/>
                  </a:ext>
                </a:extLst>
              </a:tr>
            </a:tbl>
          </a:graphicData>
        </a:graphic>
      </p:graphicFrame>
      <p:sp>
        <p:nvSpPr>
          <p:cNvPr id="13" name="矢印: 下 12">
            <a:extLst>
              <a:ext uri="{FF2B5EF4-FFF2-40B4-BE49-F238E27FC236}">
                <a16:creationId xmlns:a16="http://schemas.microsoft.com/office/drawing/2014/main" id="{618FCD91-6ECE-8410-9EA9-6DEC0DBFE8A4}"/>
              </a:ext>
            </a:extLst>
          </p:cNvPr>
          <p:cNvSpPr/>
          <p:nvPr/>
        </p:nvSpPr>
        <p:spPr>
          <a:xfrm>
            <a:off x="525290" y="6776815"/>
            <a:ext cx="634581" cy="689161"/>
          </a:xfrm>
          <a:prstGeom prst="downArrow">
            <a:avLst/>
          </a:prstGeom>
          <a:solidFill>
            <a:schemeClr val="accent5"/>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36000" tIns="36000" rIns="36000" bIns="36000" numCol="1" spcCol="0" rtlCol="0" fromWordArt="0" anchor="ctr" anchorCtr="0" forceAA="0" compatLnSpc="1">
            <a:prstTxWarp prst="textNoShape">
              <a:avLst/>
            </a:prstTxWarp>
            <a:noAutofit/>
          </a:bodyPr>
          <a:lstStyle/>
          <a:p>
            <a:pPr algn="ctr"/>
            <a:r>
              <a:rPr kumimoji="1" lang="ja-JP" altLang="en-US" sz="1200" b="1" dirty="0">
                <a:solidFill>
                  <a:schemeClr val="bg1"/>
                </a:solidFill>
              </a:rPr>
              <a:t>評価の順序</a:t>
            </a:r>
          </a:p>
        </p:txBody>
      </p:sp>
    </p:spTree>
    <p:extLst>
      <p:ext uri="{BB962C8B-B14F-4D97-AF65-F5344CB8AC3E}">
        <p14:creationId xmlns:p14="http://schemas.microsoft.com/office/powerpoint/2010/main" val="8498650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8082213"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施策のアウトプット・施策のアウトカム（</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KPI</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）評価ワークシート</a:t>
            </a:r>
          </a:p>
        </p:txBody>
      </p:sp>
      <p:sp>
        <p:nvSpPr>
          <p:cNvPr id="43" name="正方形/長方形 42">
            <a:extLst>
              <a:ext uri="{FF2B5EF4-FFF2-40B4-BE49-F238E27FC236}">
                <a16:creationId xmlns:a16="http://schemas.microsoft.com/office/drawing/2014/main" id="{AE18DF98-0C2B-485A-863E-07C7ECDE89D5}"/>
              </a:ext>
            </a:extLst>
          </p:cNvPr>
          <p:cNvSpPr/>
          <p:nvPr/>
        </p:nvSpPr>
        <p:spPr>
          <a:xfrm>
            <a:off x="558800" y="5606450"/>
            <a:ext cx="9575800"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備考／考察</a:t>
            </a:r>
          </a:p>
        </p:txBody>
      </p:sp>
      <p:sp>
        <p:nvSpPr>
          <p:cNvPr id="44" name="正方形/長方形 43">
            <a:extLst>
              <a:ext uri="{FF2B5EF4-FFF2-40B4-BE49-F238E27FC236}">
                <a16:creationId xmlns:a16="http://schemas.microsoft.com/office/drawing/2014/main" id="{B2559FA9-1491-4942-9710-DA190B7B8E04}"/>
              </a:ext>
            </a:extLst>
          </p:cNvPr>
          <p:cNvSpPr/>
          <p:nvPr/>
        </p:nvSpPr>
        <p:spPr>
          <a:xfrm>
            <a:off x="558800" y="5971544"/>
            <a:ext cx="9575800" cy="911517"/>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EFDC3F2D-0682-4B01-98D3-E35DDD078D4C}"/>
              </a:ext>
            </a:extLst>
          </p:cNvPr>
          <p:cNvSpPr/>
          <p:nvPr/>
        </p:nvSpPr>
        <p:spPr>
          <a:xfrm>
            <a:off x="558800" y="1416536"/>
            <a:ext cx="9575800"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政策課題</a:t>
            </a:r>
          </a:p>
        </p:txBody>
      </p:sp>
      <p:sp>
        <p:nvSpPr>
          <p:cNvPr id="46" name="正方形/長方形 45">
            <a:extLst>
              <a:ext uri="{FF2B5EF4-FFF2-40B4-BE49-F238E27FC236}">
                <a16:creationId xmlns:a16="http://schemas.microsoft.com/office/drawing/2014/main" id="{63A8A089-3927-44DC-BE99-2EC1CEDDEC8C}"/>
              </a:ext>
            </a:extLst>
          </p:cNvPr>
          <p:cNvSpPr/>
          <p:nvPr/>
        </p:nvSpPr>
        <p:spPr>
          <a:xfrm>
            <a:off x="558800" y="1780137"/>
            <a:ext cx="9575800" cy="385466"/>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C4CAC85B-60E4-E2EB-78A1-FDC6FD3FC519}"/>
              </a:ext>
            </a:extLst>
          </p:cNvPr>
          <p:cNvSpPr/>
          <p:nvPr/>
        </p:nvSpPr>
        <p:spPr>
          <a:xfrm>
            <a:off x="558800"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注力課題</a:t>
            </a:r>
          </a:p>
        </p:txBody>
      </p:sp>
      <p:sp>
        <p:nvSpPr>
          <p:cNvPr id="3" name="正方形/長方形 2">
            <a:extLst>
              <a:ext uri="{FF2B5EF4-FFF2-40B4-BE49-F238E27FC236}">
                <a16:creationId xmlns:a16="http://schemas.microsoft.com/office/drawing/2014/main" id="{E24993CF-F68F-F01C-27A3-982284055F54}"/>
              </a:ext>
            </a:extLst>
          </p:cNvPr>
          <p:cNvSpPr/>
          <p:nvPr/>
        </p:nvSpPr>
        <p:spPr>
          <a:xfrm>
            <a:off x="4636457"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施策の方向性・施策内容</a:t>
            </a:r>
          </a:p>
        </p:txBody>
      </p:sp>
      <p:sp>
        <p:nvSpPr>
          <p:cNvPr id="4" name="正方形/長方形 3">
            <a:extLst>
              <a:ext uri="{FF2B5EF4-FFF2-40B4-BE49-F238E27FC236}">
                <a16:creationId xmlns:a16="http://schemas.microsoft.com/office/drawing/2014/main" id="{71882C7B-7B8E-3332-2875-B2126955E95C}"/>
              </a:ext>
            </a:extLst>
          </p:cNvPr>
          <p:cNvSpPr/>
          <p:nvPr/>
        </p:nvSpPr>
        <p:spPr>
          <a:xfrm>
            <a:off x="6497586"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施策のアウトカム（</a:t>
            </a:r>
            <a:r>
              <a:rPr kumimoji="0" lang="en-US" altLang="ja-JP"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KPI</a:t>
            </a:r>
            <a:r>
              <a:rPr kumimoji="0" lang="ja-JP" altLang="en-US" sz="1200" b="1" kern="0">
                <a:solidFill>
                  <a:schemeClr val="bg1"/>
                </a:solidFill>
                <a:latin typeface="Meiryo UI" panose="020B0604030504040204" pitchFamily="50" charset="-128"/>
                <a:ea typeface="Meiryo UI" panose="020B0604030504040204" pitchFamily="50" charset="-128"/>
              </a:rPr>
              <a:t>）</a:t>
            </a:r>
            <a:br>
              <a:rPr kumimoji="0" lang="en-US" altLang="ja-JP" sz="1200" b="1" kern="0">
                <a:solidFill>
                  <a:schemeClr val="bg1"/>
                </a:solidFill>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の目標と実績</a:t>
            </a:r>
          </a:p>
        </p:txBody>
      </p:sp>
      <p:sp>
        <p:nvSpPr>
          <p:cNvPr id="6" name="正方形/長方形 5">
            <a:extLst>
              <a:ext uri="{FF2B5EF4-FFF2-40B4-BE49-F238E27FC236}">
                <a16:creationId xmlns:a16="http://schemas.microsoft.com/office/drawing/2014/main" id="{FB0441F9-5A25-9699-412E-9E9408FF0E11}"/>
              </a:ext>
            </a:extLst>
          </p:cNvPr>
          <p:cNvSpPr/>
          <p:nvPr/>
        </p:nvSpPr>
        <p:spPr>
          <a:xfrm>
            <a:off x="558800" y="2605588"/>
            <a:ext cx="1775886"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FDCC53C2-4E82-0888-8B47-B4CC792D1B34}"/>
              </a:ext>
            </a:extLst>
          </p:cNvPr>
          <p:cNvSpPr/>
          <p:nvPr/>
        </p:nvSpPr>
        <p:spPr>
          <a:xfrm>
            <a:off x="4636457" y="2605587"/>
            <a:ext cx="1775886"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BFB77E44-6F00-77AF-D91B-6D3DF45ACD85}"/>
              </a:ext>
            </a:extLst>
          </p:cNvPr>
          <p:cNvSpPr/>
          <p:nvPr/>
        </p:nvSpPr>
        <p:spPr>
          <a:xfrm>
            <a:off x="6497586" y="2605587"/>
            <a:ext cx="1775886"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目標</a:t>
            </a: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実績</a:t>
            </a: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FFBD68D0-CFA4-84E8-6F5A-6D4AD82F504E}"/>
              </a:ext>
            </a:extLst>
          </p:cNvPr>
          <p:cNvSpPr/>
          <p:nvPr/>
        </p:nvSpPr>
        <p:spPr>
          <a:xfrm>
            <a:off x="8358714" y="2241987"/>
            <a:ext cx="1775886"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施策のアウトプット</a:t>
            </a:r>
            <a:br>
              <a:rPr kumimoji="0" lang="en-US" altLang="ja-JP"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の目標と実績</a:t>
            </a:r>
          </a:p>
        </p:txBody>
      </p:sp>
      <p:sp>
        <p:nvSpPr>
          <p:cNvPr id="15" name="正方形/長方形 14">
            <a:extLst>
              <a:ext uri="{FF2B5EF4-FFF2-40B4-BE49-F238E27FC236}">
                <a16:creationId xmlns:a16="http://schemas.microsoft.com/office/drawing/2014/main" id="{7DCE509F-E753-5959-FE04-689B397F15DF}"/>
              </a:ext>
            </a:extLst>
          </p:cNvPr>
          <p:cNvSpPr/>
          <p:nvPr/>
        </p:nvSpPr>
        <p:spPr>
          <a:xfrm>
            <a:off x="8358714" y="2605587"/>
            <a:ext cx="1775886"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目標</a:t>
            </a: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kern="0">
              <a:solidFill>
                <a:sysClr val="windowText" lastClr="000000"/>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実績</a:t>
            </a:r>
            <a:r>
              <a:rPr kumimoji="0" lang="en-US" altLang="ja-JP"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7045B772-7815-5EFE-2A0B-A2188E5D7CDC}"/>
              </a:ext>
            </a:extLst>
          </p:cNvPr>
          <p:cNvSpPr/>
          <p:nvPr/>
        </p:nvSpPr>
        <p:spPr>
          <a:xfrm>
            <a:off x="2419929" y="2241987"/>
            <a:ext cx="1023021"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担当課</a:t>
            </a:r>
          </a:p>
        </p:txBody>
      </p:sp>
      <p:sp>
        <p:nvSpPr>
          <p:cNvPr id="24" name="正方形/長方形 23">
            <a:extLst>
              <a:ext uri="{FF2B5EF4-FFF2-40B4-BE49-F238E27FC236}">
                <a16:creationId xmlns:a16="http://schemas.microsoft.com/office/drawing/2014/main" id="{30F95957-6F2E-715E-7C1A-C888C849B89D}"/>
              </a:ext>
            </a:extLst>
          </p:cNvPr>
          <p:cNvSpPr/>
          <p:nvPr/>
        </p:nvSpPr>
        <p:spPr>
          <a:xfrm>
            <a:off x="3528193" y="2241987"/>
            <a:ext cx="1023021" cy="338074"/>
          </a:xfrm>
          <a:prstGeom prst="rect">
            <a:avLst/>
          </a:prstGeom>
          <a:solidFill>
            <a:srgbClr val="687A70"/>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施策名</a:t>
            </a:r>
          </a:p>
        </p:txBody>
      </p:sp>
      <p:sp>
        <p:nvSpPr>
          <p:cNvPr id="25" name="正方形/長方形 24">
            <a:extLst>
              <a:ext uri="{FF2B5EF4-FFF2-40B4-BE49-F238E27FC236}">
                <a16:creationId xmlns:a16="http://schemas.microsoft.com/office/drawing/2014/main" id="{D57AA4B5-FF7B-A074-1D4E-1DF068E304FA}"/>
              </a:ext>
            </a:extLst>
          </p:cNvPr>
          <p:cNvSpPr/>
          <p:nvPr/>
        </p:nvSpPr>
        <p:spPr>
          <a:xfrm>
            <a:off x="2419929" y="2605588"/>
            <a:ext cx="1023021"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C12CB3BC-16D2-8603-F84C-A1585F9CAF85}"/>
              </a:ext>
            </a:extLst>
          </p:cNvPr>
          <p:cNvSpPr/>
          <p:nvPr/>
        </p:nvSpPr>
        <p:spPr>
          <a:xfrm>
            <a:off x="3528193" y="2605587"/>
            <a:ext cx="1023021" cy="2925802"/>
          </a:xfrm>
          <a:prstGeom prst="rect">
            <a:avLst/>
          </a:prstGeom>
          <a:noFill/>
          <a:ln>
            <a:solidFill>
              <a:srgbClr val="FFFFFF">
                <a:lumMod val="50000"/>
              </a:srgbClr>
            </a:solidFill>
          </a:ln>
        </p:spPr>
        <p:txBody>
          <a:bodyPr wrap="square" rtlCol="0" anchor="t">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20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6361F7F7-F633-04EB-A04D-CA37BCE9D96D}"/>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2400" b="1">
                <a:solidFill>
                  <a:schemeClr val="tx1"/>
                </a:solidFill>
              </a:rPr>
              <a:t>2</a:t>
            </a:r>
            <a:endParaRPr kumimoji="1" lang="ja-JP" altLang="en-US" sz="2400" b="1">
              <a:solidFill>
                <a:schemeClr val="tx1"/>
              </a:solidFill>
            </a:endParaRPr>
          </a:p>
        </p:txBody>
      </p:sp>
    </p:spTree>
    <p:extLst>
      <p:ext uri="{BB962C8B-B14F-4D97-AF65-F5344CB8AC3E}">
        <p14:creationId xmlns:p14="http://schemas.microsoft.com/office/powerpoint/2010/main" val="310635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4</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1986441"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本資料の目的</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543482"/>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様々な政策課題に対して応用可能な効果検証の考え方を示し、感染症からの回復に向けた</a:t>
            </a:r>
            <a:r>
              <a:rPr lang="en-US" altLang="ja-JP" sz="1511">
                <a:solidFill>
                  <a:prstClr val="black"/>
                </a:solidFill>
              </a:rPr>
              <a:t>4</a:t>
            </a:r>
            <a:r>
              <a:rPr lang="ja-JP" altLang="en-US" sz="1511">
                <a:solidFill>
                  <a:prstClr val="black"/>
                </a:solidFill>
              </a:rPr>
              <a:t>課題に関する具体的な検討材料を提供します。</a:t>
            </a:r>
            <a:endParaRPr lang="en-US" altLang="ja-JP" sz="1511">
              <a:solidFill>
                <a:prstClr val="black"/>
              </a:solidFill>
            </a:endParaRPr>
          </a:p>
        </p:txBody>
      </p:sp>
      <p:sp>
        <p:nvSpPr>
          <p:cNvPr id="3" name="正方形/長方形 2">
            <a:extLst>
              <a:ext uri="{FF2B5EF4-FFF2-40B4-BE49-F238E27FC236}">
                <a16:creationId xmlns:a16="http://schemas.microsoft.com/office/drawing/2014/main" id="{AAA0B59E-CA7A-44D4-809E-50BF924F071D}"/>
              </a:ext>
            </a:extLst>
          </p:cNvPr>
          <p:cNvSpPr/>
          <p:nvPr/>
        </p:nvSpPr>
        <p:spPr>
          <a:xfrm>
            <a:off x="323850" y="3824665"/>
            <a:ext cx="4820492" cy="266226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108000" bIns="72000" numCol="1" spcCol="0" rtlCol="0" fromWordArt="0" anchor="t" anchorCtr="0" forceAA="0" compatLnSpc="1">
            <a:prstTxWarp prst="textNoShape">
              <a:avLst/>
            </a:prstTxWarp>
            <a:noAutofit/>
          </a:bodyPr>
          <a:lstStyle/>
          <a:p>
            <a:pPr marL="342900" indent="-342900">
              <a:spcAft>
                <a:spcPts val="600"/>
              </a:spcAft>
              <a:buFont typeface="Arial" panose="020B0604020202020204" pitchFamily="34" charset="0"/>
              <a:buChar char="•"/>
            </a:pPr>
            <a:r>
              <a:rPr lang="ja-JP" altLang="en-US" sz="1800" dirty="0">
                <a:solidFill>
                  <a:schemeClr val="tx1"/>
                </a:solidFill>
                <a:latin typeface="Meiryo UI" panose="020B0604030504040204" pitchFamily="50" charset="-128"/>
                <a:ea typeface="Meiryo UI" panose="020B0604030504040204" pitchFamily="50" charset="-128"/>
              </a:rPr>
              <a:t>施策のアウトプット評価（</a:t>
            </a:r>
            <a:r>
              <a:rPr lang="en-US" altLang="ja-JP" sz="1800" dirty="0">
                <a:solidFill>
                  <a:schemeClr val="tx1"/>
                </a:solidFill>
                <a:latin typeface="Meiryo UI" panose="020B0604030504040204" pitchFamily="50" charset="-128"/>
                <a:ea typeface="Meiryo UI" panose="020B0604030504040204" pitchFamily="50" charset="-128"/>
              </a:rPr>
              <a:t>p16-18</a:t>
            </a:r>
            <a:r>
              <a:rPr lang="ja-JP" altLang="en-US" sz="1800" dirty="0">
                <a:solidFill>
                  <a:schemeClr val="tx1"/>
                </a:solidFill>
                <a:latin typeface="Meiryo UI" panose="020B0604030504040204" pitchFamily="50" charset="-128"/>
                <a:ea typeface="Meiryo UI" panose="020B0604030504040204" pitchFamily="50" charset="-128"/>
              </a:rPr>
              <a:t>）</a:t>
            </a:r>
            <a:endParaRPr lang="en-US" altLang="ja-JP" sz="1800" dirty="0">
              <a:solidFill>
                <a:schemeClr val="tx1"/>
              </a:solidFill>
              <a:latin typeface="Meiryo UI" panose="020B0604030504040204" pitchFamily="50" charset="-128"/>
              <a:ea typeface="Meiryo UI" panose="020B0604030504040204" pitchFamily="50" charset="-128"/>
            </a:endParaRPr>
          </a:p>
          <a:p>
            <a:pPr marL="342900" indent="-342900">
              <a:spcAft>
                <a:spcPts val="600"/>
              </a:spcAft>
              <a:buFont typeface="Arial" panose="020B0604020202020204" pitchFamily="34" charset="0"/>
              <a:buChar char="•"/>
            </a:pPr>
            <a:r>
              <a:rPr lang="ja-JP" altLang="en-US" sz="1800" dirty="0">
                <a:solidFill>
                  <a:schemeClr val="tx1"/>
                </a:solidFill>
                <a:latin typeface="Meiryo UI" panose="020B0604030504040204" pitchFamily="50" charset="-128"/>
                <a:ea typeface="Meiryo UI" panose="020B0604030504040204" pitchFamily="50" charset="-128"/>
              </a:rPr>
              <a:t>施策のアウトカム（</a:t>
            </a:r>
            <a:r>
              <a:rPr lang="en-US" altLang="ja-JP" sz="1800" dirty="0">
                <a:solidFill>
                  <a:schemeClr val="tx1"/>
                </a:solidFill>
                <a:latin typeface="Meiryo UI" panose="020B0604030504040204" pitchFamily="50" charset="-128"/>
                <a:ea typeface="Meiryo UI" panose="020B0604030504040204" pitchFamily="50" charset="-128"/>
              </a:rPr>
              <a:t>KPI</a:t>
            </a:r>
            <a:r>
              <a:rPr lang="ja-JP" altLang="en-US" sz="1800" dirty="0">
                <a:solidFill>
                  <a:schemeClr val="tx1"/>
                </a:solidFill>
                <a:latin typeface="Meiryo UI" panose="020B0604030504040204" pitchFamily="50" charset="-128"/>
                <a:ea typeface="Meiryo UI" panose="020B0604030504040204" pitchFamily="50" charset="-128"/>
              </a:rPr>
              <a:t>）評価（</a:t>
            </a:r>
            <a:r>
              <a:rPr lang="en-US" altLang="ja-JP" sz="1800" dirty="0">
                <a:solidFill>
                  <a:schemeClr val="tx1"/>
                </a:solidFill>
                <a:latin typeface="Meiryo UI" panose="020B0604030504040204" pitchFamily="50" charset="-128"/>
                <a:ea typeface="Meiryo UI" panose="020B0604030504040204" pitchFamily="50" charset="-128"/>
              </a:rPr>
              <a:t>p16-18</a:t>
            </a:r>
            <a:r>
              <a:rPr lang="ja-JP" altLang="en-US" sz="1800" dirty="0">
                <a:solidFill>
                  <a:schemeClr val="tx1"/>
                </a:solidFill>
                <a:latin typeface="Meiryo UI" panose="020B0604030504040204" pitchFamily="50" charset="-128"/>
                <a:ea typeface="Meiryo UI" panose="020B0604030504040204" pitchFamily="50" charset="-128"/>
              </a:rPr>
              <a:t>）</a:t>
            </a:r>
            <a:endParaRPr lang="en-US" altLang="ja-JP" sz="1800" dirty="0">
              <a:solidFill>
                <a:schemeClr val="tx1"/>
              </a:solidFill>
              <a:latin typeface="Meiryo UI" panose="020B0604030504040204" pitchFamily="50" charset="-128"/>
              <a:ea typeface="Meiryo UI" panose="020B0604030504040204" pitchFamily="50" charset="-128"/>
            </a:endParaRPr>
          </a:p>
          <a:p>
            <a:pPr marL="342900" indent="-342900">
              <a:spcAft>
                <a:spcPts val="600"/>
              </a:spcAft>
              <a:buFont typeface="Arial" panose="020B0604020202020204" pitchFamily="34" charset="0"/>
              <a:buChar char="•"/>
            </a:pPr>
            <a:r>
              <a:rPr kumimoji="1" lang="ja-JP" altLang="en-US" sz="1800" dirty="0">
                <a:solidFill>
                  <a:schemeClr val="tx1"/>
                </a:solidFill>
                <a:latin typeface="Meiryo UI" panose="020B0604030504040204" pitchFamily="50" charset="-128"/>
                <a:ea typeface="Meiryo UI" panose="020B0604030504040204" pitchFamily="50" charset="-128"/>
              </a:rPr>
              <a:t>総合的なアウトカム（</a:t>
            </a:r>
            <a:r>
              <a:rPr kumimoji="1" lang="en-US" altLang="ja-JP" sz="1800" dirty="0">
                <a:solidFill>
                  <a:schemeClr val="tx1"/>
                </a:solidFill>
                <a:latin typeface="Meiryo UI" panose="020B0604030504040204" pitchFamily="50" charset="-128"/>
                <a:ea typeface="Meiryo UI" panose="020B0604030504040204" pitchFamily="50" charset="-128"/>
              </a:rPr>
              <a:t>KGI</a:t>
            </a:r>
            <a:r>
              <a:rPr kumimoji="1" lang="ja-JP" altLang="en-US" sz="1800" dirty="0">
                <a:solidFill>
                  <a:schemeClr val="tx1"/>
                </a:solidFill>
                <a:latin typeface="Meiryo UI" panose="020B0604030504040204" pitchFamily="50" charset="-128"/>
                <a:ea typeface="Meiryo UI" panose="020B0604030504040204" pitchFamily="50" charset="-128"/>
              </a:rPr>
              <a:t>）評価</a:t>
            </a:r>
            <a:r>
              <a:rPr lang="ja-JP" altLang="en-US" sz="1800" dirty="0">
                <a:solidFill>
                  <a:schemeClr val="tx1"/>
                </a:solidFill>
                <a:latin typeface="Meiryo UI" panose="020B0604030504040204" pitchFamily="50" charset="-128"/>
                <a:ea typeface="Meiryo UI" panose="020B0604030504040204" pitchFamily="50" charset="-128"/>
              </a:rPr>
              <a:t>（</a:t>
            </a:r>
            <a:r>
              <a:rPr lang="en-US" altLang="ja-JP" sz="1800" dirty="0">
                <a:solidFill>
                  <a:schemeClr val="tx1"/>
                </a:solidFill>
                <a:latin typeface="Meiryo UI" panose="020B0604030504040204" pitchFamily="50" charset="-128"/>
                <a:ea typeface="Meiryo UI" panose="020B0604030504040204" pitchFamily="50" charset="-128"/>
              </a:rPr>
              <a:t>p19-30</a:t>
            </a:r>
            <a:r>
              <a:rPr lang="ja-JP" altLang="en-US" sz="1800" dirty="0">
                <a:solidFill>
                  <a:schemeClr val="tx1"/>
                </a:solidFill>
                <a:latin typeface="Meiryo UI" panose="020B0604030504040204" pitchFamily="50" charset="-128"/>
                <a:ea typeface="Meiryo UI" panose="020B0604030504040204" pitchFamily="50" charset="-128"/>
              </a:rPr>
              <a:t>）</a:t>
            </a:r>
            <a:endParaRPr kumimoji="1" lang="en-US" altLang="ja-JP" sz="1800" dirty="0">
              <a:solidFill>
                <a:schemeClr val="tx1"/>
              </a:solidFill>
              <a:latin typeface="Meiryo UI" panose="020B0604030504040204" pitchFamily="50" charset="-128"/>
              <a:ea typeface="Meiryo UI" panose="020B0604030504040204" pitchFamily="50" charset="-128"/>
            </a:endParaRPr>
          </a:p>
          <a:p>
            <a:pPr marL="342900" indent="-342900">
              <a:spcAft>
                <a:spcPts val="600"/>
              </a:spcAft>
              <a:buFont typeface="Arial" panose="020B0604020202020204" pitchFamily="34" charset="0"/>
              <a:buChar char="•"/>
            </a:pPr>
            <a:r>
              <a:rPr lang="ja-JP" altLang="en-US" sz="1800" dirty="0">
                <a:solidFill>
                  <a:schemeClr val="tx1"/>
                </a:solidFill>
                <a:latin typeface="Meiryo UI" panose="020B0604030504040204" pitchFamily="50" charset="-128"/>
                <a:ea typeface="Meiryo UI" panose="020B0604030504040204" pitchFamily="50" charset="-128"/>
              </a:rPr>
              <a:t>施策の活動量見直し（</a:t>
            </a:r>
            <a:r>
              <a:rPr lang="en-US" altLang="ja-JP" sz="1800" dirty="0">
                <a:solidFill>
                  <a:schemeClr val="tx1"/>
                </a:solidFill>
                <a:latin typeface="Meiryo UI" panose="020B0604030504040204" pitchFamily="50" charset="-128"/>
                <a:ea typeface="Meiryo UI" panose="020B0604030504040204" pitchFamily="50" charset="-128"/>
              </a:rPr>
              <a:t>p32-33</a:t>
            </a:r>
            <a:r>
              <a:rPr lang="ja-JP" altLang="en-US" sz="1800" dirty="0">
                <a:solidFill>
                  <a:schemeClr val="tx1"/>
                </a:solidFill>
                <a:latin typeface="Meiryo UI" panose="020B0604030504040204" pitchFamily="50" charset="-128"/>
                <a:ea typeface="Meiryo UI" panose="020B0604030504040204" pitchFamily="50" charset="-128"/>
              </a:rPr>
              <a:t>）</a:t>
            </a:r>
            <a:endParaRPr lang="en-US" altLang="ja-JP" sz="1800" dirty="0">
              <a:solidFill>
                <a:schemeClr val="tx1"/>
              </a:solidFill>
              <a:latin typeface="Meiryo UI" panose="020B0604030504040204" pitchFamily="50" charset="-128"/>
              <a:ea typeface="Meiryo UI" panose="020B0604030504040204" pitchFamily="50" charset="-128"/>
            </a:endParaRPr>
          </a:p>
          <a:p>
            <a:pPr marL="342900" indent="-342900">
              <a:spcAft>
                <a:spcPts val="600"/>
              </a:spcAft>
              <a:buFont typeface="Arial" panose="020B0604020202020204" pitchFamily="34" charset="0"/>
              <a:buChar char="•"/>
            </a:pPr>
            <a:r>
              <a:rPr kumimoji="1" lang="ja-JP" altLang="en-US" sz="1800" dirty="0">
                <a:solidFill>
                  <a:schemeClr val="tx1"/>
                </a:solidFill>
                <a:latin typeface="Meiryo UI" panose="020B0604030504040204" pitchFamily="50" charset="-128"/>
                <a:ea typeface="Meiryo UI" panose="020B0604030504040204" pitchFamily="50" charset="-128"/>
              </a:rPr>
              <a:t>施策の見直し</a:t>
            </a:r>
            <a:r>
              <a:rPr lang="ja-JP" altLang="en-US" sz="1800" dirty="0">
                <a:solidFill>
                  <a:schemeClr val="tx1"/>
                </a:solidFill>
                <a:latin typeface="Meiryo UI" panose="020B0604030504040204" pitchFamily="50" charset="-128"/>
                <a:ea typeface="Meiryo UI" panose="020B0604030504040204" pitchFamily="50" charset="-128"/>
              </a:rPr>
              <a:t>（</a:t>
            </a:r>
            <a:r>
              <a:rPr lang="en-US" altLang="ja-JP" sz="1800" dirty="0">
                <a:solidFill>
                  <a:schemeClr val="tx1"/>
                </a:solidFill>
                <a:latin typeface="Meiryo UI" panose="020B0604030504040204" pitchFamily="50" charset="-128"/>
                <a:ea typeface="Meiryo UI" panose="020B0604030504040204" pitchFamily="50" charset="-128"/>
              </a:rPr>
              <a:t>p34-38</a:t>
            </a:r>
            <a:r>
              <a:rPr lang="ja-JP" altLang="en-US" sz="1800" dirty="0">
                <a:solidFill>
                  <a:schemeClr val="tx1"/>
                </a:solidFill>
                <a:latin typeface="Meiryo UI" panose="020B0604030504040204" pitchFamily="50" charset="-128"/>
                <a:ea typeface="Meiryo UI" panose="020B0604030504040204" pitchFamily="50" charset="-128"/>
              </a:rPr>
              <a:t>）</a:t>
            </a:r>
            <a:endParaRPr kumimoji="1" lang="en-US" altLang="ja-JP" sz="1800" dirty="0">
              <a:solidFill>
                <a:schemeClr val="tx1"/>
              </a:solidFill>
              <a:latin typeface="Meiryo UI" panose="020B0604030504040204" pitchFamily="50" charset="-128"/>
              <a:ea typeface="Meiryo UI" panose="020B0604030504040204" pitchFamily="50" charset="-128"/>
            </a:endParaRPr>
          </a:p>
          <a:p>
            <a:pPr marL="342900" indent="-342900">
              <a:spcAft>
                <a:spcPts val="600"/>
              </a:spcAft>
              <a:buFont typeface="Arial" panose="020B0604020202020204" pitchFamily="34" charset="0"/>
              <a:buChar char="•"/>
            </a:pPr>
            <a:r>
              <a:rPr lang="ja-JP" altLang="en-US" sz="1800" dirty="0">
                <a:solidFill>
                  <a:schemeClr val="tx1"/>
                </a:solidFill>
                <a:latin typeface="Meiryo UI" panose="020B0604030504040204" pitchFamily="50" charset="-128"/>
                <a:ea typeface="Meiryo UI" panose="020B0604030504040204" pitchFamily="50" charset="-128"/>
              </a:rPr>
              <a:t>注力課題の見直し＆施策の改善（</a:t>
            </a:r>
            <a:r>
              <a:rPr lang="en-US" altLang="ja-JP" sz="1800" dirty="0">
                <a:solidFill>
                  <a:schemeClr val="tx1"/>
                </a:solidFill>
                <a:latin typeface="Meiryo UI" panose="020B0604030504040204" pitchFamily="50" charset="-128"/>
                <a:ea typeface="Meiryo UI" panose="020B0604030504040204" pitchFamily="50" charset="-128"/>
              </a:rPr>
              <a:t>p39-66</a:t>
            </a:r>
            <a:r>
              <a:rPr lang="ja-JP" altLang="en-US" sz="1800" dirty="0">
                <a:solidFill>
                  <a:schemeClr val="tx1"/>
                </a:solidFill>
                <a:latin typeface="Meiryo UI" panose="020B0604030504040204" pitchFamily="50" charset="-128"/>
                <a:ea typeface="Meiryo UI" panose="020B0604030504040204" pitchFamily="50" charset="-128"/>
              </a:rPr>
              <a:t>）</a:t>
            </a:r>
            <a:endParaRPr kumimoji="1" lang="en-US" altLang="ja-JP" sz="1800" dirty="0">
              <a:solidFill>
                <a:schemeClr val="tx1"/>
              </a:solidFill>
              <a:latin typeface="Meiryo UI" panose="020B0604030504040204" pitchFamily="50" charset="-128"/>
              <a:ea typeface="Meiryo UI" panose="020B0604030504040204" pitchFamily="50" charset="-128"/>
            </a:endParaRPr>
          </a:p>
          <a:p>
            <a:pPr marL="342900" indent="-342900">
              <a:spcAft>
                <a:spcPts val="600"/>
              </a:spcAft>
              <a:buFont typeface="Arial" panose="020B0604020202020204" pitchFamily="34" charset="0"/>
              <a:buChar char="•"/>
            </a:pPr>
            <a:endParaRPr kumimoji="1" lang="ja-JP" altLang="en-US" sz="1800" dirty="0">
              <a:solidFill>
                <a:schemeClr val="tx1"/>
              </a:solidFill>
              <a:latin typeface="Meiryo UI" panose="020B0604030504040204" pitchFamily="50" charset="-128"/>
              <a:ea typeface="Meiryo UI" panose="020B0604030504040204" pitchFamily="50" charset="-128"/>
            </a:endParaRPr>
          </a:p>
        </p:txBody>
      </p:sp>
      <p:sp>
        <p:nvSpPr>
          <p:cNvPr id="61" name="正方形/長方形 60">
            <a:extLst>
              <a:ext uri="{FF2B5EF4-FFF2-40B4-BE49-F238E27FC236}">
                <a16:creationId xmlns:a16="http://schemas.microsoft.com/office/drawing/2014/main" id="{4198A44B-83E1-410B-A342-21CA89E53176}"/>
              </a:ext>
            </a:extLst>
          </p:cNvPr>
          <p:cNvSpPr/>
          <p:nvPr/>
        </p:nvSpPr>
        <p:spPr>
          <a:xfrm>
            <a:off x="5527667" y="3824665"/>
            <a:ext cx="4927255" cy="266226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72000" numCol="1" spcCol="0" rtlCol="0" fromWordArt="0" anchor="t" anchorCtr="0" forceAA="0" compatLnSpc="1">
            <a:prstTxWarp prst="textNoShape">
              <a:avLst/>
            </a:prstTxWarp>
            <a:noAutofit/>
          </a:bodyPr>
          <a:lstStyle/>
          <a:p>
            <a:pPr marL="342900" indent="-342900">
              <a:spcAft>
                <a:spcPts val="0"/>
              </a:spcAft>
              <a:buFont typeface="+mj-lt"/>
              <a:buAutoNum type="arabicPeriod"/>
            </a:pPr>
            <a:r>
              <a:rPr lang="ja-JP" altLang="en-US" sz="1800" dirty="0">
                <a:solidFill>
                  <a:schemeClr val="tx1"/>
                </a:solidFill>
                <a:latin typeface="Meiryo UI" panose="020B0604030504040204" pitchFamily="50" charset="-128"/>
                <a:ea typeface="Meiryo UI" panose="020B0604030504040204" pitchFamily="50" charset="-128"/>
              </a:rPr>
              <a:t>再就職・転職のためのスキルアップがしたい</a:t>
            </a:r>
            <a:endParaRPr lang="en-US" altLang="ja-JP" sz="1800" dirty="0">
              <a:solidFill>
                <a:schemeClr val="tx1"/>
              </a:solidFill>
              <a:latin typeface="Meiryo UI" panose="020B0604030504040204" pitchFamily="50" charset="-128"/>
              <a:ea typeface="Meiryo UI" panose="020B0604030504040204" pitchFamily="50" charset="-128"/>
            </a:endParaRPr>
          </a:p>
          <a:p>
            <a:pPr marL="800100" lvl="1" indent="-342900">
              <a:spcAft>
                <a:spcPts val="600"/>
              </a:spcAft>
              <a:buFont typeface="Wingdings" panose="05000000000000000000" pitchFamily="2" charset="2"/>
              <a:buChar char="ü"/>
            </a:pPr>
            <a:r>
              <a:rPr lang="ja-JP" altLang="en-US" sz="1200" dirty="0">
                <a:solidFill>
                  <a:schemeClr val="tx1"/>
                </a:solidFill>
                <a:latin typeface="Meiryo UI" panose="020B0604030504040204" pitchFamily="50" charset="-128"/>
                <a:ea typeface="Meiryo UI" panose="020B0604030504040204" pitchFamily="50" charset="-128"/>
              </a:rPr>
              <a:t>感染症拡大により経済的な影響を被った人たちを対象とした、再就職や転職を目的としたスキルアップ支援が課題となっている。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342900" indent="-342900">
              <a:spcAft>
                <a:spcPts val="0"/>
              </a:spcAft>
              <a:buFont typeface="+mj-lt"/>
              <a:buAutoNum type="arabicPeriod"/>
            </a:pPr>
            <a:r>
              <a:rPr kumimoji="1" lang="ja-JP" altLang="en-US" sz="1800" dirty="0">
                <a:solidFill>
                  <a:schemeClr val="tx1"/>
                </a:solidFill>
                <a:latin typeface="Meiryo UI" panose="020B0604030504040204" pitchFamily="50" charset="-128"/>
                <a:ea typeface="Meiryo UI" panose="020B0604030504040204" pitchFamily="50" charset="-128"/>
              </a:rPr>
              <a:t>売上減で資金繰りが厳し</a:t>
            </a:r>
            <a:r>
              <a:rPr lang="ja-JP" altLang="en-US" sz="1800" dirty="0">
                <a:solidFill>
                  <a:schemeClr val="tx1"/>
                </a:solidFill>
                <a:latin typeface="Meiryo UI" panose="020B0604030504040204" pitchFamily="50" charset="-128"/>
                <a:ea typeface="Meiryo UI" panose="020B0604030504040204" pitchFamily="50" charset="-128"/>
              </a:rPr>
              <a:t>い</a:t>
            </a:r>
            <a:endParaRPr kumimoji="1" lang="en-US" altLang="ja-JP" sz="1800" dirty="0">
              <a:solidFill>
                <a:schemeClr val="tx1"/>
              </a:solidFill>
              <a:latin typeface="Meiryo UI" panose="020B0604030504040204" pitchFamily="50" charset="-128"/>
              <a:ea typeface="Meiryo UI" panose="020B0604030504040204" pitchFamily="50" charset="-128"/>
            </a:endParaRPr>
          </a:p>
          <a:p>
            <a:pPr marL="800100" lvl="1" indent="-342900">
              <a:spcAft>
                <a:spcPts val="600"/>
              </a:spcAft>
              <a:buFont typeface="Wingdings" panose="05000000000000000000" pitchFamily="2" charset="2"/>
              <a:buChar char="ü"/>
            </a:pPr>
            <a:r>
              <a:rPr lang="ja-JP" altLang="en-US" sz="1200" dirty="0">
                <a:solidFill>
                  <a:schemeClr val="tx1"/>
                </a:solidFill>
                <a:latin typeface="Meiryo UI" panose="020B0604030504040204" pitchFamily="50" charset="-128"/>
                <a:ea typeface="Meiryo UI" panose="020B0604030504040204" pitchFamily="50" charset="-128"/>
              </a:rPr>
              <a:t>感染症拡大により売上が減少した事業者を対象とした、事業継続・発展のための資金繰り支援が課題となっている。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342900" indent="-342900">
              <a:spcAft>
                <a:spcPts val="0"/>
              </a:spcAft>
              <a:buFont typeface="+mj-lt"/>
              <a:buAutoNum type="arabicPeriod"/>
            </a:pPr>
            <a:r>
              <a:rPr kumimoji="1" lang="ja-JP" altLang="en-US" sz="1800" dirty="0">
                <a:solidFill>
                  <a:schemeClr val="tx1"/>
                </a:solidFill>
                <a:latin typeface="Meiryo UI" panose="020B0604030504040204" pitchFamily="50" charset="-128"/>
                <a:ea typeface="Meiryo UI" panose="020B0604030504040204" pitchFamily="50" charset="-128"/>
              </a:rPr>
              <a:t>新分野展開や業態転換で事業を立て直したい</a:t>
            </a:r>
            <a:endParaRPr lang="en-US" altLang="ja-JP" sz="1800" dirty="0">
              <a:solidFill>
                <a:schemeClr val="tx1"/>
              </a:solidFill>
              <a:latin typeface="Meiryo UI" panose="020B0604030504040204" pitchFamily="50" charset="-128"/>
              <a:ea typeface="Meiryo UI" panose="020B0604030504040204" pitchFamily="50" charset="-128"/>
            </a:endParaRPr>
          </a:p>
          <a:p>
            <a:pPr marL="800100" lvl="1" indent="-342900">
              <a:spcAft>
                <a:spcPts val="600"/>
              </a:spcAft>
              <a:buFont typeface="Wingdings" panose="05000000000000000000" pitchFamily="2" charset="2"/>
              <a:buChar char="ü"/>
            </a:pPr>
            <a:r>
              <a:rPr lang="ja-JP" altLang="en-US" sz="1200" dirty="0">
                <a:solidFill>
                  <a:schemeClr val="tx1"/>
                </a:solidFill>
                <a:latin typeface="Meiryo UI" panose="020B0604030504040204" pitchFamily="50" charset="-128"/>
                <a:ea typeface="Meiryo UI" panose="020B0604030504040204" pitchFamily="50" charset="-128"/>
              </a:rPr>
              <a:t>感染症拡大を契機とする環境変化への対応等を志向する事業者を対象とした、新市場進出、業種・業態転換等の事業再構築支援が課題となっている。</a:t>
            </a:r>
          </a:p>
          <a:p>
            <a:pPr marL="342900" indent="-342900">
              <a:spcAft>
                <a:spcPts val="0"/>
              </a:spcAft>
              <a:buFont typeface="+mj-lt"/>
              <a:buAutoNum type="arabicPeriod"/>
            </a:pPr>
            <a:r>
              <a:rPr lang="ja-JP" altLang="en-US" sz="1800" dirty="0">
                <a:solidFill>
                  <a:schemeClr val="tx1"/>
                </a:solidFill>
                <a:latin typeface="Meiryo UI" panose="020B0604030504040204" pitchFamily="50" charset="-128"/>
                <a:ea typeface="Meiryo UI" panose="020B0604030504040204" pitchFamily="50" charset="-128"/>
              </a:rPr>
              <a:t>全国を対象とした観光需要喚起策を実施</a:t>
            </a:r>
          </a:p>
          <a:p>
            <a:pPr marL="800100" lvl="1" indent="-342900">
              <a:spcAft>
                <a:spcPts val="600"/>
              </a:spcAft>
              <a:buFont typeface="Wingdings" panose="05000000000000000000" pitchFamily="2" charset="2"/>
              <a:buChar char="ü"/>
            </a:pPr>
            <a:r>
              <a:rPr lang="ja-JP" altLang="en-US" sz="1200" dirty="0">
                <a:solidFill>
                  <a:schemeClr val="tx1"/>
                </a:solidFill>
                <a:latin typeface="Meiryo UI" panose="020B0604030504040204" pitchFamily="50" charset="-128"/>
                <a:ea typeface="Meiryo UI" panose="020B0604030504040204" pitchFamily="50" charset="-128"/>
              </a:rPr>
              <a:t>感染症拡大により特に影響を受けた観光業および関連産業を対象とした、産業振興のための生活者需要の喚起が課題となっている。</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6" name="正方形/長方形 73">
            <a:extLst>
              <a:ext uri="{FF2B5EF4-FFF2-40B4-BE49-F238E27FC236}">
                <a16:creationId xmlns:a16="http://schemas.microsoft.com/office/drawing/2014/main" id="{3701FF63-52A1-AD5C-28F6-95797DC878E7}"/>
              </a:ext>
            </a:extLst>
          </p:cNvPr>
          <p:cNvSpPr/>
          <p:nvPr/>
        </p:nvSpPr>
        <p:spPr>
          <a:xfrm>
            <a:off x="256803" y="1776375"/>
            <a:ext cx="4927255" cy="509626"/>
          </a:xfrm>
          <a:prstGeom prst="rect">
            <a:avLst/>
          </a:prstGeom>
          <a:solidFill>
            <a:srgbClr val="FFFFFF">
              <a:lumMod val="75000"/>
            </a:srgbClr>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800" b="1" kern="0">
                <a:solidFill>
                  <a:sysClr val="windowText" lastClr="000000"/>
                </a:solidFill>
                <a:latin typeface="Meiryo UI"/>
                <a:ea typeface="Meiryo UI"/>
                <a:cs typeface="Arial"/>
                <a:sym typeface="Arial"/>
              </a:rPr>
              <a:t>効果検証で実施すべきアクティビティ</a:t>
            </a:r>
            <a:endParaRPr kumimoji="0" lang="ja-JP" altLang="en-US" sz="1800" b="1" i="0" u="none" strike="noStrike" kern="0" cap="none" spc="0" normalizeH="0" baseline="0" noProof="0">
              <a:ln>
                <a:noFill/>
              </a:ln>
              <a:solidFill>
                <a:sysClr val="windowText" lastClr="000000"/>
              </a:solidFill>
              <a:effectLst/>
              <a:uLnTx/>
              <a:uFillTx/>
              <a:latin typeface="Meiryo UI"/>
              <a:ea typeface="Meiryo UI"/>
              <a:cs typeface="Arial"/>
              <a:sym typeface="Arial"/>
            </a:endParaRPr>
          </a:p>
        </p:txBody>
      </p:sp>
      <p:sp>
        <p:nvSpPr>
          <p:cNvPr id="7" name="正方形/長方形 74">
            <a:extLst>
              <a:ext uri="{FF2B5EF4-FFF2-40B4-BE49-F238E27FC236}">
                <a16:creationId xmlns:a16="http://schemas.microsoft.com/office/drawing/2014/main" id="{7842BC1F-6372-EBFB-0EB2-224E428C479C}"/>
              </a:ext>
            </a:extLst>
          </p:cNvPr>
          <p:cNvSpPr/>
          <p:nvPr/>
        </p:nvSpPr>
        <p:spPr>
          <a:xfrm>
            <a:off x="5527667" y="1778499"/>
            <a:ext cx="4927255" cy="509626"/>
          </a:xfrm>
          <a:prstGeom prst="rect">
            <a:avLst/>
          </a:prstGeom>
          <a:solidFill>
            <a:srgbClr val="FFFFFF">
              <a:lumMod val="75000"/>
            </a:srgbClr>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800" b="1" kern="0">
                <a:solidFill>
                  <a:sysClr val="windowText" lastClr="000000"/>
                </a:solidFill>
                <a:latin typeface="Meiryo UI"/>
                <a:ea typeface="Meiryo UI"/>
                <a:cs typeface="Arial"/>
                <a:sym typeface="Arial"/>
              </a:rPr>
              <a:t>感染症からの回復が求められる</a:t>
            </a:r>
            <a:r>
              <a:rPr kumimoji="0" lang="en-US" altLang="ja-JP" sz="1800" b="1" kern="0">
                <a:solidFill>
                  <a:sysClr val="windowText" lastClr="000000"/>
                </a:solidFill>
                <a:latin typeface="Meiryo UI"/>
                <a:ea typeface="Meiryo UI"/>
                <a:cs typeface="Arial"/>
                <a:sym typeface="Arial"/>
              </a:rPr>
              <a:t>4</a:t>
            </a:r>
            <a:r>
              <a:rPr kumimoji="0" lang="ja-JP" altLang="en-US" sz="1800" b="1" kern="0">
                <a:solidFill>
                  <a:sysClr val="windowText" lastClr="000000"/>
                </a:solidFill>
                <a:latin typeface="Meiryo UI"/>
                <a:ea typeface="Meiryo UI"/>
                <a:cs typeface="Arial"/>
                <a:sym typeface="Arial"/>
              </a:rPr>
              <a:t>課題</a:t>
            </a:r>
            <a:endParaRPr kumimoji="0" lang="ja-JP" altLang="en-US" sz="1800" b="1" i="0" u="none" strike="noStrike" kern="0" cap="none" spc="0" normalizeH="0" baseline="0" noProof="0">
              <a:ln>
                <a:noFill/>
              </a:ln>
              <a:solidFill>
                <a:sysClr val="windowText" lastClr="000000"/>
              </a:solidFill>
              <a:effectLst/>
              <a:uLnTx/>
              <a:uFillTx/>
              <a:latin typeface="Meiryo UI"/>
              <a:ea typeface="Meiryo UI"/>
              <a:cs typeface="Arial"/>
              <a:sym typeface="Arial"/>
            </a:endParaRPr>
          </a:p>
        </p:txBody>
      </p:sp>
      <p:sp>
        <p:nvSpPr>
          <p:cNvPr id="8" name="正方形/長方形 75">
            <a:extLst>
              <a:ext uri="{FF2B5EF4-FFF2-40B4-BE49-F238E27FC236}">
                <a16:creationId xmlns:a16="http://schemas.microsoft.com/office/drawing/2014/main" id="{0106A825-CF4B-CE14-5D26-ABA320BA10B1}"/>
              </a:ext>
            </a:extLst>
          </p:cNvPr>
          <p:cNvSpPr/>
          <p:nvPr/>
        </p:nvSpPr>
        <p:spPr>
          <a:xfrm>
            <a:off x="256803" y="2361132"/>
            <a:ext cx="4927255" cy="4850880"/>
          </a:xfrm>
          <a:prstGeom prst="rect">
            <a:avLst/>
          </a:prstGeom>
          <a:noFill/>
          <a:ln w="9525" cap="flat" cmpd="sng" algn="ctr">
            <a:solidFill>
              <a:srgbClr val="C4C4CD"/>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
                <a:srgbClr val="747480"/>
              </a:buClr>
              <a:buSzTx/>
              <a:buFontTx/>
              <a:buNone/>
              <a:tabLst/>
              <a:defRPr/>
            </a:pPr>
            <a:endParaRPr kumimoji="0" lang="ja-JP" altLang="en-US" sz="1200" b="0" i="0" u="none" strike="noStrike" kern="0" cap="none" spc="0" normalizeH="0" baseline="0" noProof="0">
              <a:ln>
                <a:noFill/>
              </a:ln>
              <a:solidFill>
                <a:srgbClr val="2E2E38"/>
              </a:solidFill>
              <a:effectLst/>
              <a:uLnTx/>
              <a:uFillTx/>
              <a:latin typeface="Meiryo UI"/>
              <a:ea typeface="Meiryo UI"/>
              <a:cs typeface="+mn-cs"/>
            </a:endParaRPr>
          </a:p>
        </p:txBody>
      </p:sp>
      <p:sp>
        <p:nvSpPr>
          <p:cNvPr id="9" name="正方形/長方形 76">
            <a:extLst>
              <a:ext uri="{FF2B5EF4-FFF2-40B4-BE49-F238E27FC236}">
                <a16:creationId xmlns:a16="http://schemas.microsoft.com/office/drawing/2014/main" id="{03E40013-28CB-DCAD-E5E8-61E18DEF8420}"/>
              </a:ext>
            </a:extLst>
          </p:cNvPr>
          <p:cNvSpPr/>
          <p:nvPr/>
        </p:nvSpPr>
        <p:spPr>
          <a:xfrm>
            <a:off x="5527667" y="2361133"/>
            <a:ext cx="4927255" cy="4850880"/>
          </a:xfrm>
          <a:prstGeom prst="rect">
            <a:avLst/>
          </a:prstGeom>
          <a:noFill/>
          <a:ln w="9525" cap="flat" cmpd="sng" algn="ctr">
            <a:solidFill>
              <a:srgbClr val="C4C4CD"/>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
                <a:srgbClr val="747480"/>
              </a:buClr>
              <a:buSzTx/>
              <a:buFontTx/>
              <a:buNone/>
              <a:tabLst/>
              <a:defRPr/>
            </a:pPr>
            <a:endParaRPr kumimoji="0" lang="en-US" altLang="ja-JP" sz="1200" b="0" i="0" u="none" strike="noStrike" kern="0" cap="none" spc="0" normalizeH="0" baseline="0" noProof="0">
              <a:ln>
                <a:noFill/>
              </a:ln>
              <a:solidFill>
                <a:srgbClr val="2E2E38"/>
              </a:solidFill>
              <a:effectLst/>
              <a:uLnTx/>
              <a:uFillTx/>
              <a:latin typeface="Meiryo UI"/>
              <a:ea typeface="Meiryo UI"/>
              <a:cs typeface="+mn-cs"/>
            </a:endParaRPr>
          </a:p>
        </p:txBody>
      </p:sp>
      <p:sp>
        <p:nvSpPr>
          <p:cNvPr id="10" name="テキスト ボックス 81">
            <a:extLst>
              <a:ext uri="{FF2B5EF4-FFF2-40B4-BE49-F238E27FC236}">
                <a16:creationId xmlns:a16="http://schemas.microsoft.com/office/drawing/2014/main" id="{E6ED8350-3424-E411-2695-AEEE0D196857}"/>
              </a:ext>
            </a:extLst>
          </p:cNvPr>
          <p:cNvSpPr txBox="1"/>
          <p:nvPr/>
        </p:nvSpPr>
        <p:spPr>
          <a:xfrm>
            <a:off x="255188" y="2505703"/>
            <a:ext cx="4927254" cy="914400"/>
          </a:xfrm>
          <a:prstGeom prst="rect">
            <a:avLst/>
          </a:prstGeom>
          <a:noFill/>
        </p:spPr>
        <p:txBody>
          <a:bodyPr wrap="square" lIns="108000" tIns="72000" rIns="108000" bIns="72000" rtlCol="0" anchor="t">
            <a:noAutofit/>
          </a:bodyPr>
          <a:lstStyle/>
          <a:p>
            <a:pPr algn="ctr" defTabSz="1043056" fontAlgn="auto">
              <a:spcBef>
                <a:spcPts val="0"/>
              </a:spcBef>
              <a:spcAft>
                <a:spcPts val="0"/>
              </a:spcAft>
              <a:buClr>
                <a:srgbClr val="747480"/>
              </a:buClr>
            </a:pPr>
            <a:r>
              <a:rPr lang="ja-JP" altLang="en-US" sz="1800" b="1" dirty="0">
                <a:solidFill>
                  <a:srgbClr val="2E2E38"/>
                </a:solidFill>
                <a:latin typeface="Meiryo UI"/>
                <a:ea typeface="Meiryo UI"/>
              </a:rPr>
              <a:t>様々な課題に対して応用可能な効果検証の考え方および具体的な検証方法を提示</a:t>
            </a:r>
          </a:p>
        </p:txBody>
      </p:sp>
      <p:sp>
        <p:nvSpPr>
          <p:cNvPr id="11" name="テキスト ボックス 104">
            <a:extLst>
              <a:ext uri="{FF2B5EF4-FFF2-40B4-BE49-F238E27FC236}">
                <a16:creationId xmlns:a16="http://schemas.microsoft.com/office/drawing/2014/main" id="{3CCB6F32-5DFA-0B62-9519-E1CB98AD37AB}"/>
              </a:ext>
            </a:extLst>
          </p:cNvPr>
          <p:cNvSpPr txBox="1"/>
          <p:nvPr/>
        </p:nvSpPr>
        <p:spPr>
          <a:xfrm>
            <a:off x="5527667" y="2507393"/>
            <a:ext cx="4927255" cy="914400"/>
          </a:xfrm>
          <a:prstGeom prst="rect">
            <a:avLst/>
          </a:prstGeom>
          <a:noFill/>
        </p:spPr>
        <p:txBody>
          <a:bodyPr wrap="square" lIns="108000" tIns="72000" rIns="108000" bIns="72000" rtlCol="0" anchor="t">
            <a:noAutofit/>
          </a:bodyPr>
          <a:lstStyle/>
          <a:p>
            <a:pPr algn="ctr" defTabSz="1043056" fontAlgn="auto">
              <a:spcBef>
                <a:spcPts val="0"/>
              </a:spcBef>
              <a:spcAft>
                <a:spcPts val="0"/>
              </a:spcAft>
              <a:buClr>
                <a:srgbClr val="747480"/>
              </a:buClr>
            </a:pPr>
            <a:r>
              <a:rPr lang="ja-JP" altLang="en-US" sz="1800" b="1" dirty="0">
                <a:solidFill>
                  <a:srgbClr val="2E2E38"/>
                </a:solidFill>
                <a:latin typeface="Meiryo UI"/>
                <a:ea typeface="Meiryo UI"/>
              </a:rPr>
              <a:t>内閣官房が示す、感染症で生活や事業に影響を受けた人たち向けの「</a:t>
            </a:r>
            <a:r>
              <a:rPr lang="ja-JP" altLang="en-US" sz="1800" b="1" dirty="0">
                <a:solidFill>
                  <a:srgbClr val="2E2E38"/>
                </a:solidFill>
                <a:latin typeface="Meiryo UI"/>
                <a:ea typeface="Meiryo UI"/>
                <a:hlinkClick r:id="rId2"/>
              </a:rPr>
              <a:t>新型コロナウイルス感染症に伴う各種支援のご案内</a:t>
            </a:r>
            <a:r>
              <a:rPr lang="ja-JP" altLang="en-US" sz="1400" b="1" dirty="0">
                <a:solidFill>
                  <a:srgbClr val="2E2E38"/>
                </a:solidFill>
                <a:latin typeface="Meiryo UI"/>
                <a:ea typeface="Meiryo UI"/>
              </a:rPr>
              <a:t>（</a:t>
            </a:r>
            <a:r>
              <a:rPr lang="en-US" altLang="ja-JP" sz="1400" b="1" dirty="0">
                <a:solidFill>
                  <a:srgbClr val="2E2E38"/>
                </a:solidFill>
                <a:latin typeface="Meiryo UI"/>
                <a:ea typeface="Meiryo UI"/>
              </a:rPr>
              <a:t>2023</a:t>
            </a:r>
            <a:r>
              <a:rPr lang="ja-JP" altLang="en-US" sz="1400" b="1" dirty="0">
                <a:solidFill>
                  <a:srgbClr val="2E2E38"/>
                </a:solidFill>
                <a:latin typeface="Meiryo UI"/>
                <a:ea typeface="Meiryo UI"/>
              </a:rPr>
              <a:t>年</a:t>
            </a:r>
            <a:r>
              <a:rPr lang="en-US" altLang="ja-JP" sz="1400" b="1" dirty="0">
                <a:solidFill>
                  <a:srgbClr val="2E2E38"/>
                </a:solidFill>
                <a:latin typeface="Meiryo UI"/>
                <a:ea typeface="Meiryo UI"/>
              </a:rPr>
              <a:t>7</a:t>
            </a:r>
            <a:r>
              <a:rPr lang="ja-JP" altLang="en-US" sz="1400" b="1" dirty="0">
                <a:solidFill>
                  <a:srgbClr val="2E2E38"/>
                </a:solidFill>
                <a:latin typeface="Meiryo UI"/>
                <a:ea typeface="Meiryo UI"/>
              </a:rPr>
              <a:t>月</a:t>
            </a:r>
            <a:r>
              <a:rPr lang="en-US" altLang="ja-JP" sz="1400" b="1" dirty="0">
                <a:solidFill>
                  <a:srgbClr val="2E2E38"/>
                </a:solidFill>
                <a:latin typeface="Meiryo UI"/>
                <a:ea typeface="Meiryo UI"/>
              </a:rPr>
              <a:t>3</a:t>
            </a:r>
            <a:r>
              <a:rPr lang="ja-JP" altLang="en-US" sz="1400" b="1" dirty="0">
                <a:solidFill>
                  <a:srgbClr val="2E2E38"/>
                </a:solidFill>
                <a:latin typeface="Meiryo UI"/>
                <a:ea typeface="Meiryo UI"/>
              </a:rPr>
              <a:t>日時点）</a:t>
            </a:r>
            <a:r>
              <a:rPr lang="ja-JP" altLang="en-US" sz="1800" b="1" dirty="0">
                <a:solidFill>
                  <a:srgbClr val="2E2E38"/>
                </a:solidFill>
                <a:latin typeface="Meiryo UI"/>
                <a:ea typeface="Meiryo UI"/>
              </a:rPr>
              <a:t>」</a:t>
            </a:r>
            <a:endParaRPr lang="en-US" altLang="ja-JP" sz="1800" b="1" dirty="0">
              <a:solidFill>
                <a:srgbClr val="2E2E38"/>
              </a:solidFill>
              <a:latin typeface="Meiryo UI"/>
              <a:ea typeface="Meiryo UI"/>
            </a:endParaRPr>
          </a:p>
          <a:p>
            <a:pPr algn="ctr" defTabSz="1043056" fontAlgn="auto">
              <a:spcBef>
                <a:spcPts val="0"/>
              </a:spcBef>
              <a:spcAft>
                <a:spcPts val="0"/>
              </a:spcAft>
              <a:buClr>
                <a:srgbClr val="747480"/>
              </a:buClr>
            </a:pPr>
            <a:r>
              <a:rPr lang="ja-JP" altLang="en-US" sz="1800" b="1" dirty="0">
                <a:solidFill>
                  <a:srgbClr val="2E2E38"/>
                </a:solidFill>
                <a:latin typeface="Meiryo UI"/>
                <a:ea typeface="Meiryo UI"/>
              </a:rPr>
              <a:t>の</a:t>
            </a:r>
            <a:r>
              <a:rPr lang="en-US" altLang="ja-JP" sz="1800" b="1" dirty="0">
                <a:solidFill>
                  <a:srgbClr val="2E2E38"/>
                </a:solidFill>
                <a:latin typeface="Meiryo UI"/>
                <a:ea typeface="Meiryo UI"/>
              </a:rPr>
              <a:t>4</a:t>
            </a:r>
            <a:r>
              <a:rPr lang="ja-JP" altLang="en-US" sz="1800" b="1" dirty="0">
                <a:solidFill>
                  <a:srgbClr val="2E2E38"/>
                </a:solidFill>
                <a:latin typeface="Meiryo UI"/>
                <a:ea typeface="Meiryo UI"/>
              </a:rPr>
              <a:t>課題の検証に対応</a:t>
            </a:r>
          </a:p>
        </p:txBody>
      </p:sp>
    </p:spTree>
    <p:extLst>
      <p:ext uri="{BB962C8B-B14F-4D97-AF65-F5344CB8AC3E}">
        <p14:creationId xmlns:p14="http://schemas.microsoft.com/office/powerpoint/2010/main" val="32450826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5457456"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総合的なアウトカム（</a:t>
            </a:r>
            <a:r>
              <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KGI</a:t>
            </a: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）の評価シート</a:t>
            </a:r>
          </a:p>
        </p:txBody>
      </p:sp>
      <p:sp>
        <p:nvSpPr>
          <p:cNvPr id="10" name="正方形/長方形 9">
            <a:extLst>
              <a:ext uri="{FF2B5EF4-FFF2-40B4-BE49-F238E27FC236}">
                <a16:creationId xmlns:a16="http://schemas.microsoft.com/office/drawing/2014/main" id="{8820726C-4BAA-42D7-8EE7-4F097F36FBA0}"/>
              </a:ext>
            </a:extLst>
          </p:cNvPr>
          <p:cNvSpPr/>
          <p:nvPr/>
        </p:nvSpPr>
        <p:spPr>
          <a:xfrm>
            <a:off x="759767" y="4692060"/>
            <a:ext cx="4488888" cy="279400"/>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200" b="1" kern="0">
                <a:solidFill>
                  <a:schemeClr val="bg1"/>
                </a:solidFill>
                <a:latin typeface="Meiryo UI" panose="020B0604030504040204" pitchFamily="50" charset="-128"/>
                <a:ea typeface="Meiryo UI" panose="020B0604030504040204" pitchFamily="50" charset="-128"/>
              </a:rPr>
              <a:t>達成状況</a:t>
            </a:r>
          </a:p>
        </p:txBody>
      </p:sp>
      <p:sp>
        <p:nvSpPr>
          <p:cNvPr id="11" name="正方形/長方形 10">
            <a:extLst>
              <a:ext uri="{FF2B5EF4-FFF2-40B4-BE49-F238E27FC236}">
                <a16:creationId xmlns:a16="http://schemas.microsoft.com/office/drawing/2014/main" id="{A957653A-639C-4E2D-B079-C8CA3529B144}"/>
              </a:ext>
            </a:extLst>
          </p:cNvPr>
          <p:cNvSpPr/>
          <p:nvPr/>
        </p:nvSpPr>
        <p:spPr>
          <a:xfrm>
            <a:off x="759767" y="1579839"/>
            <a:ext cx="4488888" cy="279400"/>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200" b="1" kern="0">
                <a:solidFill>
                  <a:schemeClr val="bg1"/>
                </a:solidFill>
                <a:latin typeface="Meiryo UI" panose="020B0604030504040204" pitchFamily="50" charset="-128"/>
                <a:ea typeface="Meiryo UI" panose="020B0604030504040204" pitchFamily="50" charset="-128"/>
              </a:rPr>
              <a:t>アウトカムの可視化グラフ</a:t>
            </a:r>
          </a:p>
        </p:txBody>
      </p:sp>
      <p:sp>
        <p:nvSpPr>
          <p:cNvPr id="14" name="正方形/長方形 13">
            <a:extLst>
              <a:ext uri="{FF2B5EF4-FFF2-40B4-BE49-F238E27FC236}">
                <a16:creationId xmlns:a16="http://schemas.microsoft.com/office/drawing/2014/main" id="{6A7DF6AE-72BE-410E-BF9D-34FD4FEE296E}"/>
              </a:ext>
            </a:extLst>
          </p:cNvPr>
          <p:cNvSpPr/>
          <p:nvPr/>
        </p:nvSpPr>
        <p:spPr>
          <a:xfrm>
            <a:off x="5444745" y="1579839"/>
            <a:ext cx="4488888" cy="279400"/>
          </a:xfrm>
          <a:prstGeom prst="rect">
            <a:avLst/>
          </a:prstGeom>
          <a:solidFill>
            <a:srgbClr val="687A70"/>
          </a:solidFill>
        </p:spPr>
        <p:txBody>
          <a:bodyPr wrap="none" rtlCol="0" anchor="ctr">
            <a:noAutofit/>
          </a:bodyPr>
          <a:lstStyle/>
          <a:p>
            <a:pPr algn="ctr" fontAlgn="auto">
              <a:spcBef>
                <a:spcPts val="0"/>
              </a:spcBef>
              <a:spcAft>
                <a:spcPts val="0"/>
              </a:spcAft>
            </a:pPr>
            <a:r>
              <a:rPr kumimoji="0" lang="ja-JP" altLang="en-US" sz="1200" b="1" kern="0">
                <a:solidFill>
                  <a:schemeClr val="bg1"/>
                </a:solidFill>
                <a:latin typeface="Meiryo UI" panose="020B0604030504040204" pitchFamily="50" charset="-128"/>
                <a:ea typeface="Meiryo UI" panose="020B0604030504040204" pitchFamily="50" charset="-128"/>
              </a:rPr>
              <a:t>考察</a:t>
            </a:r>
          </a:p>
        </p:txBody>
      </p:sp>
      <p:sp>
        <p:nvSpPr>
          <p:cNvPr id="15" name="正方形/長方形 14">
            <a:extLst>
              <a:ext uri="{FF2B5EF4-FFF2-40B4-BE49-F238E27FC236}">
                <a16:creationId xmlns:a16="http://schemas.microsoft.com/office/drawing/2014/main" id="{A83F9F5A-D072-4DBA-A3C3-C4F473911E1E}"/>
              </a:ext>
            </a:extLst>
          </p:cNvPr>
          <p:cNvSpPr/>
          <p:nvPr/>
        </p:nvSpPr>
        <p:spPr>
          <a:xfrm>
            <a:off x="759767" y="4995341"/>
            <a:ext cx="4488888" cy="1432693"/>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16" name="正方形/長方形 15">
            <a:extLst>
              <a:ext uri="{FF2B5EF4-FFF2-40B4-BE49-F238E27FC236}">
                <a16:creationId xmlns:a16="http://schemas.microsoft.com/office/drawing/2014/main" id="{1414C518-D84F-425C-9D5D-4D72A48A2A8E}"/>
              </a:ext>
            </a:extLst>
          </p:cNvPr>
          <p:cNvSpPr/>
          <p:nvPr/>
        </p:nvSpPr>
        <p:spPr>
          <a:xfrm>
            <a:off x="759767" y="1883121"/>
            <a:ext cx="4488888" cy="2682072"/>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20" name="正方形/長方形 19">
            <a:extLst>
              <a:ext uri="{FF2B5EF4-FFF2-40B4-BE49-F238E27FC236}">
                <a16:creationId xmlns:a16="http://schemas.microsoft.com/office/drawing/2014/main" id="{BBD27215-5BB2-47FE-BB9B-6CA2891B580C}"/>
              </a:ext>
            </a:extLst>
          </p:cNvPr>
          <p:cNvSpPr/>
          <p:nvPr/>
        </p:nvSpPr>
        <p:spPr>
          <a:xfrm>
            <a:off x="5444745" y="1883120"/>
            <a:ext cx="4488888" cy="4544913"/>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6" name="楕円 5">
            <a:extLst>
              <a:ext uri="{FF2B5EF4-FFF2-40B4-BE49-F238E27FC236}">
                <a16:creationId xmlns:a16="http://schemas.microsoft.com/office/drawing/2014/main" id="{38C72C7D-AAFC-B2FB-D944-78E8C4E9BF40}"/>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2400" b="1">
                <a:solidFill>
                  <a:schemeClr val="tx1"/>
                </a:solidFill>
              </a:rPr>
              <a:t>3</a:t>
            </a:r>
            <a:endParaRPr kumimoji="1" lang="ja-JP" altLang="en-US" sz="2400" b="1">
              <a:solidFill>
                <a:schemeClr val="tx1"/>
              </a:solidFill>
            </a:endParaRPr>
          </a:p>
        </p:txBody>
      </p:sp>
    </p:spTree>
    <p:extLst>
      <p:ext uri="{BB962C8B-B14F-4D97-AF65-F5344CB8AC3E}">
        <p14:creationId xmlns:p14="http://schemas.microsoft.com/office/powerpoint/2010/main" val="27136748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433163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施策の見直し／改善ワークシート</a:t>
            </a:r>
          </a:p>
        </p:txBody>
      </p:sp>
      <p:sp>
        <p:nvSpPr>
          <p:cNvPr id="4" name="正方形/長方形 3">
            <a:extLst>
              <a:ext uri="{FF2B5EF4-FFF2-40B4-BE49-F238E27FC236}">
                <a16:creationId xmlns:a16="http://schemas.microsoft.com/office/drawing/2014/main" id="{51FB8C5D-7EB4-0822-6191-1E334766CC57}"/>
              </a:ext>
            </a:extLst>
          </p:cNvPr>
          <p:cNvSpPr/>
          <p:nvPr/>
        </p:nvSpPr>
        <p:spPr>
          <a:xfrm>
            <a:off x="2419929" y="2373353"/>
            <a:ext cx="1023021"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担当課</a:t>
            </a:r>
          </a:p>
        </p:txBody>
      </p:sp>
      <p:sp>
        <p:nvSpPr>
          <p:cNvPr id="8" name="正方形/長方形 7">
            <a:extLst>
              <a:ext uri="{FF2B5EF4-FFF2-40B4-BE49-F238E27FC236}">
                <a16:creationId xmlns:a16="http://schemas.microsoft.com/office/drawing/2014/main" id="{15EBBF4C-5445-1E9B-7E6D-3A713481D149}"/>
              </a:ext>
            </a:extLst>
          </p:cNvPr>
          <p:cNvSpPr/>
          <p:nvPr/>
        </p:nvSpPr>
        <p:spPr>
          <a:xfrm>
            <a:off x="4636457"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施策の方向性・施策内容</a:t>
            </a:r>
          </a:p>
        </p:txBody>
      </p:sp>
      <p:sp>
        <p:nvSpPr>
          <p:cNvPr id="10" name="正方形/長方形 9">
            <a:extLst>
              <a:ext uri="{FF2B5EF4-FFF2-40B4-BE49-F238E27FC236}">
                <a16:creationId xmlns:a16="http://schemas.microsoft.com/office/drawing/2014/main" id="{EF6A9C87-F7AB-D781-8AD3-5B8DD95919EE}"/>
              </a:ext>
            </a:extLst>
          </p:cNvPr>
          <p:cNvSpPr/>
          <p:nvPr/>
        </p:nvSpPr>
        <p:spPr>
          <a:xfrm>
            <a:off x="6497586"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アウトカム（</a:t>
            </a:r>
            <a:r>
              <a:rPr lang="en-US" altLang="ja-JP" sz="1200" b="1">
                <a:solidFill>
                  <a:schemeClr val="bg1"/>
                </a:solidFill>
                <a:latin typeface="Meiryo UI" panose="020B0604030504040204" pitchFamily="50" charset="-128"/>
                <a:ea typeface="Meiryo UI" panose="020B0604030504040204" pitchFamily="50" charset="-128"/>
              </a:rPr>
              <a:t>KPI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11" name="正方形/長方形 10">
            <a:extLst>
              <a:ext uri="{FF2B5EF4-FFF2-40B4-BE49-F238E27FC236}">
                <a16:creationId xmlns:a16="http://schemas.microsoft.com/office/drawing/2014/main" id="{04FDF9F5-B7EE-D6B4-D8C1-E73A5FDE85CF}"/>
              </a:ext>
            </a:extLst>
          </p:cNvPr>
          <p:cNvSpPr/>
          <p:nvPr/>
        </p:nvSpPr>
        <p:spPr>
          <a:xfrm>
            <a:off x="8358714"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期待する施策の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アウトプット</a:t>
            </a:r>
          </a:p>
        </p:txBody>
      </p:sp>
      <p:sp>
        <p:nvSpPr>
          <p:cNvPr id="14" name="正方形/長方形 13">
            <a:extLst>
              <a:ext uri="{FF2B5EF4-FFF2-40B4-BE49-F238E27FC236}">
                <a16:creationId xmlns:a16="http://schemas.microsoft.com/office/drawing/2014/main" id="{703B5570-022F-5A9C-3D12-D0731202EA47}"/>
              </a:ext>
            </a:extLst>
          </p:cNvPr>
          <p:cNvSpPr/>
          <p:nvPr/>
        </p:nvSpPr>
        <p:spPr>
          <a:xfrm>
            <a:off x="2419929" y="2757427"/>
            <a:ext cx="1023021"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0" name="正方形/長方形 19">
            <a:extLst>
              <a:ext uri="{FF2B5EF4-FFF2-40B4-BE49-F238E27FC236}">
                <a16:creationId xmlns:a16="http://schemas.microsoft.com/office/drawing/2014/main" id="{DAD416B6-C583-2F42-D88F-03F31C0D913A}"/>
              </a:ext>
            </a:extLst>
          </p:cNvPr>
          <p:cNvSpPr/>
          <p:nvPr/>
        </p:nvSpPr>
        <p:spPr>
          <a:xfrm>
            <a:off x="4636457" y="2757427"/>
            <a:ext cx="1775886"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1" name="正方形/長方形 20">
            <a:extLst>
              <a:ext uri="{FF2B5EF4-FFF2-40B4-BE49-F238E27FC236}">
                <a16:creationId xmlns:a16="http://schemas.microsoft.com/office/drawing/2014/main" id="{8B2BAFE2-95C8-94E1-8940-B430B2C923CC}"/>
              </a:ext>
            </a:extLst>
          </p:cNvPr>
          <p:cNvSpPr/>
          <p:nvPr/>
        </p:nvSpPr>
        <p:spPr>
          <a:xfrm>
            <a:off x="6497586" y="2757427"/>
            <a:ext cx="1775886"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2" name="正方形/長方形 21">
            <a:extLst>
              <a:ext uri="{FF2B5EF4-FFF2-40B4-BE49-F238E27FC236}">
                <a16:creationId xmlns:a16="http://schemas.microsoft.com/office/drawing/2014/main" id="{4D58325C-BA02-C056-F686-6B9AF5A74A10}"/>
              </a:ext>
            </a:extLst>
          </p:cNvPr>
          <p:cNvSpPr/>
          <p:nvPr/>
        </p:nvSpPr>
        <p:spPr>
          <a:xfrm>
            <a:off x="8358714" y="2757427"/>
            <a:ext cx="1775886" cy="4182355"/>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23" name="正方形/長方形 22">
            <a:extLst>
              <a:ext uri="{FF2B5EF4-FFF2-40B4-BE49-F238E27FC236}">
                <a16:creationId xmlns:a16="http://schemas.microsoft.com/office/drawing/2014/main" id="{6CACE451-B617-69A8-05A6-56740D2A0BBB}"/>
              </a:ext>
            </a:extLst>
          </p:cNvPr>
          <p:cNvSpPr/>
          <p:nvPr/>
        </p:nvSpPr>
        <p:spPr>
          <a:xfrm>
            <a:off x="558800" y="1346200"/>
            <a:ext cx="9575800"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政策課題と期待アウトカム（</a:t>
            </a:r>
            <a:r>
              <a:rPr lang="en-US" altLang="ja-JP" sz="1200" b="1">
                <a:solidFill>
                  <a:schemeClr val="bg1"/>
                </a:solidFill>
                <a:latin typeface="Meiryo UI" panose="020B0604030504040204" pitchFamily="50" charset="-128"/>
                <a:ea typeface="Meiryo UI" panose="020B0604030504040204" pitchFamily="50" charset="-128"/>
              </a:rPr>
              <a:t>KGI</a:t>
            </a:r>
            <a:r>
              <a:rPr lang="ja-JP" altLang="en-US" sz="1200" b="1">
                <a:solidFill>
                  <a:schemeClr val="bg1"/>
                </a:solidFill>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C86AA003-77BD-9A9D-3508-6FD0E8B67236}"/>
              </a:ext>
            </a:extLst>
          </p:cNvPr>
          <p:cNvSpPr/>
          <p:nvPr/>
        </p:nvSpPr>
        <p:spPr>
          <a:xfrm>
            <a:off x="558800" y="1728088"/>
            <a:ext cx="9575800" cy="493093"/>
          </a:xfrm>
          <a:prstGeom prst="rect">
            <a:avLst/>
          </a:prstGeom>
          <a:noFill/>
          <a:ln>
            <a:solidFill>
              <a:srgbClr val="FFFFFF">
                <a:lumMod val="50000"/>
              </a:srgbClr>
            </a:solidFill>
          </a:ln>
        </p:spPr>
        <p:txBody>
          <a:bodyPr wrap="none" rtlCol="0" anchor="ctr">
            <a:noAutofit/>
          </a:bodyPr>
          <a:lstStyle/>
          <a:p>
            <a:pPr>
              <a:spcAft>
                <a:spcPts val="600"/>
              </a:spcAft>
            </a:pP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F25F4E13-4452-EBF4-2147-AB5A78707072}"/>
              </a:ext>
            </a:extLst>
          </p:cNvPr>
          <p:cNvSpPr/>
          <p:nvPr/>
        </p:nvSpPr>
        <p:spPr>
          <a:xfrm>
            <a:off x="3528193" y="2373353"/>
            <a:ext cx="1023021" cy="340922"/>
          </a:xfrm>
          <a:prstGeom prst="rect">
            <a:avLst/>
          </a:prstGeom>
          <a:solidFill>
            <a:srgbClr val="687A70"/>
          </a:solidFill>
        </p:spPr>
        <p:txBody>
          <a:bodyPr wrap="none" rtlCol="0" anchor="ctr">
            <a:noAutofit/>
          </a:bodyPr>
          <a:lstStyle/>
          <a:p>
            <a:pPr algn="ctr"/>
            <a:r>
              <a:rPr lang="ja-JP" altLang="en-US" sz="1200" b="1" dirty="0">
                <a:solidFill>
                  <a:schemeClr val="bg1"/>
                </a:solidFill>
                <a:latin typeface="Meiryo UI" panose="020B0604030504040204" pitchFamily="50" charset="-128"/>
                <a:ea typeface="Meiryo UI" panose="020B0604030504040204" pitchFamily="50" charset="-128"/>
              </a:rPr>
              <a:t>施策名</a:t>
            </a:r>
          </a:p>
        </p:txBody>
      </p:sp>
      <p:sp>
        <p:nvSpPr>
          <p:cNvPr id="26" name="正方形/長方形 25">
            <a:extLst>
              <a:ext uri="{FF2B5EF4-FFF2-40B4-BE49-F238E27FC236}">
                <a16:creationId xmlns:a16="http://schemas.microsoft.com/office/drawing/2014/main" id="{9100A39A-0897-607C-8444-58DD4050CC32}"/>
              </a:ext>
            </a:extLst>
          </p:cNvPr>
          <p:cNvSpPr/>
          <p:nvPr/>
        </p:nvSpPr>
        <p:spPr>
          <a:xfrm>
            <a:off x="558800" y="2373353"/>
            <a:ext cx="1775886" cy="340922"/>
          </a:xfrm>
          <a:prstGeom prst="rect">
            <a:avLst/>
          </a:prstGeom>
          <a:solidFill>
            <a:srgbClr val="687A70"/>
          </a:solidFill>
        </p:spPr>
        <p:txBody>
          <a:bodyPr wrap="none" rtlCol="0" anchor="ctr">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注力課題</a:t>
            </a:r>
          </a:p>
        </p:txBody>
      </p:sp>
      <p:sp>
        <p:nvSpPr>
          <p:cNvPr id="27" name="正方形/長方形 26">
            <a:extLst>
              <a:ext uri="{FF2B5EF4-FFF2-40B4-BE49-F238E27FC236}">
                <a16:creationId xmlns:a16="http://schemas.microsoft.com/office/drawing/2014/main" id="{C6B5392F-AEA6-EF61-0DE8-18BE3983EB17}"/>
              </a:ext>
            </a:extLst>
          </p:cNvPr>
          <p:cNvSpPr/>
          <p:nvPr/>
        </p:nvSpPr>
        <p:spPr>
          <a:xfrm>
            <a:off x="3528193" y="2757427"/>
            <a:ext cx="1023021" cy="4182353"/>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35" name="正方形/長方形 34">
            <a:extLst>
              <a:ext uri="{FF2B5EF4-FFF2-40B4-BE49-F238E27FC236}">
                <a16:creationId xmlns:a16="http://schemas.microsoft.com/office/drawing/2014/main" id="{F72D1C37-2A28-7E58-1B1E-3FB4915ACEB1}"/>
              </a:ext>
            </a:extLst>
          </p:cNvPr>
          <p:cNvSpPr/>
          <p:nvPr/>
        </p:nvSpPr>
        <p:spPr>
          <a:xfrm>
            <a:off x="558800" y="2757428"/>
            <a:ext cx="1775886" cy="4182354"/>
          </a:xfrm>
          <a:prstGeom prst="rect">
            <a:avLst/>
          </a:prstGeom>
          <a:noFill/>
          <a:ln>
            <a:solidFill>
              <a:srgbClr val="FFFFFF">
                <a:lumMod val="50000"/>
              </a:srgb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EYInterstate" panose="02000503020000020004" pitchFamily="2" charset="0"/>
              <a:ea typeface="Meiryo UI" panose="020B0604030504040204" pitchFamily="50" charset="-128"/>
            </a:endParaRPr>
          </a:p>
        </p:txBody>
      </p:sp>
      <p:sp>
        <p:nvSpPr>
          <p:cNvPr id="6" name="楕円 5">
            <a:extLst>
              <a:ext uri="{FF2B5EF4-FFF2-40B4-BE49-F238E27FC236}">
                <a16:creationId xmlns:a16="http://schemas.microsoft.com/office/drawing/2014/main" id="{38EC4C0C-38A0-C23D-6812-E60EF14DC366}"/>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2400" b="1">
                <a:solidFill>
                  <a:schemeClr val="tx1"/>
                </a:solidFill>
              </a:rPr>
              <a:t>4</a:t>
            </a:r>
            <a:endParaRPr kumimoji="1" lang="ja-JP" altLang="en-US" sz="2400" b="1">
              <a:solidFill>
                <a:schemeClr val="tx1"/>
              </a:solidFill>
            </a:endParaRPr>
          </a:p>
        </p:txBody>
      </p:sp>
    </p:spTree>
    <p:extLst>
      <p:ext uri="{BB962C8B-B14F-4D97-AF65-F5344CB8AC3E}">
        <p14:creationId xmlns:p14="http://schemas.microsoft.com/office/powerpoint/2010/main" val="15923910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4105611"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注力課題再設定のワークシート</a:t>
            </a:r>
          </a:p>
        </p:txBody>
      </p:sp>
      <p:sp>
        <p:nvSpPr>
          <p:cNvPr id="22" name="正方形/長方形 21">
            <a:extLst>
              <a:ext uri="{FF2B5EF4-FFF2-40B4-BE49-F238E27FC236}">
                <a16:creationId xmlns:a16="http://schemas.microsoft.com/office/drawing/2014/main" id="{93A2F7AE-A892-4FD1-9310-A6CFF6B54460}"/>
              </a:ext>
            </a:extLst>
          </p:cNvPr>
          <p:cNvSpPr/>
          <p:nvPr/>
        </p:nvSpPr>
        <p:spPr>
          <a:xfrm>
            <a:off x="558800" y="2222251"/>
            <a:ext cx="1516051"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分析の観点</a:t>
            </a:r>
          </a:p>
        </p:txBody>
      </p:sp>
      <p:sp>
        <p:nvSpPr>
          <p:cNvPr id="23" name="正方形/長方形 22">
            <a:extLst>
              <a:ext uri="{FF2B5EF4-FFF2-40B4-BE49-F238E27FC236}">
                <a16:creationId xmlns:a16="http://schemas.microsoft.com/office/drawing/2014/main" id="{899AA857-372A-4986-B00E-9F36466B7A1F}"/>
              </a:ext>
            </a:extLst>
          </p:cNvPr>
          <p:cNvSpPr/>
          <p:nvPr/>
        </p:nvSpPr>
        <p:spPr>
          <a:xfrm>
            <a:off x="2183611" y="2222251"/>
            <a:ext cx="2577823"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具体的な問い</a:t>
            </a:r>
          </a:p>
        </p:txBody>
      </p:sp>
      <p:sp>
        <p:nvSpPr>
          <p:cNvPr id="24" name="正方形/長方形 23">
            <a:extLst>
              <a:ext uri="{FF2B5EF4-FFF2-40B4-BE49-F238E27FC236}">
                <a16:creationId xmlns:a16="http://schemas.microsoft.com/office/drawing/2014/main" id="{AFDC21B0-9470-4359-97AB-B9CBC4D254D4}"/>
              </a:ext>
            </a:extLst>
          </p:cNvPr>
          <p:cNvSpPr/>
          <p:nvPr/>
        </p:nvSpPr>
        <p:spPr>
          <a:xfrm>
            <a:off x="558800" y="2593943"/>
            <a:ext cx="1516051" cy="325193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F604CAEC-0B05-4B3F-B1F7-C02DBBA75D27}"/>
              </a:ext>
            </a:extLst>
          </p:cNvPr>
          <p:cNvSpPr/>
          <p:nvPr/>
        </p:nvSpPr>
        <p:spPr>
          <a:xfrm>
            <a:off x="2183611" y="2593943"/>
            <a:ext cx="2577823" cy="325193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83658928-A9C6-4417-9A12-FEEE9DB47168}"/>
              </a:ext>
            </a:extLst>
          </p:cNvPr>
          <p:cNvSpPr/>
          <p:nvPr/>
        </p:nvSpPr>
        <p:spPr>
          <a:xfrm>
            <a:off x="4870194" y="2222251"/>
            <a:ext cx="2577823"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分析結果（問いの答え）</a:t>
            </a:r>
          </a:p>
        </p:txBody>
      </p:sp>
      <p:sp>
        <p:nvSpPr>
          <p:cNvPr id="27" name="正方形/長方形 26">
            <a:extLst>
              <a:ext uri="{FF2B5EF4-FFF2-40B4-BE49-F238E27FC236}">
                <a16:creationId xmlns:a16="http://schemas.microsoft.com/office/drawing/2014/main" id="{0916EB53-616C-42B8-990D-D02F3583262D}"/>
              </a:ext>
            </a:extLst>
          </p:cNvPr>
          <p:cNvSpPr/>
          <p:nvPr/>
        </p:nvSpPr>
        <p:spPr>
          <a:xfrm>
            <a:off x="4870194" y="2593943"/>
            <a:ext cx="2577823" cy="325193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6BF84588-1C92-40FD-991A-DB866F034233}"/>
              </a:ext>
            </a:extLst>
          </p:cNvPr>
          <p:cNvSpPr/>
          <p:nvPr/>
        </p:nvSpPr>
        <p:spPr>
          <a:xfrm>
            <a:off x="7556777" y="2222251"/>
            <a:ext cx="2577823" cy="310684"/>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示唆</a:t>
            </a:r>
          </a:p>
        </p:txBody>
      </p:sp>
      <p:sp>
        <p:nvSpPr>
          <p:cNvPr id="29" name="正方形/長方形 28">
            <a:extLst>
              <a:ext uri="{FF2B5EF4-FFF2-40B4-BE49-F238E27FC236}">
                <a16:creationId xmlns:a16="http://schemas.microsoft.com/office/drawing/2014/main" id="{56D17EB5-0671-4B0F-B0BC-FEADBC84DED6}"/>
              </a:ext>
            </a:extLst>
          </p:cNvPr>
          <p:cNvSpPr/>
          <p:nvPr/>
        </p:nvSpPr>
        <p:spPr>
          <a:xfrm>
            <a:off x="7556777" y="2593943"/>
            <a:ext cx="2577823" cy="325193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FBF6AB5A-14A5-43FB-9BFA-B93F3AA8BD4E}"/>
              </a:ext>
            </a:extLst>
          </p:cNvPr>
          <p:cNvSpPr/>
          <p:nvPr/>
        </p:nvSpPr>
        <p:spPr>
          <a:xfrm>
            <a:off x="558800" y="1381125"/>
            <a:ext cx="9575800" cy="279400"/>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政策課題</a:t>
            </a:r>
          </a:p>
        </p:txBody>
      </p:sp>
      <p:sp>
        <p:nvSpPr>
          <p:cNvPr id="31" name="正方形/長方形 30">
            <a:extLst>
              <a:ext uri="{FF2B5EF4-FFF2-40B4-BE49-F238E27FC236}">
                <a16:creationId xmlns:a16="http://schemas.microsoft.com/office/drawing/2014/main" id="{F02EFA50-7796-4D83-B8FC-CE64789A33B4}"/>
              </a:ext>
            </a:extLst>
          </p:cNvPr>
          <p:cNvSpPr/>
          <p:nvPr/>
        </p:nvSpPr>
        <p:spPr>
          <a:xfrm>
            <a:off x="558800" y="1715389"/>
            <a:ext cx="9575800" cy="402411"/>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ADEE0A82-3BE3-4A52-AA7A-8BBCF89D474B}"/>
              </a:ext>
            </a:extLst>
          </p:cNvPr>
          <p:cNvSpPr/>
          <p:nvPr/>
        </p:nvSpPr>
        <p:spPr>
          <a:xfrm>
            <a:off x="558800" y="5950325"/>
            <a:ext cx="9575800" cy="279400"/>
          </a:xfrm>
          <a:prstGeom prst="rect">
            <a:avLst/>
          </a:prstGeom>
          <a:solidFill>
            <a:srgbClr val="687A70"/>
          </a:solidFill>
        </p:spPr>
        <p:txBody>
          <a:bodyPr wrap="none" rtlCol="0" anchor="ctr">
            <a:noAutofit/>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分析全体を通じて考えられる政策課題を引き起こす主要因・</a:t>
            </a:r>
            <a:r>
              <a:rPr lang="ja-JP" altLang="en-US" sz="1200" b="1">
                <a:solidFill>
                  <a:schemeClr val="bg1"/>
                </a:solidFill>
                <a:latin typeface="Meiryo UI" panose="020B0604030504040204" pitchFamily="50" charset="-128"/>
                <a:ea typeface="Meiryo UI" panose="020B0604030504040204" pitchFamily="50" charset="-128"/>
              </a:rPr>
              <a:t>ボトルネック</a:t>
            </a:r>
            <a:endParaRPr kumimoji="1" lang="ja-JP" altLang="en-US" sz="1200" b="1">
              <a:solidFill>
                <a:schemeClr val="bg1"/>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9C48B17F-5558-471D-A37F-62DD5E106A3D}"/>
              </a:ext>
            </a:extLst>
          </p:cNvPr>
          <p:cNvSpPr/>
          <p:nvPr/>
        </p:nvSpPr>
        <p:spPr>
          <a:xfrm>
            <a:off x="558800" y="6284589"/>
            <a:ext cx="9575800" cy="736675"/>
          </a:xfrm>
          <a:prstGeom prst="rect">
            <a:avLst/>
          </a:prstGeom>
          <a:noFill/>
          <a:ln>
            <a:solidFill>
              <a:schemeClr val="bg1">
                <a:lumMod val="50000"/>
              </a:schemeClr>
            </a:solidFill>
          </a:ln>
        </p:spPr>
        <p:txBody>
          <a:bodyPr wrap="none" rtlCol="0" anchor="ctr">
            <a:noAutofit/>
          </a:bodyPr>
          <a:lstStyle/>
          <a:p>
            <a:pPr algn="ctr"/>
            <a:endParaRPr kumimoji="1" lang="ja-JP" altLang="en-US" sz="1200">
              <a:latin typeface="Meiryo UI" panose="020B0604030504040204" pitchFamily="50" charset="-128"/>
              <a:ea typeface="Meiryo UI" panose="020B0604030504040204" pitchFamily="50" charset="-128"/>
            </a:endParaRPr>
          </a:p>
        </p:txBody>
      </p:sp>
      <p:sp>
        <p:nvSpPr>
          <p:cNvPr id="7" name="楕円 6">
            <a:extLst>
              <a:ext uri="{FF2B5EF4-FFF2-40B4-BE49-F238E27FC236}">
                <a16:creationId xmlns:a16="http://schemas.microsoft.com/office/drawing/2014/main" id="{B1AD50B3-B30A-027D-5235-6E5619CD6FBB}"/>
              </a:ext>
            </a:extLst>
          </p:cNvPr>
          <p:cNvSpPr/>
          <p:nvPr/>
        </p:nvSpPr>
        <p:spPr>
          <a:xfrm>
            <a:off x="38266" y="256222"/>
            <a:ext cx="355317" cy="355317"/>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2400" b="1">
                <a:solidFill>
                  <a:schemeClr val="tx1"/>
                </a:solidFill>
              </a:rPr>
              <a:t>5</a:t>
            </a:r>
            <a:endParaRPr kumimoji="1" lang="ja-JP" altLang="en-US" sz="2400" b="1">
              <a:solidFill>
                <a:schemeClr val="tx1"/>
              </a:solidFill>
            </a:endParaRPr>
          </a:p>
        </p:txBody>
      </p:sp>
    </p:spTree>
    <p:extLst>
      <p:ext uri="{BB962C8B-B14F-4D97-AF65-F5344CB8AC3E}">
        <p14:creationId xmlns:p14="http://schemas.microsoft.com/office/powerpoint/2010/main" val="27257937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2238113"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分析フォーマット</a:t>
            </a:r>
          </a:p>
        </p:txBody>
      </p:sp>
      <p:sp>
        <p:nvSpPr>
          <p:cNvPr id="4" name="正方形/長方形 24">
            <a:extLst>
              <a:ext uri="{FF2B5EF4-FFF2-40B4-BE49-F238E27FC236}">
                <a16:creationId xmlns:a16="http://schemas.microsoft.com/office/drawing/2014/main" id="{6D2861AD-38E6-F9AC-3C40-5C458E249A9F}"/>
              </a:ext>
            </a:extLst>
          </p:cNvPr>
          <p:cNvSpPr/>
          <p:nvPr/>
        </p:nvSpPr>
        <p:spPr>
          <a:xfrm>
            <a:off x="5562598" y="1943294"/>
            <a:ext cx="4572000" cy="49016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85750" indent="-285750">
              <a:spcAft>
                <a:spcPts val="600"/>
              </a:spcAft>
              <a:buFont typeface="Arial" panose="020B0604020202020204" pitchFamily="34" charset="0"/>
              <a:buChar char="•"/>
            </a:pPr>
            <a:r>
              <a:rPr lang="en-US" altLang="ja-JP" sz="1600" b="1">
                <a:solidFill>
                  <a:schemeClr val="tx1"/>
                </a:solidFill>
                <a:latin typeface="Meiryo UI" panose="020B0604030504040204" pitchFamily="50" charset="-128"/>
                <a:ea typeface="Meiryo UI" panose="020B0604030504040204" pitchFamily="50" charset="-128"/>
              </a:rPr>
              <a:t>XXXXX</a:t>
            </a:r>
          </a:p>
        </p:txBody>
      </p:sp>
      <p:sp>
        <p:nvSpPr>
          <p:cNvPr id="6" name="正方形/長方形 24">
            <a:extLst>
              <a:ext uri="{FF2B5EF4-FFF2-40B4-BE49-F238E27FC236}">
                <a16:creationId xmlns:a16="http://schemas.microsoft.com/office/drawing/2014/main" id="{B6D8F5A6-C60A-1F6F-2B76-7EF77EE58104}"/>
              </a:ext>
            </a:extLst>
          </p:cNvPr>
          <p:cNvSpPr/>
          <p:nvPr/>
        </p:nvSpPr>
        <p:spPr>
          <a:xfrm>
            <a:off x="558800" y="1943294"/>
            <a:ext cx="4572000" cy="3483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600"/>
              </a:spcAft>
            </a:pPr>
            <a:r>
              <a:rPr kumimoji="1" lang="en-US" altLang="ja-JP" sz="1400" b="1" u="sng">
                <a:solidFill>
                  <a:srgbClr val="0070C0"/>
                </a:solidFill>
                <a:latin typeface="Meiryo UI" panose="020B0604030504040204" pitchFamily="50" charset="-128"/>
                <a:ea typeface="Meiryo UI" panose="020B0604030504040204" pitchFamily="50" charset="-128"/>
              </a:rPr>
              <a:t>XXXXX</a:t>
            </a:r>
            <a:endParaRPr lang="ja-JP" altLang="en-US" sz="1400" b="1" u="sng">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EEABFD6-182D-8982-E023-61A844BF596E}"/>
              </a:ext>
            </a:extLst>
          </p:cNvPr>
          <p:cNvSpPr/>
          <p:nvPr/>
        </p:nvSpPr>
        <p:spPr>
          <a:xfrm>
            <a:off x="558800" y="2325188"/>
            <a:ext cx="4572000" cy="4528779"/>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Clr>
                <a:schemeClr val="accent1"/>
              </a:buClr>
            </a:pPr>
            <a:endParaRPr kumimoji="1" lang="ja-JP" altLang="en-US" sz="1200">
              <a:solidFill>
                <a:schemeClr val="tx2"/>
              </a:solidFill>
              <a:latin typeface="Meiryo UI" panose="020B0604030504040204" pitchFamily="50" charset="-128"/>
              <a:ea typeface="Meiryo UI" panose="020B0604030504040204" pitchFamily="50" charset="-128"/>
            </a:endParaRPr>
          </a:p>
        </p:txBody>
      </p:sp>
      <p:sp>
        <p:nvSpPr>
          <p:cNvPr id="11" name="正方形/長方形 24">
            <a:extLst>
              <a:ext uri="{FF2B5EF4-FFF2-40B4-BE49-F238E27FC236}">
                <a16:creationId xmlns:a16="http://schemas.microsoft.com/office/drawing/2014/main" id="{7B54BDC5-DE71-D6FD-7AC3-F7D8509D9B69}"/>
              </a:ext>
            </a:extLst>
          </p:cNvPr>
          <p:cNvSpPr/>
          <p:nvPr/>
        </p:nvSpPr>
        <p:spPr>
          <a:xfrm>
            <a:off x="5562598" y="1558842"/>
            <a:ext cx="4572000" cy="269012"/>
          </a:xfrm>
          <a:prstGeom prst="rect">
            <a:avLst/>
          </a:prstGeom>
          <a:solidFill>
            <a:srgbClr val="687A7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a:ln>
                  <a:noFill/>
                </a:ln>
                <a:solidFill>
                  <a:srgbClr val="FFFFFF"/>
                </a:solidFill>
                <a:effectLst/>
                <a:uLnTx/>
                <a:uFillTx/>
                <a:latin typeface="Meiryo UI"/>
                <a:ea typeface="Meiryo UI"/>
                <a:cs typeface="+mn-cs"/>
              </a:rPr>
              <a:t>分析結果</a:t>
            </a:r>
            <a:r>
              <a:rPr kumimoji="0" lang="ja-JP" altLang="en-US" sz="1600" b="1" kern="0">
                <a:solidFill>
                  <a:srgbClr val="FFFFFF"/>
                </a:solidFill>
                <a:latin typeface="Meiryo UI"/>
                <a:ea typeface="Meiryo UI"/>
              </a:rPr>
              <a:t>・示唆</a:t>
            </a:r>
            <a:endParaRPr kumimoji="0" lang="en-US" altLang="ja-JP" sz="1600" b="1" i="0" u="none" strike="noStrike" kern="0" cap="none" spc="0" normalizeH="0" baseline="0" noProof="0">
              <a:ln>
                <a:noFill/>
              </a:ln>
              <a:solidFill>
                <a:srgbClr val="FFFFFF"/>
              </a:solidFill>
              <a:effectLst/>
              <a:uLnTx/>
              <a:uFillTx/>
              <a:latin typeface="Meiryo UI"/>
              <a:ea typeface="Meiryo UI"/>
              <a:cs typeface="+mn-cs"/>
            </a:endParaRPr>
          </a:p>
        </p:txBody>
      </p:sp>
      <p:sp>
        <p:nvSpPr>
          <p:cNvPr id="15" name="正方形/長方形 24">
            <a:extLst>
              <a:ext uri="{FF2B5EF4-FFF2-40B4-BE49-F238E27FC236}">
                <a16:creationId xmlns:a16="http://schemas.microsoft.com/office/drawing/2014/main" id="{B483C5BD-244E-D719-D06E-9D026EA0FB68}"/>
              </a:ext>
            </a:extLst>
          </p:cNvPr>
          <p:cNvSpPr/>
          <p:nvPr/>
        </p:nvSpPr>
        <p:spPr>
          <a:xfrm>
            <a:off x="558800" y="1564185"/>
            <a:ext cx="4572000" cy="269012"/>
          </a:xfrm>
          <a:prstGeom prst="rect">
            <a:avLst/>
          </a:prstGeom>
          <a:solidFill>
            <a:srgbClr val="687A7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a:ln>
                  <a:noFill/>
                </a:ln>
                <a:solidFill>
                  <a:srgbClr val="FFFFFF"/>
                </a:solidFill>
                <a:effectLst/>
                <a:uLnTx/>
                <a:uFillTx/>
                <a:latin typeface="Meiryo UI"/>
                <a:ea typeface="Meiryo UI"/>
                <a:cs typeface="+mn-cs"/>
              </a:rPr>
              <a:t>データ</a:t>
            </a:r>
            <a:endParaRPr kumimoji="0" lang="en-US" altLang="ja-JP" sz="1600" b="1" i="0" u="none" strike="noStrike" kern="0" cap="none" spc="0" normalizeH="0" baseline="0" noProof="0">
              <a:ln>
                <a:noFill/>
              </a:ln>
              <a:solidFill>
                <a:srgbClr val="FFFFFF"/>
              </a:solidFill>
              <a:effectLst/>
              <a:uLnTx/>
              <a:uFillTx/>
              <a:latin typeface="Meiryo UI"/>
              <a:ea typeface="Meiryo UI"/>
              <a:cs typeface="+mn-cs"/>
            </a:endParaRPr>
          </a:p>
        </p:txBody>
      </p:sp>
    </p:spTree>
    <p:extLst>
      <p:ext uri="{BB962C8B-B14F-4D97-AF65-F5344CB8AC3E}">
        <p14:creationId xmlns:p14="http://schemas.microsoft.com/office/powerpoint/2010/main" val="10072996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A191A10-3EEE-983E-03F7-148EF1AA5491}"/>
              </a:ext>
            </a:extLst>
          </p:cNvPr>
          <p:cNvSpPr>
            <a:spLocks noGrp="1"/>
          </p:cNvSpPr>
          <p:nvPr>
            <p:ph type="sldNum" sz="quarter" idx="12"/>
          </p:nvPr>
        </p:nvSpPr>
        <p:spPr/>
        <p:txBody>
          <a:bodyPr/>
          <a:lstStyle/>
          <a:p>
            <a:fld id="{D9550142-B990-490A-A107-ED7302A7FD52}" type="slidenum">
              <a:rPr kumimoji="1" lang="ja-JP" altLang="en-US" smtClean="0"/>
              <a:t>44</a:t>
            </a:fld>
            <a:endParaRPr kumimoji="1" lang="ja-JP" altLang="en-US"/>
          </a:p>
        </p:txBody>
      </p:sp>
      <p:sp>
        <p:nvSpPr>
          <p:cNvPr id="5" name="テキスト プレースホルダー 4">
            <a:extLst>
              <a:ext uri="{FF2B5EF4-FFF2-40B4-BE49-F238E27FC236}">
                <a16:creationId xmlns:a16="http://schemas.microsoft.com/office/drawing/2014/main" id="{048DFBF1-13DF-5DB4-E799-39E15635F61E}"/>
              </a:ext>
            </a:extLst>
          </p:cNvPr>
          <p:cNvSpPr>
            <a:spLocks noGrp="1"/>
          </p:cNvSpPr>
          <p:nvPr>
            <p:ph type="body" sz="quarter" idx="14"/>
          </p:nvPr>
        </p:nvSpPr>
        <p:spPr>
          <a:xfrm>
            <a:off x="635855" y="3467735"/>
            <a:ext cx="1175002" cy="615553"/>
          </a:xfrm>
        </p:spPr>
        <p:txBody>
          <a:bodyPr/>
          <a:lstStyle/>
          <a:p>
            <a:r>
              <a:rPr kumimoji="1" lang="ja-JP" altLang="en-US" sz="4000"/>
              <a:t>おわり</a:t>
            </a:r>
          </a:p>
        </p:txBody>
      </p:sp>
    </p:spTree>
    <p:extLst>
      <p:ext uri="{BB962C8B-B14F-4D97-AF65-F5344CB8AC3E}">
        <p14:creationId xmlns:p14="http://schemas.microsoft.com/office/powerpoint/2010/main" val="107585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2FFEBBFA-F38B-EE9E-E163-B10B74BE2CDB}"/>
              </a:ext>
            </a:extLst>
          </p:cNvPr>
          <p:cNvPicPr>
            <a:picLocks noChangeAspect="1"/>
          </p:cNvPicPr>
          <p:nvPr/>
        </p:nvPicPr>
        <p:blipFill>
          <a:blip r:embed="rId2"/>
          <a:stretch>
            <a:fillRect/>
          </a:stretch>
        </p:blipFill>
        <p:spPr>
          <a:xfrm>
            <a:off x="2077389" y="1849965"/>
            <a:ext cx="6531422" cy="4614794"/>
          </a:xfrm>
          <a:prstGeom prst="rect">
            <a:avLst/>
          </a:prstGeom>
          <a:ln>
            <a:solidFill>
              <a:schemeClr val="bg1">
                <a:lumMod val="50000"/>
              </a:schemeClr>
            </a:solidFill>
          </a:ln>
        </p:spPr>
      </p:pic>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5</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2247731"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本資料の読み方</a:t>
            </a:r>
          </a:p>
        </p:txBody>
      </p:sp>
      <p:sp>
        <p:nvSpPr>
          <p:cNvPr id="4" name="吹き出し: 折線 3">
            <a:extLst>
              <a:ext uri="{FF2B5EF4-FFF2-40B4-BE49-F238E27FC236}">
                <a16:creationId xmlns:a16="http://schemas.microsoft.com/office/drawing/2014/main" id="{7DD24338-D809-E723-A47F-966FD727578D}"/>
              </a:ext>
            </a:extLst>
          </p:cNvPr>
          <p:cNvSpPr/>
          <p:nvPr/>
        </p:nvSpPr>
        <p:spPr>
          <a:xfrm>
            <a:off x="3728852" y="1371346"/>
            <a:ext cx="1437005" cy="544662"/>
          </a:xfrm>
          <a:prstGeom prst="borderCallout2">
            <a:avLst>
              <a:gd name="adj1" fmla="val 18750"/>
              <a:gd name="adj2" fmla="val 101517"/>
              <a:gd name="adj3" fmla="val 18750"/>
              <a:gd name="adj4" fmla="val 113947"/>
              <a:gd name="adj5" fmla="val 96595"/>
              <a:gd name="adj6" fmla="val 215900"/>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200">
                <a:solidFill>
                  <a:schemeClr val="tx1"/>
                </a:solidFill>
                <a:latin typeface="Meiryo UI" panose="020B0604030504040204" pitchFamily="50" charset="-128"/>
                <a:ea typeface="Meiryo UI" panose="020B0604030504040204" pitchFamily="50" charset="-128"/>
              </a:rPr>
              <a:t>効果検証プロセスにおける位置づけを表示</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9" name="吹き出し: 折線 8">
            <a:extLst>
              <a:ext uri="{FF2B5EF4-FFF2-40B4-BE49-F238E27FC236}">
                <a16:creationId xmlns:a16="http://schemas.microsoft.com/office/drawing/2014/main" id="{C82AD7A4-7CFC-58E9-B667-CC6730F155D0}"/>
              </a:ext>
            </a:extLst>
          </p:cNvPr>
          <p:cNvSpPr/>
          <p:nvPr/>
        </p:nvSpPr>
        <p:spPr>
          <a:xfrm>
            <a:off x="2795367" y="3343622"/>
            <a:ext cx="2586925" cy="874018"/>
          </a:xfrm>
          <a:prstGeom prst="borderCallout2">
            <a:avLst>
              <a:gd name="adj1" fmla="val 18750"/>
              <a:gd name="adj2" fmla="val 101517"/>
              <a:gd name="adj3" fmla="val 18750"/>
              <a:gd name="adj4" fmla="val 113947"/>
              <a:gd name="adj5" fmla="val -158984"/>
              <a:gd name="adj6" fmla="val 204523"/>
            </a:avLst>
          </a:prstGeom>
          <a:solidFill>
            <a:schemeClr val="accent5">
              <a:lumMod val="20000"/>
              <a:lumOff val="80000"/>
            </a:schemeClr>
          </a:solidFill>
          <a:ln w="19050">
            <a:solidFill>
              <a:srgbClr val="687A7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200">
                <a:solidFill>
                  <a:schemeClr val="tx1"/>
                </a:solidFill>
                <a:latin typeface="Meiryo UI" panose="020B0604030504040204" pitchFamily="50" charset="-128"/>
                <a:ea typeface="Meiryo UI" panose="020B0604030504040204" pitchFamily="50" charset="-128"/>
              </a:rPr>
              <a:t>一般的内容なのか、感染症からの回復が求められる</a:t>
            </a:r>
            <a:r>
              <a:rPr lang="en-US" altLang="ja-JP" sz="1200">
                <a:solidFill>
                  <a:schemeClr val="tx1"/>
                </a:solidFill>
                <a:latin typeface="Meiryo UI" panose="020B0604030504040204" pitchFamily="50" charset="-128"/>
                <a:ea typeface="Meiryo UI" panose="020B0604030504040204" pitchFamily="50" charset="-128"/>
              </a:rPr>
              <a:t>4</a:t>
            </a:r>
            <a:r>
              <a:rPr lang="ja-JP" altLang="en-US" sz="1200">
                <a:solidFill>
                  <a:schemeClr val="tx1"/>
                </a:solidFill>
                <a:latin typeface="Meiryo UI" panose="020B0604030504040204" pitchFamily="50" charset="-128"/>
                <a:ea typeface="Meiryo UI" panose="020B0604030504040204" pitchFamily="50" charset="-128"/>
              </a:rPr>
              <a:t>課題固有の内容なのかの区別を記載（再就職・転職、資金繰り、業態転換、観光需要喚起）</a:t>
            </a:r>
          </a:p>
        </p:txBody>
      </p:sp>
    </p:spTree>
    <p:extLst>
      <p:ext uri="{BB962C8B-B14F-4D97-AF65-F5344CB8AC3E}">
        <p14:creationId xmlns:p14="http://schemas.microsoft.com/office/powerpoint/2010/main" val="2187402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6</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3116559"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政策の構造と効果検証</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政策は、政策課題を起点に注力課題、施策が紐づく構造を成し、それぞれに効果を測る指標が存在します。</a:t>
            </a:r>
          </a:p>
        </p:txBody>
      </p:sp>
      <p:grpSp>
        <p:nvGrpSpPr>
          <p:cNvPr id="3" name="グループ化 2">
            <a:extLst>
              <a:ext uri="{FF2B5EF4-FFF2-40B4-BE49-F238E27FC236}">
                <a16:creationId xmlns:a16="http://schemas.microsoft.com/office/drawing/2014/main" id="{54BA6FD2-BC4A-8B2E-9129-3527F1BEE1F4}"/>
              </a:ext>
            </a:extLst>
          </p:cNvPr>
          <p:cNvGrpSpPr/>
          <p:nvPr/>
        </p:nvGrpSpPr>
        <p:grpSpPr>
          <a:xfrm>
            <a:off x="2646900" y="2230800"/>
            <a:ext cx="2240647" cy="4117232"/>
            <a:chOff x="433983" y="2302718"/>
            <a:chExt cx="1453199" cy="4117232"/>
          </a:xfrm>
        </p:grpSpPr>
        <p:sp>
          <p:nvSpPr>
            <p:cNvPr id="31" name="正方形/長方形 30">
              <a:extLst>
                <a:ext uri="{FF2B5EF4-FFF2-40B4-BE49-F238E27FC236}">
                  <a16:creationId xmlns:a16="http://schemas.microsoft.com/office/drawing/2014/main" id="{4191BF42-4F32-43D9-88A3-0D97D8763851}"/>
                </a:ext>
              </a:extLst>
            </p:cNvPr>
            <p:cNvSpPr/>
            <p:nvPr/>
          </p:nvSpPr>
          <p:spPr>
            <a:xfrm>
              <a:off x="433983" y="2302718"/>
              <a:ext cx="1453198" cy="788316"/>
            </a:xfrm>
            <a:prstGeom prst="rect">
              <a:avLst/>
            </a:prstGeom>
            <a:noFill/>
          </p:spPr>
          <p:txBody>
            <a:bodyPr wrap="square" lIns="36000" rIns="36000" rtlCol="0" anchor="ctr">
              <a:noAutofit/>
            </a:bodyPr>
            <a:lstStyle/>
            <a:p>
              <a:pPr marL="285750" indent="-285750">
                <a:buFontTx/>
                <a:buChar char="•"/>
              </a:pPr>
              <a:r>
                <a:rPr lang="ja-JP" altLang="en-US" sz="1400" dirty="0">
                  <a:latin typeface="EYInterstate" panose="02000503020000020004" pitchFamily="2" charset="0"/>
                  <a:ea typeface="Meiryo UI" panose="020B0604030504040204" pitchFamily="50" charset="-128"/>
                </a:rPr>
                <a:t>政策を企画、実施することで、</a:t>
              </a:r>
              <a:r>
                <a:rPr lang="ja-JP" altLang="en-US" sz="1400" b="1" dirty="0">
                  <a:latin typeface="EYInterstate" panose="02000503020000020004" pitchFamily="2" charset="0"/>
                  <a:ea typeface="Meiryo UI" panose="020B0604030504040204" pitchFamily="50" charset="-128"/>
                </a:rPr>
                <a:t>最終的に解決したい課題</a:t>
              </a:r>
              <a:endParaRPr lang="en-US" altLang="ja-JP" sz="1400" b="1" dirty="0">
                <a:latin typeface="EYInterstate" panose="02000503020000020004" pitchFamily="2" charset="0"/>
                <a:ea typeface="Meiryo UI" panose="020B0604030504040204" pitchFamily="50" charset="-128"/>
              </a:endParaRPr>
            </a:p>
          </p:txBody>
        </p:sp>
        <p:sp>
          <p:nvSpPr>
            <p:cNvPr id="32" name="正方形/長方形 31">
              <a:extLst>
                <a:ext uri="{FF2B5EF4-FFF2-40B4-BE49-F238E27FC236}">
                  <a16:creationId xmlns:a16="http://schemas.microsoft.com/office/drawing/2014/main" id="{8060104E-8061-4112-91ED-AD6C8E1A6185}"/>
                </a:ext>
              </a:extLst>
            </p:cNvPr>
            <p:cNvSpPr/>
            <p:nvPr/>
          </p:nvSpPr>
          <p:spPr>
            <a:xfrm>
              <a:off x="433983" y="3967176"/>
              <a:ext cx="1453198" cy="788316"/>
            </a:xfrm>
            <a:prstGeom prst="rect">
              <a:avLst/>
            </a:prstGeom>
            <a:noFill/>
          </p:spPr>
          <p:txBody>
            <a:bodyPr wrap="square" lIns="36000" rIns="36000" rtlCol="0" anchor="ctr">
              <a:noAutofit/>
            </a:bodyPr>
            <a:lstStyle/>
            <a:p>
              <a:pPr marL="285750" indent="-285750">
                <a:buFontTx/>
                <a:buChar char="•"/>
              </a:pPr>
              <a:r>
                <a:rPr kumimoji="1" lang="ja-JP" altLang="en-US" sz="1400" dirty="0">
                  <a:latin typeface="EYInterstate" panose="02000503020000020004" pitchFamily="2" charset="0"/>
                  <a:ea typeface="Meiryo UI" panose="020B0604030504040204" pitchFamily="50" charset="-128"/>
                </a:rPr>
                <a:t>政策課題を解決するうえで、</a:t>
              </a:r>
              <a:r>
                <a:rPr kumimoji="1" lang="ja-JP" altLang="en-US" sz="1400" b="1" dirty="0">
                  <a:latin typeface="EYInterstate" panose="02000503020000020004" pitchFamily="2" charset="0"/>
                  <a:ea typeface="Meiryo UI" panose="020B0604030504040204" pitchFamily="50" charset="-128"/>
                </a:rPr>
                <a:t>地域として特に取り組むべき課題</a:t>
              </a:r>
              <a:endParaRPr kumimoji="1" lang="en-US" altLang="ja-JP" sz="1400" b="1"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dirty="0">
                  <a:latin typeface="EYInterstate" panose="02000503020000020004" pitchFamily="2" charset="0"/>
                  <a:ea typeface="Meiryo UI" panose="020B0604030504040204" pitchFamily="50" charset="-128"/>
                </a:rPr>
                <a:t>一つの政策課題に対して、複数の注力課題が紐づく場合も存在</a:t>
              </a:r>
            </a:p>
          </p:txBody>
        </p:sp>
        <p:sp>
          <p:nvSpPr>
            <p:cNvPr id="33" name="正方形/長方形 32">
              <a:extLst>
                <a:ext uri="{FF2B5EF4-FFF2-40B4-BE49-F238E27FC236}">
                  <a16:creationId xmlns:a16="http://schemas.microsoft.com/office/drawing/2014/main" id="{9177DBF1-977E-43E9-8D2D-51C798ABFD55}"/>
                </a:ext>
              </a:extLst>
            </p:cNvPr>
            <p:cNvSpPr/>
            <p:nvPr/>
          </p:nvSpPr>
          <p:spPr>
            <a:xfrm>
              <a:off x="433984" y="5631634"/>
              <a:ext cx="1453198" cy="788316"/>
            </a:xfrm>
            <a:prstGeom prst="rect">
              <a:avLst/>
            </a:prstGeom>
            <a:noFill/>
          </p:spPr>
          <p:txBody>
            <a:bodyPr wrap="square" lIns="36000" rIns="36000" rtlCol="0" anchor="ctr">
              <a:noAutofit/>
            </a:bodyPr>
            <a:lstStyle/>
            <a:p>
              <a:pPr marL="285750" indent="-285750">
                <a:buFontTx/>
                <a:buChar char="•"/>
              </a:pPr>
              <a:r>
                <a:rPr lang="ja-JP" altLang="en-US" sz="1400" dirty="0">
                  <a:latin typeface="EYInterstate" panose="02000503020000020004" pitchFamily="2" charset="0"/>
                  <a:ea typeface="Meiryo UI" panose="020B0604030504040204" pitchFamily="50" charset="-128"/>
                </a:rPr>
                <a:t>各注力課題を解決するための</a:t>
              </a:r>
              <a:r>
                <a:rPr lang="ja-JP" altLang="en-US" sz="1400" b="1" dirty="0">
                  <a:latin typeface="EYInterstate" panose="02000503020000020004" pitchFamily="2" charset="0"/>
                  <a:ea typeface="Meiryo UI" panose="020B0604030504040204" pitchFamily="50" charset="-128"/>
                </a:rPr>
                <a:t>具体的な施策</a:t>
              </a:r>
              <a:endParaRPr lang="en-US" altLang="ja-JP" sz="1400" b="1"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dirty="0">
                  <a:latin typeface="EYInterstate" panose="02000503020000020004" pitchFamily="2" charset="0"/>
                  <a:ea typeface="Meiryo UI" panose="020B0604030504040204" pitchFamily="50" charset="-128"/>
                </a:rPr>
                <a:t>一つの注力課題に対して、複数の施策が紐づく場合も存在</a:t>
              </a:r>
            </a:p>
          </p:txBody>
        </p:sp>
      </p:grpSp>
      <p:sp>
        <p:nvSpPr>
          <p:cNvPr id="40" name="矢印: 左右 39">
            <a:extLst>
              <a:ext uri="{FF2B5EF4-FFF2-40B4-BE49-F238E27FC236}">
                <a16:creationId xmlns:a16="http://schemas.microsoft.com/office/drawing/2014/main" id="{F3A54FFF-FAC8-49E3-9D22-6B09352BE214}"/>
              </a:ext>
            </a:extLst>
          </p:cNvPr>
          <p:cNvSpPr/>
          <p:nvPr/>
        </p:nvSpPr>
        <p:spPr>
          <a:xfrm>
            <a:off x="4984451" y="2467492"/>
            <a:ext cx="801113" cy="458768"/>
          </a:xfrm>
          <a:prstGeom prst="leftRightArrow">
            <a:avLst/>
          </a:prstGeom>
          <a:solidFill>
            <a:srgbClr val="687A70"/>
          </a:solidFill>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41" name="矢印: 左右 40">
            <a:extLst>
              <a:ext uri="{FF2B5EF4-FFF2-40B4-BE49-F238E27FC236}">
                <a16:creationId xmlns:a16="http://schemas.microsoft.com/office/drawing/2014/main" id="{C8EA7E40-EDD1-46F2-AA37-FAF0577633B8}"/>
              </a:ext>
            </a:extLst>
          </p:cNvPr>
          <p:cNvSpPr/>
          <p:nvPr/>
        </p:nvSpPr>
        <p:spPr>
          <a:xfrm>
            <a:off x="4984451" y="4131950"/>
            <a:ext cx="801113" cy="458768"/>
          </a:xfrm>
          <a:prstGeom prst="leftRightArrow">
            <a:avLst/>
          </a:prstGeom>
          <a:solidFill>
            <a:srgbClr val="687A70"/>
          </a:solidFill>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42" name="矢印: 左右 41">
            <a:extLst>
              <a:ext uri="{FF2B5EF4-FFF2-40B4-BE49-F238E27FC236}">
                <a16:creationId xmlns:a16="http://schemas.microsoft.com/office/drawing/2014/main" id="{B7D3BFF2-A128-4235-AA20-5F8D1D70EC8C}"/>
              </a:ext>
            </a:extLst>
          </p:cNvPr>
          <p:cNvSpPr/>
          <p:nvPr/>
        </p:nvSpPr>
        <p:spPr>
          <a:xfrm>
            <a:off x="4984451" y="5796409"/>
            <a:ext cx="801113" cy="458768"/>
          </a:xfrm>
          <a:prstGeom prst="leftRightArrow">
            <a:avLst/>
          </a:prstGeom>
          <a:solidFill>
            <a:srgbClr val="687A70"/>
          </a:solidFill>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grpSp>
        <p:nvGrpSpPr>
          <p:cNvPr id="2" name="グループ化 1">
            <a:extLst>
              <a:ext uri="{FF2B5EF4-FFF2-40B4-BE49-F238E27FC236}">
                <a16:creationId xmlns:a16="http://schemas.microsoft.com/office/drawing/2014/main" id="{DADAD154-4FF8-7F8C-3936-F80E20B465F1}"/>
              </a:ext>
            </a:extLst>
          </p:cNvPr>
          <p:cNvGrpSpPr/>
          <p:nvPr/>
        </p:nvGrpSpPr>
        <p:grpSpPr>
          <a:xfrm>
            <a:off x="501028" y="2146879"/>
            <a:ext cx="2055175" cy="4428910"/>
            <a:chOff x="1996759" y="2146879"/>
            <a:chExt cx="1752698" cy="4428910"/>
          </a:xfrm>
          <a:solidFill>
            <a:srgbClr val="BFBFBF"/>
          </a:solidFill>
        </p:grpSpPr>
        <p:sp>
          <p:nvSpPr>
            <p:cNvPr id="28" name="四角形: 角を丸くする 27">
              <a:extLst>
                <a:ext uri="{FF2B5EF4-FFF2-40B4-BE49-F238E27FC236}">
                  <a16:creationId xmlns:a16="http://schemas.microsoft.com/office/drawing/2014/main" id="{C1102A4D-1DC8-40CF-90B5-193E393F8E5E}"/>
                </a:ext>
              </a:extLst>
            </p:cNvPr>
            <p:cNvSpPr/>
            <p:nvPr/>
          </p:nvSpPr>
          <p:spPr>
            <a:xfrm>
              <a:off x="2456650" y="5475796"/>
              <a:ext cx="832917" cy="1099993"/>
            </a:xfrm>
            <a:prstGeom prst="roundRect">
              <a:avLst/>
            </a:prstGeom>
            <a:grpFill/>
          </p:spPr>
          <p:txBody>
            <a:bodyPr wrap="none" rtlCol="0" anchor="ctr">
              <a:noAutofit/>
            </a:bodyPr>
            <a:lstStyle/>
            <a:p>
              <a:pPr algn="ctr"/>
              <a:r>
                <a:rPr kumimoji="1" lang="ja-JP" altLang="en-US" sz="1400" b="1">
                  <a:solidFill>
                    <a:schemeClr val="tx1"/>
                  </a:solidFill>
                  <a:latin typeface="EYInterstate" panose="02000503020000020004" pitchFamily="2" charset="0"/>
                  <a:ea typeface="Meiryo UI" panose="020B0604030504040204" pitchFamily="50" charset="-128"/>
                </a:rPr>
                <a:t>施策</a:t>
              </a:r>
            </a:p>
          </p:txBody>
        </p:sp>
        <p:sp>
          <p:nvSpPr>
            <p:cNvPr id="26" name="四角形: 角を丸くする 25">
              <a:extLst>
                <a:ext uri="{FF2B5EF4-FFF2-40B4-BE49-F238E27FC236}">
                  <a16:creationId xmlns:a16="http://schemas.microsoft.com/office/drawing/2014/main" id="{2BC354AA-3F03-4160-96B5-6E496F84D680}"/>
                </a:ext>
              </a:extLst>
            </p:cNvPr>
            <p:cNvSpPr/>
            <p:nvPr/>
          </p:nvSpPr>
          <p:spPr>
            <a:xfrm>
              <a:off x="2459436" y="2146879"/>
              <a:ext cx="832917" cy="1099993"/>
            </a:xfrm>
            <a:prstGeom prst="roundRect">
              <a:avLst/>
            </a:prstGeom>
            <a:grpFill/>
          </p:spPr>
          <p:txBody>
            <a:bodyPr wrap="none" rtlCol="0" anchor="ctr">
              <a:noAutofit/>
            </a:bodyPr>
            <a:lstStyle/>
            <a:p>
              <a:pPr algn="ctr"/>
              <a:r>
                <a:rPr lang="ja-JP" altLang="en-US" sz="1400" b="1">
                  <a:solidFill>
                    <a:schemeClr val="tx1"/>
                  </a:solidFill>
                  <a:latin typeface="EYInterstate" panose="02000503020000020004" pitchFamily="2" charset="0"/>
                  <a:ea typeface="Meiryo UI" panose="020B0604030504040204" pitchFamily="50" charset="-128"/>
                </a:rPr>
                <a:t>政策課題</a:t>
              </a:r>
              <a:endParaRPr kumimoji="1" lang="ja-JP" altLang="en-US" sz="1400" b="1">
                <a:solidFill>
                  <a:schemeClr val="tx1"/>
                </a:solidFill>
                <a:latin typeface="EYInterstate" panose="02000503020000020004" pitchFamily="2" charset="0"/>
                <a:ea typeface="Meiryo UI" panose="020B0604030504040204" pitchFamily="50" charset="-128"/>
              </a:endParaRPr>
            </a:p>
          </p:txBody>
        </p:sp>
        <p:sp>
          <p:nvSpPr>
            <p:cNvPr id="27" name="四角形: 角を丸くする 26">
              <a:extLst>
                <a:ext uri="{FF2B5EF4-FFF2-40B4-BE49-F238E27FC236}">
                  <a16:creationId xmlns:a16="http://schemas.microsoft.com/office/drawing/2014/main" id="{0546FA1F-9C7F-49D9-9630-A9B83C8229EB}"/>
                </a:ext>
              </a:extLst>
            </p:cNvPr>
            <p:cNvSpPr/>
            <p:nvPr/>
          </p:nvSpPr>
          <p:spPr>
            <a:xfrm>
              <a:off x="2459436" y="3811337"/>
              <a:ext cx="832917" cy="1099993"/>
            </a:xfrm>
            <a:prstGeom prst="roundRect">
              <a:avLst/>
            </a:prstGeom>
            <a:grpFill/>
          </p:spPr>
          <p:txBody>
            <a:bodyPr wrap="none" rtlCol="0" anchor="ctr">
              <a:noAutofit/>
            </a:bodyPr>
            <a:lstStyle/>
            <a:p>
              <a:pPr algn="ctr"/>
              <a:r>
                <a:rPr kumimoji="1" lang="ja-JP" altLang="en-US" sz="1400" b="1">
                  <a:solidFill>
                    <a:schemeClr val="tx1"/>
                  </a:solidFill>
                  <a:latin typeface="EYInterstate" panose="02000503020000020004" pitchFamily="2" charset="0"/>
                  <a:ea typeface="Meiryo UI" panose="020B0604030504040204" pitchFamily="50" charset="-128"/>
                </a:rPr>
                <a:t>注力課題</a:t>
              </a:r>
            </a:p>
          </p:txBody>
        </p:sp>
        <p:cxnSp>
          <p:nvCxnSpPr>
            <p:cNvPr id="29" name="直線コネクタ 28">
              <a:extLst>
                <a:ext uri="{FF2B5EF4-FFF2-40B4-BE49-F238E27FC236}">
                  <a16:creationId xmlns:a16="http://schemas.microsoft.com/office/drawing/2014/main" id="{61E17E32-3510-4793-8624-9BE204E86F4C}"/>
                </a:ext>
              </a:extLst>
            </p:cNvPr>
            <p:cNvCxnSpPr>
              <a:cxnSpLocks/>
            </p:cNvCxnSpPr>
            <p:nvPr/>
          </p:nvCxnSpPr>
          <p:spPr>
            <a:xfrm>
              <a:off x="2875894" y="3246872"/>
              <a:ext cx="0" cy="564464"/>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2F3CCF73-B8A7-4998-98E5-9D42D424B37B}"/>
                </a:ext>
              </a:extLst>
            </p:cNvPr>
            <p:cNvCxnSpPr>
              <a:cxnSpLocks/>
            </p:cNvCxnSpPr>
            <p:nvPr/>
          </p:nvCxnSpPr>
          <p:spPr>
            <a:xfrm flipH="1">
              <a:off x="2873108" y="4911330"/>
              <a:ext cx="2786" cy="564465"/>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7B4E271F-BB8E-4269-B889-B469857EA72B}"/>
                </a:ext>
              </a:extLst>
            </p:cNvPr>
            <p:cNvCxnSpPr>
              <a:cxnSpLocks/>
            </p:cNvCxnSpPr>
            <p:nvPr/>
          </p:nvCxnSpPr>
          <p:spPr>
            <a:xfrm flipH="1">
              <a:off x="2189912" y="4911330"/>
              <a:ext cx="547146" cy="564465"/>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7" name="四角形: 角を丸くする 56">
              <a:extLst>
                <a:ext uri="{FF2B5EF4-FFF2-40B4-BE49-F238E27FC236}">
                  <a16:creationId xmlns:a16="http://schemas.microsoft.com/office/drawing/2014/main" id="{9BAF52F9-74CC-4F57-B37C-45604556D250}"/>
                </a:ext>
              </a:extLst>
            </p:cNvPr>
            <p:cNvSpPr/>
            <p:nvPr/>
          </p:nvSpPr>
          <p:spPr>
            <a:xfrm>
              <a:off x="1996759" y="5475796"/>
              <a:ext cx="386305" cy="679042"/>
            </a:xfrm>
            <a:prstGeom prst="roundRect">
              <a:avLst/>
            </a:prstGeom>
            <a:grp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a:t>
              </a:r>
            </a:p>
          </p:txBody>
        </p:sp>
        <p:sp>
          <p:nvSpPr>
            <p:cNvPr id="58" name="四角形: 角を丸くする 57">
              <a:extLst>
                <a:ext uri="{FF2B5EF4-FFF2-40B4-BE49-F238E27FC236}">
                  <a16:creationId xmlns:a16="http://schemas.microsoft.com/office/drawing/2014/main" id="{41F67FE0-BC7B-4488-9811-84455D18409C}"/>
                </a:ext>
              </a:extLst>
            </p:cNvPr>
            <p:cNvSpPr/>
            <p:nvPr/>
          </p:nvSpPr>
          <p:spPr>
            <a:xfrm>
              <a:off x="3363152" y="5475796"/>
              <a:ext cx="386305" cy="679042"/>
            </a:xfrm>
            <a:prstGeom prst="roundRect">
              <a:avLst/>
            </a:prstGeom>
            <a:grp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a:t>
              </a:r>
            </a:p>
          </p:txBody>
        </p:sp>
        <p:cxnSp>
          <p:nvCxnSpPr>
            <p:cNvPr id="61" name="直線コネクタ 60">
              <a:extLst>
                <a:ext uri="{FF2B5EF4-FFF2-40B4-BE49-F238E27FC236}">
                  <a16:creationId xmlns:a16="http://schemas.microsoft.com/office/drawing/2014/main" id="{321566AB-2FC0-4DA1-ABDD-A5DAAF7441D8}"/>
                </a:ext>
              </a:extLst>
            </p:cNvPr>
            <p:cNvCxnSpPr>
              <a:cxnSpLocks/>
            </p:cNvCxnSpPr>
            <p:nvPr/>
          </p:nvCxnSpPr>
          <p:spPr>
            <a:xfrm>
              <a:off x="2996940" y="4911330"/>
              <a:ext cx="559365" cy="564465"/>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5" name="四角形: 角を丸くする 64">
              <a:extLst>
                <a:ext uri="{FF2B5EF4-FFF2-40B4-BE49-F238E27FC236}">
                  <a16:creationId xmlns:a16="http://schemas.microsoft.com/office/drawing/2014/main" id="{E0020224-6444-4834-9351-237DC2F878A1}"/>
                </a:ext>
              </a:extLst>
            </p:cNvPr>
            <p:cNvSpPr/>
            <p:nvPr/>
          </p:nvSpPr>
          <p:spPr>
            <a:xfrm>
              <a:off x="1996759" y="3811337"/>
              <a:ext cx="386305" cy="679042"/>
            </a:xfrm>
            <a:prstGeom prst="roundRect">
              <a:avLst/>
            </a:prstGeom>
            <a:grp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注力</a:t>
              </a:r>
              <a:br>
                <a:rPr kumimoji="1" lang="en-US" altLang="ja-JP"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課題</a:t>
              </a:r>
            </a:p>
          </p:txBody>
        </p:sp>
        <p:sp>
          <p:nvSpPr>
            <p:cNvPr id="66" name="四角形: 角を丸くする 65">
              <a:extLst>
                <a:ext uri="{FF2B5EF4-FFF2-40B4-BE49-F238E27FC236}">
                  <a16:creationId xmlns:a16="http://schemas.microsoft.com/office/drawing/2014/main" id="{5B89488A-5D7B-4ADA-B876-0BB9136FCCF3}"/>
                </a:ext>
              </a:extLst>
            </p:cNvPr>
            <p:cNvSpPr/>
            <p:nvPr/>
          </p:nvSpPr>
          <p:spPr>
            <a:xfrm>
              <a:off x="3363152" y="3811337"/>
              <a:ext cx="386305" cy="679042"/>
            </a:xfrm>
            <a:prstGeom prst="roundRect">
              <a:avLst/>
            </a:prstGeom>
            <a:grp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注力</a:t>
              </a:r>
              <a:br>
                <a:rPr kumimoji="1" lang="en-US" altLang="ja-JP"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課題</a:t>
              </a:r>
            </a:p>
          </p:txBody>
        </p:sp>
        <p:cxnSp>
          <p:nvCxnSpPr>
            <p:cNvPr id="67" name="直線コネクタ 66">
              <a:extLst>
                <a:ext uri="{FF2B5EF4-FFF2-40B4-BE49-F238E27FC236}">
                  <a16:creationId xmlns:a16="http://schemas.microsoft.com/office/drawing/2014/main" id="{83111229-D13F-4242-84A3-9D1F2C7EEF34}"/>
                </a:ext>
              </a:extLst>
            </p:cNvPr>
            <p:cNvCxnSpPr>
              <a:cxnSpLocks/>
            </p:cNvCxnSpPr>
            <p:nvPr/>
          </p:nvCxnSpPr>
          <p:spPr>
            <a:xfrm flipH="1">
              <a:off x="2189912" y="3246872"/>
              <a:ext cx="570633" cy="564464"/>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90D1AC54-83A7-40BF-B788-3DC0A92EDF98}"/>
                </a:ext>
              </a:extLst>
            </p:cNvPr>
            <p:cNvCxnSpPr>
              <a:cxnSpLocks/>
            </p:cNvCxnSpPr>
            <p:nvPr/>
          </p:nvCxnSpPr>
          <p:spPr>
            <a:xfrm>
              <a:off x="2996940" y="3246872"/>
              <a:ext cx="559365" cy="564464"/>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grpSp>
      <p:sp>
        <p:nvSpPr>
          <p:cNvPr id="105" name="正方形/長方形 104">
            <a:extLst>
              <a:ext uri="{FF2B5EF4-FFF2-40B4-BE49-F238E27FC236}">
                <a16:creationId xmlns:a16="http://schemas.microsoft.com/office/drawing/2014/main" id="{210EF75E-63FD-4D79-87F9-67BD5C302BA1}"/>
              </a:ext>
            </a:extLst>
          </p:cNvPr>
          <p:cNvSpPr/>
          <p:nvPr/>
        </p:nvSpPr>
        <p:spPr>
          <a:xfrm>
            <a:off x="7940909" y="2302718"/>
            <a:ext cx="2251463" cy="788316"/>
          </a:xfrm>
          <a:prstGeom prst="rect">
            <a:avLst/>
          </a:prstGeom>
          <a:noFill/>
        </p:spPr>
        <p:txBody>
          <a:bodyPr wrap="square" lIns="36000" rIns="36000" rtlCol="0" anchor="ctr">
            <a:noAutofit/>
          </a:bodyPr>
          <a:lstStyle/>
          <a:p>
            <a:pPr marL="285750" indent="-285750">
              <a:buFontTx/>
              <a:buChar char="•"/>
            </a:pPr>
            <a:r>
              <a:rPr lang="ja-JP" altLang="en-US" sz="1400" dirty="0">
                <a:latin typeface="EYInterstate" panose="02000503020000020004" pitchFamily="2" charset="0"/>
                <a:ea typeface="Meiryo UI" panose="020B0604030504040204" pitchFamily="50" charset="-128"/>
              </a:rPr>
              <a:t>政策課題に紐づく、最終的に地域にもたらされる成果・効果を示す指標</a:t>
            </a:r>
            <a:endParaRPr lang="en-US" altLang="ja-JP" sz="1400"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b="1" dirty="0">
                <a:latin typeface="EYInterstate" panose="02000503020000020004" pitchFamily="2" charset="0"/>
                <a:ea typeface="Meiryo UI" panose="020B0604030504040204" pitchFamily="50" charset="-128"/>
              </a:rPr>
              <a:t>諸施策・施策の全体効果</a:t>
            </a:r>
          </a:p>
        </p:txBody>
      </p:sp>
      <p:sp>
        <p:nvSpPr>
          <p:cNvPr id="106" name="正方形/長方形 105">
            <a:extLst>
              <a:ext uri="{FF2B5EF4-FFF2-40B4-BE49-F238E27FC236}">
                <a16:creationId xmlns:a16="http://schemas.microsoft.com/office/drawing/2014/main" id="{5D86EA5C-621F-4F97-8ED3-E234EB043176}"/>
              </a:ext>
            </a:extLst>
          </p:cNvPr>
          <p:cNvSpPr/>
          <p:nvPr/>
        </p:nvSpPr>
        <p:spPr>
          <a:xfrm>
            <a:off x="7940909" y="3967176"/>
            <a:ext cx="2251463" cy="788316"/>
          </a:xfrm>
          <a:prstGeom prst="rect">
            <a:avLst/>
          </a:prstGeom>
          <a:noFill/>
        </p:spPr>
        <p:txBody>
          <a:bodyPr wrap="square" lIns="36000" rIns="36000" rtlCol="0" anchor="ctr">
            <a:noAutofit/>
          </a:bodyPr>
          <a:lstStyle/>
          <a:p>
            <a:pPr marL="285750" indent="-285750">
              <a:buFontTx/>
              <a:buChar char="•"/>
            </a:pPr>
            <a:r>
              <a:rPr kumimoji="1" lang="ja-JP" altLang="en-US" sz="1400" dirty="0">
                <a:latin typeface="EYInterstate" panose="02000503020000020004" pitchFamily="2" charset="0"/>
                <a:ea typeface="Meiryo UI" panose="020B0604030504040204" pitchFamily="50" charset="-128"/>
              </a:rPr>
              <a:t>注力課題に紐づく、各施策を実施した結果得られる成果・効果を示す指標</a:t>
            </a:r>
            <a:endParaRPr kumimoji="1" lang="en-US" altLang="ja-JP" sz="1400"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b="1" dirty="0">
                <a:latin typeface="EYInterstate" panose="02000503020000020004" pitchFamily="2" charset="0"/>
                <a:ea typeface="Meiryo UI" panose="020B0604030504040204" pitchFamily="50" charset="-128"/>
              </a:rPr>
              <a:t>個別施策の直接的な効果</a:t>
            </a:r>
          </a:p>
        </p:txBody>
      </p:sp>
      <p:sp>
        <p:nvSpPr>
          <p:cNvPr id="107" name="正方形/長方形 106">
            <a:extLst>
              <a:ext uri="{FF2B5EF4-FFF2-40B4-BE49-F238E27FC236}">
                <a16:creationId xmlns:a16="http://schemas.microsoft.com/office/drawing/2014/main" id="{5E28799D-020F-48BA-A1D8-EFA148972DAD}"/>
              </a:ext>
            </a:extLst>
          </p:cNvPr>
          <p:cNvSpPr/>
          <p:nvPr/>
        </p:nvSpPr>
        <p:spPr>
          <a:xfrm>
            <a:off x="7940909" y="5631634"/>
            <a:ext cx="2251463" cy="788316"/>
          </a:xfrm>
          <a:prstGeom prst="rect">
            <a:avLst/>
          </a:prstGeom>
          <a:noFill/>
        </p:spPr>
        <p:txBody>
          <a:bodyPr wrap="square" lIns="36000" rIns="36000" rtlCol="0" anchor="ctr">
            <a:noAutofit/>
          </a:bodyPr>
          <a:lstStyle/>
          <a:p>
            <a:pPr marL="285750" indent="-285750">
              <a:buFontTx/>
              <a:buChar char="•"/>
            </a:pPr>
            <a:r>
              <a:rPr lang="ja-JP" altLang="en-US" sz="1400" dirty="0">
                <a:latin typeface="EYInterstate" panose="02000503020000020004" pitchFamily="2" charset="0"/>
                <a:ea typeface="Meiryo UI" panose="020B0604030504040204" pitchFamily="50" charset="-128"/>
              </a:rPr>
              <a:t>施策に紐づく、施策の活動量を示す指標</a:t>
            </a:r>
            <a:endParaRPr lang="en-US" altLang="ja-JP" sz="1400"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b="1" dirty="0">
                <a:latin typeface="EYInterstate" panose="02000503020000020004" pitchFamily="2" charset="0"/>
                <a:ea typeface="Meiryo UI" panose="020B0604030504040204" pitchFamily="50" charset="-128"/>
              </a:rPr>
              <a:t>個別施策の活動量</a:t>
            </a:r>
            <a:r>
              <a:rPr lang="ja-JP" altLang="en-US" sz="1400" dirty="0">
                <a:latin typeface="EYInterstate" panose="02000503020000020004" pitchFamily="2" charset="0"/>
                <a:ea typeface="Meiryo UI" panose="020B0604030504040204" pitchFamily="50" charset="-128"/>
              </a:rPr>
              <a:t>（例 施策の実施回数、頻度など）</a:t>
            </a:r>
            <a:endParaRPr kumimoji="1" lang="ja-JP" altLang="en-US" sz="1400" dirty="0">
              <a:latin typeface="EYInterstate" panose="02000503020000020004" pitchFamily="2" charset="0"/>
              <a:ea typeface="Meiryo UI" panose="020B0604030504040204" pitchFamily="50" charset="-128"/>
            </a:endParaRPr>
          </a:p>
        </p:txBody>
      </p:sp>
      <p:grpSp>
        <p:nvGrpSpPr>
          <p:cNvPr id="20" name="グループ化 19">
            <a:extLst>
              <a:ext uri="{FF2B5EF4-FFF2-40B4-BE49-F238E27FC236}">
                <a16:creationId xmlns:a16="http://schemas.microsoft.com/office/drawing/2014/main" id="{FB92B6B6-82C2-4EFC-9ACB-8FCDE03B1916}"/>
              </a:ext>
            </a:extLst>
          </p:cNvPr>
          <p:cNvGrpSpPr/>
          <p:nvPr/>
        </p:nvGrpSpPr>
        <p:grpSpPr>
          <a:xfrm>
            <a:off x="577643" y="1609423"/>
            <a:ext cx="4309904" cy="253916"/>
            <a:chOff x="2422758" y="1566080"/>
            <a:chExt cx="1730952" cy="253916"/>
          </a:xfrm>
        </p:grpSpPr>
        <p:cxnSp>
          <p:nvCxnSpPr>
            <p:cNvPr id="21" name="直線矢印コネクタ 20">
              <a:extLst>
                <a:ext uri="{FF2B5EF4-FFF2-40B4-BE49-F238E27FC236}">
                  <a16:creationId xmlns:a16="http://schemas.microsoft.com/office/drawing/2014/main" id="{FDD13AB8-ADDF-44CD-A28E-60EC9532FBF5}"/>
                </a:ext>
              </a:extLst>
            </p:cNvPr>
            <p:cNvCxnSpPr>
              <a:cxnSpLocks/>
            </p:cNvCxnSpPr>
            <p:nvPr/>
          </p:nvCxnSpPr>
          <p:spPr>
            <a:xfrm>
              <a:off x="2422758" y="1693038"/>
              <a:ext cx="1730952" cy="0"/>
            </a:xfrm>
            <a:prstGeom prst="straightConnector1">
              <a:avLst/>
            </a:prstGeom>
            <a:noFill/>
            <a:ln w="9525" cap="flat" cmpd="sng" algn="ctr">
              <a:solidFill>
                <a:srgbClr val="2E2E38">
                  <a:lumMod val="50000"/>
                  <a:lumOff val="50000"/>
                </a:srgbClr>
              </a:solidFill>
              <a:prstDash val="solid"/>
            </a:ln>
            <a:effectLst/>
          </p:spPr>
        </p:cxnSp>
        <p:sp>
          <p:nvSpPr>
            <p:cNvPr id="22" name="テキスト ボックス 21">
              <a:extLst>
                <a:ext uri="{FF2B5EF4-FFF2-40B4-BE49-F238E27FC236}">
                  <a16:creationId xmlns:a16="http://schemas.microsoft.com/office/drawing/2014/main" id="{5DE13A17-A504-4D11-934D-DBFE2FBCE1DB}"/>
                </a:ext>
              </a:extLst>
            </p:cNvPr>
            <p:cNvSpPr txBox="1"/>
            <p:nvPr/>
          </p:nvSpPr>
          <p:spPr>
            <a:xfrm>
              <a:off x="2959479" y="1566080"/>
              <a:ext cx="657525"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a:ea typeface="Meiryo UI"/>
                  <a:cs typeface="Arial"/>
                  <a:sym typeface="Arial"/>
                </a:rPr>
                <a:t>政策の構成要素</a:t>
              </a:r>
            </a:p>
          </p:txBody>
        </p:sp>
      </p:grpSp>
      <p:grpSp>
        <p:nvGrpSpPr>
          <p:cNvPr id="23" name="グループ化 22">
            <a:extLst>
              <a:ext uri="{FF2B5EF4-FFF2-40B4-BE49-F238E27FC236}">
                <a16:creationId xmlns:a16="http://schemas.microsoft.com/office/drawing/2014/main" id="{B40C68BB-B0C3-44D9-B806-E08B46C0AB77}"/>
              </a:ext>
            </a:extLst>
          </p:cNvPr>
          <p:cNvGrpSpPr/>
          <p:nvPr/>
        </p:nvGrpSpPr>
        <p:grpSpPr>
          <a:xfrm>
            <a:off x="5882468" y="1609423"/>
            <a:ext cx="4309904" cy="253916"/>
            <a:chOff x="2422759" y="1566080"/>
            <a:chExt cx="1730952" cy="253916"/>
          </a:xfrm>
        </p:grpSpPr>
        <p:cxnSp>
          <p:nvCxnSpPr>
            <p:cNvPr id="24" name="直線矢印コネクタ 23">
              <a:extLst>
                <a:ext uri="{FF2B5EF4-FFF2-40B4-BE49-F238E27FC236}">
                  <a16:creationId xmlns:a16="http://schemas.microsoft.com/office/drawing/2014/main" id="{45114AEE-5DCD-4C1D-BB50-B6AC8E1E5406}"/>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25" name="テキスト ボックス 24">
              <a:extLst>
                <a:ext uri="{FF2B5EF4-FFF2-40B4-BE49-F238E27FC236}">
                  <a16:creationId xmlns:a16="http://schemas.microsoft.com/office/drawing/2014/main" id="{A53AA182-7699-4841-8E05-DAC689A833FB}"/>
                </a:ext>
              </a:extLst>
            </p:cNvPr>
            <p:cNvSpPr txBox="1"/>
            <p:nvPr/>
          </p:nvSpPr>
          <p:spPr>
            <a:xfrm>
              <a:off x="3041237" y="1566080"/>
              <a:ext cx="494007"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a:ea typeface="Meiryo UI"/>
                  <a:cs typeface="Arial"/>
                  <a:sym typeface="Arial"/>
                </a:rPr>
                <a:t>対応する指標</a:t>
              </a:r>
            </a:p>
          </p:txBody>
        </p:sp>
      </p:grpSp>
      <p:grpSp>
        <p:nvGrpSpPr>
          <p:cNvPr id="6" name="グループ化 5">
            <a:extLst>
              <a:ext uri="{FF2B5EF4-FFF2-40B4-BE49-F238E27FC236}">
                <a16:creationId xmlns:a16="http://schemas.microsoft.com/office/drawing/2014/main" id="{D7A9C558-4C7D-4C47-B1D3-FC5ABCDA3A21}"/>
              </a:ext>
            </a:extLst>
          </p:cNvPr>
          <p:cNvGrpSpPr/>
          <p:nvPr/>
        </p:nvGrpSpPr>
        <p:grpSpPr>
          <a:xfrm>
            <a:off x="5882467" y="2146879"/>
            <a:ext cx="2055175" cy="4428910"/>
            <a:chOff x="1996759" y="2146879"/>
            <a:chExt cx="1752698" cy="4428910"/>
          </a:xfrm>
          <a:solidFill>
            <a:srgbClr val="BFBFBF"/>
          </a:solidFill>
        </p:grpSpPr>
        <p:sp>
          <p:nvSpPr>
            <p:cNvPr id="7" name="正方形/長方形 6">
              <a:extLst>
                <a:ext uri="{FF2B5EF4-FFF2-40B4-BE49-F238E27FC236}">
                  <a16:creationId xmlns:a16="http://schemas.microsoft.com/office/drawing/2014/main" id="{622DC130-34A2-5C3D-126F-5E785B72C235}"/>
                </a:ext>
              </a:extLst>
            </p:cNvPr>
            <p:cNvSpPr/>
            <p:nvPr/>
          </p:nvSpPr>
          <p:spPr>
            <a:xfrm>
              <a:off x="2456650" y="5475796"/>
              <a:ext cx="832917" cy="1099993"/>
            </a:xfrm>
            <a:prstGeom prst="rect">
              <a:avLst/>
            </a:prstGeom>
            <a:grpFill/>
          </p:spPr>
          <p:txBody>
            <a:bodyPr wrap="none" rtlCol="0" anchor="ctr">
              <a:noAutofit/>
            </a:bodyPr>
            <a:lstStyle/>
            <a:p>
              <a:pPr algn="ctr"/>
              <a:r>
                <a:rPr lang="ja-JP" altLang="en-US" sz="1400" b="1">
                  <a:solidFill>
                    <a:schemeClr val="tx1"/>
                  </a:solidFill>
                  <a:latin typeface="EYInterstate" panose="02000503020000020004" pitchFamily="2" charset="0"/>
                  <a:ea typeface="Meiryo UI" panose="020B0604030504040204" pitchFamily="50" charset="-128"/>
                </a:rPr>
                <a:t>施策の</a:t>
              </a:r>
              <a:br>
                <a:rPr lang="en-US" altLang="ja-JP" sz="1400" b="1">
                  <a:solidFill>
                    <a:schemeClr val="tx1"/>
                  </a:solidFill>
                  <a:latin typeface="EYInterstate" panose="02000503020000020004" pitchFamily="2" charset="0"/>
                  <a:ea typeface="Meiryo UI" panose="020B0604030504040204" pitchFamily="50" charset="-128"/>
                </a:rPr>
              </a:br>
              <a:r>
                <a:rPr lang="ja-JP" altLang="en-US" sz="1400" b="1">
                  <a:solidFill>
                    <a:schemeClr val="tx1"/>
                  </a:solidFill>
                  <a:latin typeface="EYInterstate" panose="02000503020000020004" pitchFamily="2" charset="0"/>
                  <a:ea typeface="Meiryo UI" panose="020B0604030504040204" pitchFamily="50" charset="-128"/>
                </a:rPr>
                <a:t>アウトプット</a:t>
              </a:r>
              <a:endParaRPr kumimoji="1" lang="ja-JP" altLang="en-US" sz="1400" b="1">
                <a:solidFill>
                  <a:schemeClr val="tx1"/>
                </a:solidFill>
                <a:latin typeface="EYInterstate" panose="02000503020000020004" pitchFamily="2" charset="0"/>
                <a:ea typeface="Meiryo UI" panose="020B0604030504040204" pitchFamily="50" charset="-128"/>
              </a:endParaRPr>
            </a:p>
          </p:txBody>
        </p:sp>
        <p:sp>
          <p:nvSpPr>
            <p:cNvPr id="30" name="正方形/長方形 29">
              <a:extLst>
                <a:ext uri="{FF2B5EF4-FFF2-40B4-BE49-F238E27FC236}">
                  <a16:creationId xmlns:a16="http://schemas.microsoft.com/office/drawing/2014/main" id="{DC6A8EBA-7FE1-F29A-23C3-A5B876C9C310}"/>
                </a:ext>
              </a:extLst>
            </p:cNvPr>
            <p:cNvSpPr/>
            <p:nvPr/>
          </p:nvSpPr>
          <p:spPr>
            <a:xfrm>
              <a:off x="2459436" y="2146879"/>
              <a:ext cx="832917" cy="1099993"/>
            </a:xfrm>
            <a:prstGeom prst="rect">
              <a:avLst/>
            </a:prstGeom>
            <a:grpFill/>
          </p:spPr>
          <p:txBody>
            <a:bodyPr wrap="none" rtlCol="0" anchor="ctr">
              <a:noAutofit/>
            </a:bodyPr>
            <a:lstStyle/>
            <a:p>
              <a:pPr algn="ctr"/>
              <a:r>
                <a:rPr kumimoji="1" lang="ja-JP" altLang="en-US" sz="1400" b="1">
                  <a:solidFill>
                    <a:schemeClr val="tx1"/>
                  </a:solidFill>
                  <a:latin typeface="EYInterstate" panose="02000503020000020004" pitchFamily="2" charset="0"/>
                  <a:ea typeface="Meiryo UI" panose="020B0604030504040204" pitchFamily="50" charset="-128"/>
                </a:rPr>
                <a:t>総合的な</a:t>
              </a:r>
              <a:br>
                <a:rPr kumimoji="1" lang="en-US" altLang="ja-JP"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アウトカム</a:t>
              </a:r>
              <a:br>
                <a:rPr kumimoji="1" lang="en-US" altLang="ja-JP"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a:t>
              </a:r>
              <a:r>
                <a:rPr kumimoji="1" lang="en-US" altLang="ja-JP" sz="1400" b="1">
                  <a:solidFill>
                    <a:schemeClr val="tx1"/>
                  </a:solidFill>
                  <a:latin typeface="EYInterstate" panose="02000503020000020004" pitchFamily="2" charset="0"/>
                  <a:ea typeface="Meiryo UI" panose="020B0604030504040204" pitchFamily="50" charset="-128"/>
                </a:rPr>
                <a:t>KGI</a:t>
              </a:r>
              <a:r>
                <a:rPr kumimoji="1" lang="ja-JP" altLang="en-US" sz="1400" b="1">
                  <a:solidFill>
                    <a:schemeClr val="tx1"/>
                  </a:solidFill>
                  <a:latin typeface="EYInterstate" panose="02000503020000020004" pitchFamily="2" charset="0"/>
                  <a:ea typeface="Meiryo UI" panose="020B0604030504040204" pitchFamily="50" charset="-128"/>
                </a:rPr>
                <a:t>）</a:t>
              </a:r>
            </a:p>
          </p:txBody>
        </p:sp>
        <p:sp>
          <p:nvSpPr>
            <p:cNvPr id="34" name="正方形/長方形 33">
              <a:extLst>
                <a:ext uri="{FF2B5EF4-FFF2-40B4-BE49-F238E27FC236}">
                  <a16:creationId xmlns:a16="http://schemas.microsoft.com/office/drawing/2014/main" id="{ECC406AA-5D9B-1E80-F235-52063F163E9C}"/>
                </a:ext>
              </a:extLst>
            </p:cNvPr>
            <p:cNvSpPr/>
            <p:nvPr/>
          </p:nvSpPr>
          <p:spPr>
            <a:xfrm>
              <a:off x="2459436" y="3811337"/>
              <a:ext cx="832917" cy="1099993"/>
            </a:xfrm>
            <a:prstGeom prst="rect">
              <a:avLst/>
            </a:prstGeom>
            <a:grpFill/>
          </p:spPr>
          <p:txBody>
            <a:bodyPr wrap="none" rtlCol="0" anchor="ctr">
              <a:noAutofit/>
            </a:bodyPr>
            <a:lstStyle/>
            <a:p>
              <a:pPr algn="ctr"/>
              <a:r>
                <a:rPr lang="ja-JP" altLang="en-US" sz="1400" b="1">
                  <a:solidFill>
                    <a:schemeClr val="tx1"/>
                  </a:solidFill>
                  <a:latin typeface="EYInterstate" panose="02000503020000020004" pitchFamily="2" charset="0"/>
                  <a:ea typeface="Meiryo UI" panose="020B0604030504040204" pitchFamily="50" charset="-128"/>
                </a:rPr>
                <a:t>施策の</a:t>
              </a:r>
              <a:br>
                <a:rPr lang="en-US" altLang="ja-JP" sz="1400" b="1">
                  <a:solidFill>
                    <a:schemeClr val="tx1"/>
                  </a:solidFill>
                  <a:latin typeface="EYInterstate" panose="02000503020000020004" pitchFamily="2" charset="0"/>
                  <a:ea typeface="Meiryo UI" panose="020B0604030504040204" pitchFamily="50" charset="-128"/>
                </a:rPr>
              </a:br>
              <a:r>
                <a:rPr lang="ja-JP" altLang="en-US" sz="1400" b="1">
                  <a:solidFill>
                    <a:schemeClr val="tx1"/>
                  </a:solidFill>
                  <a:latin typeface="EYInterstate" panose="02000503020000020004" pitchFamily="2" charset="0"/>
                  <a:ea typeface="Meiryo UI" panose="020B0604030504040204" pitchFamily="50" charset="-128"/>
                </a:rPr>
                <a:t>アウトカム</a:t>
              </a:r>
              <a:br>
                <a:rPr lang="en-US" altLang="ja-JP" sz="1400" b="1">
                  <a:solidFill>
                    <a:schemeClr val="tx1"/>
                  </a:solidFill>
                  <a:latin typeface="EYInterstate" panose="02000503020000020004" pitchFamily="2" charset="0"/>
                  <a:ea typeface="Meiryo UI" panose="020B0604030504040204" pitchFamily="50" charset="-128"/>
                </a:rPr>
              </a:br>
              <a:r>
                <a:rPr lang="ja-JP" altLang="en-US" sz="1400" b="1">
                  <a:solidFill>
                    <a:schemeClr val="tx1"/>
                  </a:solidFill>
                  <a:latin typeface="EYInterstate" panose="02000503020000020004" pitchFamily="2" charset="0"/>
                  <a:ea typeface="Meiryo UI" panose="020B0604030504040204" pitchFamily="50" charset="-128"/>
                </a:rPr>
                <a:t>（</a:t>
              </a:r>
              <a:r>
                <a:rPr lang="en-US" altLang="ja-JP" sz="1400" b="1">
                  <a:solidFill>
                    <a:schemeClr val="tx1"/>
                  </a:solidFill>
                  <a:latin typeface="EYInterstate" panose="02000503020000020004" pitchFamily="2" charset="0"/>
                  <a:ea typeface="Meiryo UI" panose="020B0604030504040204" pitchFamily="50" charset="-128"/>
                </a:rPr>
                <a:t>KPI</a:t>
              </a:r>
              <a:r>
                <a:rPr lang="ja-JP" altLang="en-US" sz="1400" b="1">
                  <a:solidFill>
                    <a:schemeClr val="tx1"/>
                  </a:solidFill>
                  <a:latin typeface="EYInterstate" panose="02000503020000020004" pitchFamily="2" charset="0"/>
                  <a:ea typeface="Meiryo UI" panose="020B0604030504040204" pitchFamily="50" charset="-128"/>
                </a:rPr>
                <a:t>）</a:t>
              </a:r>
              <a:endParaRPr kumimoji="1" lang="en-US" altLang="ja-JP" sz="1400" b="1">
                <a:solidFill>
                  <a:schemeClr val="tx1"/>
                </a:solidFill>
                <a:latin typeface="EYInterstate" panose="02000503020000020004" pitchFamily="2" charset="0"/>
                <a:ea typeface="Meiryo UI" panose="020B0604030504040204" pitchFamily="50" charset="-128"/>
              </a:endParaRPr>
            </a:p>
          </p:txBody>
        </p:sp>
        <p:cxnSp>
          <p:nvCxnSpPr>
            <p:cNvPr id="36" name="直線コネクタ 35">
              <a:extLst>
                <a:ext uri="{FF2B5EF4-FFF2-40B4-BE49-F238E27FC236}">
                  <a16:creationId xmlns:a16="http://schemas.microsoft.com/office/drawing/2014/main" id="{CE659CBB-A71B-8A74-0C60-3A0691F02DDC}"/>
                </a:ext>
              </a:extLst>
            </p:cNvPr>
            <p:cNvCxnSpPr>
              <a:cxnSpLocks/>
            </p:cNvCxnSpPr>
            <p:nvPr/>
          </p:nvCxnSpPr>
          <p:spPr>
            <a:xfrm>
              <a:off x="2875894" y="3246872"/>
              <a:ext cx="0" cy="564464"/>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1F5E32D1-A95C-0A3B-D054-27891D68FE68}"/>
                </a:ext>
              </a:extLst>
            </p:cNvPr>
            <p:cNvCxnSpPr>
              <a:cxnSpLocks/>
            </p:cNvCxnSpPr>
            <p:nvPr/>
          </p:nvCxnSpPr>
          <p:spPr>
            <a:xfrm flipH="1">
              <a:off x="2873108" y="4911330"/>
              <a:ext cx="2786" cy="564465"/>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1D32ED40-D043-D582-D936-3393CDA50EF3}"/>
                </a:ext>
              </a:extLst>
            </p:cNvPr>
            <p:cNvCxnSpPr>
              <a:cxnSpLocks/>
            </p:cNvCxnSpPr>
            <p:nvPr/>
          </p:nvCxnSpPr>
          <p:spPr>
            <a:xfrm flipH="1">
              <a:off x="2189912" y="4911330"/>
              <a:ext cx="547146" cy="564465"/>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A17F0E9C-AC4E-B8A6-2381-E30A695AD75B}"/>
                </a:ext>
              </a:extLst>
            </p:cNvPr>
            <p:cNvSpPr/>
            <p:nvPr/>
          </p:nvSpPr>
          <p:spPr>
            <a:xfrm>
              <a:off x="1996759" y="5475796"/>
              <a:ext cx="386305" cy="679042"/>
            </a:xfrm>
            <a:prstGeom prst="rect">
              <a:avLst/>
            </a:prstGeom>
            <a:grp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a:t>
              </a:r>
              <a:endParaRPr kumimoji="1" lang="en-US" altLang="ja-JP" sz="1100" b="1">
                <a:solidFill>
                  <a:schemeClr val="bg1">
                    <a:lumMod val="50000"/>
                  </a:schemeClr>
                </a:solidFill>
                <a:latin typeface="EYInterstate" panose="02000503020000020004" pitchFamily="2" charset="0"/>
                <a:ea typeface="Meiryo UI" panose="020B0604030504040204" pitchFamily="50" charset="-128"/>
              </a:endParaRPr>
            </a:p>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プット</a:t>
              </a:r>
            </a:p>
          </p:txBody>
        </p:sp>
        <p:sp>
          <p:nvSpPr>
            <p:cNvPr id="43" name="正方形/長方形 42">
              <a:extLst>
                <a:ext uri="{FF2B5EF4-FFF2-40B4-BE49-F238E27FC236}">
                  <a16:creationId xmlns:a16="http://schemas.microsoft.com/office/drawing/2014/main" id="{E2B703F9-6450-AB68-DE23-63A73D619D62}"/>
                </a:ext>
              </a:extLst>
            </p:cNvPr>
            <p:cNvSpPr/>
            <p:nvPr/>
          </p:nvSpPr>
          <p:spPr>
            <a:xfrm>
              <a:off x="3363152" y="5475796"/>
              <a:ext cx="386305" cy="679042"/>
            </a:xfrm>
            <a:prstGeom prst="rect">
              <a:avLst/>
            </a:prstGeom>
            <a:grp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a:t>
              </a:r>
              <a:endParaRPr kumimoji="1" lang="en-US" altLang="ja-JP" sz="1100" b="1">
                <a:solidFill>
                  <a:schemeClr val="bg1">
                    <a:lumMod val="50000"/>
                  </a:schemeClr>
                </a:solidFill>
                <a:latin typeface="EYInterstate" panose="02000503020000020004" pitchFamily="2" charset="0"/>
                <a:ea typeface="Meiryo UI" panose="020B0604030504040204" pitchFamily="50" charset="-128"/>
              </a:endParaRPr>
            </a:p>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プット</a:t>
              </a:r>
            </a:p>
          </p:txBody>
        </p:sp>
        <p:cxnSp>
          <p:nvCxnSpPr>
            <p:cNvPr id="44" name="直線コネクタ 43">
              <a:extLst>
                <a:ext uri="{FF2B5EF4-FFF2-40B4-BE49-F238E27FC236}">
                  <a16:creationId xmlns:a16="http://schemas.microsoft.com/office/drawing/2014/main" id="{0CA4894C-1599-BA4E-C09B-E775BAFF9DD2}"/>
                </a:ext>
              </a:extLst>
            </p:cNvPr>
            <p:cNvCxnSpPr>
              <a:cxnSpLocks/>
            </p:cNvCxnSpPr>
            <p:nvPr/>
          </p:nvCxnSpPr>
          <p:spPr>
            <a:xfrm>
              <a:off x="2996940" y="4911330"/>
              <a:ext cx="559365" cy="564465"/>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5" name="正方形/長方形 44">
              <a:extLst>
                <a:ext uri="{FF2B5EF4-FFF2-40B4-BE49-F238E27FC236}">
                  <a16:creationId xmlns:a16="http://schemas.microsoft.com/office/drawing/2014/main" id="{A4ADF346-D99C-AC24-9DD9-C587DA8949B7}"/>
                </a:ext>
              </a:extLst>
            </p:cNvPr>
            <p:cNvSpPr/>
            <p:nvPr/>
          </p:nvSpPr>
          <p:spPr>
            <a:xfrm>
              <a:off x="1996759" y="3811337"/>
              <a:ext cx="386305" cy="679042"/>
            </a:xfrm>
            <a:prstGeom prst="rect">
              <a:avLst/>
            </a:prstGeom>
            <a:grp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アウトカム</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r>
                <a:rPr kumimoji="1" lang="en-US" altLang="ja-JP" sz="1100" b="1">
                  <a:solidFill>
                    <a:schemeClr val="bg1">
                      <a:lumMod val="50000"/>
                    </a:schemeClr>
                  </a:solidFill>
                  <a:latin typeface="EYInterstate" panose="02000503020000020004" pitchFamily="2" charset="0"/>
                  <a:ea typeface="Meiryo UI" panose="020B0604030504040204" pitchFamily="50" charset="-128"/>
                </a:rPr>
                <a:t>KPI</a:t>
              </a: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p>
          </p:txBody>
        </p:sp>
        <p:sp>
          <p:nvSpPr>
            <p:cNvPr id="46" name="正方形/長方形 45">
              <a:extLst>
                <a:ext uri="{FF2B5EF4-FFF2-40B4-BE49-F238E27FC236}">
                  <a16:creationId xmlns:a16="http://schemas.microsoft.com/office/drawing/2014/main" id="{2947EA17-7763-111E-5702-44B1AC9FFC7F}"/>
                </a:ext>
              </a:extLst>
            </p:cNvPr>
            <p:cNvSpPr/>
            <p:nvPr/>
          </p:nvSpPr>
          <p:spPr>
            <a:xfrm>
              <a:off x="3363152" y="3811337"/>
              <a:ext cx="386305" cy="679042"/>
            </a:xfrm>
            <a:prstGeom prst="rect">
              <a:avLst/>
            </a:prstGeom>
            <a:grp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アウトカム</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r>
                <a:rPr kumimoji="1" lang="en-US" altLang="ja-JP" sz="1100" b="1">
                  <a:solidFill>
                    <a:schemeClr val="bg1">
                      <a:lumMod val="50000"/>
                    </a:schemeClr>
                  </a:solidFill>
                  <a:latin typeface="EYInterstate" panose="02000503020000020004" pitchFamily="2" charset="0"/>
                  <a:ea typeface="Meiryo UI" panose="020B0604030504040204" pitchFamily="50" charset="-128"/>
                </a:rPr>
                <a:t>KPI</a:t>
              </a: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p>
          </p:txBody>
        </p:sp>
        <p:cxnSp>
          <p:nvCxnSpPr>
            <p:cNvPr id="47" name="直線コネクタ 46">
              <a:extLst>
                <a:ext uri="{FF2B5EF4-FFF2-40B4-BE49-F238E27FC236}">
                  <a16:creationId xmlns:a16="http://schemas.microsoft.com/office/drawing/2014/main" id="{0391E411-336C-A6B5-FECE-737E31E99F6E}"/>
                </a:ext>
              </a:extLst>
            </p:cNvPr>
            <p:cNvCxnSpPr>
              <a:cxnSpLocks/>
            </p:cNvCxnSpPr>
            <p:nvPr/>
          </p:nvCxnSpPr>
          <p:spPr>
            <a:xfrm flipH="1">
              <a:off x="2189912" y="3246872"/>
              <a:ext cx="570633" cy="564464"/>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C78FAB49-548C-B63B-13BF-27612E1173C8}"/>
                </a:ext>
              </a:extLst>
            </p:cNvPr>
            <p:cNvCxnSpPr>
              <a:cxnSpLocks/>
            </p:cNvCxnSpPr>
            <p:nvPr/>
          </p:nvCxnSpPr>
          <p:spPr>
            <a:xfrm>
              <a:off x="2996940" y="3246872"/>
              <a:ext cx="559365" cy="564464"/>
            </a:xfrm>
            <a:prstGeom prst="line">
              <a:avLst/>
            </a:prstGeom>
            <a:grpFill/>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grpSp>
      <p:sp>
        <p:nvSpPr>
          <p:cNvPr id="52" name="矢印: 五方向 51">
            <a:extLst>
              <a:ext uri="{FF2B5EF4-FFF2-40B4-BE49-F238E27FC236}">
                <a16:creationId xmlns:a16="http://schemas.microsoft.com/office/drawing/2014/main" id="{965E2D5D-44D5-C1AF-F1E6-B9A239FFF9AF}"/>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55" name="矢印: 五方向 54">
            <a:extLst>
              <a:ext uri="{FF2B5EF4-FFF2-40B4-BE49-F238E27FC236}">
                <a16:creationId xmlns:a16="http://schemas.microsoft.com/office/drawing/2014/main" id="{878C45E2-9999-5723-2232-67626B8816F3}"/>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59" name="正方形/長方形 58">
            <a:extLst>
              <a:ext uri="{FF2B5EF4-FFF2-40B4-BE49-F238E27FC236}">
                <a16:creationId xmlns:a16="http://schemas.microsoft.com/office/drawing/2014/main" id="{308B1096-71E6-FA71-AE6C-18AB595D56EF}"/>
              </a:ext>
            </a:extLst>
          </p:cNvPr>
          <p:cNvSpPr/>
          <p:nvPr/>
        </p:nvSpPr>
        <p:spPr>
          <a:xfrm>
            <a:off x="9674150" y="49470"/>
            <a:ext cx="923544" cy="218634"/>
          </a:xfrm>
          <a:prstGeom prst="rect">
            <a:avLst/>
          </a:prstGeom>
          <a:solidFill>
            <a:srgbClr val="ABD95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一般</a:t>
            </a:r>
          </a:p>
        </p:txBody>
      </p:sp>
    </p:spTree>
    <p:extLst>
      <p:ext uri="{BB962C8B-B14F-4D97-AF65-F5344CB8AC3E}">
        <p14:creationId xmlns:p14="http://schemas.microsoft.com/office/powerpoint/2010/main" val="1824402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7</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5392823"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政策の構造と対応する指標の具体的な例</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観光関連課題における政策の構造と対応する指標の例</a:t>
            </a:r>
          </a:p>
        </p:txBody>
      </p:sp>
      <p:grpSp>
        <p:nvGrpSpPr>
          <p:cNvPr id="49" name="グループ化 48">
            <a:extLst>
              <a:ext uri="{FF2B5EF4-FFF2-40B4-BE49-F238E27FC236}">
                <a16:creationId xmlns:a16="http://schemas.microsoft.com/office/drawing/2014/main" id="{63D93F61-F1B8-134F-3956-F73A057B1214}"/>
              </a:ext>
            </a:extLst>
          </p:cNvPr>
          <p:cNvGrpSpPr/>
          <p:nvPr/>
        </p:nvGrpSpPr>
        <p:grpSpPr>
          <a:xfrm>
            <a:off x="501029" y="1609423"/>
            <a:ext cx="9691343" cy="4966366"/>
            <a:chOff x="436856" y="1609423"/>
            <a:chExt cx="9691343" cy="4966366"/>
          </a:xfrm>
        </p:grpSpPr>
        <p:grpSp>
          <p:nvGrpSpPr>
            <p:cNvPr id="3" name="グループ化 2">
              <a:extLst>
                <a:ext uri="{FF2B5EF4-FFF2-40B4-BE49-F238E27FC236}">
                  <a16:creationId xmlns:a16="http://schemas.microsoft.com/office/drawing/2014/main" id="{54BA6FD2-BC4A-8B2E-9129-3527F1BEE1F4}"/>
                </a:ext>
              </a:extLst>
            </p:cNvPr>
            <p:cNvGrpSpPr/>
            <p:nvPr/>
          </p:nvGrpSpPr>
          <p:grpSpPr>
            <a:xfrm>
              <a:off x="2582727" y="2230800"/>
              <a:ext cx="2240647" cy="4117232"/>
              <a:chOff x="433983" y="2302718"/>
              <a:chExt cx="1453199" cy="4117232"/>
            </a:xfrm>
          </p:grpSpPr>
          <p:sp>
            <p:nvSpPr>
              <p:cNvPr id="31" name="正方形/長方形 30">
                <a:extLst>
                  <a:ext uri="{FF2B5EF4-FFF2-40B4-BE49-F238E27FC236}">
                    <a16:creationId xmlns:a16="http://schemas.microsoft.com/office/drawing/2014/main" id="{4191BF42-4F32-43D9-88A3-0D97D8763851}"/>
                  </a:ext>
                </a:extLst>
              </p:cNvPr>
              <p:cNvSpPr/>
              <p:nvPr/>
            </p:nvSpPr>
            <p:spPr>
              <a:xfrm>
                <a:off x="433983" y="2302718"/>
                <a:ext cx="1453198" cy="788316"/>
              </a:xfrm>
              <a:prstGeom prst="rect">
                <a:avLst/>
              </a:prstGeom>
              <a:noFill/>
            </p:spPr>
            <p:txBody>
              <a:bodyPr wrap="square" lIns="36000" rIns="36000" rtlCol="0" anchor="ctr">
                <a:noAutofit/>
              </a:bodyPr>
              <a:lstStyle/>
              <a:p>
                <a:pPr marL="285750" indent="-285750">
                  <a:buFontTx/>
                  <a:buChar char="•"/>
                </a:pPr>
                <a:r>
                  <a:rPr lang="ja-JP" altLang="en-US" sz="1400" dirty="0">
                    <a:latin typeface="EYInterstate" panose="02000503020000020004" pitchFamily="2" charset="0"/>
                    <a:ea typeface="Meiryo UI" panose="020B0604030504040204" pitchFamily="50" charset="-128"/>
                  </a:rPr>
                  <a:t>政策を企画、実施することで、</a:t>
                </a:r>
                <a:r>
                  <a:rPr lang="ja-JP" altLang="en-US" sz="1400" b="1" dirty="0">
                    <a:latin typeface="EYInterstate" panose="02000503020000020004" pitchFamily="2" charset="0"/>
                    <a:ea typeface="Meiryo UI" panose="020B0604030504040204" pitchFamily="50" charset="-128"/>
                  </a:rPr>
                  <a:t>最終的に解決したい課題</a:t>
                </a:r>
                <a:endParaRPr lang="en-US" altLang="ja-JP" sz="1400" b="1" dirty="0">
                  <a:latin typeface="EYInterstate" panose="02000503020000020004" pitchFamily="2" charset="0"/>
                  <a:ea typeface="Meiryo UI" panose="020B0604030504040204" pitchFamily="50" charset="-128"/>
                </a:endParaRPr>
              </a:p>
            </p:txBody>
          </p:sp>
          <p:sp>
            <p:nvSpPr>
              <p:cNvPr id="32" name="正方形/長方形 31">
                <a:extLst>
                  <a:ext uri="{FF2B5EF4-FFF2-40B4-BE49-F238E27FC236}">
                    <a16:creationId xmlns:a16="http://schemas.microsoft.com/office/drawing/2014/main" id="{8060104E-8061-4112-91ED-AD6C8E1A6185}"/>
                  </a:ext>
                </a:extLst>
              </p:cNvPr>
              <p:cNvSpPr/>
              <p:nvPr/>
            </p:nvSpPr>
            <p:spPr>
              <a:xfrm>
                <a:off x="433983" y="3967176"/>
                <a:ext cx="1453198" cy="788316"/>
              </a:xfrm>
              <a:prstGeom prst="rect">
                <a:avLst/>
              </a:prstGeom>
              <a:noFill/>
            </p:spPr>
            <p:txBody>
              <a:bodyPr wrap="square" lIns="36000" rIns="36000" rtlCol="0" anchor="ctr">
                <a:noAutofit/>
              </a:bodyPr>
              <a:lstStyle/>
              <a:p>
                <a:pPr marL="285750" indent="-285750">
                  <a:buFontTx/>
                  <a:buChar char="•"/>
                </a:pPr>
                <a:r>
                  <a:rPr kumimoji="1" lang="ja-JP" altLang="en-US" sz="1400" dirty="0">
                    <a:latin typeface="EYInterstate" panose="02000503020000020004" pitchFamily="2" charset="0"/>
                    <a:ea typeface="Meiryo UI" panose="020B0604030504040204" pitchFamily="50" charset="-128"/>
                  </a:rPr>
                  <a:t>政策課題を解決するうえで、</a:t>
                </a:r>
                <a:r>
                  <a:rPr kumimoji="1" lang="ja-JP" altLang="en-US" sz="1400" b="1" dirty="0">
                    <a:latin typeface="EYInterstate" panose="02000503020000020004" pitchFamily="2" charset="0"/>
                    <a:ea typeface="Meiryo UI" panose="020B0604030504040204" pitchFamily="50" charset="-128"/>
                  </a:rPr>
                  <a:t>地域として特に取り組むべき課題</a:t>
                </a:r>
                <a:endParaRPr kumimoji="1" lang="en-US" altLang="ja-JP" sz="1400" b="1"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dirty="0">
                    <a:latin typeface="EYInterstate" panose="02000503020000020004" pitchFamily="2" charset="0"/>
                    <a:ea typeface="Meiryo UI" panose="020B0604030504040204" pitchFamily="50" charset="-128"/>
                  </a:rPr>
                  <a:t>一つの政策課題に対して、複数の注力課題が紐づく場合も存在</a:t>
                </a:r>
              </a:p>
            </p:txBody>
          </p:sp>
          <p:sp>
            <p:nvSpPr>
              <p:cNvPr id="33" name="正方形/長方形 32">
                <a:extLst>
                  <a:ext uri="{FF2B5EF4-FFF2-40B4-BE49-F238E27FC236}">
                    <a16:creationId xmlns:a16="http://schemas.microsoft.com/office/drawing/2014/main" id="{9177DBF1-977E-43E9-8D2D-51C798ABFD55}"/>
                  </a:ext>
                </a:extLst>
              </p:cNvPr>
              <p:cNvSpPr/>
              <p:nvPr/>
            </p:nvSpPr>
            <p:spPr>
              <a:xfrm>
                <a:off x="433984" y="5631634"/>
                <a:ext cx="1453198" cy="788316"/>
              </a:xfrm>
              <a:prstGeom prst="rect">
                <a:avLst/>
              </a:prstGeom>
              <a:noFill/>
            </p:spPr>
            <p:txBody>
              <a:bodyPr wrap="square" lIns="36000" rIns="36000" rtlCol="0" anchor="ctr">
                <a:noAutofit/>
              </a:bodyPr>
              <a:lstStyle/>
              <a:p>
                <a:pPr marL="285750" indent="-285750">
                  <a:buFontTx/>
                  <a:buChar char="•"/>
                </a:pPr>
                <a:r>
                  <a:rPr lang="ja-JP" altLang="en-US" sz="1400" dirty="0">
                    <a:latin typeface="EYInterstate" panose="02000503020000020004" pitchFamily="2" charset="0"/>
                    <a:ea typeface="Meiryo UI" panose="020B0604030504040204" pitchFamily="50" charset="-128"/>
                  </a:rPr>
                  <a:t>各注力課題を解決するための</a:t>
                </a:r>
                <a:r>
                  <a:rPr lang="ja-JP" altLang="en-US" sz="1400" b="1" dirty="0">
                    <a:latin typeface="EYInterstate" panose="02000503020000020004" pitchFamily="2" charset="0"/>
                    <a:ea typeface="Meiryo UI" panose="020B0604030504040204" pitchFamily="50" charset="-128"/>
                  </a:rPr>
                  <a:t>具体的な施策</a:t>
                </a:r>
                <a:endParaRPr lang="en-US" altLang="ja-JP" sz="1400" b="1"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dirty="0">
                    <a:latin typeface="EYInterstate" panose="02000503020000020004" pitchFamily="2" charset="0"/>
                    <a:ea typeface="Meiryo UI" panose="020B0604030504040204" pitchFamily="50" charset="-128"/>
                  </a:rPr>
                  <a:t>一つの注力課題に対して、複数の施策が紐づく場合も存在</a:t>
                </a:r>
              </a:p>
            </p:txBody>
          </p:sp>
        </p:grpSp>
        <p:sp>
          <p:nvSpPr>
            <p:cNvPr id="40" name="矢印: 左右 39">
              <a:extLst>
                <a:ext uri="{FF2B5EF4-FFF2-40B4-BE49-F238E27FC236}">
                  <a16:creationId xmlns:a16="http://schemas.microsoft.com/office/drawing/2014/main" id="{F3A54FFF-FAC8-49E3-9D22-6B09352BE214}"/>
                </a:ext>
              </a:extLst>
            </p:cNvPr>
            <p:cNvSpPr/>
            <p:nvPr/>
          </p:nvSpPr>
          <p:spPr>
            <a:xfrm>
              <a:off x="4920278" y="2467492"/>
              <a:ext cx="801113" cy="458768"/>
            </a:xfrm>
            <a:prstGeom prst="leftRightArrow">
              <a:avLst/>
            </a:prstGeom>
            <a:solidFill>
              <a:srgbClr val="687A70"/>
            </a:solidFill>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41" name="矢印: 左右 40">
              <a:extLst>
                <a:ext uri="{FF2B5EF4-FFF2-40B4-BE49-F238E27FC236}">
                  <a16:creationId xmlns:a16="http://schemas.microsoft.com/office/drawing/2014/main" id="{C8EA7E40-EDD1-46F2-AA37-FAF0577633B8}"/>
                </a:ext>
              </a:extLst>
            </p:cNvPr>
            <p:cNvSpPr/>
            <p:nvPr/>
          </p:nvSpPr>
          <p:spPr>
            <a:xfrm>
              <a:off x="4920278" y="4131950"/>
              <a:ext cx="801113" cy="458768"/>
            </a:xfrm>
            <a:prstGeom prst="leftRightArrow">
              <a:avLst/>
            </a:prstGeom>
            <a:solidFill>
              <a:srgbClr val="687A70"/>
            </a:solidFill>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42" name="矢印: 左右 41">
              <a:extLst>
                <a:ext uri="{FF2B5EF4-FFF2-40B4-BE49-F238E27FC236}">
                  <a16:creationId xmlns:a16="http://schemas.microsoft.com/office/drawing/2014/main" id="{B7D3BFF2-A128-4235-AA20-5F8D1D70EC8C}"/>
                </a:ext>
              </a:extLst>
            </p:cNvPr>
            <p:cNvSpPr/>
            <p:nvPr/>
          </p:nvSpPr>
          <p:spPr>
            <a:xfrm>
              <a:off x="4920278" y="5796409"/>
              <a:ext cx="801113" cy="458768"/>
            </a:xfrm>
            <a:prstGeom prst="leftRightArrow">
              <a:avLst/>
            </a:prstGeom>
            <a:solidFill>
              <a:srgbClr val="687A70"/>
            </a:solidFill>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grpSp>
          <p:nvGrpSpPr>
            <p:cNvPr id="2" name="グループ化 1">
              <a:extLst>
                <a:ext uri="{FF2B5EF4-FFF2-40B4-BE49-F238E27FC236}">
                  <a16:creationId xmlns:a16="http://schemas.microsoft.com/office/drawing/2014/main" id="{DADAD154-4FF8-7F8C-3936-F80E20B465F1}"/>
                </a:ext>
              </a:extLst>
            </p:cNvPr>
            <p:cNvGrpSpPr/>
            <p:nvPr/>
          </p:nvGrpSpPr>
          <p:grpSpPr>
            <a:xfrm>
              <a:off x="436856" y="2146879"/>
              <a:ext cx="2055175" cy="4428910"/>
              <a:chOff x="1996759" y="2146879"/>
              <a:chExt cx="1752698" cy="4428910"/>
            </a:xfrm>
          </p:grpSpPr>
          <p:sp>
            <p:nvSpPr>
              <p:cNvPr id="28" name="四角形: 角を丸くする 27">
                <a:extLst>
                  <a:ext uri="{FF2B5EF4-FFF2-40B4-BE49-F238E27FC236}">
                    <a16:creationId xmlns:a16="http://schemas.microsoft.com/office/drawing/2014/main" id="{C1102A4D-1DC8-40CF-90B5-193E393F8E5E}"/>
                  </a:ext>
                </a:extLst>
              </p:cNvPr>
              <p:cNvSpPr/>
              <p:nvPr/>
            </p:nvSpPr>
            <p:spPr>
              <a:xfrm>
                <a:off x="2456650" y="5475796"/>
                <a:ext cx="832917" cy="1099993"/>
              </a:xfrm>
              <a:prstGeom prst="roundRect">
                <a:avLst/>
              </a:prstGeom>
              <a:solidFill>
                <a:srgbClr val="BFBFBF"/>
              </a:solidFill>
            </p:spPr>
            <p:txBody>
              <a:bodyPr wrap="none" rtlCol="0" anchor="ctr">
                <a:noAutofit/>
              </a:bodyPr>
              <a:lstStyle/>
              <a:p>
                <a:pPr algn="ctr"/>
                <a:r>
                  <a:rPr kumimoji="1" lang="ja-JP" altLang="en-US" sz="1400" b="1">
                    <a:solidFill>
                      <a:schemeClr val="tx1"/>
                    </a:solidFill>
                    <a:latin typeface="EYInterstate" panose="02000503020000020004" pitchFamily="2" charset="0"/>
                    <a:ea typeface="Meiryo UI" panose="020B0604030504040204" pitchFamily="50" charset="-128"/>
                  </a:rPr>
                  <a:t>宿泊プラン</a:t>
                </a:r>
                <a:br>
                  <a:rPr kumimoji="1" lang="en-US" altLang="ja-JP"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の開発と</a:t>
                </a:r>
                <a:br>
                  <a:rPr kumimoji="1" lang="en-US" altLang="ja-JP"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販促</a:t>
                </a:r>
              </a:p>
            </p:txBody>
          </p:sp>
          <p:sp>
            <p:nvSpPr>
              <p:cNvPr id="26" name="四角形: 角を丸くする 25">
                <a:extLst>
                  <a:ext uri="{FF2B5EF4-FFF2-40B4-BE49-F238E27FC236}">
                    <a16:creationId xmlns:a16="http://schemas.microsoft.com/office/drawing/2014/main" id="{2BC354AA-3F03-4160-96B5-6E496F84D680}"/>
                  </a:ext>
                </a:extLst>
              </p:cNvPr>
              <p:cNvSpPr/>
              <p:nvPr/>
            </p:nvSpPr>
            <p:spPr>
              <a:xfrm>
                <a:off x="2459436" y="2146879"/>
                <a:ext cx="832917" cy="1099993"/>
              </a:xfrm>
              <a:prstGeom prst="roundRect">
                <a:avLst/>
              </a:prstGeom>
              <a:solidFill>
                <a:srgbClr val="BFBFBF"/>
              </a:solidFill>
            </p:spPr>
            <p:txBody>
              <a:bodyPr wrap="none" rtlCol="0" anchor="ctr">
                <a:noAutofit/>
              </a:bodyPr>
              <a:lstStyle/>
              <a:p>
                <a:pPr algn="ctr"/>
                <a:r>
                  <a:rPr lang="ja-JP" altLang="en-US" sz="1400" b="1">
                    <a:solidFill>
                      <a:schemeClr val="tx1"/>
                    </a:solidFill>
                    <a:latin typeface="EYInterstate" panose="02000503020000020004" pitchFamily="2" charset="0"/>
                    <a:ea typeface="Meiryo UI" panose="020B0604030504040204" pitchFamily="50" charset="-128"/>
                  </a:rPr>
                  <a:t>地域の</a:t>
                </a:r>
                <a:br>
                  <a:rPr lang="en-US" altLang="ja-JP" sz="1400" b="1">
                    <a:solidFill>
                      <a:schemeClr val="tx1"/>
                    </a:solidFill>
                    <a:latin typeface="EYInterstate" panose="02000503020000020004" pitchFamily="2" charset="0"/>
                    <a:ea typeface="Meiryo UI" panose="020B0604030504040204" pitchFamily="50" charset="-128"/>
                  </a:rPr>
                </a:br>
                <a:r>
                  <a:rPr lang="ja-JP" altLang="en-US" sz="1400" b="1">
                    <a:solidFill>
                      <a:schemeClr val="tx1"/>
                    </a:solidFill>
                    <a:latin typeface="EYInterstate" panose="02000503020000020004" pitchFamily="2" charset="0"/>
                    <a:ea typeface="Meiryo UI" panose="020B0604030504040204" pitchFamily="50" charset="-128"/>
                  </a:rPr>
                  <a:t>旅行者数</a:t>
                </a:r>
                <a:br>
                  <a:rPr lang="en-US" altLang="ja-JP" sz="1400" b="1">
                    <a:solidFill>
                      <a:schemeClr val="tx1"/>
                    </a:solidFill>
                    <a:latin typeface="EYInterstate" panose="02000503020000020004" pitchFamily="2" charset="0"/>
                    <a:ea typeface="Meiryo UI" panose="020B0604030504040204" pitchFamily="50" charset="-128"/>
                  </a:rPr>
                </a:br>
                <a:r>
                  <a:rPr lang="ja-JP" altLang="en-US" sz="1400" b="1">
                    <a:solidFill>
                      <a:schemeClr val="tx1"/>
                    </a:solidFill>
                    <a:latin typeface="EYInterstate" panose="02000503020000020004" pitchFamily="2" charset="0"/>
                    <a:ea typeface="Meiryo UI" panose="020B0604030504040204" pitchFamily="50" charset="-128"/>
                  </a:rPr>
                  <a:t>増加</a:t>
                </a:r>
                <a:endParaRPr kumimoji="1" lang="ja-JP" altLang="en-US" sz="1400" b="1">
                  <a:solidFill>
                    <a:schemeClr val="tx1"/>
                  </a:solidFill>
                  <a:latin typeface="EYInterstate" panose="02000503020000020004" pitchFamily="2" charset="0"/>
                  <a:ea typeface="Meiryo UI" panose="020B0604030504040204" pitchFamily="50" charset="-128"/>
                </a:endParaRPr>
              </a:p>
            </p:txBody>
          </p:sp>
          <p:sp>
            <p:nvSpPr>
              <p:cNvPr id="27" name="四角形: 角を丸くする 26">
                <a:extLst>
                  <a:ext uri="{FF2B5EF4-FFF2-40B4-BE49-F238E27FC236}">
                    <a16:creationId xmlns:a16="http://schemas.microsoft.com/office/drawing/2014/main" id="{0546FA1F-9C7F-49D9-9630-A9B83C8229EB}"/>
                  </a:ext>
                </a:extLst>
              </p:cNvPr>
              <p:cNvSpPr/>
              <p:nvPr/>
            </p:nvSpPr>
            <p:spPr>
              <a:xfrm>
                <a:off x="2459436" y="3811337"/>
                <a:ext cx="832917" cy="1099993"/>
              </a:xfrm>
              <a:prstGeom prst="roundRect">
                <a:avLst/>
              </a:prstGeom>
              <a:solidFill>
                <a:srgbClr val="BFBFBF"/>
              </a:solidFill>
            </p:spPr>
            <p:txBody>
              <a:bodyPr wrap="none" rtlCol="0" anchor="ctr">
                <a:noAutofit/>
              </a:bodyPr>
              <a:lstStyle/>
              <a:p>
                <a:pPr algn="ctr"/>
                <a:r>
                  <a:rPr kumimoji="1" lang="ja-JP" altLang="en-US" sz="1400" b="1">
                    <a:solidFill>
                      <a:schemeClr val="tx1"/>
                    </a:solidFill>
                    <a:latin typeface="EYInterstate" panose="02000503020000020004" pitchFamily="2" charset="0"/>
                    <a:ea typeface="Meiryo UI" panose="020B0604030504040204" pitchFamily="50" charset="-128"/>
                  </a:rPr>
                  <a:t>国内宿泊</a:t>
                </a:r>
                <a:br>
                  <a:rPr kumimoji="1" lang="en-US" altLang="ja-JP"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旅行者数</a:t>
                </a:r>
                <a:br>
                  <a:rPr kumimoji="1" lang="en-US" altLang="ja-JP"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の増加</a:t>
                </a:r>
              </a:p>
            </p:txBody>
          </p:sp>
          <p:cxnSp>
            <p:nvCxnSpPr>
              <p:cNvPr id="29" name="直線コネクタ 28">
                <a:extLst>
                  <a:ext uri="{FF2B5EF4-FFF2-40B4-BE49-F238E27FC236}">
                    <a16:creationId xmlns:a16="http://schemas.microsoft.com/office/drawing/2014/main" id="{61E17E32-3510-4793-8624-9BE204E86F4C}"/>
                  </a:ext>
                </a:extLst>
              </p:cNvPr>
              <p:cNvCxnSpPr>
                <a:cxnSpLocks/>
              </p:cNvCxnSpPr>
              <p:nvPr/>
            </p:nvCxnSpPr>
            <p:spPr>
              <a:xfrm>
                <a:off x="2875894" y="3246872"/>
                <a:ext cx="0"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2F3CCF73-B8A7-4998-98E5-9D42D424B37B}"/>
                  </a:ext>
                </a:extLst>
              </p:cNvPr>
              <p:cNvCxnSpPr>
                <a:cxnSpLocks/>
              </p:cNvCxnSpPr>
              <p:nvPr/>
            </p:nvCxnSpPr>
            <p:spPr>
              <a:xfrm flipH="1">
                <a:off x="2873108" y="4911330"/>
                <a:ext cx="2786"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7B4E271F-BB8E-4269-B889-B469857EA72B}"/>
                  </a:ext>
                </a:extLst>
              </p:cNvPr>
              <p:cNvCxnSpPr>
                <a:cxnSpLocks/>
              </p:cNvCxnSpPr>
              <p:nvPr/>
            </p:nvCxnSpPr>
            <p:spPr>
              <a:xfrm flipH="1">
                <a:off x="2189912" y="4911330"/>
                <a:ext cx="547146"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7" name="四角形: 角を丸くする 56">
                <a:extLst>
                  <a:ext uri="{FF2B5EF4-FFF2-40B4-BE49-F238E27FC236}">
                    <a16:creationId xmlns:a16="http://schemas.microsoft.com/office/drawing/2014/main" id="{9BAF52F9-74CC-4F57-B37C-45604556D250}"/>
                  </a:ext>
                </a:extLst>
              </p:cNvPr>
              <p:cNvSpPr/>
              <p:nvPr/>
            </p:nvSpPr>
            <p:spPr>
              <a:xfrm>
                <a:off x="1996759" y="5475796"/>
                <a:ext cx="386305" cy="679042"/>
              </a:xfrm>
              <a:prstGeom prst="round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a:t>
                </a:r>
              </a:p>
            </p:txBody>
          </p:sp>
          <p:sp>
            <p:nvSpPr>
              <p:cNvPr id="58" name="四角形: 角を丸くする 57">
                <a:extLst>
                  <a:ext uri="{FF2B5EF4-FFF2-40B4-BE49-F238E27FC236}">
                    <a16:creationId xmlns:a16="http://schemas.microsoft.com/office/drawing/2014/main" id="{41F67FE0-BC7B-4488-9811-84455D18409C}"/>
                  </a:ext>
                </a:extLst>
              </p:cNvPr>
              <p:cNvSpPr/>
              <p:nvPr/>
            </p:nvSpPr>
            <p:spPr>
              <a:xfrm>
                <a:off x="3363152" y="5475796"/>
                <a:ext cx="386305" cy="679042"/>
              </a:xfrm>
              <a:prstGeom prst="round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a:t>
                </a:r>
              </a:p>
            </p:txBody>
          </p:sp>
          <p:cxnSp>
            <p:nvCxnSpPr>
              <p:cNvPr id="61" name="直線コネクタ 60">
                <a:extLst>
                  <a:ext uri="{FF2B5EF4-FFF2-40B4-BE49-F238E27FC236}">
                    <a16:creationId xmlns:a16="http://schemas.microsoft.com/office/drawing/2014/main" id="{321566AB-2FC0-4DA1-ABDD-A5DAAF7441D8}"/>
                  </a:ext>
                </a:extLst>
              </p:cNvPr>
              <p:cNvCxnSpPr>
                <a:cxnSpLocks/>
              </p:cNvCxnSpPr>
              <p:nvPr/>
            </p:nvCxnSpPr>
            <p:spPr>
              <a:xfrm>
                <a:off x="2996940" y="4911330"/>
                <a:ext cx="559365"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5" name="四角形: 角を丸くする 64">
                <a:extLst>
                  <a:ext uri="{FF2B5EF4-FFF2-40B4-BE49-F238E27FC236}">
                    <a16:creationId xmlns:a16="http://schemas.microsoft.com/office/drawing/2014/main" id="{E0020224-6444-4834-9351-237DC2F878A1}"/>
                  </a:ext>
                </a:extLst>
              </p:cNvPr>
              <p:cNvSpPr/>
              <p:nvPr/>
            </p:nvSpPr>
            <p:spPr>
              <a:xfrm>
                <a:off x="1996759" y="3811337"/>
                <a:ext cx="386305" cy="679042"/>
              </a:xfrm>
              <a:prstGeom prst="round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注力</a:t>
                </a:r>
                <a:br>
                  <a:rPr kumimoji="1" lang="en-US" altLang="ja-JP"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課題</a:t>
                </a:r>
              </a:p>
            </p:txBody>
          </p:sp>
          <p:sp>
            <p:nvSpPr>
              <p:cNvPr id="66" name="四角形: 角を丸くする 65">
                <a:extLst>
                  <a:ext uri="{FF2B5EF4-FFF2-40B4-BE49-F238E27FC236}">
                    <a16:creationId xmlns:a16="http://schemas.microsoft.com/office/drawing/2014/main" id="{5B89488A-5D7B-4ADA-B876-0BB9136FCCF3}"/>
                  </a:ext>
                </a:extLst>
              </p:cNvPr>
              <p:cNvSpPr/>
              <p:nvPr/>
            </p:nvSpPr>
            <p:spPr>
              <a:xfrm>
                <a:off x="3363152" y="3811337"/>
                <a:ext cx="386305" cy="679042"/>
              </a:xfrm>
              <a:prstGeom prst="round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注力</a:t>
                </a:r>
                <a:br>
                  <a:rPr kumimoji="1" lang="en-US" altLang="ja-JP"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課題</a:t>
                </a:r>
              </a:p>
            </p:txBody>
          </p:sp>
          <p:cxnSp>
            <p:nvCxnSpPr>
              <p:cNvPr id="67" name="直線コネクタ 66">
                <a:extLst>
                  <a:ext uri="{FF2B5EF4-FFF2-40B4-BE49-F238E27FC236}">
                    <a16:creationId xmlns:a16="http://schemas.microsoft.com/office/drawing/2014/main" id="{83111229-D13F-4242-84A3-9D1F2C7EEF34}"/>
                  </a:ext>
                </a:extLst>
              </p:cNvPr>
              <p:cNvCxnSpPr>
                <a:cxnSpLocks/>
              </p:cNvCxnSpPr>
              <p:nvPr/>
            </p:nvCxnSpPr>
            <p:spPr>
              <a:xfrm flipH="1">
                <a:off x="2189912" y="3246872"/>
                <a:ext cx="570633"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90D1AC54-83A7-40BF-B788-3DC0A92EDF98}"/>
                  </a:ext>
                </a:extLst>
              </p:cNvPr>
              <p:cNvCxnSpPr>
                <a:cxnSpLocks/>
              </p:cNvCxnSpPr>
              <p:nvPr/>
            </p:nvCxnSpPr>
            <p:spPr>
              <a:xfrm>
                <a:off x="2996940" y="3246872"/>
                <a:ext cx="559365"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grpSp>
        <p:sp>
          <p:nvSpPr>
            <p:cNvPr id="105" name="正方形/長方形 104">
              <a:extLst>
                <a:ext uri="{FF2B5EF4-FFF2-40B4-BE49-F238E27FC236}">
                  <a16:creationId xmlns:a16="http://schemas.microsoft.com/office/drawing/2014/main" id="{210EF75E-63FD-4D79-87F9-67BD5C302BA1}"/>
                </a:ext>
              </a:extLst>
            </p:cNvPr>
            <p:cNvSpPr/>
            <p:nvPr/>
          </p:nvSpPr>
          <p:spPr>
            <a:xfrm>
              <a:off x="7876736" y="2302718"/>
              <a:ext cx="2251463" cy="788316"/>
            </a:xfrm>
            <a:prstGeom prst="rect">
              <a:avLst/>
            </a:prstGeom>
            <a:noFill/>
          </p:spPr>
          <p:txBody>
            <a:bodyPr wrap="square" lIns="36000" rIns="36000" rtlCol="0" anchor="ctr">
              <a:noAutofit/>
            </a:bodyPr>
            <a:lstStyle/>
            <a:p>
              <a:pPr marL="285750" indent="-285750">
                <a:buFontTx/>
                <a:buChar char="•"/>
              </a:pPr>
              <a:r>
                <a:rPr lang="ja-JP" altLang="en-US" sz="1400" dirty="0">
                  <a:latin typeface="EYInterstate" panose="02000503020000020004" pitchFamily="2" charset="0"/>
                  <a:ea typeface="Meiryo UI" panose="020B0604030504040204" pitchFamily="50" charset="-128"/>
                </a:rPr>
                <a:t>政策課題に紐づく、最終的に地域にもたらされる成果・効果を示す指標</a:t>
              </a:r>
              <a:endParaRPr lang="en-US" altLang="ja-JP" sz="1400"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b="1" dirty="0">
                  <a:latin typeface="EYInterstate" panose="02000503020000020004" pitchFamily="2" charset="0"/>
                  <a:ea typeface="Meiryo UI" panose="020B0604030504040204" pitchFamily="50" charset="-128"/>
                </a:rPr>
                <a:t>諸施策・施策の全体効果</a:t>
              </a:r>
            </a:p>
          </p:txBody>
        </p:sp>
        <p:sp>
          <p:nvSpPr>
            <p:cNvPr id="106" name="正方形/長方形 105">
              <a:extLst>
                <a:ext uri="{FF2B5EF4-FFF2-40B4-BE49-F238E27FC236}">
                  <a16:creationId xmlns:a16="http://schemas.microsoft.com/office/drawing/2014/main" id="{5D86EA5C-621F-4F97-8ED3-E234EB043176}"/>
                </a:ext>
              </a:extLst>
            </p:cNvPr>
            <p:cNvSpPr/>
            <p:nvPr/>
          </p:nvSpPr>
          <p:spPr>
            <a:xfrm>
              <a:off x="7876736" y="3967176"/>
              <a:ext cx="2251463" cy="788316"/>
            </a:xfrm>
            <a:prstGeom prst="rect">
              <a:avLst/>
            </a:prstGeom>
            <a:noFill/>
          </p:spPr>
          <p:txBody>
            <a:bodyPr wrap="square" lIns="36000" rIns="36000" rtlCol="0" anchor="ctr">
              <a:noAutofit/>
            </a:bodyPr>
            <a:lstStyle/>
            <a:p>
              <a:pPr marL="285750" indent="-285750">
                <a:buFontTx/>
                <a:buChar char="•"/>
              </a:pPr>
              <a:r>
                <a:rPr kumimoji="1" lang="ja-JP" altLang="en-US" sz="1400" dirty="0">
                  <a:latin typeface="EYInterstate" panose="02000503020000020004" pitchFamily="2" charset="0"/>
                  <a:ea typeface="Meiryo UI" panose="020B0604030504040204" pitchFamily="50" charset="-128"/>
                </a:rPr>
                <a:t>注力課題に紐づく、各施策を実施した結果得られる成果・効果を示す指標</a:t>
              </a:r>
              <a:endParaRPr kumimoji="1" lang="en-US" altLang="ja-JP" sz="1400"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b="1" dirty="0">
                  <a:latin typeface="EYInterstate" panose="02000503020000020004" pitchFamily="2" charset="0"/>
                  <a:ea typeface="Meiryo UI" panose="020B0604030504040204" pitchFamily="50" charset="-128"/>
                </a:rPr>
                <a:t>個別施策の直接的な効果</a:t>
              </a:r>
            </a:p>
          </p:txBody>
        </p:sp>
        <p:sp>
          <p:nvSpPr>
            <p:cNvPr id="107" name="正方形/長方形 106">
              <a:extLst>
                <a:ext uri="{FF2B5EF4-FFF2-40B4-BE49-F238E27FC236}">
                  <a16:creationId xmlns:a16="http://schemas.microsoft.com/office/drawing/2014/main" id="{5E28799D-020F-48BA-A1D8-EFA148972DAD}"/>
                </a:ext>
              </a:extLst>
            </p:cNvPr>
            <p:cNvSpPr/>
            <p:nvPr/>
          </p:nvSpPr>
          <p:spPr>
            <a:xfrm>
              <a:off x="7876736" y="5631634"/>
              <a:ext cx="2251463" cy="788316"/>
            </a:xfrm>
            <a:prstGeom prst="rect">
              <a:avLst/>
            </a:prstGeom>
            <a:noFill/>
          </p:spPr>
          <p:txBody>
            <a:bodyPr wrap="square" lIns="36000" rIns="36000" rtlCol="0" anchor="ctr">
              <a:noAutofit/>
            </a:bodyPr>
            <a:lstStyle/>
            <a:p>
              <a:pPr marL="285750" indent="-285750">
                <a:buFontTx/>
                <a:buChar char="•"/>
              </a:pPr>
              <a:r>
                <a:rPr lang="ja-JP" altLang="en-US" sz="1400" dirty="0">
                  <a:latin typeface="EYInterstate" panose="02000503020000020004" pitchFamily="2" charset="0"/>
                  <a:ea typeface="Meiryo UI" panose="020B0604030504040204" pitchFamily="50" charset="-128"/>
                </a:rPr>
                <a:t>施策に紐づく、施策の活動量を示す指標</a:t>
              </a:r>
              <a:endParaRPr lang="en-US" altLang="ja-JP" sz="1400" dirty="0">
                <a:latin typeface="EYInterstate" panose="02000503020000020004" pitchFamily="2" charset="0"/>
                <a:ea typeface="Meiryo UI" panose="020B0604030504040204" pitchFamily="50" charset="-128"/>
              </a:endParaRPr>
            </a:p>
            <a:p>
              <a:pPr marL="285750" indent="-285750">
                <a:buFontTx/>
                <a:buChar char="•"/>
              </a:pPr>
              <a:r>
                <a:rPr kumimoji="1" lang="ja-JP" altLang="en-US" sz="1400" b="1" dirty="0">
                  <a:latin typeface="EYInterstate" panose="02000503020000020004" pitchFamily="2" charset="0"/>
                  <a:ea typeface="Meiryo UI" panose="020B0604030504040204" pitchFamily="50" charset="-128"/>
                </a:rPr>
                <a:t>個別施策の活動量</a:t>
              </a:r>
            </a:p>
          </p:txBody>
        </p:sp>
        <p:grpSp>
          <p:nvGrpSpPr>
            <p:cNvPr id="20" name="グループ化 19">
              <a:extLst>
                <a:ext uri="{FF2B5EF4-FFF2-40B4-BE49-F238E27FC236}">
                  <a16:creationId xmlns:a16="http://schemas.microsoft.com/office/drawing/2014/main" id="{FB92B6B6-82C2-4EFC-9ACB-8FCDE03B1916}"/>
                </a:ext>
              </a:extLst>
            </p:cNvPr>
            <p:cNvGrpSpPr/>
            <p:nvPr/>
          </p:nvGrpSpPr>
          <p:grpSpPr>
            <a:xfrm>
              <a:off x="513470" y="1609423"/>
              <a:ext cx="4309904" cy="253916"/>
              <a:chOff x="2422758" y="1566080"/>
              <a:chExt cx="1730952" cy="253916"/>
            </a:xfrm>
          </p:grpSpPr>
          <p:cxnSp>
            <p:nvCxnSpPr>
              <p:cNvPr id="21" name="直線矢印コネクタ 20">
                <a:extLst>
                  <a:ext uri="{FF2B5EF4-FFF2-40B4-BE49-F238E27FC236}">
                    <a16:creationId xmlns:a16="http://schemas.microsoft.com/office/drawing/2014/main" id="{FDD13AB8-ADDF-44CD-A28E-60EC9532FBF5}"/>
                  </a:ext>
                </a:extLst>
              </p:cNvPr>
              <p:cNvCxnSpPr>
                <a:cxnSpLocks/>
              </p:cNvCxnSpPr>
              <p:nvPr/>
            </p:nvCxnSpPr>
            <p:spPr>
              <a:xfrm>
                <a:off x="2422758" y="1693038"/>
                <a:ext cx="1730952" cy="0"/>
              </a:xfrm>
              <a:prstGeom prst="straightConnector1">
                <a:avLst/>
              </a:prstGeom>
              <a:noFill/>
              <a:ln w="9525" cap="flat" cmpd="sng" algn="ctr">
                <a:solidFill>
                  <a:srgbClr val="2E2E38">
                    <a:lumMod val="50000"/>
                    <a:lumOff val="50000"/>
                  </a:srgbClr>
                </a:solidFill>
                <a:prstDash val="solid"/>
              </a:ln>
              <a:effectLst/>
            </p:spPr>
          </p:cxnSp>
          <p:sp>
            <p:nvSpPr>
              <p:cNvPr id="22" name="テキスト ボックス 21">
                <a:extLst>
                  <a:ext uri="{FF2B5EF4-FFF2-40B4-BE49-F238E27FC236}">
                    <a16:creationId xmlns:a16="http://schemas.microsoft.com/office/drawing/2014/main" id="{5DE13A17-A504-4D11-934D-DBFE2FBCE1DB}"/>
                  </a:ext>
                </a:extLst>
              </p:cNvPr>
              <p:cNvSpPr txBox="1"/>
              <p:nvPr/>
            </p:nvSpPr>
            <p:spPr>
              <a:xfrm>
                <a:off x="2959479" y="1566080"/>
                <a:ext cx="657525"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a:ea typeface="Meiryo UI"/>
                    <a:cs typeface="Arial"/>
                    <a:sym typeface="Arial"/>
                  </a:rPr>
                  <a:t>政策の構成要素</a:t>
                </a:r>
              </a:p>
            </p:txBody>
          </p:sp>
        </p:grpSp>
        <p:grpSp>
          <p:nvGrpSpPr>
            <p:cNvPr id="23" name="グループ化 22">
              <a:extLst>
                <a:ext uri="{FF2B5EF4-FFF2-40B4-BE49-F238E27FC236}">
                  <a16:creationId xmlns:a16="http://schemas.microsoft.com/office/drawing/2014/main" id="{B40C68BB-B0C3-44D9-B806-E08B46C0AB77}"/>
                </a:ext>
              </a:extLst>
            </p:cNvPr>
            <p:cNvGrpSpPr/>
            <p:nvPr/>
          </p:nvGrpSpPr>
          <p:grpSpPr>
            <a:xfrm>
              <a:off x="5818295" y="1609423"/>
              <a:ext cx="4309904" cy="253916"/>
              <a:chOff x="2422759" y="1566080"/>
              <a:chExt cx="1730952" cy="253916"/>
            </a:xfrm>
          </p:grpSpPr>
          <p:cxnSp>
            <p:nvCxnSpPr>
              <p:cNvPr id="24" name="直線矢印コネクタ 23">
                <a:extLst>
                  <a:ext uri="{FF2B5EF4-FFF2-40B4-BE49-F238E27FC236}">
                    <a16:creationId xmlns:a16="http://schemas.microsoft.com/office/drawing/2014/main" id="{45114AEE-5DCD-4C1D-BB50-B6AC8E1E5406}"/>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25" name="テキスト ボックス 24">
                <a:extLst>
                  <a:ext uri="{FF2B5EF4-FFF2-40B4-BE49-F238E27FC236}">
                    <a16:creationId xmlns:a16="http://schemas.microsoft.com/office/drawing/2014/main" id="{A53AA182-7699-4841-8E05-DAC689A833FB}"/>
                  </a:ext>
                </a:extLst>
              </p:cNvPr>
              <p:cNvSpPr txBox="1"/>
              <p:nvPr/>
            </p:nvSpPr>
            <p:spPr>
              <a:xfrm>
                <a:off x="3041237" y="1566080"/>
                <a:ext cx="494007"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a:ea typeface="Meiryo UI"/>
                    <a:cs typeface="Arial"/>
                    <a:sym typeface="Arial"/>
                  </a:rPr>
                  <a:t>対応する指標</a:t>
                </a:r>
              </a:p>
            </p:txBody>
          </p:sp>
        </p:grpSp>
        <p:grpSp>
          <p:nvGrpSpPr>
            <p:cNvPr id="6" name="グループ化 5">
              <a:extLst>
                <a:ext uri="{FF2B5EF4-FFF2-40B4-BE49-F238E27FC236}">
                  <a16:creationId xmlns:a16="http://schemas.microsoft.com/office/drawing/2014/main" id="{D7A9C558-4C7D-4C47-B1D3-FC5ABCDA3A21}"/>
                </a:ext>
              </a:extLst>
            </p:cNvPr>
            <p:cNvGrpSpPr/>
            <p:nvPr/>
          </p:nvGrpSpPr>
          <p:grpSpPr>
            <a:xfrm>
              <a:off x="5818295" y="2146879"/>
              <a:ext cx="2055175" cy="4428910"/>
              <a:chOff x="1996759" y="2146879"/>
              <a:chExt cx="1752698" cy="4428910"/>
            </a:xfrm>
          </p:grpSpPr>
          <p:sp>
            <p:nvSpPr>
              <p:cNvPr id="7" name="正方形/長方形 6">
                <a:extLst>
                  <a:ext uri="{FF2B5EF4-FFF2-40B4-BE49-F238E27FC236}">
                    <a16:creationId xmlns:a16="http://schemas.microsoft.com/office/drawing/2014/main" id="{622DC130-34A2-5C3D-126F-5E785B72C235}"/>
                  </a:ext>
                </a:extLst>
              </p:cNvPr>
              <p:cNvSpPr/>
              <p:nvPr/>
            </p:nvSpPr>
            <p:spPr>
              <a:xfrm>
                <a:off x="2456650" y="5475796"/>
                <a:ext cx="832917" cy="1099993"/>
              </a:xfrm>
              <a:prstGeom prst="rect">
                <a:avLst/>
              </a:prstGeom>
              <a:solidFill>
                <a:srgbClr val="BFBFBF"/>
              </a:solidFill>
            </p:spPr>
            <p:txBody>
              <a:bodyPr wrap="none" rtlCol="0" anchor="ctr">
                <a:noAutofit/>
              </a:bodyPr>
              <a:lstStyle/>
              <a:p>
                <a:pPr algn="ctr"/>
                <a:r>
                  <a:rPr lang="ja-JP" altLang="en-US" sz="1400" b="1">
                    <a:solidFill>
                      <a:schemeClr val="tx1"/>
                    </a:solidFill>
                    <a:latin typeface="EYInterstate" panose="02000503020000020004" pitchFamily="2" charset="0"/>
                    <a:ea typeface="Meiryo UI" panose="020B0604030504040204" pitchFamily="50" charset="-128"/>
                  </a:rPr>
                  <a:t>開発プラン数</a:t>
                </a:r>
                <a:r>
                  <a:rPr lang="en-US" altLang="ja-JP" sz="1400" b="1">
                    <a:solidFill>
                      <a:schemeClr val="tx1"/>
                    </a:solidFill>
                    <a:latin typeface="EYInterstate" panose="02000503020000020004" pitchFamily="2" charset="0"/>
                    <a:ea typeface="Meiryo UI" panose="020B0604030504040204" pitchFamily="50" charset="-128"/>
                  </a:rPr>
                  <a:t>:3</a:t>
                </a:r>
              </a:p>
              <a:p>
                <a:pPr algn="ctr">
                  <a:spcBef>
                    <a:spcPts val="300"/>
                  </a:spcBef>
                </a:pPr>
                <a:r>
                  <a:rPr lang="ja-JP" altLang="en-US" sz="1400" b="1">
                    <a:solidFill>
                      <a:schemeClr val="tx1"/>
                    </a:solidFill>
                    <a:latin typeface="EYInterstate" panose="02000503020000020004" pitchFamily="2" charset="0"/>
                    <a:ea typeface="Meiryo UI" panose="020B0604030504040204" pitchFamily="50" charset="-128"/>
                  </a:rPr>
                  <a:t>販促用記事</a:t>
                </a:r>
                <a:br>
                  <a:rPr lang="en-US" altLang="ja-JP" sz="1400" b="1">
                    <a:solidFill>
                      <a:schemeClr val="tx1"/>
                    </a:solidFill>
                    <a:latin typeface="EYInterstate" panose="02000503020000020004" pitchFamily="2" charset="0"/>
                    <a:ea typeface="Meiryo UI" panose="020B0604030504040204" pitchFamily="50" charset="-128"/>
                  </a:rPr>
                </a:br>
                <a:r>
                  <a:rPr lang="ja-JP" altLang="en-US" sz="1400" b="1">
                    <a:solidFill>
                      <a:schemeClr val="tx1"/>
                    </a:solidFill>
                    <a:latin typeface="EYInterstate" panose="02000503020000020004" pitchFamily="2" charset="0"/>
                    <a:ea typeface="Meiryo UI" panose="020B0604030504040204" pitchFamily="50" charset="-128"/>
                  </a:rPr>
                  <a:t>コンテンツ</a:t>
                </a:r>
                <a:br>
                  <a:rPr lang="en-US" altLang="ja-JP" sz="1400" b="1">
                    <a:solidFill>
                      <a:schemeClr val="tx1"/>
                    </a:solidFill>
                    <a:latin typeface="EYInterstate" panose="02000503020000020004" pitchFamily="2" charset="0"/>
                    <a:ea typeface="Meiryo UI" panose="020B0604030504040204" pitchFamily="50" charset="-128"/>
                  </a:rPr>
                </a:br>
                <a:r>
                  <a:rPr lang="en-US" altLang="ja-JP" sz="1400" b="1">
                    <a:solidFill>
                      <a:schemeClr val="tx1"/>
                    </a:solidFill>
                    <a:latin typeface="EYInterstate" panose="02000503020000020004" pitchFamily="2" charset="0"/>
                    <a:ea typeface="Meiryo UI" panose="020B0604030504040204" pitchFamily="50" charset="-128"/>
                  </a:rPr>
                  <a:t>:4</a:t>
                </a:r>
                <a:r>
                  <a:rPr lang="ja-JP" altLang="en-US" sz="1400" b="1">
                    <a:solidFill>
                      <a:schemeClr val="tx1"/>
                    </a:solidFill>
                    <a:latin typeface="EYInterstate" panose="02000503020000020004" pitchFamily="2" charset="0"/>
                    <a:ea typeface="Meiryo UI" panose="020B0604030504040204" pitchFamily="50" charset="-128"/>
                  </a:rPr>
                  <a:t>配信</a:t>
                </a:r>
              </a:p>
            </p:txBody>
          </p:sp>
          <p:sp>
            <p:nvSpPr>
              <p:cNvPr id="30" name="正方形/長方形 29">
                <a:extLst>
                  <a:ext uri="{FF2B5EF4-FFF2-40B4-BE49-F238E27FC236}">
                    <a16:creationId xmlns:a16="http://schemas.microsoft.com/office/drawing/2014/main" id="{DC6A8EBA-7FE1-F29A-23C3-A5B876C9C310}"/>
                  </a:ext>
                </a:extLst>
              </p:cNvPr>
              <p:cNvSpPr/>
              <p:nvPr/>
            </p:nvSpPr>
            <p:spPr>
              <a:xfrm>
                <a:off x="2459436" y="2146879"/>
                <a:ext cx="832917" cy="1099993"/>
              </a:xfrm>
              <a:prstGeom prst="rect">
                <a:avLst/>
              </a:prstGeom>
              <a:solidFill>
                <a:srgbClr val="BFBFBF"/>
              </a:solidFill>
            </p:spPr>
            <p:txBody>
              <a:bodyPr wrap="none" rtlCol="0" anchor="ctr">
                <a:noAutofit/>
              </a:bodyPr>
              <a:lstStyle/>
              <a:p>
                <a:pPr algn="ctr"/>
                <a:r>
                  <a:rPr kumimoji="1" lang="ja-JP" altLang="en-US" sz="1400" b="1">
                    <a:solidFill>
                      <a:schemeClr val="tx1"/>
                    </a:solidFill>
                    <a:latin typeface="EYInterstate" panose="02000503020000020004" pitchFamily="2" charset="0"/>
                    <a:ea typeface="Meiryo UI" panose="020B0604030504040204" pitchFamily="50" charset="-128"/>
                  </a:rPr>
                  <a:t>地域</a:t>
                </a:r>
                <a:r>
                  <a:rPr lang="ja-JP" altLang="en-US" sz="1400" b="1">
                    <a:solidFill>
                      <a:schemeClr val="tx1"/>
                    </a:solidFill>
                    <a:latin typeface="EYInterstate" panose="02000503020000020004" pitchFamily="2" charset="0"/>
                    <a:ea typeface="Meiryo UI" panose="020B0604030504040204" pitchFamily="50" charset="-128"/>
                  </a:rPr>
                  <a:t>の</a:t>
                </a:r>
                <a:r>
                  <a:rPr kumimoji="1" lang="ja-JP" altLang="en-US" sz="1400" b="1">
                    <a:solidFill>
                      <a:schemeClr val="tx1"/>
                    </a:solidFill>
                    <a:latin typeface="EYInterstate" panose="02000503020000020004" pitchFamily="2" charset="0"/>
                    <a:ea typeface="Meiryo UI" panose="020B0604030504040204" pitchFamily="50" charset="-128"/>
                  </a:rPr>
                  <a:t>延べ</a:t>
                </a:r>
                <a:br>
                  <a:rPr kumimoji="1" lang="en-US" altLang="ja-JP"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旅行者数</a:t>
                </a:r>
                <a:br>
                  <a:rPr kumimoji="1" lang="ja-JP" altLang="en-US"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前年比</a:t>
                </a:r>
                <a:br>
                  <a:rPr kumimoji="1" lang="en-US" altLang="ja-JP" sz="1400" b="1">
                    <a:solidFill>
                      <a:schemeClr val="tx1"/>
                    </a:solidFill>
                    <a:latin typeface="EYInterstate" panose="02000503020000020004" pitchFamily="2" charset="0"/>
                    <a:ea typeface="Meiryo UI" panose="020B0604030504040204" pitchFamily="50" charset="-128"/>
                  </a:rPr>
                </a:br>
                <a:r>
                  <a:rPr kumimoji="1" lang="en-US" altLang="ja-JP" sz="1400" b="1">
                    <a:solidFill>
                      <a:schemeClr val="tx1"/>
                    </a:solidFill>
                    <a:latin typeface="EYInterstate" panose="02000503020000020004" pitchFamily="2" charset="0"/>
                    <a:ea typeface="Meiryo UI" panose="020B0604030504040204" pitchFamily="50" charset="-128"/>
                  </a:rPr>
                  <a:t>+5</a:t>
                </a:r>
                <a:r>
                  <a:rPr lang="en-US" altLang="ja-JP" sz="1400" b="1">
                    <a:solidFill>
                      <a:schemeClr val="tx1"/>
                    </a:solidFill>
                    <a:latin typeface="EYInterstate" panose="02000503020000020004" pitchFamily="2" charset="0"/>
                    <a:ea typeface="Meiryo UI" panose="020B0604030504040204" pitchFamily="50" charset="-128"/>
                  </a:rPr>
                  <a:t>pt</a:t>
                </a:r>
                <a:endParaRPr kumimoji="1" lang="ja-JP" altLang="en-US" sz="1400" b="1">
                  <a:solidFill>
                    <a:schemeClr val="tx1"/>
                  </a:solidFill>
                  <a:latin typeface="EYInterstate" panose="02000503020000020004" pitchFamily="2" charset="0"/>
                  <a:ea typeface="Meiryo UI" panose="020B0604030504040204" pitchFamily="50" charset="-128"/>
                </a:endParaRPr>
              </a:p>
            </p:txBody>
          </p:sp>
          <p:sp>
            <p:nvSpPr>
              <p:cNvPr id="34" name="正方形/長方形 33">
                <a:extLst>
                  <a:ext uri="{FF2B5EF4-FFF2-40B4-BE49-F238E27FC236}">
                    <a16:creationId xmlns:a16="http://schemas.microsoft.com/office/drawing/2014/main" id="{ECC406AA-5D9B-1E80-F235-52063F163E9C}"/>
                  </a:ext>
                </a:extLst>
              </p:cNvPr>
              <p:cNvSpPr/>
              <p:nvPr/>
            </p:nvSpPr>
            <p:spPr>
              <a:xfrm>
                <a:off x="2459436" y="3811337"/>
                <a:ext cx="832917" cy="1099993"/>
              </a:xfrm>
              <a:prstGeom prst="rect">
                <a:avLst/>
              </a:prstGeom>
              <a:solidFill>
                <a:srgbClr val="BFBFBF"/>
              </a:solidFill>
            </p:spPr>
            <p:txBody>
              <a:bodyPr wrap="none" rtlCol="0" anchor="ctr">
                <a:noAutofit/>
              </a:bodyPr>
              <a:lstStyle/>
              <a:p>
                <a:pPr algn="ctr"/>
                <a:r>
                  <a:rPr lang="zh-CN" altLang="en-US" sz="1400" b="1">
                    <a:solidFill>
                      <a:schemeClr val="tx1"/>
                    </a:solidFill>
                    <a:latin typeface="EYInterstate" panose="02000503020000020004" pitchFamily="2" charset="0"/>
                    <a:ea typeface="Meiryo UI" panose="020B0604030504040204" pitchFamily="50" charset="-128"/>
                  </a:rPr>
                  <a:t>地域</a:t>
                </a:r>
                <a:r>
                  <a:rPr lang="ja-JP" altLang="en-US" sz="1400" b="1">
                    <a:solidFill>
                      <a:schemeClr val="tx1"/>
                    </a:solidFill>
                    <a:latin typeface="EYInterstate" panose="02000503020000020004" pitchFamily="2" charset="0"/>
                    <a:ea typeface="Meiryo UI" panose="020B0604030504040204" pitchFamily="50" charset="-128"/>
                  </a:rPr>
                  <a:t>の</a:t>
                </a:r>
                <a:r>
                  <a:rPr lang="zh-CN" altLang="en-US" sz="1400" b="1">
                    <a:solidFill>
                      <a:schemeClr val="tx1"/>
                    </a:solidFill>
                    <a:latin typeface="EYInterstate" panose="02000503020000020004" pitchFamily="2" charset="0"/>
                    <a:ea typeface="Meiryo UI" panose="020B0604030504040204" pitchFamily="50" charset="-128"/>
                  </a:rPr>
                  <a:t>国内</a:t>
                </a:r>
                <a:br>
                  <a:rPr lang="en-US" altLang="zh-CN" sz="1400" b="1">
                    <a:solidFill>
                      <a:schemeClr val="tx1"/>
                    </a:solidFill>
                    <a:latin typeface="EYInterstate" panose="02000503020000020004" pitchFamily="2" charset="0"/>
                    <a:ea typeface="Meiryo UI" panose="020B0604030504040204" pitchFamily="50" charset="-128"/>
                  </a:rPr>
                </a:br>
                <a:r>
                  <a:rPr lang="zh-CN" altLang="en-US" sz="1400" b="1">
                    <a:solidFill>
                      <a:schemeClr val="tx1"/>
                    </a:solidFill>
                    <a:latin typeface="EYInterstate" panose="02000503020000020004" pitchFamily="2" charset="0"/>
                    <a:ea typeface="Meiryo UI" panose="020B0604030504040204" pitchFamily="50" charset="-128"/>
                  </a:rPr>
                  <a:t>宿泊者数</a:t>
                </a:r>
                <a:br>
                  <a:rPr lang="zh-CN" altLang="en-US" sz="1400" b="1">
                    <a:solidFill>
                      <a:schemeClr val="tx1"/>
                    </a:solidFill>
                    <a:latin typeface="EYInterstate" panose="02000503020000020004" pitchFamily="2" charset="0"/>
                    <a:ea typeface="Meiryo UI" panose="020B0604030504040204" pitchFamily="50" charset="-128"/>
                  </a:rPr>
                </a:br>
                <a:r>
                  <a:rPr lang="zh-CN" altLang="en-US" sz="1400" b="1">
                    <a:solidFill>
                      <a:schemeClr val="tx1"/>
                    </a:solidFill>
                    <a:latin typeface="EYInterstate" panose="02000503020000020004" pitchFamily="2" charset="0"/>
                    <a:ea typeface="Meiryo UI" panose="020B0604030504040204" pitchFamily="50" charset="-128"/>
                  </a:rPr>
                  <a:t>前年比</a:t>
                </a:r>
                <a:br>
                  <a:rPr lang="en-US" altLang="zh-CN" sz="1400" b="1">
                    <a:solidFill>
                      <a:schemeClr val="tx1"/>
                    </a:solidFill>
                    <a:latin typeface="EYInterstate" panose="02000503020000020004" pitchFamily="2" charset="0"/>
                    <a:ea typeface="Meiryo UI" panose="020B0604030504040204" pitchFamily="50" charset="-128"/>
                  </a:rPr>
                </a:br>
                <a:r>
                  <a:rPr lang="en-US" altLang="zh-CN" sz="1400" b="1">
                    <a:solidFill>
                      <a:schemeClr val="tx1"/>
                    </a:solidFill>
                    <a:latin typeface="EYInterstate" panose="02000503020000020004" pitchFamily="2" charset="0"/>
                    <a:ea typeface="Meiryo UI" panose="020B0604030504040204" pitchFamily="50" charset="-128"/>
                  </a:rPr>
                  <a:t>+10pt</a:t>
                </a:r>
              </a:p>
            </p:txBody>
          </p:sp>
          <p:cxnSp>
            <p:nvCxnSpPr>
              <p:cNvPr id="36" name="直線コネクタ 35">
                <a:extLst>
                  <a:ext uri="{FF2B5EF4-FFF2-40B4-BE49-F238E27FC236}">
                    <a16:creationId xmlns:a16="http://schemas.microsoft.com/office/drawing/2014/main" id="{CE659CBB-A71B-8A74-0C60-3A0691F02DDC}"/>
                  </a:ext>
                </a:extLst>
              </p:cNvPr>
              <p:cNvCxnSpPr>
                <a:cxnSpLocks/>
              </p:cNvCxnSpPr>
              <p:nvPr/>
            </p:nvCxnSpPr>
            <p:spPr>
              <a:xfrm>
                <a:off x="2875894" y="3246872"/>
                <a:ext cx="0"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1F5E32D1-A95C-0A3B-D054-27891D68FE68}"/>
                  </a:ext>
                </a:extLst>
              </p:cNvPr>
              <p:cNvCxnSpPr>
                <a:cxnSpLocks/>
              </p:cNvCxnSpPr>
              <p:nvPr/>
            </p:nvCxnSpPr>
            <p:spPr>
              <a:xfrm flipH="1">
                <a:off x="2873108" y="4911330"/>
                <a:ext cx="2786"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1D32ED40-D043-D582-D936-3393CDA50EF3}"/>
                  </a:ext>
                </a:extLst>
              </p:cNvPr>
              <p:cNvCxnSpPr>
                <a:cxnSpLocks/>
              </p:cNvCxnSpPr>
              <p:nvPr/>
            </p:nvCxnSpPr>
            <p:spPr>
              <a:xfrm flipH="1">
                <a:off x="2189912" y="4911330"/>
                <a:ext cx="547146"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A17F0E9C-AC4E-B8A6-2381-E30A695AD75B}"/>
                  </a:ext>
                </a:extLst>
              </p:cNvPr>
              <p:cNvSpPr/>
              <p:nvPr/>
            </p:nvSpPr>
            <p:spPr>
              <a:xfrm>
                <a:off x="1996759" y="5475796"/>
                <a:ext cx="386305" cy="679042"/>
              </a:xfrm>
              <a:prstGeom prst="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a:t>
                </a:r>
                <a:endParaRPr kumimoji="1" lang="en-US" altLang="ja-JP" sz="1100" b="1">
                  <a:solidFill>
                    <a:schemeClr val="bg1">
                      <a:lumMod val="50000"/>
                    </a:schemeClr>
                  </a:solidFill>
                  <a:latin typeface="EYInterstate" panose="02000503020000020004" pitchFamily="2" charset="0"/>
                  <a:ea typeface="Meiryo UI" panose="020B0604030504040204" pitchFamily="50" charset="-128"/>
                </a:endParaRPr>
              </a:p>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プット</a:t>
                </a:r>
              </a:p>
            </p:txBody>
          </p:sp>
          <p:sp>
            <p:nvSpPr>
              <p:cNvPr id="43" name="正方形/長方形 42">
                <a:extLst>
                  <a:ext uri="{FF2B5EF4-FFF2-40B4-BE49-F238E27FC236}">
                    <a16:creationId xmlns:a16="http://schemas.microsoft.com/office/drawing/2014/main" id="{E2B703F9-6450-AB68-DE23-63A73D619D62}"/>
                  </a:ext>
                </a:extLst>
              </p:cNvPr>
              <p:cNvSpPr/>
              <p:nvPr/>
            </p:nvSpPr>
            <p:spPr>
              <a:xfrm>
                <a:off x="3363152" y="5475796"/>
                <a:ext cx="386305" cy="679042"/>
              </a:xfrm>
              <a:prstGeom prst="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a:t>
                </a:r>
                <a:endParaRPr kumimoji="1" lang="en-US" altLang="ja-JP" sz="1100" b="1">
                  <a:solidFill>
                    <a:schemeClr val="bg1">
                      <a:lumMod val="50000"/>
                    </a:schemeClr>
                  </a:solidFill>
                  <a:latin typeface="EYInterstate" panose="02000503020000020004" pitchFamily="2" charset="0"/>
                  <a:ea typeface="Meiryo UI" panose="020B0604030504040204" pitchFamily="50" charset="-128"/>
                </a:endParaRPr>
              </a:p>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プット</a:t>
                </a:r>
              </a:p>
            </p:txBody>
          </p:sp>
          <p:cxnSp>
            <p:nvCxnSpPr>
              <p:cNvPr id="44" name="直線コネクタ 43">
                <a:extLst>
                  <a:ext uri="{FF2B5EF4-FFF2-40B4-BE49-F238E27FC236}">
                    <a16:creationId xmlns:a16="http://schemas.microsoft.com/office/drawing/2014/main" id="{0CA4894C-1599-BA4E-C09B-E775BAFF9DD2}"/>
                  </a:ext>
                </a:extLst>
              </p:cNvPr>
              <p:cNvCxnSpPr>
                <a:cxnSpLocks/>
              </p:cNvCxnSpPr>
              <p:nvPr/>
            </p:nvCxnSpPr>
            <p:spPr>
              <a:xfrm>
                <a:off x="2996940" y="4911330"/>
                <a:ext cx="559365"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5" name="正方形/長方形 44">
                <a:extLst>
                  <a:ext uri="{FF2B5EF4-FFF2-40B4-BE49-F238E27FC236}">
                    <a16:creationId xmlns:a16="http://schemas.microsoft.com/office/drawing/2014/main" id="{A4ADF346-D99C-AC24-9DD9-C587DA8949B7}"/>
                  </a:ext>
                </a:extLst>
              </p:cNvPr>
              <p:cNvSpPr/>
              <p:nvPr/>
            </p:nvSpPr>
            <p:spPr>
              <a:xfrm>
                <a:off x="1996759" y="3811337"/>
                <a:ext cx="386305" cy="679042"/>
              </a:xfrm>
              <a:prstGeom prst="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アウトカム</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r>
                  <a:rPr kumimoji="1" lang="en-US" altLang="ja-JP" sz="1100" b="1">
                    <a:solidFill>
                      <a:schemeClr val="bg1">
                        <a:lumMod val="50000"/>
                      </a:schemeClr>
                    </a:solidFill>
                    <a:latin typeface="EYInterstate" panose="02000503020000020004" pitchFamily="2" charset="0"/>
                    <a:ea typeface="Meiryo UI" panose="020B0604030504040204" pitchFamily="50" charset="-128"/>
                  </a:rPr>
                  <a:t>KPI</a:t>
                </a: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p>
            </p:txBody>
          </p:sp>
          <p:sp>
            <p:nvSpPr>
              <p:cNvPr id="46" name="正方形/長方形 45">
                <a:extLst>
                  <a:ext uri="{FF2B5EF4-FFF2-40B4-BE49-F238E27FC236}">
                    <a16:creationId xmlns:a16="http://schemas.microsoft.com/office/drawing/2014/main" id="{2947EA17-7763-111E-5702-44B1AC9FFC7F}"/>
                  </a:ext>
                </a:extLst>
              </p:cNvPr>
              <p:cNvSpPr/>
              <p:nvPr/>
            </p:nvSpPr>
            <p:spPr>
              <a:xfrm>
                <a:off x="3363152" y="3811337"/>
                <a:ext cx="386305" cy="679042"/>
              </a:xfrm>
              <a:prstGeom prst="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アウトカム</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r>
                  <a:rPr kumimoji="1" lang="en-US" altLang="ja-JP" sz="1100" b="1">
                    <a:solidFill>
                      <a:schemeClr val="bg1">
                        <a:lumMod val="50000"/>
                      </a:schemeClr>
                    </a:solidFill>
                    <a:latin typeface="EYInterstate" panose="02000503020000020004" pitchFamily="2" charset="0"/>
                    <a:ea typeface="Meiryo UI" panose="020B0604030504040204" pitchFamily="50" charset="-128"/>
                  </a:rPr>
                  <a:t>KPI</a:t>
                </a: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p>
            </p:txBody>
          </p:sp>
          <p:cxnSp>
            <p:nvCxnSpPr>
              <p:cNvPr id="47" name="直線コネクタ 46">
                <a:extLst>
                  <a:ext uri="{FF2B5EF4-FFF2-40B4-BE49-F238E27FC236}">
                    <a16:creationId xmlns:a16="http://schemas.microsoft.com/office/drawing/2014/main" id="{0391E411-336C-A6B5-FECE-737E31E99F6E}"/>
                  </a:ext>
                </a:extLst>
              </p:cNvPr>
              <p:cNvCxnSpPr>
                <a:cxnSpLocks/>
              </p:cNvCxnSpPr>
              <p:nvPr/>
            </p:nvCxnSpPr>
            <p:spPr>
              <a:xfrm flipH="1">
                <a:off x="2189912" y="3246872"/>
                <a:ext cx="570633"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C78FAB49-548C-B63B-13BF-27612E1173C8}"/>
                  </a:ext>
                </a:extLst>
              </p:cNvPr>
              <p:cNvCxnSpPr>
                <a:cxnSpLocks/>
              </p:cNvCxnSpPr>
              <p:nvPr/>
            </p:nvCxnSpPr>
            <p:spPr>
              <a:xfrm>
                <a:off x="2996940" y="3246872"/>
                <a:ext cx="559365"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grpSp>
      </p:grpSp>
      <p:sp>
        <p:nvSpPr>
          <p:cNvPr id="11" name="矢印: 五方向 10">
            <a:extLst>
              <a:ext uri="{FF2B5EF4-FFF2-40B4-BE49-F238E27FC236}">
                <a16:creationId xmlns:a16="http://schemas.microsoft.com/office/drawing/2014/main" id="{03329A4F-C49A-59EF-2A18-FB496787A027}"/>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14" name="矢印: 五方向 13">
            <a:extLst>
              <a:ext uri="{FF2B5EF4-FFF2-40B4-BE49-F238E27FC236}">
                <a16:creationId xmlns:a16="http://schemas.microsoft.com/office/drawing/2014/main" id="{A95A4EB6-1234-BEFF-6A27-10545F139A74}"/>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15" name="正方形/長方形 14">
            <a:extLst>
              <a:ext uri="{FF2B5EF4-FFF2-40B4-BE49-F238E27FC236}">
                <a16:creationId xmlns:a16="http://schemas.microsoft.com/office/drawing/2014/main" id="{1A3CBE95-F375-73EB-C8B5-A6DF31833BDA}"/>
              </a:ext>
            </a:extLst>
          </p:cNvPr>
          <p:cNvSpPr/>
          <p:nvPr/>
        </p:nvSpPr>
        <p:spPr>
          <a:xfrm>
            <a:off x="9674150" y="49470"/>
            <a:ext cx="923544" cy="218634"/>
          </a:xfrm>
          <a:prstGeom prst="rect">
            <a:avLst/>
          </a:prstGeom>
          <a:solidFill>
            <a:srgbClr val="ABD95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一般</a:t>
            </a:r>
          </a:p>
        </p:txBody>
      </p:sp>
    </p:spTree>
    <p:extLst>
      <p:ext uri="{BB962C8B-B14F-4D97-AF65-F5344CB8AC3E}">
        <p14:creationId xmlns:p14="http://schemas.microsoft.com/office/powerpoint/2010/main" val="41449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8</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1923925"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効果検証とは</a:t>
            </a:r>
            <a:endParaRPr lang="en-US" altLang="ja-JP" sz="2375" b="1">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効果検証は、指標の達成度合いや下位指標からの上位指標への影響度合いを踏まえ、必要に応じて施策の改善を行う活動です。</a:t>
            </a:r>
          </a:p>
        </p:txBody>
      </p:sp>
      <p:sp>
        <p:nvSpPr>
          <p:cNvPr id="40" name="矢印: 左右 39">
            <a:extLst>
              <a:ext uri="{FF2B5EF4-FFF2-40B4-BE49-F238E27FC236}">
                <a16:creationId xmlns:a16="http://schemas.microsoft.com/office/drawing/2014/main" id="{F3A54FFF-FAC8-49E3-9D22-6B09352BE214}"/>
              </a:ext>
            </a:extLst>
          </p:cNvPr>
          <p:cNvSpPr/>
          <p:nvPr/>
        </p:nvSpPr>
        <p:spPr>
          <a:xfrm>
            <a:off x="3693800" y="2467492"/>
            <a:ext cx="801113" cy="458768"/>
          </a:xfrm>
          <a:prstGeom prst="leftRightArrow">
            <a:avLst/>
          </a:prstGeom>
          <a:solidFill>
            <a:srgbClr val="687A70"/>
          </a:solidFill>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41" name="矢印: 左右 40">
            <a:extLst>
              <a:ext uri="{FF2B5EF4-FFF2-40B4-BE49-F238E27FC236}">
                <a16:creationId xmlns:a16="http://schemas.microsoft.com/office/drawing/2014/main" id="{C8EA7E40-EDD1-46F2-AA37-FAF0577633B8}"/>
              </a:ext>
            </a:extLst>
          </p:cNvPr>
          <p:cNvSpPr/>
          <p:nvPr/>
        </p:nvSpPr>
        <p:spPr>
          <a:xfrm>
            <a:off x="3693800" y="4131950"/>
            <a:ext cx="801113" cy="458768"/>
          </a:xfrm>
          <a:prstGeom prst="leftRightArrow">
            <a:avLst/>
          </a:prstGeom>
          <a:solidFill>
            <a:srgbClr val="687A70"/>
          </a:solidFill>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sp>
        <p:nvSpPr>
          <p:cNvPr id="42" name="矢印: 左右 41">
            <a:extLst>
              <a:ext uri="{FF2B5EF4-FFF2-40B4-BE49-F238E27FC236}">
                <a16:creationId xmlns:a16="http://schemas.microsoft.com/office/drawing/2014/main" id="{B7D3BFF2-A128-4235-AA20-5F8D1D70EC8C}"/>
              </a:ext>
            </a:extLst>
          </p:cNvPr>
          <p:cNvSpPr/>
          <p:nvPr/>
        </p:nvSpPr>
        <p:spPr>
          <a:xfrm>
            <a:off x="3693800" y="5796409"/>
            <a:ext cx="801113" cy="458768"/>
          </a:xfrm>
          <a:prstGeom prst="leftRightArrow">
            <a:avLst/>
          </a:prstGeom>
          <a:solidFill>
            <a:srgbClr val="687A70"/>
          </a:solidFill>
        </p:spPr>
        <p:txBody>
          <a:bodyPr wrap="none" rtlCol="0" anchor="ctr">
            <a:noAutofit/>
          </a:bodyPr>
          <a:lstStyle/>
          <a:p>
            <a:pPr algn="ctr"/>
            <a:endParaRPr kumimoji="1" lang="ja-JP" altLang="en-US" sz="1200">
              <a:latin typeface="EYInterstate" panose="02000503020000020004" pitchFamily="2" charset="0"/>
              <a:ea typeface="Meiryo UI" panose="020B0604030504040204" pitchFamily="50" charset="-128"/>
            </a:endParaRPr>
          </a:p>
        </p:txBody>
      </p:sp>
      <p:grpSp>
        <p:nvGrpSpPr>
          <p:cNvPr id="20" name="グループ化 19">
            <a:extLst>
              <a:ext uri="{FF2B5EF4-FFF2-40B4-BE49-F238E27FC236}">
                <a16:creationId xmlns:a16="http://schemas.microsoft.com/office/drawing/2014/main" id="{FB92B6B6-82C2-4EFC-9ACB-8FCDE03B1916}"/>
              </a:ext>
            </a:extLst>
          </p:cNvPr>
          <p:cNvGrpSpPr/>
          <p:nvPr/>
        </p:nvGrpSpPr>
        <p:grpSpPr>
          <a:xfrm>
            <a:off x="601045" y="1609423"/>
            <a:ext cx="3341246" cy="253916"/>
            <a:chOff x="2422758" y="1566080"/>
            <a:chExt cx="1730952" cy="253916"/>
          </a:xfrm>
        </p:grpSpPr>
        <p:cxnSp>
          <p:nvCxnSpPr>
            <p:cNvPr id="21" name="直線矢印コネクタ 20">
              <a:extLst>
                <a:ext uri="{FF2B5EF4-FFF2-40B4-BE49-F238E27FC236}">
                  <a16:creationId xmlns:a16="http://schemas.microsoft.com/office/drawing/2014/main" id="{FDD13AB8-ADDF-44CD-A28E-60EC9532FBF5}"/>
                </a:ext>
              </a:extLst>
            </p:cNvPr>
            <p:cNvCxnSpPr>
              <a:cxnSpLocks/>
            </p:cNvCxnSpPr>
            <p:nvPr/>
          </p:nvCxnSpPr>
          <p:spPr>
            <a:xfrm>
              <a:off x="2422758" y="1693038"/>
              <a:ext cx="1730952" cy="0"/>
            </a:xfrm>
            <a:prstGeom prst="straightConnector1">
              <a:avLst/>
            </a:prstGeom>
            <a:noFill/>
            <a:ln w="9525" cap="flat" cmpd="sng" algn="ctr">
              <a:solidFill>
                <a:srgbClr val="2E2E38">
                  <a:lumMod val="50000"/>
                  <a:lumOff val="50000"/>
                </a:srgbClr>
              </a:solidFill>
              <a:prstDash val="solid"/>
            </a:ln>
            <a:effectLst/>
          </p:spPr>
        </p:cxnSp>
        <p:sp>
          <p:nvSpPr>
            <p:cNvPr id="22" name="テキスト ボックス 21">
              <a:extLst>
                <a:ext uri="{FF2B5EF4-FFF2-40B4-BE49-F238E27FC236}">
                  <a16:creationId xmlns:a16="http://schemas.microsoft.com/office/drawing/2014/main" id="{5DE13A17-A504-4D11-934D-DBFE2FBCE1DB}"/>
                </a:ext>
              </a:extLst>
            </p:cNvPr>
            <p:cNvSpPr txBox="1"/>
            <p:nvPr/>
          </p:nvSpPr>
          <p:spPr>
            <a:xfrm>
              <a:off x="2959479" y="1566080"/>
              <a:ext cx="657525"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a:ea typeface="Meiryo UI"/>
                  <a:cs typeface="Arial"/>
                  <a:sym typeface="Arial"/>
                </a:rPr>
                <a:t>政策の構成要素</a:t>
              </a:r>
            </a:p>
          </p:txBody>
        </p:sp>
      </p:grpSp>
      <p:grpSp>
        <p:nvGrpSpPr>
          <p:cNvPr id="23" name="グループ化 22">
            <a:extLst>
              <a:ext uri="{FF2B5EF4-FFF2-40B4-BE49-F238E27FC236}">
                <a16:creationId xmlns:a16="http://schemas.microsoft.com/office/drawing/2014/main" id="{B40C68BB-B0C3-44D9-B806-E08B46C0AB77}"/>
              </a:ext>
            </a:extLst>
          </p:cNvPr>
          <p:cNvGrpSpPr/>
          <p:nvPr/>
        </p:nvGrpSpPr>
        <p:grpSpPr>
          <a:xfrm>
            <a:off x="4246423" y="1609423"/>
            <a:ext cx="3341245" cy="253916"/>
            <a:chOff x="2422759" y="1566080"/>
            <a:chExt cx="1730952" cy="253916"/>
          </a:xfrm>
        </p:grpSpPr>
        <p:cxnSp>
          <p:nvCxnSpPr>
            <p:cNvPr id="24" name="直線矢印コネクタ 23">
              <a:extLst>
                <a:ext uri="{FF2B5EF4-FFF2-40B4-BE49-F238E27FC236}">
                  <a16:creationId xmlns:a16="http://schemas.microsoft.com/office/drawing/2014/main" id="{45114AEE-5DCD-4C1D-BB50-B6AC8E1E5406}"/>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25" name="テキスト ボックス 24">
              <a:extLst>
                <a:ext uri="{FF2B5EF4-FFF2-40B4-BE49-F238E27FC236}">
                  <a16:creationId xmlns:a16="http://schemas.microsoft.com/office/drawing/2014/main" id="{A53AA182-7699-4841-8E05-DAC689A833FB}"/>
                </a:ext>
              </a:extLst>
            </p:cNvPr>
            <p:cNvSpPr txBox="1"/>
            <p:nvPr/>
          </p:nvSpPr>
          <p:spPr>
            <a:xfrm>
              <a:off x="3041237" y="1566080"/>
              <a:ext cx="494007"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a:ea typeface="Meiryo UI"/>
                  <a:cs typeface="Arial"/>
                  <a:sym typeface="Arial"/>
                </a:rPr>
                <a:t>対応する指標</a:t>
              </a:r>
            </a:p>
          </p:txBody>
        </p:sp>
      </p:grpSp>
      <p:grpSp>
        <p:nvGrpSpPr>
          <p:cNvPr id="59" name="グループ化 58">
            <a:extLst>
              <a:ext uri="{FF2B5EF4-FFF2-40B4-BE49-F238E27FC236}">
                <a16:creationId xmlns:a16="http://schemas.microsoft.com/office/drawing/2014/main" id="{630DDEE9-B0F0-494B-AB1E-8EDBFD8CAC96}"/>
              </a:ext>
            </a:extLst>
          </p:cNvPr>
          <p:cNvGrpSpPr/>
          <p:nvPr/>
        </p:nvGrpSpPr>
        <p:grpSpPr>
          <a:xfrm>
            <a:off x="7891801" y="1609423"/>
            <a:ext cx="2367616" cy="253916"/>
            <a:chOff x="2422759" y="1566080"/>
            <a:chExt cx="1730952" cy="253916"/>
          </a:xfrm>
        </p:grpSpPr>
        <p:cxnSp>
          <p:nvCxnSpPr>
            <p:cNvPr id="60" name="直線矢印コネクタ 59">
              <a:extLst>
                <a:ext uri="{FF2B5EF4-FFF2-40B4-BE49-F238E27FC236}">
                  <a16:creationId xmlns:a16="http://schemas.microsoft.com/office/drawing/2014/main" id="{79A4BA70-F8D9-4453-8346-85A58BA35DE6}"/>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62" name="テキスト ボックス 61">
              <a:extLst>
                <a:ext uri="{FF2B5EF4-FFF2-40B4-BE49-F238E27FC236}">
                  <a16:creationId xmlns:a16="http://schemas.microsoft.com/office/drawing/2014/main" id="{7F9468F8-A4EB-4293-A966-C1C56910352B}"/>
                </a:ext>
              </a:extLst>
            </p:cNvPr>
            <p:cNvSpPr txBox="1"/>
            <p:nvPr/>
          </p:nvSpPr>
          <p:spPr>
            <a:xfrm>
              <a:off x="2705818" y="1566080"/>
              <a:ext cx="1164843"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a:ea typeface="Meiryo UI"/>
                  <a:cs typeface="Arial"/>
                  <a:sym typeface="Arial"/>
                </a:rPr>
                <a:t>効果検証の論点</a:t>
              </a:r>
            </a:p>
          </p:txBody>
        </p:sp>
      </p:grpSp>
      <p:sp>
        <p:nvSpPr>
          <p:cNvPr id="7" name="正方形/長方形 6">
            <a:extLst>
              <a:ext uri="{FF2B5EF4-FFF2-40B4-BE49-F238E27FC236}">
                <a16:creationId xmlns:a16="http://schemas.microsoft.com/office/drawing/2014/main" id="{16ABFA2A-C3AB-478F-9284-D1B6D04A4FAA}"/>
              </a:ext>
            </a:extLst>
          </p:cNvPr>
          <p:cNvSpPr/>
          <p:nvPr/>
        </p:nvSpPr>
        <p:spPr>
          <a:xfrm>
            <a:off x="8193286" y="2219824"/>
            <a:ext cx="1956708" cy="1087240"/>
          </a:xfrm>
          <a:prstGeom prst="rect">
            <a:avLst/>
          </a:prstGeom>
          <a:no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400">
                <a:solidFill>
                  <a:schemeClr val="tx1"/>
                </a:solidFill>
                <a:latin typeface="EYInterstate" panose="02000503020000020004" pitchFamily="2" charset="0"/>
                <a:ea typeface="Meiryo UI" panose="020B0604030504040204" pitchFamily="50" charset="-128"/>
              </a:rPr>
              <a:t>各指標は達成</a:t>
            </a:r>
            <a:br>
              <a:rPr kumimoji="1" lang="en-US" altLang="ja-JP" sz="1400">
                <a:solidFill>
                  <a:schemeClr val="tx1"/>
                </a:solidFill>
                <a:latin typeface="EYInterstate" panose="02000503020000020004" pitchFamily="2" charset="0"/>
                <a:ea typeface="Meiryo UI" panose="020B0604030504040204" pitchFamily="50" charset="-128"/>
              </a:rPr>
            </a:br>
            <a:r>
              <a:rPr kumimoji="1" lang="ja-JP" altLang="en-US" sz="1400">
                <a:solidFill>
                  <a:schemeClr val="tx1"/>
                </a:solidFill>
                <a:latin typeface="EYInterstate" panose="02000503020000020004" pitchFamily="2" charset="0"/>
                <a:ea typeface="Meiryo UI" panose="020B0604030504040204" pitchFamily="50" charset="-128"/>
              </a:rPr>
              <a:t>できているか？</a:t>
            </a:r>
          </a:p>
        </p:txBody>
      </p:sp>
      <p:sp>
        <p:nvSpPr>
          <p:cNvPr id="6" name="楕円 5">
            <a:extLst>
              <a:ext uri="{FF2B5EF4-FFF2-40B4-BE49-F238E27FC236}">
                <a16:creationId xmlns:a16="http://schemas.microsoft.com/office/drawing/2014/main" id="{B15A5014-4D30-497C-8BE8-231A6DB44232}"/>
              </a:ext>
            </a:extLst>
          </p:cNvPr>
          <p:cNvSpPr/>
          <p:nvPr/>
        </p:nvSpPr>
        <p:spPr>
          <a:xfrm>
            <a:off x="8060674" y="2072664"/>
            <a:ext cx="253916" cy="253916"/>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bg1"/>
                </a:solidFill>
                <a:latin typeface="Meiryo UI" panose="020B0604030504040204" pitchFamily="50" charset="-128"/>
                <a:ea typeface="Meiryo UI" panose="020B0604030504040204" pitchFamily="50" charset="-128"/>
              </a:rPr>
              <a:t>1</a:t>
            </a:r>
            <a:endParaRPr kumimoji="1" lang="ja-JP" altLang="en-US" sz="1600" b="1">
              <a:solidFill>
                <a:schemeClr val="bg1"/>
              </a:solidFill>
              <a:latin typeface="Meiryo UI" panose="020B0604030504040204" pitchFamily="50" charset="-128"/>
              <a:ea typeface="Meiryo UI" panose="020B0604030504040204" pitchFamily="50" charset="-128"/>
            </a:endParaRPr>
          </a:p>
        </p:txBody>
      </p:sp>
      <p:sp>
        <p:nvSpPr>
          <p:cNvPr id="69" name="正方形/長方形 68">
            <a:extLst>
              <a:ext uri="{FF2B5EF4-FFF2-40B4-BE49-F238E27FC236}">
                <a16:creationId xmlns:a16="http://schemas.microsoft.com/office/drawing/2014/main" id="{036C001E-DDB9-45DC-AF0D-42D823B7D713}"/>
              </a:ext>
            </a:extLst>
          </p:cNvPr>
          <p:cNvSpPr/>
          <p:nvPr/>
        </p:nvSpPr>
        <p:spPr>
          <a:xfrm>
            <a:off x="8193286" y="3755809"/>
            <a:ext cx="1956708" cy="1087240"/>
          </a:xfrm>
          <a:prstGeom prst="rect">
            <a:avLst/>
          </a:prstGeom>
          <a:no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400">
                <a:solidFill>
                  <a:schemeClr val="tx1"/>
                </a:solidFill>
                <a:latin typeface="EYInterstate" panose="02000503020000020004" pitchFamily="2" charset="0"/>
                <a:ea typeface="Meiryo UI" panose="020B0604030504040204" pitchFamily="50" charset="-128"/>
              </a:rPr>
              <a:t>下位の指標が</a:t>
            </a:r>
            <a:br>
              <a:rPr lang="en-US" altLang="ja-JP" sz="1400">
                <a:solidFill>
                  <a:schemeClr val="tx1"/>
                </a:solidFill>
                <a:latin typeface="EYInterstate" panose="02000503020000020004" pitchFamily="2" charset="0"/>
                <a:ea typeface="Meiryo UI" panose="020B0604030504040204" pitchFamily="50" charset="-128"/>
              </a:rPr>
            </a:br>
            <a:r>
              <a:rPr lang="ja-JP" altLang="en-US" sz="1400">
                <a:solidFill>
                  <a:schemeClr val="tx1"/>
                </a:solidFill>
                <a:latin typeface="EYInterstate" panose="02000503020000020004" pitchFamily="2" charset="0"/>
                <a:ea typeface="Meiryo UI" panose="020B0604030504040204" pitchFamily="50" charset="-128"/>
              </a:rPr>
              <a:t>上位の指標に</a:t>
            </a:r>
            <a:br>
              <a:rPr lang="en-US" altLang="ja-JP" sz="1400">
                <a:solidFill>
                  <a:schemeClr val="tx1"/>
                </a:solidFill>
                <a:latin typeface="EYInterstate" panose="02000503020000020004" pitchFamily="2" charset="0"/>
                <a:ea typeface="Meiryo UI" panose="020B0604030504040204" pitchFamily="50" charset="-128"/>
              </a:rPr>
            </a:br>
            <a:r>
              <a:rPr lang="ja-JP" altLang="en-US" sz="1400">
                <a:solidFill>
                  <a:schemeClr val="tx1"/>
                </a:solidFill>
                <a:latin typeface="EYInterstate" panose="02000503020000020004" pitchFamily="2" charset="0"/>
                <a:ea typeface="Meiryo UI" panose="020B0604030504040204" pitchFamily="50" charset="-128"/>
              </a:rPr>
              <a:t>作用しているか？</a:t>
            </a:r>
            <a:endParaRPr kumimoji="1" lang="ja-JP" altLang="en-US" sz="1400">
              <a:solidFill>
                <a:schemeClr val="tx1"/>
              </a:solidFill>
              <a:latin typeface="EYInterstate" panose="02000503020000020004" pitchFamily="2" charset="0"/>
              <a:ea typeface="Meiryo UI" panose="020B0604030504040204" pitchFamily="50" charset="-128"/>
            </a:endParaRPr>
          </a:p>
        </p:txBody>
      </p:sp>
      <p:sp>
        <p:nvSpPr>
          <p:cNvPr id="70" name="楕円 69">
            <a:extLst>
              <a:ext uri="{FF2B5EF4-FFF2-40B4-BE49-F238E27FC236}">
                <a16:creationId xmlns:a16="http://schemas.microsoft.com/office/drawing/2014/main" id="{1BE3E90F-FED9-46DD-9B95-1E9408F08BBA}"/>
              </a:ext>
            </a:extLst>
          </p:cNvPr>
          <p:cNvSpPr/>
          <p:nvPr/>
        </p:nvSpPr>
        <p:spPr>
          <a:xfrm>
            <a:off x="8060674" y="3608649"/>
            <a:ext cx="253916" cy="253916"/>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600" b="1">
                <a:solidFill>
                  <a:schemeClr val="bg1"/>
                </a:solidFill>
                <a:latin typeface="Meiryo UI" panose="020B0604030504040204" pitchFamily="50" charset="-128"/>
                <a:ea typeface="Meiryo UI" panose="020B0604030504040204" pitchFamily="50" charset="-128"/>
              </a:rPr>
              <a:t>2</a:t>
            </a:r>
            <a:endParaRPr kumimoji="1" lang="ja-JP" altLang="en-US" sz="1600" b="1">
              <a:solidFill>
                <a:schemeClr val="bg1"/>
              </a:solidFill>
              <a:latin typeface="Meiryo UI" panose="020B0604030504040204" pitchFamily="50" charset="-128"/>
              <a:ea typeface="Meiryo UI" panose="020B0604030504040204" pitchFamily="50" charset="-128"/>
            </a:endParaRPr>
          </a:p>
        </p:txBody>
      </p:sp>
      <p:sp>
        <p:nvSpPr>
          <p:cNvPr id="73" name="正方形/長方形 72">
            <a:extLst>
              <a:ext uri="{FF2B5EF4-FFF2-40B4-BE49-F238E27FC236}">
                <a16:creationId xmlns:a16="http://schemas.microsoft.com/office/drawing/2014/main" id="{E203F737-E75F-461F-B47A-26741B4C0368}"/>
              </a:ext>
            </a:extLst>
          </p:cNvPr>
          <p:cNvSpPr/>
          <p:nvPr/>
        </p:nvSpPr>
        <p:spPr>
          <a:xfrm>
            <a:off x="8193286" y="5291794"/>
            <a:ext cx="1956708" cy="1087240"/>
          </a:xfrm>
          <a:prstGeom prst="rect">
            <a:avLst/>
          </a:prstGeom>
          <a:no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400">
                <a:solidFill>
                  <a:schemeClr val="tx1"/>
                </a:solidFill>
                <a:latin typeface="EYInterstate" panose="02000503020000020004" pitchFamily="2" charset="0"/>
                <a:ea typeface="Meiryo UI" panose="020B0604030504040204" pitchFamily="50" charset="-128"/>
              </a:rPr>
              <a:t>効果検証結果を踏まえ、施策をどのように改善すべきか？</a:t>
            </a:r>
          </a:p>
        </p:txBody>
      </p:sp>
      <p:sp>
        <p:nvSpPr>
          <p:cNvPr id="87" name="楕円 86">
            <a:extLst>
              <a:ext uri="{FF2B5EF4-FFF2-40B4-BE49-F238E27FC236}">
                <a16:creationId xmlns:a16="http://schemas.microsoft.com/office/drawing/2014/main" id="{3E88F13F-04A6-47CB-BE27-C9C4CA38AEDB}"/>
              </a:ext>
            </a:extLst>
          </p:cNvPr>
          <p:cNvSpPr/>
          <p:nvPr/>
        </p:nvSpPr>
        <p:spPr>
          <a:xfrm>
            <a:off x="8060674" y="5144634"/>
            <a:ext cx="253916" cy="253916"/>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600" b="1">
                <a:solidFill>
                  <a:schemeClr val="bg1"/>
                </a:solidFill>
                <a:latin typeface="Meiryo UI" panose="020B0604030504040204" pitchFamily="50" charset="-128"/>
                <a:ea typeface="Meiryo UI" panose="020B0604030504040204" pitchFamily="50" charset="-128"/>
              </a:rPr>
              <a:t>3</a:t>
            </a:r>
            <a:endParaRPr kumimoji="1" lang="ja-JP" altLang="en-US" sz="1600" b="1">
              <a:solidFill>
                <a:schemeClr val="bg1"/>
              </a:solidFill>
              <a:latin typeface="Meiryo UI" panose="020B0604030504040204" pitchFamily="50" charset="-128"/>
              <a:ea typeface="Meiryo UI" panose="020B0604030504040204" pitchFamily="50" charset="-128"/>
            </a:endParaRPr>
          </a:p>
        </p:txBody>
      </p:sp>
      <p:sp>
        <p:nvSpPr>
          <p:cNvPr id="88" name="楕円 87">
            <a:extLst>
              <a:ext uri="{FF2B5EF4-FFF2-40B4-BE49-F238E27FC236}">
                <a16:creationId xmlns:a16="http://schemas.microsoft.com/office/drawing/2014/main" id="{D12E534A-004D-4E3D-BCC5-F124AD950675}"/>
              </a:ext>
            </a:extLst>
          </p:cNvPr>
          <p:cNvSpPr/>
          <p:nvPr/>
        </p:nvSpPr>
        <p:spPr>
          <a:xfrm>
            <a:off x="3968356" y="2570876"/>
            <a:ext cx="252000" cy="252000"/>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bg1"/>
                </a:solidFill>
                <a:latin typeface="Meiryo UI" panose="020B0604030504040204" pitchFamily="50" charset="-128"/>
                <a:ea typeface="Meiryo UI" panose="020B0604030504040204" pitchFamily="50" charset="-128"/>
              </a:rPr>
              <a:t>3</a:t>
            </a:r>
            <a:endParaRPr lang="ja-JP" altLang="en-US" sz="1200" b="1">
              <a:solidFill>
                <a:schemeClr val="bg1"/>
              </a:solidFill>
              <a:latin typeface="Meiryo UI" panose="020B0604030504040204" pitchFamily="50" charset="-128"/>
              <a:ea typeface="Meiryo UI" panose="020B0604030504040204" pitchFamily="50" charset="-128"/>
            </a:endParaRPr>
          </a:p>
        </p:txBody>
      </p:sp>
      <p:sp>
        <p:nvSpPr>
          <p:cNvPr id="89" name="楕円 88">
            <a:extLst>
              <a:ext uri="{FF2B5EF4-FFF2-40B4-BE49-F238E27FC236}">
                <a16:creationId xmlns:a16="http://schemas.microsoft.com/office/drawing/2014/main" id="{8424AFE4-038F-414E-81E9-8899C5C91F10}"/>
              </a:ext>
            </a:extLst>
          </p:cNvPr>
          <p:cNvSpPr/>
          <p:nvPr/>
        </p:nvSpPr>
        <p:spPr>
          <a:xfrm>
            <a:off x="3968356" y="4235334"/>
            <a:ext cx="252000" cy="252000"/>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bg1"/>
                </a:solidFill>
                <a:latin typeface="Meiryo UI" panose="020B0604030504040204" pitchFamily="50" charset="-128"/>
                <a:ea typeface="Meiryo UI" panose="020B0604030504040204" pitchFamily="50" charset="-128"/>
              </a:rPr>
              <a:t>3</a:t>
            </a:r>
            <a:endParaRPr lang="ja-JP" altLang="en-US" sz="1200" b="1">
              <a:solidFill>
                <a:schemeClr val="bg1"/>
              </a:solidFill>
              <a:latin typeface="Meiryo UI" panose="020B0604030504040204" pitchFamily="50" charset="-128"/>
              <a:ea typeface="Meiryo UI" panose="020B0604030504040204" pitchFamily="50" charset="-128"/>
            </a:endParaRPr>
          </a:p>
        </p:txBody>
      </p:sp>
      <p:sp>
        <p:nvSpPr>
          <p:cNvPr id="90" name="楕円 89">
            <a:extLst>
              <a:ext uri="{FF2B5EF4-FFF2-40B4-BE49-F238E27FC236}">
                <a16:creationId xmlns:a16="http://schemas.microsoft.com/office/drawing/2014/main" id="{F08400E3-444D-48B1-87B0-59581C2B1335}"/>
              </a:ext>
            </a:extLst>
          </p:cNvPr>
          <p:cNvSpPr/>
          <p:nvPr/>
        </p:nvSpPr>
        <p:spPr>
          <a:xfrm>
            <a:off x="3968356" y="5899793"/>
            <a:ext cx="252000" cy="252000"/>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bg1"/>
                </a:solidFill>
                <a:latin typeface="Meiryo UI" panose="020B0604030504040204" pitchFamily="50" charset="-128"/>
                <a:ea typeface="Meiryo UI" panose="020B0604030504040204" pitchFamily="50" charset="-128"/>
              </a:rPr>
              <a:t>3</a:t>
            </a:r>
            <a:endParaRPr lang="ja-JP" altLang="en-US" sz="1200" b="1">
              <a:solidFill>
                <a:schemeClr val="bg1"/>
              </a:solidFill>
              <a:latin typeface="Meiryo UI" panose="020B0604030504040204" pitchFamily="50" charset="-128"/>
              <a:ea typeface="Meiryo UI" panose="020B0604030504040204" pitchFamily="50" charset="-128"/>
            </a:endParaRPr>
          </a:p>
        </p:txBody>
      </p:sp>
      <p:grpSp>
        <p:nvGrpSpPr>
          <p:cNvPr id="3" name="グループ化 2">
            <a:extLst>
              <a:ext uri="{FF2B5EF4-FFF2-40B4-BE49-F238E27FC236}">
                <a16:creationId xmlns:a16="http://schemas.microsoft.com/office/drawing/2014/main" id="{6FAE62C1-82F7-E669-5011-0D569AC3B0C8}"/>
              </a:ext>
            </a:extLst>
          </p:cNvPr>
          <p:cNvGrpSpPr/>
          <p:nvPr/>
        </p:nvGrpSpPr>
        <p:grpSpPr>
          <a:xfrm>
            <a:off x="1028287" y="2146879"/>
            <a:ext cx="2486762" cy="4428910"/>
            <a:chOff x="1996759" y="2146879"/>
            <a:chExt cx="1752698" cy="4428910"/>
          </a:xfrm>
        </p:grpSpPr>
        <p:sp>
          <p:nvSpPr>
            <p:cNvPr id="11" name="四角形: 角を丸くする 10">
              <a:extLst>
                <a:ext uri="{FF2B5EF4-FFF2-40B4-BE49-F238E27FC236}">
                  <a16:creationId xmlns:a16="http://schemas.microsoft.com/office/drawing/2014/main" id="{253BB36E-90A1-20A2-E38E-D6F1FCC6D8C0}"/>
                </a:ext>
              </a:extLst>
            </p:cNvPr>
            <p:cNvSpPr/>
            <p:nvPr/>
          </p:nvSpPr>
          <p:spPr>
            <a:xfrm>
              <a:off x="2456650" y="5475796"/>
              <a:ext cx="832917" cy="1099993"/>
            </a:xfrm>
            <a:prstGeom prst="roundRect">
              <a:avLst/>
            </a:prstGeom>
            <a:solidFill>
              <a:srgbClr val="BFBFBF"/>
            </a:solidFill>
          </p:spPr>
          <p:txBody>
            <a:bodyPr wrap="none" rtlCol="0" anchor="ctr">
              <a:noAutofit/>
            </a:bodyPr>
            <a:lstStyle/>
            <a:p>
              <a:pPr algn="ctr"/>
              <a:r>
                <a:rPr kumimoji="1" lang="ja-JP" altLang="en-US" sz="1400" b="1">
                  <a:solidFill>
                    <a:schemeClr val="tx1"/>
                  </a:solidFill>
                  <a:latin typeface="EYInterstate" panose="02000503020000020004" pitchFamily="2" charset="0"/>
                  <a:ea typeface="Meiryo UI" panose="020B0604030504040204" pitchFamily="50" charset="-128"/>
                </a:rPr>
                <a:t>施策</a:t>
              </a:r>
            </a:p>
          </p:txBody>
        </p:sp>
        <p:sp>
          <p:nvSpPr>
            <p:cNvPr id="31" name="四角形: 角を丸くする 30">
              <a:extLst>
                <a:ext uri="{FF2B5EF4-FFF2-40B4-BE49-F238E27FC236}">
                  <a16:creationId xmlns:a16="http://schemas.microsoft.com/office/drawing/2014/main" id="{43BBDFF8-A1C5-65F9-B526-43F937D96BCC}"/>
                </a:ext>
              </a:extLst>
            </p:cNvPr>
            <p:cNvSpPr/>
            <p:nvPr/>
          </p:nvSpPr>
          <p:spPr>
            <a:xfrm>
              <a:off x="2459436" y="2146879"/>
              <a:ext cx="832917" cy="1099993"/>
            </a:xfrm>
            <a:prstGeom prst="roundRect">
              <a:avLst/>
            </a:prstGeom>
            <a:solidFill>
              <a:srgbClr val="BFBFBF"/>
            </a:solidFill>
          </p:spPr>
          <p:txBody>
            <a:bodyPr wrap="none" rtlCol="0" anchor="ctr">
              <a:noAutofit/>
            </a:bodyPr>
            <a:lstStyle/>
            <a:p>
              <a:pPr algn="ctr"/>
              <a:r>
                <a:rPr lang="ja-JP" altLang="en-US" sz="1400" b="1">
                  <a:solidFill>
                    <a:schemeClr val="tx1"/>
                  </a:solidFill>
                  <a:latin typeface="EYInterstate" panose="02000503020000020004" pitchFamily="2" charset="0"/>
                  <a:ea typeface="Meiryo UI" panose="020B0604030504040204" pitchFamily="50" charset="-128"/>
                </a:rPr>
                <a:t>政策課題</a:t>
              </a:r>
              <a:endParaRPr kumimoji="1" lang="ja-JP" altLang="en-US" sz="1400" b="1">
                <a:solidFill>
                  <a:schemeClr val="tx1"/>
                </a:solidFill>
                <a:latin typeface="EYInterstate" panose="02000503020000020004" pitchFamily="2" charset="0"/>
                <a:ea typeface="Meiryo UI" panose="020B0604030504040204" pitchFamily="50" charset="-128"/>
              </a:endParaRPr>
            </a:p>
          </p:txBody>
        </p:sp>
        <p:sp>
          <p:nvSpPr>
            <p:cNvPr id="32" name="四角形: 角を丸くする 31">
              <a:extLst>
                <a:ext uri="{FF2B5EF4-FFF2-40B4-BE49-F238E27FC236}">
                  <a16:creationId xmlns:a16="http://schemas.microsoft.com/office/drawing/2014/main" id="{249CEF03-C2E5-1ED1-8679-D9DC1B0E6CEE}"/>
                </a:ext>
              </a:extLst>
            </p:cNvPr>
            <p:cNvSpPr/>
            <p:nvPr/>
          </p:nvSpPr>
          <p:spPr>
            <a:xfrm>
              <a:off x="2459436" y="3811337"/>
              <a:ext cx="832917" cy="1099993"/>
            </a:xfrm>
            <a:prstGeom prst="roundRect">
              <a:avLst/>
            </a:prstGeom>
            <a:solidFill>
              <a:srgbClr val="BFBFBF"/>
            </a:solidFill>
          </p:spPr>
          <p:txBody>
            <a:bodyPr wrap="none" rtlCol="0" anchor="ctr">
              <a:noAutofit/>
            </a:bodyPr>
            <a:lstStyle/>
            <a:p>
              <a:pPr algn="ctr"/>
              <a:r>
                <a:rPr kumimoji="1" lang="ja-JP" altLang="en-US" sz="1400" b="1">
                  <a:solidFill>
                    <a:schemeClr val="tx1"/>
                  </a:solidFill>
                  <a:latin typeface="EYInterstate" panose="02000503020000020004" pitchFamily="2" charset="0"/>
                  <a:ea typeface="Meiryo UI" panose="020B0604030504040204" pitchFamily="50" charset="-128"/>
                </a:rPr>
                <a:t>注力課題</a:t>
              </a:r>
            </a:p>
          </p:txBody>
        </p:sp>
        <p:cxnSp>
          <p:nvCxnSpPr>
            <p:cNvPr id="33" name="直線コネクタ 32">
              <a:extLst>
                <a:ext uri="{FF2B5EF4-FFF2-40B4-BE49-F238E27FC236}">
                  <a16:creationId xmlns:a16="http://schemas.microsoft.com/office/drawing/2014/main" id="{4CB7005E-D682-AE5E-7A5F-AE0D594F2882}"/>
                </a:ext>
              </a:extLst>
            </p:cNvPr>
            <p:cNvCxnSpPr>
              <a:cxnSpLocks/>
            </p:cNvCxnSpPr>
            <p:nvPr/>
          </p:nvCxnSpPr>
          <p:spPr>
            <a:xfrm>
              <a:off x="2875894" y="3246872"/>
              <a:ext cx="0"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36725794-4546-A20A-C4D4-3BE756383D64}"/>
                </a:ext>
              </a:extLst>
            </p:cNvPr>
            <p:cNvCxnSpPr>
              <a:cxnSpLocks/>
            </p:cNvCxnSpPr>
            <p:nvPr/>
          </p:nvCxnSpPr>
          <p:spPr>
            <a:xfrm flipH="1">
              <a:off x="2873108" y="4911330"/>
              <a:ext cx="2786"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F4E25E62-6374-39AE-D7EC-23B25993ABE5}"/>
                </a:ext>
              </a:extLst>
            </p:cNvPr>
            <p:cNvCxnSpPr>
              <a:cxnSpLocks/>
            </p:cNvCxnSpPr>
            <p:nvPr/>
          </p:nvCxnSpPr>
          <p:spPr>
            <a:xfrm flipH="1">
              <a:off x="2189912" y="4911330"/>
              <a:ext cx="547146"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7" name="四角形: 角を丸くする 36">
              <a:extLst>
                <a:ext uri="{FF2B5EF4-FFF2-40B4-BE49-F238E27FC236}">
                  <a16:creationId xmlns:a16="http://schemas.microsoft.com/office/drawing/2014/main" id="{D82C4B9C-F264-D868-09B5-F84D93BB1AEA}"/>
                </a:ext>
              </a:extLst>
            </p:cNvPr>
            <p:cNvSpPr/>
            <p:nvPr/>
          </p:nvSpPr>
          <p:spPr>
            <a:xfrm>
              <a:off x="1996759" y="5475796"/>
              <a:ext cx="386305" cy="679042"/>
            </a:xfrm>
            <a:prstGeom prst="round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a:t>
              </a:r>
            </a:p>
          </p:txBody>
        </p:sp>
        <p:sp>
          <p:nvSpPr>
            <p:cNvPr id="38" name="四角形: 角を丸くする 37">
              <a:extLst>
                <a:ext uri="{FF2B5EF4-FFF2-40B4-BE49-F238E27FC236}">
                  <a16:creationId xmlns:a16="http://schemas.microsoft.com/office/drawing/2014/main" id="{D39D2085-B6F4-118D-FCA0-7C1FEA20443A}"/>
                </a:ext>
              </a:extLst>
            </p:cNvPr>
            <p:cNvSpPr/>
            <p:nvPr/>
          </p:nvSpPr>
          <p:spPr>
            <a:xfrm>
              <a:off x="3363152" y="5475796"/>
              <a:ext cx="386305" cy="679042"/>
            </a:xfrm>
            <a:prstGeom prst="round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a:t>
              </a:r>
            </a:p>
          </p:txBody>
        </p:sp>
        <p:cxnSp>
          <p:nvCxnSpPr>
            <p:cNvPr id="39" name="直線コネクタ 38">
              <a:extLst>
                <a:ext uri="{FF2B5EF4-FFF2-40B4-BE49-F238E27FC236}">
                  <a16:creationId xmlns:a16="http://schemas.microsoft.com/office/drawing/2014/main" id="{820B1E5D-1C92-E000-8E3D-88DF7A1F364C}"/>
                </a:ext>
              </a:extLst>
            </p:cNvPr>
            <p:cNvCxnSpPr>
              <a:cxnSpLocks/>
            </p:cNvCxnSpPr>
            <p:nvPr/>
          </p:nvCxnSpPr>
          <p:spPr>
            <a:xfrm>
              <a:off x="2996940" y="4911330"/>
              <a:ext cx="559365"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3" name="四角形: 角を丸くする 42">
              <a:extLst>
                <a:ext uri="{FF2B5EF4-FFF2-40B4-BE49-F238E27FC236}">
                  <a16:creationId xmlns:a16="http://schemas.microsoft.com/office/drawing/2014/main" id="{EACE8B04-05C6-6E49-4882-F608F8357A77}"/>
                </a:ext>
              </a:extLst>
            </p:cNvPr>
            <p:cNvSpPr/>
            <p:nvPr/>
          </p:nvSpPr>
          <p:spPr>
            <a:xfrm>
              <a:off x="1996759" y="3811337"/>
              <a:ext cx="386305" cy="679042"/>
            </a:xfrm>
            <a:prstGeom prst="round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注力</a:t>
              </a:r>
              <a:br>
                <a:rPr kumimoji="1" lang="en-US" altLang="ja-JP"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課題</a:t>
              </a:r>
            </a:p>
          </p:txBody>
        </p:sp>
        <p:sp>
          <p:nvSpPr>
            <p:cNvPr id="44" name="四角形: 角を丸くする 43">
              <a:extLst>
                <a:ext uri="{FF2B5EF4-FFF2-40B4-BE49-F238E27FC236}">
                  <a16:creationId xmlns:a16="http://schemas.microsoft.com/office/drawing/2014/main" id="{1C174D8D-F20F-AAE7-5ECA-F2103B867807}"/>
                </a:ext>
              </a:extLst>
            </p:cNvPr>
            <p:cNvSpPr/>
            <p:nvPr/>
          </p:nvSpPr>
          <p:spPr>
            <a:xfrm>
              <a:off x="3363152" y="3811337"/>
              <a:ext cx="386305" cy="679042"/>
            </a:xfrm>
            <a:prstGeom prst="round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注力</a:t>
              </a:r>
              <a:br>
                <a:rPr kumimoji="1" lang="en-US" altLang="ja-JP"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課題</a:t>
              </a:r>
            </a:p>
          </p:txBody>
        </p:sp>
        <p:cxnSp>
          <p:nvCxnSpPr>
            <p:cNvPr id="45" name="直線コネクタ 44">
              <a:extLst>
                <a:ext uri="{FF2B5EF4-FFF2-40B4-BE49-F238E27FC236}">
                  <a16:creationId xmlns:a16="http://schemas.microsoft.com/office/drawing/2014/main" id="{D04DFACD-4C77-595E-51BB-09AD0FCA7394}"/>
                </a:ext>
              </a:extLst>
            </p:cNvPr>
            <p:cNvCxnSpPr>
              <a:cxnSpLocks/>
            </p:cNvCxnSpPr>
            <p:nvPr/>
          </p:nvCxnSpPr>
          <p:spPr>
            <a:xfrm flipH="1">
              <a:off x="2189912" y="3246872"/>
              <a:ext cx="570633"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2B497142-CADB-199D-0D21-789A2BDB7150}"/>
                </a:ext>
              </a:extLst>
            </p:cNvPr>
            <p:cNvCxnSpPr>
              <a:cxnSpLocks/>
            </p:cNvCxnSpPr>
            <p:nvPr/>
          </p:nvCxnSpPr>
          <p:spPr>
            <a:xfrm>
              <a:off x="2996940" y="3246872"/>
              <a:ext cx="559365"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grpSp>
      <p:grpSp>
        <p:nvGrpSpPr>
          <p:cNvPr id="103" name="グループ化 102">
            <a:extLst>
              <a:ext uri="{FF2B5EF4-FFF2-40B4-BE49-F238E27FC236}">
                <a16:creationId xmlns:a16="http://schemas.microsoft.com/office/drawing/2014/main" id="{EAB0ED03-6072-47E6-14F8-68144DE187CD}"/>
              </a:ext>
            </a:extLst>
          </p:cNvPr>
          <p:cNvGrpSpPr/>
          <p:nvPr/>
        </p:nvGrpSpPr>
        <p:grpSpPr>
          <a:xfrm>
            <a:off x="4673664" y="2146879"/>
            <a:ext cx="2486762" cy="4428910"/>
            <a:chOff x="4741550" y="2146879"/>
            <a:chExt cx="2486762" cy="4428910"/>
          </a:xfrm>
        </p:grpSpPr>
        <p:sp>
          <p:nvSpPr>
            <p:cNvPr id="48" name="正方形/長方形 47">
              <a:extLst>
                <a:ext uri="{FF2B5EF4-FFF2-40B4-BE49-F238E27FC236}">
                  <a16:creationId xmlns:a16="http://schemas.microsoft.com/office/drawing/2014/main" id="{85DED175-E8FF-503A-967F-ED9B1260CD0D}"/>
                </a:ext>
              </a:extLst>
            </p:cNvPr>
            <p:cNvSpPr/>
            <p:nvPr/>
          </p:nvSpPr>
          <p:spPr>
            <a:xfrm>
              <a:off x="5394052" y="5475796"/>
              <a:ext cx="1181759" cy="1099993"/>
            </a:xfrm>
            <a:prstGeom prst="rect">
              <a:avLst/>
            </a:prstGeom>
            <a:solidFill>
              <a:srgbClr val="BFBFBF"/>
            </a:solidFill>
          </p:spPr>
          <p:txBody>
            <a:bodyPr wrap="none" rtlCol="0" anchor="ctr">
              <a:noAutofit/>
            </a:bodyPr>
            <a:lstStyle/>
            <a:p>
              <a:pPr algn="ctr"/>
              <a:r>
                <a:rPr lang="ja-JP" altLang="en-US" sz="1400" b="1">
                  <a:solidFill>
                    <a:schemeClr val="tx1"/>
                  </a:solidFill>
                  <a:latin typeface="EYInterstate" panose="02000503020000020004" pitchFamily="2" charset="0"/>
                  <a:ea typeface="Meiryo UI" panose="020B0604030504040204" pitchFamily="50" charset="-128"/>
                </a:rPr>
                <a:t>施策の</a:t>
              </a:r>
              <a:br>
                <a:rPr lang="en-US" altLang="ja-JP" sz="1400" b="1">
                  <a:solidFill>
                    <a:schemeClr val="tx1"/>
                  </a:solidFill>
                  <a:latin typeface="EYInterstate" panose="02000503020000020004" pitchFamily="2" charset="0"/>
                  <a:ea typeface="Meiryo UI" panose="020B0604030504040204" pitchFamily="50" charset="-128"/>
                </a:rPr>
              </a:br>
              <a:r>
                <a:rPr lang="ja-JP" altLang="en-US" sz="1400" b="1">
                  <a:solidFill>
                    <a:schemeClr val="tx1"/>
                  </a:solidFill>
                  <a:latin typeface="EYInterstate" panose="02000503020000020004" pitchFamily="2" charset="0"/>
                  <a:ea typeface="Meiryo UI" panose="020B0604030504040204" pitchFamily="50" charset="-128"/>
                </a:rPr>
                <a:t>アウトプット</a:t>
              </a:r>
              <a:endParaRPr kumimoji="1" lang="ja-JP" altLang="en-US" sz="1400" b="1">
                <a:solidFill>
                  <a:schemeClr val="tx1"/>
                </a:solidFill>
                <a:latin typeface="EYInterstate" panose="02000503020000020004" pitchFamily="2" charset="0"/>
                <a:ea typeface="Meiryo UI" panose="020B0604030504040204" pitchFamily="50" charset="-128"/>
              </a:endParaRPr>
            </a:p>
          </p:txBody>
        </p:sp>
        <p:sp>
          <p:nvSpPr>
            <p:cNvPr id="49" name="正方形/長方形 48">
              <a:extLst>
                <a:ext uri="{FF2B5EF4-FFF2-40B4-BE49-F238E27FC236}">
                  <a16:creationId xmlns:a16="http://schemas.microsoft.com/office/drawing/2014/main" id="{9E1A80DE-72EC-0CC4-B3F9-DFDF384C0890}"/>
                </a:ext>
              </a:extLst>
            </p:cNvPr>
            <p:cNvSpPr/>
            <p:nvPr/>
          </p:nvSpPr>
          <p:spPr>
            <a:xfrm>
              <a:off x="5398005" y="2146879"/>
              <a:ext cx="1181759" cy="1099993"/>
            </a:xfrm>
            <a:prstGeom prst="rect">
              <a:avLst/>
            </a:prstGeom>
            <a:solidFill>
              <a:srgbClr val="BFBFBF"/>
            </a:solidFill>
          </p:spPr>
          <p:txBody>
            <a:bodyPr wrap="none" rtlCol="0" anchor="ctr">
              <a:noAutofit/>
            </a:bodyPr>
            <a:lstStyle/>
            <a:p>
              <a:pPr algn="ctr"/>
              <a:r>
                <a:rPr kumimoji="1" lang="ja-JP" altLang="en-US" sz="1400" b="1">
                  <a:solidFill>
                    <a:schemeClr val="tx1"/>
                  </a:solidFill>
                  <a:latin typeface="EYInterstate" panose="02000503020000020004" pitchFamily="2" charset="0"/>
                  <a:ea typeface="Meiryo UI" panose="020B0604030504040204" pitchFamily="50" charset="-128"/>
                </a:rPr>
                <a:t>総合的な</a:t>
              </a:r>
              <a:br>
                <a:rPr kumimoji="1" lang="en-US" altLang="ja-JP"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アウトカム</a:t>
              </a:r>
              <a:br>
                <a:rPr kumimoji="1" lang="en-US" altLang="ja-JP" sz="1400" b="1">
                  <a:solidFill>
                    <a:schemeClr val="tx1"/>
                  </a:solidFill>
                  <a:latin typeface="EYInterstate" panose="02000503020000020004" pitchFamily="2" charset="0"/>
                  <a:ea typeface="Meiryo UI" panose="020B0604030504040204" pitchFamily="50" charset="-128"/>
                </a:rPr>
              </a:br>
              <a:r>
                <a:rPr kumimoji="1" lang="ja-JP" altLang="en-US" sz="1400" b="1">
                  <a:solidFill>
                    <a:schemeClr val="tx1"/>
                  </a:solidFill>
                  <a:latin typeface="EYInterstate" panose="02000503020000020004" pitchFamily="2" charset="0"/>
                  <a:ea typeface="Meiryo UI" panose="020B0604030504040204" pitchFamily="50" charset="-128"/>
                </a:rPr>
                <a:t>（</a:t>
              </a:r>
              <a:r>
                <a:rPr kumimoji="1" lang="en-US" altLang="ja-JP" sz="1400" b="1">
                  <a:solidFill>
                    <a:schemeClr val="tx1"/>
                  </a:solidFill>
                  <a:latin typeface="EYInterstate" panose="02000503020000020004" pitchFamily="2" charset="0"/>
                  <a:ea typeface="Meiryo UI" panose="020B0604030504040204" pitchFamily="50" charset="-128"/>
                </a:rPr>
                <a:t>KGI</a:t>
              </a:r>
              <a:r>
                <a:rPr kumimoji="1" lang="ja-JP" altLang="en-US" sz="1400" b="1">
                  <a:solidFill>
                    <a:schemeClr val="tx1"/>
                  </a:solidFill>
                  <a:latin typeface="EYInterstate" panose="02000503020000020004" pitchFamily="2" charset="0"/>
                  <a:ea typeface="Meiryo UI" panose="020B0604030504040204" pitchFamily="50" charset="-128"/>
                </a:rPr>
                <a:t>）</a:t>
              </a:r>
            </a:p>
          </p:txBody>
        </p:sp>
        <p:sp>
          <p:nvSpPr>
            <p:cNvPr id="50" name="正方形/長方形 49">
              <a:extLst>
                <a:ext uri="{FF2B5EF4-FFF2-40B4-BE49-F238E27FC236}">
                  <a16:creationId xmlns:a16="http://schemas.microsoft.com/office/drawing/2014/main" id="{AAF4A9B1-E830-0060-9C7B-E41A61AE22C9}"/>
                </a:ext>
              </a:extLst>
            </p:cNvPr>
            <p:cNvSpPr/>
            <p:nvPr/>
          </p:nvSpPr>
          <p:spPr>
            <a:xfrm>
              <a:off x="5398005" y="3811337"/>
              <a:ext cx="1181759" cy="1099993"/>
            </a:xfrm>
            <a:prstGeom prst="rect">
              <a:avLst/>
            </a:prstGeom>
            <a:solidFill>
              <a:srgbClr val="BFBFBF"/>
            </a:solidFill>
          </p:spPr>
          <p:txBody>
            <a:bodyPr wrap="none" rtlCol="0" anchor="ctr">
              <a:noAutofit/>
            </a:bodyPr>
            <a:lstStyle/>
            <a:p>
              <a:pPr algn="ctr"/>
              <a:r>
                <a:rPr lang="ja-JP" altLang="en-US" sz="1400" b="1">
                  <a:solidFill>
                    <a:schemeClr val="tx1"/>
                  </a:solidFill>
                  <a:latin typeface="EYInterstate" panose="02000503020000020004" pitchFamily="2" charset="0"/>
                  <a:ea typeface="Meiryo UI" panose="020B0604030504040204" pitchFamily="50" charset="-128"/>
                </a:rPr>
                <a:t>施策の</a:t>
              </a:r>
              <a:br>
                <a:rPr lang="en-US" altLang="ja-JP" sz="1400" b="1">
                  <a:solidFill>
                    <a:schemeClr val="tx1"/>
                  </a:solidFill>
                  <a:latin typeface="EYInterstate" panose="02000503020000020004" pitchFamily="2" charset="0"/>
                  <a:ea typeface="Meiryo UI" panose="020B0604030504040204" pitchFamily="50" charset="-128"/>
                </a:rPr>
              </a:br>
              <a:r>
                <a:rPr lang="ja-JP" altLang="en-US" sz="1400" b="1">
                  <a:solidFill>
                    <a:schemeClr val="tx1"/>
                  </a:solidFill>
                  <a:latin typeface="EYInterstate" panose="02000503020000020004" pitchFamily="2" charset="0"/>
                  <a:ea typeface="Meiryo UI" panose="020B0604030504040204" pitchFamily="50" charset="-128"/>
                </a:rPr>
                <a:t>アウトカム</a:t>
              </a:r>
              <a:br>
                <a:rPr lang="en-US" altLang="ja-JP" sz="1400" b="1">
                  <a:solidFill>
                    <a:schemeClr val="tx1"/>
                  </a:solidFill>
                  <a:latin typeface="EYInterstate" panose="02000503020000020004" pitchFamily="2" charset="0"/>
                  <a:ea typeface="Meiryo UI" panose="020B0604030504040204" pitchFamily="50" charset="-128"/>
                </a:rPr>
              </a:br>
              <a:r>
                <a:rPr lang="ja-JP" altLang="en-US" sz="1400" b="1">
                  <a:solidFill>
                    <a:schemeClr val="tx1"/>
                  </a:solidFill>
                  <a:latin typeface="EYInterstate" panose="02000503020000020004" pitchFamily="2" charset="0"/>
                  <a:ea typeface="Meiryo UI" panose="020B0604030504040204" pitchFamily="50" charset="-128"/>
                </a:rPr>
                <a:t>（</a:t>
              </a:r>
              <a:r>
                <a:rPr lang="en-US" altLang="ja-JP" sz="1400" b="1">
                  <a:solidFill>
                    <a:schemeClr val="tx1"/>
                  </a:solidFill>
                  <a:latin typeface="EYInterstate" panose="02000503020000020004" pitchFamily="2" charset="0"/>
                  <a:ea typeface="Meiryo UI" panose="020B0604030504040204" pitchFamily="50" charset="-128"/>
                </a:rPr>
                <a:t>KPI</a:t>
              </a:r>
              <a:r>
                <a:rPr lang="ja-JP" altLang="en-US" sz="1400" b="1">
                  <a:solidFill>
                    <a:schemeClr val="tx1"/>
                  </a:solidFill>
                  <a:latin typeface="EYInterstate" panose="02000503020000020004" pitchFamily="2" charset="0"/>
                  <a:ea typeface="Meiryo UI" panose="020B0604030504040204" pitchFamily="50" charset="-128"/>
                </a:rPr>
                <a:t>）</a:t>
              </a:r>
              <a:endParaRPr kumimoji="1" lang="en-US" altLang="ja-JP" sz="1400" b="1">
                <a:solidFill>
                  <a:schemeClr val="tx1"/>
                </a:solidFill>
                <a:latin typeface="EYInterstate" panose="02000503020000020004" pitchFamily="2" charset="0"/>
                <a:ea typeface="Meiryo UI" panose="020B0604030504040204" pitchFamily="50" charset="-128"/>
              </a:endParaRPr>
            </a:p>
          </p:txBody>
        </p:sp>
        <p:cxnSp>
          <p:nvCxnSpPr>
            <p:cNvPr id="51" name="直線コネクタ 50">
              <a:extLst>
                <a:ext uri="{FF2B5EF4-FFF2-40B4-BE49-F238E27FC236}">
                  <a16:creationId xmlns:a16="http://schemas.microsoft.com/office/drawing/2014/main" id="{54EEB941-6724-905D-C5D2-6609BC64A6E8}"/>
                </a:ext>
              </a:extLst>
            </p:cNvPr>
            <p:cNvCxnSpPr>
              <a:cxnSpLocks/>
            </p:cNvCxnSpPr>
            <p:nvPr/>
          </p:nvCxnSpPr>
          <p:spPr>
            <a:xfrm>
              <a:off x="5988884" y="3246872"/>
              <a:ext cx="0"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7E5445D5-3ABF-1800-17F2-9562BD7D1B6D}"/>
                </a:ext>
              </a:extLst>
            </p:cNvPr>
            <p:cNvCxnSpPr>
              <a:cxnSpLocks/>
            </p:cNvCxnSpPr>
            <p:nvPr/>
          </p:nvCxnSpPr>
          <p:spPr>
            <a:xfrm flipH="1">
              <a:off x="5984931" y="4911330"/>
              <a:ext cx="3953"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5B2C29A8-35EC-FB2F-3D98-5706ABB49186}"/>
                </a:ext>
              </a:extLst>
            </p:cNvPr>
            <p:cNvCxnSpPr>
              <a:cxnSpLocks/>
            </p:cNvCxnSpPr>
            <p:nvPr/>
          </p:nvCxnSpPr>
          <p:spPr>
            <a:xfrm flipH="1">
              <a:off x="5015599" y="4911330"/>
              <a:ext cx="776301"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5A24D7F5-CFB4-07EF-36A5-4138CA7D9712}"/>
                </a:ext>
              </a:extLst>
            </p:cNvPr>
            <p:cNvSpPr/>
            <p:nvPr/>
          </p:nvSpPr>
          <p:spPr>
            <a:xfrm>
              <a:off x="4741550" y="5475796"/>
              <a:ext cx="548097" cy="679042"/>
            </a:xfrm>
            <a:prstGeom prst="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a:t>
              </a:r>
              <a:endParaRPr kumimoji="1" lang="en-US" altLang="ja-JP" sz="1100" b="1">
                <a:solidFill>
                  <a:schemeClr val="bg1">
                    <a:lumMod val="50000"/>
                  </a:schemeClr>
                </a:solidFill>
                <a:latin typeface="EYInterstate" panose="02000503020000020004" pitchFamily="2" charset="0"/>
                <a:ea typeface="Meiryo UI" panose="020B0604030504040204" pitchFamily="50" charset="-128"/>
              </a:endParaRPr>
            </a:p>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プット</a:t>
              </a:r>
            </a:p>
          </p:txBody>
        </p:sp>
        <p:sp>
          <p:nvSpPr>
            <p:cNvPr id="63" name="正方形/長方形 62">
              <a:extLst>
                <a:ext uri="{FF2B5EF4-FFF2-40B4-BE49-F238E27FC236}">
                  <a16:creationId xmlns:a16="http://schemas.microsoft.com/office/drawing/2014/main" id="{07150F40-58A7-ECC5-5044-A30E95F233B5}"/>
                </a:ext>
              </a:extLst>
            </p:cNvPr>
            <p:cNvSpPr/>
            <p:nvPr/>
          </p:nvSpPr>
          <p:spPr>
            <a:xfrm>
              <a:off x="6680215" y="5475796"/>
              <a:ext cx="548097" cy="679042"/>
            </a:xfrm>
            <a:prstGeom prst="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a:t>
              </a:r>
              <a:endParaRPr kumimoji="1" lang="en-US" altLang="ja-JP" sz="1100" b="1">
                <a:solidFill>
                  <a:schemeClr val="bg1">
                    <a:lumMod val="50000"/>
                  </a:schemeClr>
                </a:solidFill>
                <a:latin typeface="EYInterstate" panose="02000503020000020004" pitchFamily="2" charset="0"/>
                <a:ea typeface="Meiryo UI" panose="020B0604030504040204" pitchFamily="50" charset="-128"/>
              </a:endParaRPr>
            </a:p>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プット</a:t>
              </a:r>
            </a:p>
          </p:txBody>
        </p:sp>
        <p:cxnSp>
          <p:nvCxnSpPr>
            <p:cNvPr id="64" name="直線コネクタ 63">
              <a:extLst>
                <a:ext uri="{FF2B5EF4-FFF2-40B4-BE49-F238E27FC236}">
                  <a16:creationId xmlns:a16="http://schemas.microsoft.com/office/drawing/2014/main" id="{1081DED9-4FA3-931F-2CAB-5F17E4FB9E21}"/>
                </a:ext>
              </a:extLst>
            </p:cNvPr>
            <p:cNvCxnSpPr>
              <a:cxnSpLocks/>
            </p:cNvCxnSpPr>
            <p:nvPr/>
          </p:nvCxnSpPr>
          <p:spPr>
            <a:xfrm>
              <a:off x="6160626" y="4911330"/>
              <a:ext cx="793638" cy="564465"/>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8" name="正方形/長方形 67">
              <a:extLst>
                <a:ext uri="{FF2B5EF4-FFF2-40B4-BE49-F238E27FC236}">
                  <a16:creationId xmlns:a16="http://schemas.microsoft.com/office/drawing/2014/main" id="{CC73CC6F-1966-E9DF-07A9-0FEAED65F031}"/>
                </a:ext>
              </a:extLst>
            </p:cNvPr>
            <p:cNvSpPr/>
            <p:nvPr/>
          </p:nvSpPr>
          <p:spPr>
            <a:xfrm>
              <a:off x="4741550" y="3811337"/>
              <a:ext cx="548097" cy="679042"/>
            </a:xfrm>
            <a:prstGeom prst="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アウトカム</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r>
                <a:rPr kumimoji="1" lang="en-US" altLang="ja-JP" sz="1100" b="1">
                  <a:solidFill>
                    <a:schemeClr val="bg1">
                      <a:lumMod val="50000"/>
                    </a:schemeClr>
                  </a:solidFill>
                  <a:latin typeface="EYInterstate" panose="02000503020000020004" pitchFamily="2" charset="0"/>
                  <a:ea typeface="Meiryo UI" panose="020B0604030504040204" pitchFamily="50" charset="-128"/>
                </a:rPr>
                <a:t>KPI</a:t>
              </a: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p>
          </p:txBody>
        </p:sp>
        <p:sp>
          <p:nvSpPr>
            <p:cNvPr id="72" name="正方形/長方形 71">
              <a:extLst>
                <a:ext uri="{FF2B5EF4-FFF2-40B4-BE49-F238E27FC236}">
                  <a16:creationId xmlns:a16="http://schemas.microsoft.com/office/drawing/2014/main" id="{14F76166-C62D-0150-543B-E24B164B80FC}"/>
                </a:ext>
              </a:extLst>
            </p:cNvPr>
            <p:cNvSpPr/>
            <p:nvPr/>
          </p:nvSpPr>
          <p:spPr>
            <a:xfrm>
              <a:off x="6680215" y="3811337"/>
              <a:ext cx="548097" cy="679042"/>
            </a:xfrm>
            <a:prstGeom prst="rect">
              <a:avLst/>
            </a:prstGeom>
            <a:solidFill>
              <a:srgbClr val="BFBFBF"/>
            </a:solidFill>
          </p:spPr>
          <p:txBody>
            <a:bodyPr wrap="none" rtlCol="0" anchor="ctr">
              <a:noAutofit/>
            </a:bodyPr>
            <a:lstStyle/>
            <a:p>
              <a:pPr algn="ctr"/>
              <a:r>
                <a:rPr kumimoji="1" lang="ja-JP" altLang="en-US" sz="1100" b="1">
                  <a:solidFill>
                    <a:schemeClr val="bg1">
                      <a:lumMod val="50000"/>
                    </a:schemeClr>
                  </a:solidFill>
                  <a:latin typeface="EYInterstate" panose="02000503020000020004" pitchFamily="2" charset="0"/>
                  <a:ea typeface="Meiryo UI" panose="020B0604030504040204" pitchFamily="50" charset="-128"/>
                </a:rPr>
                <a:t>施策の</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アウトカム</a:t>
              </a:r>
              <a:br>
                <a:rPr kumimoji="1" lang="ja-JP" altLang="en-US" sz="1100" b="1">
                  <a:solidFill>
                    <a:schemeClr val="bg1">
                      <a:lumMod val="50000"/>
                    </a:schemeClr>
                  </a:solidFill>
                  <a:latin typeface="EYInterstate" panose="02000503020000020004" pitchFamily="2" charset="0"/>
                  <a:ea typeface="Meiryo UI" panose="020B0604030504040204" pitchFamily="50" charset="-128"/>
                </a:rPr>
              </a:b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r>
                <a:rPr kumimoji="1" lang="en-US" altLang="ja-JP" sz="1100" b="1">
                  <a:solidFill>
                    <a:schemeClr val="bg1">
                      <a:lumMod val="50000"/>
                    </a:schemeClr>
                  </a:solidFill>
                  <a:latin typeface="EYInterstate" panose="02000503020000020004" pitchFamily="2" charset="0"/>
                  <a:ea typeface="Meiryo UI" panose="020B0604030504040204" pitchFamily="50" charset="-128"/>
                </a:rPr>
                <a:t>KPI</a:t>
              </a:r>
              <a:r>
                <a:rPr kumimoji="1" lang="ja-JP" altLang="en-US" sz="1100" b="1">
                  <a:solidFill>
                    <a:schemeClr val="bg1">
                      <a:lumMod val="50000"/>
                    </a:schemeClr>
                  </a:solidFill>
                  <a:latin typeface="EYInterstate" panose="02000503020000020004" pitchFamily="2" charset="0"/>
                  <a:ea typeface="Meiryo UI" panose="020B0604030504040204" pitchFamily="50" charset="-128"/>
                </a:rPr>
                <a:t>）</a:t>
              </a:r>
            </a:p>
          </p:txBody>
        </p:sp>
        <p:cxnSp>
          <p:nvCxnSpPr>
            <p:cNvPr id="96" name="直線コネクタ 95">
              <a:extLst>
                <a:ext uri="{FF2B5EF4-FFF2-40B4-BE49-F238E27FC236}">
                  <a16:creationId xmlns:a16="http://schemas.microsoft.com/office/drawing/2014/main" id="{4CF7940F-A0C1-0279-9394-F2E377DE6357}"/>
                </a:ext>
              </a:extLst>
            </p:cNvPr>
            <p:cNvCxnSpPr>
              <a:cxnSpLocks/>
            </p:cNvCxnSpPr>
            <p:nvPr/>
          </p:nvCxnSpPr>
          <p:spPr>
            <a:xfrm flipH="1">
              <a:off x="5015599" y="3246872"/>
              <a:ext cx="809625"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E41D751F-2723-085E-3DA5-606DB622233B}"/>
                </a:ext>
              </a:extLst>
            </p:cNvPr>
            <p:cNvCxnSpPr>
              <a:cxnSpLocks/>
            </p:cNvCxnSpPr>
            <p:nvPr/>
          </p:nvCxnSpPr>
          <p:spPr>
            <a:xfrm>
              <a:off x="6160626" y="3246872"/>
              <a:ext cx="793638" cy="564464"/>
            </a:xfrm>
            <a:prstGeom prst="line">
              <a:avLst/>
            </a:prstGeom>
            <a:ln w="9525">
              <a:solidFill>
                <a:schemeClr val="bg1">
                  <a:lumMod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8" name="楕円 97">
              <a:extLst>
                <a:ext uri="{FF2B5EF4-FFF2-40B4-BE49-F238E27FC236}">
                  <a16:creationId xmlns:a16="http://schemas.microsoft.com/office/drawing/2014/main" id="{AA863A47-3F67-A312-C1F9-A61A9056D10E}"/>
                </a:ext>
              </a:extLst>
            </p:cNvPr>
            <p:cNvSpPr/>
            <p:nvPr/>
          </p:nvSpPr>
          <p:spPr>
            <a:xfrm>
              <a:off x="5398005" y="2146879"/>
              <a:ext cx="253265" cy="252000"/>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bg1"/>
                  </a:solidFill>
                  <a:latin typeface="Meiryo UI" panose="020B0604030504040204" pitchFamily="50" charset="-128"/>
                  <a:ea typeface="Meiryo UI" panose="020B0604030504040204" pitchFamily="50" charset="-128"/>
                </a:rPr>
                <a:t>1</a:t>
              </a:r>
              <a:endParaRPr lang="ja-JP" altLang="en-US" sz="1200" b="1">
                <a:solidFill>
                  <a:schemeClr val="bg1"/>
                </a:solidFill>
                <a:latin typeface="Meiryo UI" panose="020B0604030504040204" pitchFamily="50" charset="-128"/>
                <a:ea typeface="Meiryo UI" panose="020B0604030504040204" pitchFamily="50" charset="-128"/>
              </a:endParaRPr>
            </a:p>
          </p:txBody>
        </p:sp>
        <p:sp>
          <p:nvSpPr>
            <p:cNvPr id="99" name="楕円 98">
              <a:extLst>
                <a:ext uri="{FF2B5EF4-FFF2-40B4-BE49-F238E27FC236}">
                  <a16:creationId xmlns:a16="http://schemas.microsoft.com/office/drawing/2014/main" id="{0615E88B-5CA3-AA5E-0C08-07982E4943EF}"/>
                </a:ext>
              </a:extLst>
            </p:cNvPr>
            <p:cNvSpPr/>
            <p:nvPr/>
          </p:nvSpPr>
          <p:spPr>
            <a:xfrm>
              <a:off x="5862252" y="3403105"/>
              <a:ext cx="253265" cy="252000"/>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bg1"/>
                  </a:solidFill>
                  <a:latin typeface="Meiryo UI" panose="020B0604030504040204" pitchFamily="50" charset="-128"/>
                  <a:ea typeface="Meiryo UI" panose="020B0604030504040204" pitchFamily="50" charset="-128"/>
                </a:rPr>
                <a:t>2</a:t>
              </a:r>
              <a:endParaRPr lang="ja-JP" altLang="en-US" sz="1200" b="1">
                <a:solidFill>
                  <a:schemeClr val="bg1"/>
                </a:solidFill>
                <a:latin typeface="Meiryo UI" panose="020B0604030504040204" pitchFamily="50" charset="-128"/>
                <a:ea typeface="Meiryo UI" panose="020B0604030504040204" pitchFamily="50" charset="-128"/>
              </a:endParaRPr>
            </a:p>
          </p:txBody>
        </p:sp>
        <p:sp>
          <p:nvSpPr>
            <p:cNvPr id="100" name="楕円 99">
              <a:extLst>
                <a:ext uri="{FF2B5EF4-FFF2-40B4-BE49-F238E27FC236}">
                  <a16:creationId xmlns:a16="http://schemas.microsoft.com/office/drawing/2014/main" id="{17120F63-8EB9-C89F-638D-2D8D267FE0B3}"/>
                </a:ext>
              </a:extLst>
            </p:cNvPr>
            <p:cNvSpPr/>
            <p:nvPr/>
          </p:nvSpPr>
          <p:spPr>
            <a:xfrm>
              <a:off x="5398005" y="3811337"/>
              <a:ext cx="253265" cy="252000"/>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bg1"/>
                  </a:solidFill>
                  <a:latin typeface="Meiryo UI" panose="020B0604030504040204" pitchFamily="50" charset="-128"/>
                  <a:ea typeface="Meiryo UI" panose="020B0604030504040204" pitchFamily="50" charset="-128"/>
                </a:rPr>
                <a:t>1</a:t>
              </a:r>
              <a:endParaRPr lang="ja-JP" altLang="en-US" sz="1200" b="1">
                <a:solidFill>
                  <a:schemeClr val="bg1"/>
                </a:solidFill>
                <a:latin typeface="Meiryo UI" panose="020B0604030504040204" pitchFamily="50" charset="-128"/>
                <a:ea typeface="Meiryo UI" panose="020B0604030504040204" pitchFamily="50" charset="-128"/>
              </a:endParaRPr>
            </a:p>
          </p:txBody>
        </p:sp>
        <p:sp>
          <p:nvSpPr>
            <p:cNvPr id="101" name="楕円 100">
              <a:extLst>
                <a:ext uri="{FF2B5EF4-FFF2-40B4-BE49-F238E27FC236}">
                  <a16:creationId xmlns:a16="http://schemas.microsoft.com/office/drawing/2014/main" id="{F8BE64CC-71BA-46C6-BCA7-BBBF48962CA0}"/>
                </a:ext>
              </a:extLst>
            </p:cNvPr>
            <p:cNvSpPr/>
            <p:nvPr/>
          </p:nvSpPr>
          <p:spPr>
            <a:xfrm>
              <a:off x="5398005" y="5475796"/>
              <a:ext cx="253265" cy="252000"/>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bg1"/>
                  </a:solidFill>
                  <a:latin typeface="Meiryo UI" panose="020B0604030504040204" pitchFamily="50" charset="-128"/>
                  <a:ea typeface="Meiryo UI" panose="020B0604030504040204" pitchFamily="50" charset="-128"/>
                </a:rPr>
                <a:t>1</a:t>
              </a:r>
              <a:endParaRPr lang="ja-JP" altLang="en-US" sz="1200" b="1">
                <a:solidFill>
                  <a:schemeClr val="bg1"/>
                </a:solidFill>
                <a:latin typeface="Meiryo UI" panose="020B0604030504040204" pitchFamily="50" charset="-128"/>
                <a:ea typeface="Meiryo UI" panose="020B0604030504040204" pitchFamily="50" charset="-128"/>
              </a:endParaRPr>
            </a:p>
          </p:txBody>
        </p:sp>
        <p:sp>
          <p:nvSpPr>
            <p:cNvPr id="102" name="楕円 101">
              <a:extLst>
                <a:ext uri="{FF2B5EF4-FFF2-40B4-BE49-F238E27FC236}">
                  <a16:creationId xmlns:a16="http://schemas.microsoft.com/office/drawing/2014/main" id="{FE2CF2FF-CE48-ED8B-8C3D-CB01CB856F31}"/>
                </a:ext>
              </a:extLst>
            </p:cNvPr>
            <p:cNvSpPr/>
            <p:nvPr/>
          </p:nvSpPr>
          <p:spPr>
            <a:xfrm>
              <a:off x="5862252" y="5067563"/>
              <a:ext cx="253265" cy="252000"/>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bg1"/>
                  </a:solidFill>
                  <a:latin typeface="Meiryo UI" panose="020B0604030504040204" pitchFamily="50" charset="-128"/>
                  <a:ea typeface="Meiryo UI" panose="020B0604030504040204" pitchFamily="50" charset="-128"/>
                </a:rPr>
                <a:t>2</a:t>
              </a:r>
              <a:endParaRPr lang="ja-JP" altLang="en-US" sz="1200" b="1">
                <a:solidFill>
                  <a:schemeClr val="bg1"/>
                </a:solidFill>
                <a:latin typeface="Meiryo UI" panose="020B0604030504040204" pitchFamily="50" charset="-128"/>
                <a:ea typeface="Meiryo UI" panose="020B0604030504040204" pitchFamily="50" charset="-128"/>
              </a:endParaRPr>
            </a:p>
          </p:txBody>
        </p:sp>
      </p:grpSp>
      <p:sp>
        <p:nvSpPr>
          <p:cNvPr id="105" name="矢印: 五方向 104">
            <a:extLst>
              <a:ext uri="{FF2B5EF4-FFF2-40B4-BE49-F238E27FC236}">
                <a16:creationId xmlns:a16="http://schemas.microsoft.com/office/drawing/2014/main" id="{506F3D74-94D6-39F6-6319-6307EE331C89}"/>
              </a:ext>
            </a:extLst>
          </p:cNvPr>
          <p:cNvSpPr/>
          <p:nvPr/>
        </p:nvSpPr>
        <p:spPr>
          <a:xfrm>
            <a:off x="7550069" y="49470"/>
            <a:ext cx="1023967" cy="218634"/>
          </a:xfrm>
          <a:prstGeom prst="homePlate">
            <a:avLst/>
          </a:prstGeom>
          <a:solidFill>
            <a:srgbClr val="687A70"/>
          </a:solidFill>
        </p:spPr>
        <p:txBody>
          <a:bodyPr wrap="none" rtlCol="0" anchor="ctr">
            <a:noAutofit/>
          </a:bodyPr>
          <a:lstStyle/>
          <a:p>
            <a:pPr algn="ctr" fontAlgn="auto">
              <a:spcBef>
                <a:spcPts val="0"/>
              </a:spcBef>
              <a:spcAft>
                <a:spcPts val="0"/>
              </a:spcAft>
            </a:pPr>
            <a:r>
              <a:rPr kumimoji="0" lang="ja-JP" altLang="en-US" sz="800" b="1" kern="0">
                <a:solidFill>
                  <a:schemeClr val="bg1"/>
                </a:solidFill>
                <a:latin typeface="Meiryo UI" panose="020B0604030504040204" pitchFamily="50" charset="-128"/>
                <a:ea typeface="Meiryo UI" panose="020B0604030504040204" pitchFamily="50" charset="-128"/>
              </a:rPr>
              <a:t>これまでの振り返り</a:t>
            </a:r>
          </a:p>
        </p:txBody>
      </p:sp>
      <p:sp>
        <p:nvSpPr>
          <p:cNvPr id="106" name="矢印: 五方向 105">
            <a:extLst>
              <a:ext uri="{FF2B5EF4-FFF2-40B4-BE49-F238E27FC236}">
                <a16:creationId xmlns:a16="http://schemas.microsoft.com/office/drawing/2014/main" id="{C235024E-3047-140B-2CC9-F1D716167424}"/>
              </a:ext>
            </a:extLst>
          </p:cNvPr>
          <p:cNvSpPr/>
          <p:nvPr/>
        </p:nvSpPr>
        <p:spPr>
          <a:xfrm>
            <a:off x="8614933" y="49470"/>
            <a:ext cx="1023967" cy="218634"/>
          </a:xfrm>
          <a:prstGeom prst="homePlate">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振り返り結果を</a:t>
            </a:r>
            <a:br>
              <a:rPr kumimoji="0" lang="en-US" altLang="ja-JP"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br>
            <a:r>
              <a:rPr kumimoji="0" lang="ja-JP" altLang="en-US" sz="8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踏まえた改善</a:t>
            </a:r>
          </a:p>
        </p:txBody>
      </p:sp>
      <p:sp>
        <p:nvSpPr>
          <p:cNvPr id="107" name="正方形/長方形 106">
            <a:extLst>
              <a:ext uri="{FF2B5EF4-FFF2-40B4-BE49-F238E27FC236}">
                <a16:creationId xmlns:a16="http://schemas.microsoft.com/office/drawing/2014/main" id="{F2BA4C7D-E4BE-D29A-E665-A5807D8F469B}"/>
              </a:ext>
            </a:extLst>
          </p:cNvPr>
          <p:cNvSpPr/>
          <p:nvPr/>
        </p:nvSpPr>
        <p:spPr>
          <a:xfrm>
            <a:off x="9674150" y="49470"/>
            <a:ext cx="923544" cy="218634"/>
          </a:xfrm>
          <a:prstGeom prst="rect">
            <a:avLst/>
          </a:prstGeom>
          <a:solidFill>
            <a:srgbClr val="ABD958"/>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一般</a:t>
            </a:r>
          </a:p>
        </p:txBody>
      </p:sp>
    </p:spTree>
    <p:extLst>
      <p:ext uri="{BB962C8B-B14F-4D97-AF65-F5344CB8AC3E}">
        <p14:creationId xmlns:p14="http://schemas.microsoft.com/office/powerpoint/2010/main" val="1755149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C00F952D-4BD9-B1D5-345E-64C53C71588C}"/>
              </a:ext>
            </a:extLst>
          </p:cNvPr>
          <p:cNvPicPr>
            <a:picLocks noChangeAspect="1"/>
          </p:cNvPicPr>
          <p:nvPr/>
        </p:nvPicPr>
        <p:blipFill>
          <a:blip r:embed="rId2"/>
          <a:srcRect r="177" b="36"/>
          <a:stretch>
            <a:fillRect/>
          </a:stretch>
        </p:blipFill>
        <p:spPr>
          <a:xfrm>
            <a:off x="9004583" y="2012854"/>
            <a:ext cx="1189446" cy="839913"/>
          </a:xfrm>
          <a:prstGeom prst="rect">
            <a:avLst/>
          </a:prstGeom>
          <a:ln>
            <a:solidFill>
              <a:schemeClr val="bg1">
                <a:lumMod val="50000"/>
              </a:schemeClr>
            </a:solidFill>
          </a:ln>
        </p:spPr>
      </p:pic>
      <p:sp>
        <p:nvSpPr>
          <p:cNvPr id="5" name="スライド番号プレースホルダー 4"/>
          <p:cNvSpPr>
            <a:spLocks noGrp="1"/>
          </p:cNvSpPr>
          <p:nvPr>
            <p:ph type="sldNum" sz="quarter" idx="12"/>
          </p:nvPr>
        </p:nvSpPr>
        <p:spPr/>
        <p:txBody>
          <a:bodyPr/>
          <a:lstStyle/>
          <a:p>
            <a:pPr defTabSz="987095" fontAlgn="auto">
              <a:spcBef>
                <a:spcPts val="0"/>
              </a:spcBef>
              <a:spcAft>
                <a:spcPts val="0"/>
              </a:spcAft>
            </a:pPr>
            <a:fld id="{1123D02A-6F86-4A6C-A0C0-E1D6F59CE4A4}" type="slidenum">
              <a:rPr lang="ja-JP" altLang="en-US">
                <a:solidFill>
                  <a:prstClr val="black"/>
                </a:solidFill>
              </a:rPr>
              <a:pPr defTabSz="987095" fontAlgn="auto">
                <a:spcBef>
                  <a:spcPts val="0"/>
                </a:spcBef>
                <a:spcAft>
                  <a:spcPts val="0"/>
                </a:spcAft>
              </a:pPr>
              <a:t>9</a:t>
            </a:fld>
            <a:endParaRPr lang="ja-JP" altLang="en-US">
              <a:solidFill>
                <a:prstClr val="black"/>
              </a:solidFill>
            </a:endParaRPr>
          </a:p>
        </p:txBody>
      </p:sp>
      <p:sp>
        <p:nvSpPr>
          <p:cNvPr id="12" name="テキスト ボックス 11">
            <a:extLst>
              <a:ext uri="{FF2B5EF4-FFF2-40B4-BE49-F238E27FC236}">
                <a16:creationId xmlns:a16="http://schemas.microsoft.com/office/drawing/2014/main" id="{D938ACBC-7A0D-495C-A121-0C3B1F4BFF02}"/>
              </a:ext>
            </a:extLst>
          </p:cNvPr>
          <p:cNvSpPr txBox="1"/>
          <p:nvPr/>
        </p:nvSpPr>
        <p:spPr>
          <a:xfrm>
            <a:off x="605548" y="204972"/>
            <a:ext cx="2627642" cy="457818"/>
          </a:xfrm>
          <a:prstGeom prst="rect">
            <a:avLst/>
          </a:prstGeom>
          <a:noFill/>
        </p:spPr>
        <p:txBody>
          <a:bodyPr wrap="none" rtlCol="0">
            <a:spAutoFit/>
          </a:bodyPr>
          <a:lstStyle/>
          <a:p>
            <a:pPr defTabSz="987095" fontAlgn="auto">
              <a:spcBef>
                <a:spcPts val="0"/>
              </a:spcBef>
              <a:spcAft>
                <a:spcPts val="0"/>
              </a:spcAft>
            </a:pPr>
            <a:r>
              <a:rPr lang="ja-JP" altLang="en-US" sz="2375" b="1">
                <a:solidFill>
                  <a:prstClr val="black"/>
                </a:solidFill>
                <a:latin typeface="Meiryo UI" panose="020B0604030504040204" pitchFamily="50" charset="-128"/>
                <a:ea typeface="Meiryo UI" panose="020B0604030504040204" pitchFamily="50" charset="-128"/>
                <a:cs typeface="Meiryo UI" panose="020B0604030504040204" pitchFamily="50" charset="-128"/>
              </a:rPr>
              <a:t>効果検証の全体像</a:t>
            </a:r>
          </a:p>
        </p:txBody>
      </p:sp>
      <p:sp>
        <p:nvSpPr>
          <p:cNvPr id="35" name="Text Placeholder 7">
            <a:extLst>
              <a:ext uri="{FF2B5EF4-FFF2-40B4-BE49-F238E27FC236}">
                <a16:creationId xmlns:a16="http://schemas.microsoft.com/office/drawing/2014/main" id="{E7B1D86E-53B0-45BE-854B-7D6157CFA4F5}"/>
              </a:ext>
            </a:extLst>
          </p:cNvPr>
          <p:cNvSpPr txBox="1">
            <a:spLocks/>
          </p:cNvSpPr>
          <p:nvPr/>
        </p:nvSpPr>
        <p:spPr>
          <a:xfrm>
            <a:off x="215925" y="985250"/>
            <a:ext cx="10261551" cy="310983"/>
          </a:xfrm>
          <a:prstGeom prst="rect">
            <a:avLst/>
          </a:prstGeom>
          <a:noFill/>
          <a:ln>
            <a:noFill/>
          </a:ln>
        </p:spPr>
        <p:txBody>
          <a:bodyPr vert="horz" wrap="square" lIns="38862" tIns="38862" rIns="38862" bIns="38862" rtlCol="0" anchor="t" anchorCtr="0">
            <a:spAutoFit/>
          </a:bodyPr>
          <a:lst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lang="ja-JP" altLang="en-US" sz="20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94310" indent="-194310" defTabSz="987095" fontAlgn="auto">
              <a:spcBef>
                <a:spcPts val="0"/>
              </a:spcBef>
              <a:spcAft>
                <a:spcPts val="0"/>
              </a:spcAft>
            </a:pPr>
            <a:r>
              <a:rPr lang="ja-JP" altLang="en-US" sz="1511">
                <a:solidFill>
                  <a:prstClr val="black"/>
                </a:solidFill>
              </a:rPr>
              <a:t>効果検証では、指標の評価を通じてこれまでの振り返りを行い、</a:t>
            </a:r>
            <a:r>
              <a:rPr lang="ja-JP" altLang="en-US" sz="1511"/>
              <a:t>その</a:t>
            </a:r>
            <a:r>
              <a:rPr lang="ja-JP" altLang="en-US" sz="1511">
                <a:solidFill>
                  <a:prstClr val="black"/>
                </a:solidFill>
              </a:rPr>
              <a:t>結果を踏まえ改善検討を行います。</a:t>
            </a:r>
            <a:endParaRPr lang="en-US" altLang="ja-JP" sz="1511">
              <a:solidFill>
                <a:prstClr val="black"/>
              </a:solidFill>
            </a:endParaRPr>
          </a:p>
        </p:txBody>
      </p:sp>
      <p:grpSp>
        <p:nvGrpSpPr>
          <p:cNvPr id="2" name="グループ化 1">
            <a:extLst>
              <a:ext uri="{FF2B5EF4-FFF2-40B4-BE49-F238E27FC236}">
                <a16:creationId xmlns:a16="http://schemas.microsoft.com/office/drawing/2014/main" id="{CA62E99C-4581-B1CD-7AD1-F78939F8E400}"/>
              </a:ext>
            </a:extLst>
          </p:cNvPr>
          <p:cNvGrpSpPr/>
          <p:nvPr/>
        </p:nvGrpSpPr>
        <p:grpSpPr>
          <a:xfrm>
            <a:off x="477051" y="1607228"/>
            <a:ext cx="2556913" cy="253916"/>
            <a:chOff x="2422761" y="1566080"/>
            <a:chExt cx="1730953" cy="253916"/>
          </a:xfrm>
        </p:grpSpPr>
        <p:cxnSp>
          <p:nvCxnSpPr>
            <p:cNvPr id="3" name="直線矢印コネクタ 2">
              <a:extLst>
                <a:ext uri="{FF2B5EF4-FFF2-40B4-BE49-F238E27FC236}">
                  <a16:creationId xmlns:a16="http://schemas.microsoft.com/office/drawing/2014/main" id="{C379E2AE-3F76-13B7-0E59-86C32CCEFE3E}"/>
                </a:ext>
              </a:extLst>
            </p:cNvPr>
            <p:cNvCxnSpPr>
              <a:cxnSpLocks/>
            </p:cNvCxnSpPr>
            <p:nvPr/>
          </p:nvCxnSpPr>
          <p:spPr>
            <a:xfrm>
              <a:off x="2422761" y="1693038"/>
              <a:ext cx="1730953" cy="0"/>
            </a:xfrm>
            <a:prstGeom prst="straightConnector1">
              <a:avLst/>
            </a:prstGeom>
            <a:noFill/>
            <a:ln w="9525" cap="flat" cmpd="sng" algn="ctr">
              <a:solidFill>
                <a:srgbClr val="2E2E38">
                  <a:lumMod val="50000"/>
                  <a:lumOff val="50000"/>
                </a:srgbClr>
              </a:solidFill>
              <a:prstDash val="solid"/>
            </a:ln>
            <a:effectLst/>
          </p:spPr>
        </p:cxnSp>
        <p:sp>
          <p:nvSpPr>
            <p:cNvPr id="4" name="テキスト ボックス 3">
              <a:extLst>
                <a:ext uri="{FF2B5EF4-FFF2-40B4-BE49-F238E27FC236}">
                  <a16:creationId xmlns:a16="http://schemas.microsoft.com/office/drawing/2014/main" id="{E19217F9-6E88-CBBB-506F-AD13B2027575}"/>
                </a:ext>
              </a:extLst>
            </p:cNvPr>
            <p:cNvSpPr txBox="1"/>
            <p:nvPr/>
          </p:nvSpPr>
          <p:spPr>
            <a:xfrm>
              <a:off x="2890440" y="1566080"/>
              <a:ext cx="795605"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a:ea typeface="Meiryo UI"/>
                  <a:cs typeface="Arial"/>
                  <a:sym typeface="Arial"/>
                </a:rPr>
                <a:t>効果検証フロー</a:t>
              </a:r>
              <a:endPar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endParaRPr>
            </a:p>
          </p:txBody>
        </p:sp>
      </p:grpSp>
      <p:sp>
        <p:nvSpPr>
          <p:cNvPr id="29" name="フローチャート: 他ページ結合子 86">
            <a:extLst>
              <a:ext uri="{FF2B5EF4-FFF2-40B4-BE49-F238E27FC236}">
                <a16:creationId xmlns:a16="http://schemas.microsoft.com/office/drawing/2014/main" id="{CFE91FF6-72F8-DC43-D49B-156354D9B6ED}"/>
              </a:ext>
            </a:extLst>
          </p:cNvPr>
          <p:cNvSpPr/>
          <p:nvPr/>
        </p:nvSpPr>
        <p:spPr>
          <a:xfrm>
            <a:off x="1181104" y="2012854"/>
            <a:ext cx="1852860" cy="727220"/>
          </a:xfrm>
          <a:prstGeom prst="flowChartOffpageConnector">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kern="0">
                <a:solidFill>
                  <a:schemeClr val="tx1"/>
                </a:solidFill>
                <a:latin typeface="EYInterstate" panose="02000503020000020004" pitchFamily="2" charset="0"/>
                <a:ea typeface="Meiryo UI" panose="020B0604030504040204" pitchFamily="50" charset="-128"/>
              </a:rPr>
              <a:t>施策のアウトプット</a:t>
            </a:r>
            <a:r>
              <a:rPr kumimoji="0" lang="ja-JP" altLang="en-US" sz="1600" b="1" kern="0" baseline="30000">
                <a:solidFill>
                  <a:schemeClr val="tx1"/>
                </a:solidFill>
                <a:latin typeface="EYInterstate" panose="02000503020000020004" pitchFamily="2" charset="0"/>
                <a:ea typeface="Meiryo UI" panose="020B0604030504040204" pitchFamily="50" charset="-128"/>
              </a:rPr>
              <a:t>１</a:t>
            </a:r>
            <a:r>
              <a:rPr kumimoji="0" lang="en-US" altLang="ja-JP" sz="1600" b="1" kern="0" baseline="30000">
                <a:solidFill>
                  <a:schemeClr val="tx1"/>
                </a:solidFill>
                <a:latin typeface="EYInterstate" panose="02000503020000020004" pitchFamily="2" charset="0"/>
                <a:ea typeface="Meiryo UI" panose="020B0604030504040204" pitchFamily="50" charset="-128"/>
              </a:rPr>
              <a:t>)</a:t>
            </a:r>
            <a:r>
              <a:rPr kumimoji="0" lang="ja-JP" altLang="en-US" sz="1600" b="1" kern="0">
                <a:solidFill>
                  <a:schemeClr val="tx1"/>
                </a:solidFill>
                <a:latin typeface="EYInterstate" panose="02000503020000020004" pitchFamily="2" charset="0"/>
                <a:ea typeface="Meiryo UI" panose="020B0604030504040204" pitchFamily="50" charset="-128"/>
              </a:rPr>
              <a:t>を</a:t>
            </a:r>
            <a:br>
              <a:rPr kumimoji="0" lang="en-US" altLang="ja-JP" sz="1600" b="1" kern="0">
                <a:solidFill>
                  <a:schemeClr val="tx1"/>
                </a:solidFill>
                <a:latin typeface="EYInterstate" panose="02000503020000020004" pitchFamily="2" charset="0"/>
                <a:ea typeface="Meiryo UI" panose="020B0604030504040204" pitchFamily="50" charset="-128"/>
              </a:rPr>
            </a:br>
            <a:r>
              <a:rPr kumimoji="0" lang="ja-JP" altLang="en-US" sz="1600" b="1" kern="0">
                <a:solidFill>
                  <a:schemeClr val="tx1"/>
                </a:solidFill>
                <a:latin typeface="EYInterstate" panose="02000503020000020004" pitchFamily="2" charset="0"/>
                <a:ea typeface="Meiryo UI" panose="020B0604030504040204" pitchFamily="50" charset="-128"/>
              </a:rPr>
              <a:t>評価する</a:t>
            </a:r>
            <a:endParaRPr kumimoji="0" lang="en-US" altLang="ja-JP"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endParaRPr>
          </a:p>
        </p:txBody>
      </p:sp>
      <p:sp>
        <p:nvSpPr>
          <p:cNvPr id="37" name="フローチャート: 他ページ結合子 86">
            <a:extLst>
              <a:ext uri="{FF2B5EF4-FFF2-40B4-BE49-F238E27FC236}">
                <a16:creationId xmlns:a16="http://schemas.microsoft.com/office/drawing/2014/main" id="{4D8BE55E-9643-8455-F687-56A162DF575C}"/>
              </a:ext>
            </a:extLst>
          </p:cNvPr>
          <p:cNvSpPr/>
          <p:nvPr/>
        </p:nvSpPr>
        <p:spPr>
          <a:xfrm>
            <a:off x="1181104" y="2857450"/>
            <a:ext cx="1852860" cy="727220"/>
          </a:xfrm>
          <a:prstGeom prst="flowChartOffpageConnector">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kern="0">
                <a:solidFill>
                  <a:schemeClr val="tx1"/>
                </a:solidFill>
                <a:latin typeface="EYInterstate" panose="02000503020000020004" pitchFamily="2" charset="0"/>
                <a:ea typeface="Meiryo UI" panose="020B0604030504040204" pitchFamily="50" charset="-128"/>
              </a:rPr>
              <a:t>施策のアウトカム</a:t>
            </a:r>
            <a:r>
              <a:rPr kumimoji="0" lang="en-US" altLang="ja-JP" sz="1600" b="1" i="0" u="none" strike="noStrike" kern="0" cap="none" spc="0" normalizeH="0" baseline="30000" noProof="0">
                <a:ln>
                  <a:noFill/>
                </a:ln>
                <a:solidFill>
                  <a:schemeClr val="tx1"/>
                </a:solidFill>
                <a:effectLst/>
                <a:uLnTx/>
                <a:uFillTx/>
                <a:latin typeface="EYInterstate" panose="02000503020000020004" pitchFamily="2" charset="0"/>
                <a:ea typeface="Meiryo UI" panose="020B0604030504040204" pitchFamily="50" charset="-128"/>
              </a:rPr>
              <a:t>2</a:t>
            </a:r>
            <a:r>
              <a:rPr kumimoji="0" lang="ja-JP" altLang="en-US" sz="1600" b="1" i="0" u="none" strike="noStrike" kern="0" cap="none" spc="0" normalizeH="0" baseline="30000" noProof="0">
                <a:ln>
                  <a:noFill/>
                </a:ln>
                <a:solidFill>
                  <a:schemeClr val="tx1"/>
                </a:solidFill>
                <a:effectLst/>
                <a:uLnTx/>
                <a:uFillTx/>
                <a:latin typeface="EYInterstate" panose="02000503020000020004" pitchFamily="2" charset="0"/>
                <a:ea typeface="Meiryo UI" panose="020B0604030504040204" pitchFamily="50" charset="-128"/>
              </a:rPr>
              <a:t>）</a:t>
            </a:r>
            <a:br>
              <a:rPr kumimoji="0" lang="en-US" altLang="ja-JP" sz="1600" b="1" kern="0">
                <a:solidFill>
                  <a:schemeClr val="tx1"/>
                </a:solidFill>
                <a:latin typeface="EYInterstate" panose="02000503020000020004" pitchFamily="2" charset="0"/>
                <a:ea typeface="Meiryo UI" panose="020B0604030504040204" pitchFamily="50" charset="-128"/>
              </a:rPr>
            </a:br>
            <a:r>
              <a:rPr kumimoji="0" lang="ja-JP" altLang="en-US" sz="1600" b="1" kern="0">
                <a:solidFill>
                  <a:schemeClr val="tx1"/>
                </a:solidFill>
                <a:latin typeface="EYInterstate" panose="02000503020000020004" pitchFamily="2" charset="0"/>
                <a:ea typeface="Meiryo UI" panose="020B0604030504040204" pitchFamily="50" charset="-128"/>
              </a:rPr>
              <a:t>（</a:t>
            </a:r>
            <a:r>
              <a:rPr kumimoji="0" lang="en-US" altLang="ja-JP"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KPI</a:t>
            </a:r>
            <a:r>
              <a:rPr kumimoji="0" lang="ja-JP" altLang="en-US"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）を評価する</a:t>
            </a:r>
          </a:p>
        </p:txBody>
      </p:sp>
      <p:sp>
        <p:nvSpPr>
          <p:cNvPr id="38" name="フローチャート: 他ページ結合子 86">
            <a:extLst>
              <a:ext uri="{FF2B5EF4-FFF2-40B4-BE49-F238E27FC236}">
                <a16:creationId xmlns:a16="http://schemas.microsoft.com/office/drawing/2014/main" id="{30CFFB0D-8F6F-07D9-804E-C167D7CCE7FA}"/>
              </a:ext>
            </a:extLst>
          </p:cNvPr>
          <p:cNvSpPr/>
          <p:nvPr/>
        </p:nvSpPr>
        <p:spPr>
          <a:xfrm>
            <a:off x="1181104" y="3702046"/>
            <a:ext cx="1852860" cy="727220"/>
          </a:xfrm>
          <a:prstGeom prst="flowChartOffpageConnector">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kern="0">
                <a:solidFill>
                  <a:schemeClr val="tx1"/>
                </a:solidFill>
                <a:latin typeface="EYInterstate" panose="02000503020000020004" pitchFamily="2" charset="0"/>
                <a:ea typeface="Meiryo UI" panose="020B0604030504040204" pitchFamily="50" charset="-128"/>
              </a:rPr>
              <a:t>総合的な</a:t>
            </a:r>
            <a:r>
              <a:rPr kumimoji="0" lang="ja-JP" altLang="en-US"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アウトカム</a:t>
            </a:r>
            <a:r>
              <a:rPr kumimoji="0" lang="en-US" altLang="ja-JP" sz="1600" b="1" kern="0" baseline="30000">
                <a:solidFill>
                  <a:schemeClr val="tx1"/>
                </a:solidFill>
                <a:latin typeface="EYInterstate" panose="02000503020000020004" pitchFamily="2" charset="0"/>
                <a:ea typeface="Meiryo UI" panose="020B0604030504040204" pitchFamily="50" charset="-128"/>
              </a:rPr>
              <a:t>3</a:t>
            </a:r>
            <a:r>
              <a:rPr kumimoji="0" lang="ja-JP" altLang="en-US" sz="1600" b="1" i="0" u="none" strike="noStrike" kern="0" cap="none" spc="0" normalizeH="0" baseline="30000" noProof="0">
                <a:ln>
                  <a:noFill/>
                </a:ln>
                <a:solidFill>
                  <a:schemeClr val="tx1"/>
                </a:solidFill>
                <a:effectLst/>
                <a:uLnTx/>
                <a:uFillTx/>
                <a:latin typeface="EYInterstate" panose="02000503020000020004" pitchFamily="2" charset="0"/>
                <a:ea typeface="Meiryo UI" panose="020B0604030504040204" pitchFamily="50" charset="-128"/>
              </a:rPr>
              <a:t>）</a:t>
            </a:r>
            <a:br>
              <a:rPr kumimoji="0" lang="en-US" altLang="ja-JP"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br>
            <a:r>
              <a:rPr kumimoji="0" lang="ja-JP" altLang="en-US"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a:t>
            </a:r>
            <a:r>
              <a:rPr kumimoji="0" lang="en-US" altLang="ja-JP"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KGI</a:t>
            </a:r>
            <a:r>
              <a:rPr kumimoji="0" lang="ja-JP" altLang="en-US"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）を評価する</a:t>
            </a:r>
          </a:p>
        </p:txBody>
      </p:sp>
      <p:sp>
        <p:nvSpPr>
          <p:cNvPr id="39" name="矢印: 五方向 38">
            <a:extLst>
              <a:ext uri="{FF2B5EF4-FFF2-40B4-BE49-F238E27FC236}">
                <a16:creationId xmlns:a16="http://schemas.microsoft.com/office/drawing/2014/main" id="{529C9C78-1712-0129-F23F-7C1E7DE6E14D}"/>
              </a:ext>
            </a:extLst>
          </p:cNvPr>
          <p:cNvSpPr/>
          <p:nvPr/>
        </p:nvSpPr>
        <p:spPr>
          <a:xfrm rot="5400000">
            <a:off x="-440143" y="2930048"/>
            <a:ext cx="2416411" cy="582024"/>
          </a:xfrm>
          <a:prstGeom prst="homePlate">
            <a:avLst>
              <a:gd name="adj" fmla="val 31682"/>
            </a:avLst>
          </a:prstGeom>
          <a:solidFill>
            <a:srgbClr val="687A70"/>
          </a:solidFill>
        </p:spPr>
        <p:txBody>
          <a:bodyPr vert="horz" wrap="none" rtlCol="0" anchor="ctr">
            <a:noAutofit/>
          </a:bodyPr>
          <a:lstStyle/>
          <a:p>
            <a:pPr algn="ctr" fontAlgn="auto">
              <a:spcBef>
                <a:spcPts val="0"/>
              </a:spcBef>
              <a:spcAft>
                <a:spcPts val="0"/>
              </a:spcAft>
            </a:pPr>
            <a:r>
              <a:rPr kumimoji="0" lang="ja-JP" altLang="en-US" sz="1600" b="1" kern="0">
                <a:solidFill>
                  <a:schemeClr val="bg1"/>
                </a:solidFill>
                <a:latin typeface="EYInterstate" panose="02000503020000020004" pitchFamily="2" charset="0"/>
                <a:ea typeface="Meiryo UI" panose="020B0604030504040204" pitchFamily="50" charset="-128"/>
              </a:rPr>
              <a:t>これまでの振り返り</a:t>
            </a:r>
          </a:p>
        </p:txBody>
      </p:sp>
      <p:sp>
        <p:nvSpPr>
          <p:cNvPr id="41" name="矢印: 五方向 40">
            <a:extLst>
              <a:ext uri="{FF2B5EF4-FFF2-40B4-BE49-F238E27FC236}">
                <a16:creationId xmlns:a16="http://schemas.microsoft.com/office/drawing/2014/main" id="{0E970FF7-C812-ED66-89DA-22ABD6D50AB3}"/>
              </a:ext>
            </a:extLst>
          </p:cNvPr>
          <p:cNvSpPr/>
          <p:nvPr/>
        </p:nvSpPr>
        <p:spPr>
          <a:xfrm rot="5400000">
            <a:off x="-440143" y="5463836"/>
            <a:ext cx="2416412" cy="582024"/>
          </a:xfrm>
          <a:prstGeom prst="homePlate">
            <a:avLst>
              <a:gd name="adj" fmla="val 31682"/>
            </a:avLst>
          </a:prstGeom>
          <a:solidFill>
            <a:srgbClr val="687A70"/>
          </a:solidFill>
        </p:spPr>
        <p:txBody>
          <a:bodyPr vert="horz" wrap="none" rtlCol="0" anchor="ctr">
            <a:noAutofit/>
          </a:bodyPr>
          <a:lstStyle/>
          <a:p>
            <a:pPr algn="ctr" fontAlgn="auto">
              <a:spcBef>
                <a:spcPts val="0"/>
              </a:spcBef>
              <a:spcAft>
                <a:spcPts val="0"/>
              </a:spcAft>
            </a:pPr>
            <a:r>
              <a:rPr kumimoji="0" lang="ja-JP" altLang="en-US" sz="1600" b="1" kern="0">
                <a:solidFill>
                  <a:schemeClr val="bg1"/>
                </a:solidFill>
                <a:latin typeface="EYInterstate" panose="02000503020000020004" pitchFamily="2" charset="0"/>
                <a:ea typeface="Meiryo UI" panose="020B0604030504040204" pitchFamily="50" charset="-128"/>
              </a:rPr>
              <a:t>振り返り結果を</a:t>
            </a:r>
            <a:br>
              <a:rPr kumimoji="0" lang="en-US" altLang="ja-JP" sz="1600" b="1" kern="0">
                <a:solidFill>
                  <a:schemeClr val="bg1"/>
                </a:solidFill>
                <a:latin typeface="EYInterstate" panose="02000503020000020004" pitchFamily="2" charset="0"/>
                <a:ea typeface="Meiryo UI" panose="020B0604030504040204" pitchFamily="50" charset="-128"/>
              </a:rPr>
            </a:br>
            <a:r>
              <a:rPr kumimoji="0" lang="ja-JP" altLang="en-US" sz="1600" b="1" kern="0">
                <a:solidFill>
                  <a:schemeClr val="bg1"/>
                </a:solidFill>
                <a:latin typeface="EYInterstate" panose="02000503020000020004" pitchFamily="2" charset="0"/>
                <a:ea typeface="Meiryo UI" panose="020B0604030504040204" pitchFamily="50" charset="-128"/>
              </a:rPr>
              <a:t>踏まえた改善</a:t>
            </a:r>
          </a:p>
        </p:txBody>
      </p:sp>
      <p:sp>
        <p:nvSpPr>
          <p:cNvPr id="43" name="フローチャート: 他ページ結合子 86">
            <a:extLst>
              <a:ext uri="{FF2B5EF4-FFF2-40B4-BE49-F238E27FC236}">
                <a16:creationId xmlns:a16="http://schemas.microsoft.com/office/drawing/2014/main" id="{243A6CCE-8472-8F16-1700-0CE9FAE9CC65}"/>
              </a:ext>
            </a:extLst>
          </p:cNvPr>
          <p:cNvSpPr/>
          <p:nvPr/>
        </p:nvSpPr>
        <p:spPr>
          <a:xfrm>
            <a:off x="1181104" y="4546642"/>
            <a:ext cx="1852860" cy="727220"/>
          </a:xfrm>
          <a:prstGeom prst="rect">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施策の活動量の</a:t>
            </a:r>
            <a:br>
              <a:rPr kumimoji="0" lang="en-US" altLang="ja-JP"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br>
            <a:r>
              <a:rPr kumimoji="0" lang="ja-JP" altLang="en-US"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見直し</a:t>
            </a:r>
          </a:p>
        </p:txBody>
      </p:sp>
      <p:sp>
        <p:nvSpPr>
          <p:cNvPr id="44" name="フローチャート: 他ページ結合子 86">
            <a:extLst>
              <a:ext uri="{FF2B5EF4-FFF2-40B4-BE49-F238E27FC236}">
                <a16:creationId xmlns:a16="http://schemas.microsoft.com/office/drawing/2014/main" id="{3A32C66F-A34B-229D-1E75-7D2CA678D792}"/>
              </a:ext>
            </a:extLst>
          </p:cNvPr>
          <p:cNvSpPr/>
          <p:nvPr/>
        </p:nvSpPr>
        <p:spPr>
          <a:xfrm>
            <a:off x="1181104" y="5391238"/>
            <a:ext cx="1852860" cy="727220"/>
          </a:xfrm>
          <a:prstGeom prst="rect">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施策の見直し</a:t>
            </a:r>
          </a:p>
        </p:txBody>
      </p:sp>
      <p:sp>
        <p:nvSpPr>
          <p:cNvPr id="45" name="フローチャート: 他ページ結合子 86">
            <a:extLst>
              <a:ext uri="{FF2B5EF4-FFF2-40B4-BE49-F238E27FC236}">
                <a16:creationId xmlns:a16="http://schemas.microsoft.com/office/drawing/2014/main" id="{87E5CFBA-DB04-C824-05B5-9FE8B65DEA6C}"/>
              </a:ext>
            </a:extLst>
          </p:cNvPr>
          <p:cNvSpPr/>
          <p:nvPr/>
        </p:nvSpPr>
        <p:spPr>
          <a:xfrm>
            <a:off x="1181104" y="6235834"/>
            <a:ext cx="1852860" cy="727220"/>
          </a:xfrm>
          <a:prstGeom prst="rect">
            <a:avLst/>
          </a:prstGeom>
          <a:solidFill>
            <a:schemeClr val="bg1">
              <a:lumMod val="75000"/>
            </a:schemeClr>
          </a:solidFill>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注力課題の見直し</a:t>
            </a:r>
            <a:endParaRPr kumimoji="0" lang="en-US" altLang="ja-JP"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kern="0">
                <a:solidFill>
                  <a:schemeClr val="tx1"/>
                </a:solidFill>
                <a:latin typeface="EYInterstate" panose="02000503020000020004" pitchFamily="2" charset="0"/>
                <a:ea typeface="Meiryo UI" panose="020B0604030504040204" pitchFamily="50" charset="-128"/>
              </a:rPr>
              <a:t>＆施策の改善</a:t>
            </a:r>
            <a:endParaRPr kumimoji="0" lang="ja-JP" altLang="en-US" sz="1600" b="1"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endParaRPr>
          </a:p>
        </p:txBody>
      </p:sp>
      <p:grpSp>
        <p:nvGrpSpPr>
          <p:cNvPr id="74" name="グループ化 73">
            <a:extLst>
              <a:ext uri="{FF2B5EF4-FFF2-40B4-BE49-F238E27FC236}">
                <a16:creationId xmlns:a16="http://schemas.microsoft.com/office/drawing/2014/main" id="{2E74FC5A-F163-014B-EE99-5F831F5A6390}"/>
              </a:ext>
            </a:extLst>
          </p:cNvPr>
          <p:cNvGrpSpPr/>
          <p:nvPr/>
        </p:nvGrpSpPr>
        <p:grpSpPr>
          <a:xfrm>
            <a:off x="3134718" y="1607228"/>
            <a:ext cx="3350595" cy="5355826"/>
            <a:chOff x="3116273" y="1607228"/>
            <a:chExt cx="2954204" cy="5355826"/>
          </a:xfrm>
        </p:grpSpPr>
        <p:grpSp>
          <p:nvGrpSpPr>
            <p:cNvPr id="6" name="グループ化 5">
              <a:extLst>
                <a:ext uri="{FF2B5EF4-FFF2-40B4-BE49-F238E27FC236}">
                  <a16:creationId xmlns:a16="http://schemas.microsoft.com/office/drawing/2014/main" id="{9F3ABE30-56E8-1B09-E9C4-C680EE23126D}"/>
                </a:ext>
              </a:extLst>
            </p:cNvPr>
            <p:cNvGrpSpPr/>
            <p:nvPr/>
          </p:nvGrpSpPr>
          <p:grpSpPr>
            <a:xfrm>
              <a:off x="3116273" y="1607228"/>
              <a:ext cx="2954204" cy="253916"/>
              <a:chOff x="2422759" y="1566080"/>
              <a:chExt cx="1730952" cy="253916"/>
            </a:xfrm>
          </p:grpSpPr>
          <p:cxnSp>
            <p:nvCxnSpPr>
              <p:cNvPr id="11" name="直線矢印コネクタ 10">
                <a:extLst>
                  <a:ext uri="{FF2B5EF4-FFF2-40B4-BE49-F238E27FC236}">
                    <a16:creationId xmlns:a16="http://schemas.microsoft.com/office/drawing/2014/main" id="{BA194DA1-F2AE-B009-FA9F-60DAED0462EA}"/>
                  </a:ext>
                </a:extLst>
              </p:cNvPr>
              <p:cNvCxnSpPr>
                <a:cxnSpLocks/>
              </p:cNvCxnSpPr>
              <p:nvPr/>
            </p:nvCxnSpPr>
            <p:spPr>
              <a:xfrm>
                <a:off x="2422759" y="1693038"/>
                <a:ext cx="1730952" cy="0"/>
              </a:xfrm>
              <a:prstGeom prst="straightConnector1">
                <a:avLst/>
              </a:prstGeom>
              <a:noFill/>
              <a:ln w="9525" cap="flat" cmpd="sng" algn="ctr">
                <a:solidFill>
                  <a:srgbClr val="2E2E38">
                    <a:lumMod val="50000"/>
                    <a:lumOff val="50000"/>
                  </a:srgbClr>
                </a:solidFill>
                <a:prstDash val="solid"/>
              </a:ln>
              <a:effectLst/>
            </p:spPr>
          </p:cxnSp>
          <p:sp>
            <p:nvSpPr>
              <p:cNvPr id="14" name="テキスト ボックス 13">
                <a:extLst>
                  <a:ext uri="{FF2B5EF4-FFF2-40B4-BE49-F238E27FC236}">
                    <a16:creationId xmlns:a16="http://schemas.microsoft.com/office/drawing/2014/main" id="{E2CC93F2-E8FE-6C7C-F05C-1088F7240C71}"/>
                  </a:ext>
                </a:extLst>
              </p:cNvPr>
              <p:cNvSpPr txBox="1"/>
              <p:nvPr/>
            </p:nvSpPr>
            <p:spPr>
              <a:xfrm>
                <a:off x="3084108" y="1566080"/>
                <a:ext cx="408270" cy="253916"/>
              </a:xfrm>
              <a:prstGeom prst="rect">
                <a:avLst/>
              </a:prstGeom>
              <a:solidFill>
                <a:srgbClr val="FFFFFF"/>
              </a:solidFill>
            </p:spPr>
            <p:txBody>
              <a:bodyPr wrap="none" lIns="36000" rIns="36000" rtlCol="0">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rPr>
                  <a:t>取組内容</a:t>
                </a:r>
              </a:p>
            </p:txBody>
          </p:sp>
        </p:grpSp>
        <p:sp>
          <p:nvSpPr>
            <p:cNvPr id="47" name="フローチャート: 他ページ結合子 86">
              <a:extLst>
                <a:ext uri="{FF2B5EF4-FFF2-40B4-BE49-F238E27FC236}">
                  <a16:creationId xmlns:a16="http://schemas.microsoft.com/office/drawing/2014/main" id="{DA799DAB-2F2D-BA75-57EE-ADC2565321F8}"/>
                </a:ext>
              </a:extLst>
            </p:cNvPr>
            <p:cNvSpPr/>
            <p:nvPr/>
          </p:nvSpPr>
          <p:spPr>
            <a:xfrm>
              <a:off x="3116273" y="2012854"/>
              <a:ext cx="2954204" cy="727220"/>
            </a:xfrm>
            <a:prstGeom prst="rect">
              <a:avLst/>
            </a:prstGeom>
            <a:noFill/>
            <a:ln>
              <a:solidFill>
                <a:schemeClr val="bg1">
                  <a:lumMod val="75000"/>
                </a:schemeClr>
              </a:solidFill>
            </a:ln>
          </p:spPr>
          <p:txBody>
            <a:bodyPr wrap="square" lIns="36000" rIns="36000" rtlCol="0" anchor="ctr">
              <a:noAutofit/>
            </a:bodyPr>
            <a:lstStyle/>
            <a:p>
              <a:pPr marL="182563" marR="0" lvl="0" indent="-182563"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chemeClr val="tx1"/>
                  </a:solidFill>
                  <a:effectLst/>
                  <a:uLnTx/>
                  <a:uFillTx/>
                  <a:latin typeface="EYInterstate" panose="02000503020000020004" pitchFamily="2" charset="0"/>
                  <a:ea typeface="Meiryo UI" panose="020B0604030504040204" pitchFamily="50" charset="-128"/>
                </a:rPr>
                <a:t>施策を棚卸して、施策が当初の計画通り実行できていたかどうかを確認する</a:t>
              </a:r>
            </a:p>
          </p:txBody>
        </p:sp>
        <p:sp>
          <p:nvSpPr>
            <p:cNvPr id="49" name="フローチャート: 他ページ結合子 86">
              <a:extLst>
                <a:ext uri="{FF2B5EF4-FFF2-40B4-BE49-F238E27FC236}">
                  <a16:creationId xmlns:a16="http://schemas.microsoft.com/office/drawing/2014/main" id="{EB693BC6-386B-BEE3-696B-1C4DAED0AE0E}"/>
                </a:ext>
              </a:extLst>
            </p:cNvPr>
            <p:cNvSpPr/>
            <p:nvPr/>
          </p:nvSpPr>
          <p:spPr>
            <a:xfrm>
              <a:off x="3116273" y="2857450"/>
              <a:ext cx="2954204" cy="727220"/>
            </a:xfrm>
            <a:prstGeom prst="rect">
              <a:avLst/>
            </a:prstGeom>
            <a:noFill/>
            <a:ln>
              <a:solidFill>
                <a:schemeClr val="bg1">
                  <a:lumMod val="75000"/>
                </a:schemeClr>
              </a:solidFill>
            </a:ln>
          </p:spPr>
          <p:txBody>
            <a:bodyPr wrap="square" lIns="36000" rIns="36000" rtlCol="0" anchor="ctr">
              <a:noAutofit/>
            </a:bodyPr>
            <a:lstStyle/>
            <a:p>
              <a:pPr marL="182563" marR="0" lvl="0" indent="-182563"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実施した施策により注力課題が解決されたかどうかを、施策のアウトカム（</a:t>
              </a:r>
              <a:r>
                <a:rPr kumimoji="0" lang="en-US" altLang="ja-JP"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KPI</a:t>
              </a: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）の達成度で評価する</a:t>
              </a:r>
            </a:p>
          </p:txBody>
        </p:sp>
        <p:sp>
          <p:nvSpPr>
            <p:cNvPr id="50" name="フローチャート: 他ページ結合子 86">
              <a:extLst>
                <a:ext uri="{FF2B5EF4-FFF2-40B4-BE49-F238E27FC236}">
                  <a16:creationId xmlns:a16="http://schemas.microsoft.com/office/drawing/2014/main" id="{277C27FB-66FB-C915-A07C-B6EB555428BA}"/>
                </a:ext>
              </a:extLst>
            </p:cNvPr>
            <p:cNvSpPr/>
            <p:nvPr/>
          </p:nvSpPr>
          <p:spPr>
            <a:xfrm>
              <a:off x="3116273" y="3702046"/>
              <a:ext cx="2954204" cy="727220"/>
            </a:xfrm>
            <a:prstGeom prst="rect">
              <a:avLst/>
            </a:prstGeom>
            <a:noFill/>
            <a:ln>
              <a:solidFill>
                <a:schemeClr val="bg1">
                  <a:lumMod val="75000"/>
                </a:schemeClr>
              </a:solidFill>
            </a:ln>
          </p:spPr>
          <p:txBody>
            <a:bodyPr wrap="square" lIns="36000" rIns="36000" rtlCol="0" anchor="ctr">
              <a:noAutofit/>
            </a:bodyPr>
            <a:lstStyle/>
            <a:p>
              <a:pPr marL="182563" marR="0" lvl="0" indent="-182563"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注力課題への取組により、政策課題が解決されたかどうかを、総合的なアウトカム（</a:t>
              </a:r>
              <a:r>
                <a:rPr kumimoji="0" lang="en-US" altLang="ja-JP"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KGI</a:t>
              </a: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a:t>
              </a:r>
              <a:r>
                <a:rPr kumimoji="0" lang="ja-JP" altLang="en-US" sz="1200" kern="0">
                  <a:solidFill>
                    <a:schemeClr val="tx1"/>
                  </a:solidFill>
                  <a:latin typeface="EYInterstate" panose="02000503020000020004" pitchFamily="2" charset="0"/>
                  <a:ea typeface="Meiryo UI" panose="020B0604030504040204" pitchFamily="50" charset="-128"/>
                </a:rPr>
                <a:t>の達成度で評価する</a:t>
              </a:r>
              <a:endPar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endParaRPr>
            </a:p>
          </p:txBody>
        </p:sp>
        <p:sp>
          <p:nvSpPr>
            <p:cNvPr id="53" name="フローチャート: 他ページ結合子 86">
              <a:extLst>
                <a:ext uri="{FF2B5EF4-FFF2-40B4-BE49-F238E27FC236}">
                  <a16:creationId xmlns:a16="http://schemas.microsoft.com/office/drawing/2014/main" id="{18518C7D-6018-73B6-B77E-FE4B690FA126}"/>
                </a:ext>
              </a:extLst>
            </p:cNvPr>
            <p:cNvSpPr/>
            <p:nvPr/>
          </p:nvSpPr>
          <p:spPr>
            <a:xfrm>
              <a:off x="3116273" y="4546642"/>
              <a:ext cx="2954204" cy="727220"/>
            </a:xfrm>
            <a:prstGeom prst="rect">
              <a:avLst/>
            </a:prstGeom>
            <a:noFill/>
            <a:ln>
              <a:solidFill>
                <a:schemeClr val="bg1">
                  <a:lumMod val="75000"/>
                </a:schemeClr>
              </a:solidFill>
            </a:ln>
          </p:spPr>
          <p:txBody>
            <a:bodyPr wrap="square" lIns="36000" rIns="36000" rtlCol="0" anchor="ctr">
              <a:noAutofit/>
            </a:bodyPr>
            <a:lstStyle/>
            <a:p>
              <a:pPr marL="182563" marR="0" lvl="0" indent="-182563"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計画通りに施策を実現できなかった要因を分析し、実現可能な施策の活動量を設定する</a:t>
              </a:r>
            </a:p>
          </p:txBody>
        </p:sp>
        <p:sp>
          <p:nvSpPr>
            <p:cNvPr id="57" name="フローチャート: 他ページ結合子 86">
              <a:extLst>
                <a:ext uri="{FF2B5EF4-FFF2-40B4-BE49-F238E27FC236}">
                  <a16:creationId xmlns:a16="http://schemas.microsoft.com/office/drawing/2014/main" id="{A4ECCFE1-F20D-52F3-9367-7EE6DE95B540}"/>
                </a:ext>
              </a:extLst>
            </p:cNvPr>
            <p:cNvSpPr/>
            <p:nvPr/>
          </p:nvSpPr>
          <p:spPr>
            <a:xfrm>
              <a:off x="3116273" y="5391238"/>
              <a:ext cx="2954204" cy="727220"/>
            </a:xfrm>
            <a:prstGeom prst="rect">
              <a:avLst/>
            </a:prstGeom>
            <a:noFill/>
            <a:ln>
              <a:solidFill>
                <a:schemeClr val="bg1">
                  <a:lumMod val="75000"/>
                </a:schemeClr>
              </a:solidFill>
            </a:ln>
          </p:spPr>
          <p:txBody>
            <a:bodyPr wrap="square" lIns="36000" rIns="36000" rtlCol="0" anchor="ctr">
              <a:noAutofit/>
            </a:bodyPr>
            <a:lstStyle/>
            <a:p>
              <a:pPr marL="182563" marR="0" lvl="0" indent="-182563"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施策と</a:t>
              </a:r>
              <a:r>
                <a:rPr kumimoji="0" lang="en-US" altLang="ja-JP"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KPI</a:t>
              </a: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との因果関係の見直し等を行い、新たな施策と適切な</a:t>
              </a:r>
              <a:r>
                <a:rPr kumimoji="0" lang="en-US" altLang="ja-JP"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KPI</a:t>
              </a: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設定を行う</a:t>
              </a:r>
            </a:p>
          </p:txBody>
        </p:sp>
        <p:sp>
          <p:nvSpPr>
            <p:cNvPr id="59" name="フローチャート: 他ページ結合子 86">
              <a:extLst>
                <a:ext uri="{FF2B5EF4-FFF2-40B4-BE49-F238E27FC236}">
                  <a16:creationId xmlns:a16="http://schemas.microsoft.com/office/drawing/2014/main" id="{75AD43E4-6F96-0A6F-5F79-E3CBB9E98E2F}"/>
                </a:ext>
              </a:extLst>
            </p:cNvPr>
            <p:cNvSpPr/>
            <p:nvPr/>
          </p:nvSpPr>
          <p:spPr>
            <a:xfrm>
              <a:off x="3116273" y="6235834"/>
              <a:ext cx="2954204" cy="727220"/>
            </a:xfrm>
            <a:prstGeom prst="rect">
              <a:avLst/>
            </a:prstGeom>
            <a:noFill/>
            <a:ln>
              <a:solidFill>
                <a:schemeClr val="bg1">
                  <a:lumMod val="75000"/>
                </a:schemeClr>
              </a:solidFill>
            </a:ln>
          </p:spPr>
          <p:txBody>
            <a:bodyPr wrap="square" lIns="36000" rIns="36000" rtlCol="0" anchor="ctr">
              <a:noAutofit/>
            </a:bodyPr>
            <a:lstStyle/>
            <a:p>
              <a:pPr marL="182563" marR="0" lvl="0" indent="-182563"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政策課題におけるボトルネックを特定し、その解決に資する施策を検討する</a:t>
              </a:r>
            </a:p>
          </p:txBody>
        </p:sp>
      </p:grpSp>
      <p:grpSp>
        <p:nvGrpSpPr>
          <p:cNvPr id="15" name="グループ化 14">
            <a:extLst>
              <a:ext uri="{FF2B5EF4-FFF2-40B4-BE49-F238E27FC236}">
                <a16:creationId xmlns:a16="http://schemas.microsoft.com/office/drawing/2014/main" id="{D52032FC-A2A2-3169-1CB3-5FDCA5D15544}"/>
              </a:ext>
            </a:extLst>
          </p:cNvPr>
          <p:cNvGrpSpPr/>
          <p:nvPr/>
        </p:nvGrpSpPr>
        <p:grpSpPr>
          <a:xfrm>
            <a:off x="6586066" y="1607228"/>
            <a:ext cx="3630283" cy="253916"/>
            <a:chOff x="2422760" y="1566080"/>
            <a:chExt cx="1730952" cy="253916"/>
          </a:xfrm>
        </p:grpSpPr>
        <p:cxnSp>
          <p:nvCxnSpPr>
            <p:cNvPr id="16" name="直線矢印コネクタ 15">
              <a:extLst>
                <a:ext uri="{FF2B5EF4-FFF2-40B4-BE49-F238E27FC236}">
                  <a16:creationId xmlns:a16="http://schemas.microsoft.com/office/drawing/2014/main" id="{2DACDB7D-DE87-CAB5-D388-6A545B3B8DA6}"/>
                </a:ext>
              </a:extLst>
            </p:cNvPr>
            <p:cNvCxnSpPr>
              <a:cxnSpLocks/>
            </p:cNvCxnSpPr>
            <p:nvPr/>
          </p:nvCxnSpPr>
          <p:spPr>
            <a:xfrm>
              <a:off x="2422760" y="1693038"/>
              <a:ext cx="1730952" cy="0"/>
            </a:xfrm>
            <a:prstGeom prst="straightConnector1">
              <a:avLst/>
            </a:prstGeom>
            <a:noFill/>
            <a:ln w="9525" cap="flat" cmpd="sng" algn="ctr">
              <a:solidFill>
                <a:srgbClr val="2E2E38">
                  <a:lumMod val="50000"/>
                  <a:lumOff val="50000"/>
                </a:srgbClr>
              </a:solidFill>
              <a:prstDash val="solid"/>
            </a:ln>
            <a:effectLst/>
          </p:spPr>
        </p:cxnSp>
        <p:sp>
          <p:nvSpPr>
            <p:cNvPr id="20" name="テキスト ボックス 19">
              <a:extLst>
                <a:ext uri="{FF2B5EF4-FFF2-40B4-BE49-F238E27FC236}">
                  <a16:creationId xmlns:a16="http://schemas.microsoft.com/office/drawing/2014/main" id="{98DA1597-9A2E-04CD-DCFA-7FC76C6A38C1}"/>
                </a:ext>
              </a:extLst>
            </p:cNvPr>
            <p:cNvSpPr txBox="1"/>
            <p:nvPr/>
          </p:nvSpPr>
          <p:spPr>
            <a:xfrm>
              <a:off x="3027136" y="1566080"/>
              <a:ext cx="522204" cy="253916"/>
            </a:xfrm>
            <a:prstGeom prst="rect">
              <a:avLst/>
            </a:prstGeom>
            <a:solidFill>
              <a:srgbClr val="FFFFFF"/>
            </a:solidFill>
          </p:spPr>
          <p:txBody>
            <a:bodyPr wrap="none" lIns="36000" rIns="36000" rtlCol="0" anchor="ctr">
              <a:noAutofit/>
            </a:bodyPr>
            <a:lstStyle/>
            <a:p>
              <a:pPr marL="0" marR="0" lvl="0" indent="0" algn="ctr" defTabSz="987095" eaLnBrk="1" fontAlgn="auto" latinLnBrk="0" hangingPunct="1">
                <a:lnSpc>
                  <a:spcPct val="100000"/>
                </a:lnSpc>
                <a:spcBef>
                  <a:spcPts val="0"/>
                </a:spcBef>
                <a:spcAft>
                  <a:spcPts val="0"/>
                </a:spcAft>
                <a:buClr>
                  <a:srgbClr val="000000"/>
                </a:buClr>
                <a:buSzTx/>
                <a:buFontTx/>
                <a:buNone/>
                <a:tabLst/>
                <a:defRPr/>
              </a:pPr>
              <a:r>
                <a:rPr kumimoji="0" lang="ja-JP" altLang="en-US" sz="1400" b="1" kern="0">
                  <a:solidFill>
                    <a:sysClr val="windowText" lastClr="000000"/>
                  </a:solidFill>
                  <a:latin typeface="Meiryo UI"/>
                  <a:ea typeface="Meiryo UI"/>
                  <a:cs typeface="Arial"/>
                  <a:sym typeface="Arial"/>
                </a:rPr>
                <a:t>ワークシート</a:t>
              </a:r>
              <a:endParaRPr kumimoji="0" lang="ja-JP" altLang="en-US" sz="1400" b="1" i="0" u="none" strike="noStrike" kern="0" cap="none" spc="0" normalizeH="0" baseline="0" noProof="0">
                <a:ln>
                  <a:noFill/>
                </a:ln>
                <a:solidFill>
                  <a:sysClr val="windowText" lastClr="000000"/>
                </a:solidFill>
                <a:effectLst/>
                <a:uLnTx/>
                <a:uFillTx/>
                <a:latin typeface="Meiryo UI"/>
                <a:ea typeface="Meiryo UI"/>
                <a:cs typeface="Arial"/>
                <a:sym typeface="Arial"/>
              </a:endParaRPr>
            </a:p>
          </p:txBody>
        </p:sp>
      </p:grpSp>
      <p:sp>
        <p:nvSpPr>
          <p:cNvPr id="60" name="フローチャート: 他ページ結合子 86">
            <a:extLst>
              <a:ext uri="{FF2B5EF4-FFF2-40B4-BE49-F238E27FC236}">
                <a16:creationId xmlns:a16="http://schemas.microsoft.com/office/drawing/2014/main" id="{19516F95-F0D3-335A-1833-926276E5B979}"/>
              </a:ext>
            </a:extLst>
          </p:cNvPr>
          <p:cNvSpPr/>
          <p:nvPr/>
        </p:nvSpPr>
        <p:spPr>
          <a:xfrm>
            <a:off x="6586067" y="2012854"/>
            <a:ext cx="2299318" cy="727220"/>
          </a:xfrm>
          <a:prstGeom prst="rect">
            <a:avLst/>
          </a:prstGeom>
          <a:noFill/>
          <a:ln>
            <a:solidFill>
              <a:schemeClr val="bg1">
                <a:lumMod val="75000"/>
              </a:schemeClr>
            </a:solidFill>
          </a:ln>
        </p:spPr>
        <p:txBody>
          <a:bodyPr wrap="square" lIns="36000" rIns="36000" rtlCol="0" anchor="ctr">
            <a:noAutofit/>
          </a:bodyPr>
          <a:lstStyle/>
          <a:p>
            <a:pPr marL="177800" marR="0" lvl="0" indent="-177800" algn="l" defTabSz="914400" rtl="0" eaLnBrk="1" fontAlgn="base" latinLnBrk="0" hangingPunct="1">
              <a:lnSpc>
                <a:spcPct val="100000"/>
              </a:lnSpc>
              <a:spcBef>
                <a:spcPct val="0"/>
              </a:spcBef>
              <a:spcAft>
                <a:spcPct val="0"/>
              </a:spcAft>
              <a:buClrTx/>
              <a:buSzTx/>
              <a:buFont typeface="EYInterstate" panose="02000503020000020004" pitchFamily="2" charset="0"/>
              <a:buChar char="ª"/>
              <a:tabLst/>
              <a:defRPr/>
            </a:pPr>
            <a:r>
              <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3" action="ppaction://hlinksldjump"/>
              </a:rPr>
              <a:t>政策改善の方向性導出ワークシート</a:t>
            </a:r>
            <a:endParaRPr kumimoji="1" lang="en-US" altLang="ja-JP"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endParaRPr>
          </a:p>
          <a:p>
            <a:pPr marL="177800" indent="-177800">
              <a:buFont typeface="EYInterstate" panose="02000503020000020004" pitchFamily="2" charset="0"/>
              <a:buChar char="ª"/>
              <a:defRPr/>
            </a:pPr>
            <a:r>
              <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4" action="ppaction://hlinksldjump"/>
              </a:rPr>
              <a:t>施策のアウトプット・施策のアウトカム（</a:t>
            </a:r>
            <a:r>
              <a:rPr kumimoji="1" lang="en-US" altLang="ja-JP"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4" action="ppaction://hlinksldjump"/>
              </a:rPr>
              <a:t>KPI</a:t>
            </a:r>
            <a:r>
              <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4" action="ppaction://hlinksldjump"/>
              </a:rPr>
              <a:t>）評価ワークシート</a:t>
            </a:r>
            <a:endPar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endParaRPr>
          </a:p>
        </p:txBody>
      </p:sp>
      <p:sp>
        <p:nvSpPr>
          <p:cNvPr id="61" name="フローチャート: 他ページ結合子 86">
            <a:extLst>
              <a:ext uri="{FF2B5EF4-FFF2-40B4-BE49-F238E27FC236}">
                <a16:creationId xmlns:a16="http://schemas.microsoft.com/office/drawing/2014/main" id="{FAA0CC4B-EDD3-F2E1-DAE0-5B97C642D9C5}"/>
              </a:ext>
            </a:extLst>
          </p:cNvPr>
          <p:cNvSpPr/>
          <p:nvPr/>
        </p:nvSpPr>
        <p:spPr>
          <a:xfrm>
            <a:off x="6586067" y="2857450"/>
            <a:ext cx="2299318" cy="727220"/>
          </a:xfrm>
          <a:prstGeom prst="rect">
            <a:avLst/>
          </a:prstGeom>
          <a:noFill/>
          <a:ln>
            <a:solidFill>
              <a:schemeClr val="bg1">
                <a:lumMod val="75000"/>
              </a:schemeClr>
            </a:solidFill>
          </a:ln>
        </p:spPr>
        <p:txBody>
          <a:bodyPr wrap="square" lIns="36000" rIns="36000" rtlCol="0" anchor="ctr">
            <a:noAutofit/>
          </a:bodyPr>
          <a:lstStyle/>
          <a:p>
            <a:pPr marL="177800" marR="0" lvl="0" indent="-177800" algn="l" defTabSz="914400" rtl="0" eaLnBrk="1" fontAlgn="base" latinLnBrk="0" hangingPunct="1">
              <a:lnSpc>
                <a:spcPct val="100000"/>
              </a:lnSpc>
              <a:spcBef>
                <a:spcPct val="0"/>
              </a:spcBef>
              <a:spcAft>
                <a:spcPct val="0"/>
              </a:spcAft>
              <a:buClrTx/>
              <a:buSzTx/>
              <a:buFont typeface="EYInterstate" panose="02000503020000020004" pitchFamily="2" charset="0"/>
              <a:buChar char="ª"/>
              <a:tabLst/>
              <a:defRPr/>
            </a:pPr>
            <a:r>
              <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3" action="ppaction://hlinksldjump"/>
              </a:rPr>
              <a:t>政策改善の方向性導出ワークシート</a:t>
            </a:r>
            <a:endParaRPr kumimoji="1" lang="en-US" altLang="ja-JP"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endParaRPr>
          </a:p>
          <a:p>
            <a:pPr marL="177800" indent="-177800">
              <a:buFont typeface="EYInterstate" panose="02000503020000020004" pitchFamily="2" charset="0"/>
              <a:buChar char="ª"/>
              <a:defRPr/>
            </a:pPr>
            <a:r>
              <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4" action="ppaction://hlinksldjump"/>
              </a:rPr>
              <a:t>施策のアウトプット・施策のアウトカム（</a:t>
            </a:r>
            <a:r>
              <a:rPr kumimoji="1" lang="en-US" altLang="ja-JP"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4" action="ppaction://hlinksldjump"/>
              </a:rPr>
              <a:t>KPI</a:t>
            </a:r>
            <a:r>
              <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4" action="ppaction://hlinksldjump"/>
              </a:rPr>
              <a:t>）評価ワークシート</a:t>
            </a:r>
            <a:endPar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endParaRPr>
          </a:p>
        </p:txBody>
      </p:sp>
      <p:sp>
        <p:nvSpPr>
          <p:cNvPr id="65" name="フローチャート: 他ページ結合子 86">
            <a:extLst>
              <a:ext uri="{FF2B5EF4-FFF2-40B4-BE49-F238E27FC236}">
                <a16:creationId xmlns:a16="http://schemas.microsoft.com/office/drawing/2014/main" id="{CD8F3247-3707-0892-D23E-86D3A5F18C70}"/>
              </a:ext>
            </a:extLst>
          </p:cNvPr>
          <p:cNvSpPr/>
          <p:nvPr/>
        </p:nvSpPr>
        <p:spPr>
          <a:xfrm>
            <a:off x="6586067" y="3702046"/>
            <a:ext cx="2299318" cy="727220"/>
          </a:xfrm>
          <a:prstGeom prst="rect">
            <a:avLst/>
          </a:prstGeom>
          <a:noFill/>
          <a:ln>
            <a:solidFill>
              <a:schemeClr val="bg1">
                <a:lumMod val="75000"/>
              </a:schemeClr>
            </a:solidFill>
          </a:ln>
        </p:spPr>
        <p:txBody>
          <a:bodyPr wrap="square" lIns="36000" rIns="36000" rtlCol="0" anchor="ctr">
            <a:noAutofit/>
          </a:bodyPr>
          <a:lstStyle/>
          <a:p>
            <a:pPr marL="177800" marR="0" lvl="0" indent="-177800" algn="l" defTabSz="914400" rtl="0" eaLnBrk="1" fontAlgn="base" latinLnBrk="0" hangingPunct="1">
              <a:lnSpc>
                <a:spcPct val="100000"/>
              </a:lnSpc>
              <a:spcBef>
                <a:spcPct val="0"/>
              </a:spcBef>
              <a:spcAft>
                <a:spcPct val="0"/>
              </a:spcAft>
              <a:buClrTx/>
              <a:buSzTx/>
              <a:buFont typeface="EYInterstate" panose="02000503020000020004" pitchFamily="2" charset="0"/>
              <a:buChar char="ª"/>
              <a:tabLst/>
              <a:defRPr/>
            </a:pPr>
            <a:r>
              <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3" action="ppaction://hlinksldjump"/>
              </a:rPr>
              <a:t>政策改善の方向性導出ワークシート</a:t>
            </a:r>
            <a:endParaRPr kumimoji="1" lang="en-US" altLang="ja-JP"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endParaRPr>
          </a:p>
          <a:p>
            <a:pPr marL="177800" indent="-177800">
              <a:buFont typeface="EYInterstate" panose="02000503020000020004" pitchFamily="2" charset="0"/>
              <a:buChar char="ª"/>
              <a:defRPr/>
            </a:pPr>
            <a:r>
              <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5" action="ppaction://hlinksldjump"/>
              </a:rPr>
              <a:t>総合的なアウトカム（</a:t>
            </a:r>
            <a:r>
              <a:rPr kumimoji="1" lang="en-US" altLang="ja-JP"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5" action="ppaction://hlinksldjump"/>
              </a:rPr>
              <a:t>KGI</a:t>
            </a:r>
            <a:r>
              <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hlinkClick r:id="rId5" action="ppaction://hlinksldjump"/>
              </a:rPr>
              <a:t>）の評価ワークシート</a:t>
            </a:r>
            <a:endParaRPr kumimoji="1" lang="ja-JP" altLang="en-US" sz="1200" b="0" i="0" u="none" strike="noStrike" kern="1200" cap="none" spc="0" normalizeH="0" baseline="0" noProof="0">
              <a:ln>
                <a:noFill/>
              </a:ln>
              <a:solidFill>
                <a:srgbClr val="000000"/>
              </a:solidFill>
              <a:effectLst/>
              <a:uLnTx/>
              <a:uFillTx/>
              <a:latin typeface="EYInterstate" panose="02000503020000020004" pitchFamily="2" charset="0"/>
              <a:ea typeface="Meiryo UI" panose="020B0604030504040204" pitchFamily="50" charset="-128"/>
              <a:cs typeface="+mn-cs"/>
            </a:endParaRPr>
          </a:p>
        </p:txBody>
      </p:sp>
      <p:sp>
        <p:nvSpPr>
          <p:cNvPr id="66" name="フローチャート: 他ページ結合子 86">
            <a:extLst>
              <a:ext uri="{FF2B5EF4-FFF2-40B4-BE49-F238E27FC236}">
                <a16:creationId xmlns:a16="http://schemas.microsoft.com/office/drawing/2014/main" id="{DD45DAB8-4904-4F49-2AF9-DC4814E97C40}"/>
              </a:ext>
            </a:extLst>
          </p:cNvPr>
          <p:cNvSpPr/>
          <p:nvPr/>
        </p:nvSpPr>
        <p:spPr>
          <a:xfrm>
            <a:off x="6586067" y="4546642"/>
            <a:ext cx="2299318" cy="727220"/>
          </a:xfrm>
          <a:prstGeom prst="rect">
            <a:avLst/>
          </a:prstGeom>
          <a:noFill/>
          <a:ln>
            <a:solidFill>
              <a:schemeClr val="bg1">
                <a:lumMod val="75000"/>
              </a:schemeClr>
            </a:solidFill>
          </a:ln>
        </p:spPr>
        <p:txBody>
          <a:bodyPr wrap="square" lIns="36000" rIns="36000" rtlCol="0" anchor="ctr">
            <a:noAutofit/>
          </a:bodyPr>
          <a:lstStyle/>
          <a:p>
            <a:pPr marL="182563" marR="0" lvl="0" indent="-182563"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rPr>
              <a:t>-</a:t>
            </a:r>
            <a:endPar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endParaRPr>
          </a:p>
        </p:txBody>
      </p:sp>
      <p:sp>
        <p:nvSpPr>
          <p:cNvPr id="67" name="フローチャート: 他ページ結合子 86">
            <a:extLst>
              <a:ext uri="{FF2B5EF4-FFF2-40B4-BE49-F238E27FC236}">
                <a16:creationId xmlns:a16="http://schemas.microsoft.com/office/drawing/2014/main" id="{9152C367-E1CF-3702-5E8F-11A19B34EC90}"/>
              </a:ext>
            </a:extLst>
          </p:cNvPr>
          <p:cNvSpPr/>
          <p:nvPr/>
        </p:nvSpPr>
        <p:spPr>
          <a:xfrm>
            <a:off x="6586067" y="5391238"/>
            <a:ext cx="2299318" cy="727220"/>
          </a:xfrm>
          <a:prstGeom prst="rect">
            <a:avLst/>
          </a:prstGeom>
          <a:noFill/>
          <a:ln>
            <a:solidFill>
              <a:schemeClr val="bg1">
                <a:lumMod val="75000"/>
              </a:schemeClr>
            </a:solidFill>
          </a:ln>
        </p:spPr>
        <p:txBody>
          <a:bodyPr wrap="square" lIns="36000" rIns="36000" rtlCol="0" anchor="ctr">
            <a:noAutofit/>
          </a:bodyPr>
          <a:lstStyle/>
          <a:p>
            <a:pPr marL="182563" marR="0" lvl="0" indent="-182563"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hlinkClick r:id="rId6" action="ppaction://hlinksldjump"/>
              </a:rPr>
              <a:t>施策の</a:t>
            </a:r>
            <a:r>
              <a:rPr kumimoji="0" lang="ja-JP" altLang="en-US" sz="1200" kern="0">
                <a:solidFill>
                  <a:schemeClr val="tx1"/>
                </a:solidFill>
                <a:latin typeface="EYInterstate" panose="02000503020000020004" pitchFamily="2" charset="0"/>
                <a:ea typeface="Meiryo UI" panose="020B0604030504040204" pitchFamily="50" charset="-128"/>
                <a:hlinkClick r:id="rId6" action="ppaction://hlinksldjump"/>
              </a:rPr>
              <a:t>見直し／改善</a:t>
            </a: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hlinkClick r:id="rId6" action="ppaction://hlinksldjump"/>
              </a:rPr>
              <a:t>ワークシート</a:t>
            </a:r>
            <a:endPar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endParaRPr>
          </a:p>
        </p:txBody>
      </p:sp>
      <p:sp>
        <p:nvSpPr>
          <p:cNvPr id="68" name="フローチャート: 他ページ結合子 86">
            <a:extLst>
              <a:ext uri="{FF2B5EF4-FFF2-40B4-BE49-F238E27FC236}">
                <a16:creationId xmlns:a16="http://schemas.microsoft.com/office/drawing/2014/main" id="{FA4A54A8-6723-4373-01E9-3CDB4D7BF7C4}"/>
              </a:ext>
            </a:extLst>
          </p:cNvPr>
          <p:cNvSpPr/>
          <p:nvPr/>
        </p:nvSpPr>
        <p:spPr>
          <a:xfrm>
            <a:off x="6586067" y="6235834"/>
            <a:ext cx="2299318" cy="727220"/>
          </a:xfrm>
          <a:prstGeom prst="rect">
            <a:avLst/>
          </a:prstGeom>
          <a:noFill/>
          <a:ln>
            <a:solidFill>
              <a:schemeClr val="bg1">
                <a:lumMod val="75000"/>
              </a:schemeClr>
            </a:solidFill>
          </a:ln>
        </p:spPr>
        <p:txBody>
          <a:bodyPr wrap="square" lIns="36000" rIns="36000" rtlCol="0" anchor="ctr">
            <a:noAutofit/>
          </a:bodyPr>
          <a:lstStyle/>
          <a:p>
            <a:pPr marL="182563" marR="0" lvl="0" indent="-182563"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hlinkClick r:id="rId6" action="ppaction://hlinksldjump"/>
              </a:rPr>
              <a:t>施策の</a:t>
            </a:r>
            <a:r>
              <a:rPr kumimoji="0" lang="ja-JP" altLang="en-US" sz="1200" kern="0">
                <a:solidFill>
                  <a:schemeClr val="tx1"/>
                </a:solidFill>
                <a:latin typeface="EYInterstate" panose="02000503020000020004" pitchFamily="2" charset="0"/>
                <a:ea typeface="Meiryo UI" panose="020B0604030504040204" pitchFamily="50" charset="-128"/>
                <a:hlinkClick r:id="rId6" action="ppaction://hlinksldjump"/>
              </a:rPr>
              <a:t>見直し／改善</a:t>
            </a: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hlinkClick r:id="rId6" action="ppaction://hlinksldjump"/>
              </a:rPr>
              <a:t>ワークシート</a:t>
            </a:r>
            <a:endParaRPr kumimoji="0" lang="en-US" altLang="ja-JP"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endParaRPr>
          </a:p>
          <a:p>
            <a:pPr marL="182563" indent="-182563" fontAlgn="auto">
              <a:spcBef>
                <a:spcPts val="0"/>
              </a:spcBef>
              <a:spcAft>
                <a:spcPts val="0"/>
              </a:spcAft>
              <a:buFont typeface="Arial" panose="020B0604020202020204" pitchFamily="34" charset="0"/>
              <a:buChar char="•"/>
              <a:defRPr/>
            </a:pPr>
            <a:r>
              <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hlinkClick r:id="rId7" action="ppaction://hlinksldjump"/>
              </a:rPr>
              <a:t>注力課題再設定ワークシート</a:t>
            </a:r>
            <a:endParaRPr kumimoji="0" lang="ja-JP" altLang="en-US" sz="1200" i="0" u="none" strike="noStrike" kern="0" cap="none" spc="0" normalizeH="0" baseline="0" noProof="0">
              <a:ln>
                <a:noFill/>
              </a:ln>
              <a:solidFill>
                <a:schemeClr val="tx1"/>
              </a:solidFill>
              <a:effectLst/>
              <a:uLnTx/>
              <a:uFillTx/>
              <a:latin typeface="EYInterstate" panose="02000503020000020004" pitchFamily="2" charset="0"/>
              <a:ea typeface="Meiryo UI" panose="020B0604030504040204" pitchFamily="50" charset="-128"/>
            </a:endParaRPr>
          </a:p>
        </p:txBody>
      </p:sp>
      <p:sp>
        <p:nvSpPr>
          <p:cNvPr id="71" name="楕円 70">
            <a:extLst>
              <a:ext uri="{FF2B5EF4-FFF2-40B4-BE49-F238E27FC236}">
                <a16:creationId xmlns:a16="http://schemas.microsoft.com/office/drawing/2014/main" id="{27BDA78F-E6F2-DCAD-D68E-0B4EE4ACDE49}"/>
              </a:ext>
            </a:extLst>
          </p:cNvPr>
          <p:cNvSpPr/>
          <p:nvPr/>
        </p:nvSpPr>
        <p:spPr>
          <a:xfrm>
            <a:off x="1563046" y="5206171"/>
            <a:ext cx="1086772" cy="252759"/>
          </a:xfrm>
          <a:prstGeom prst="ellipse">
            <a:avLst/>
          </a:prstGeom>
          <a:solidFill>
            <a:srgbClr val="E3F2C7"/>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200" b="1">
                <a:solidFill>
                  <a:schemeClr val="tx1"/>
                </a:solidFill>
                <a:latin typeface="Meiryo UI" panose="020B0604030504040204" pitchFamily="50" charset="-128"/>
                <a:ea typeface="Meiryo UI" panose="020B0604030504040204" pitchFamily="50" charset="-128"/>
              </a:rPr>
              <a:t>もしくは</a:t>
            </a:r>
            <a:endParaRPr kumimoji="1" lang="ja-JP" altLang="en-US" sz="1200" b="1">
              <a:solidFill>
                <a:schemeClr val="tx1"/>
              </a:solidFill>
              <a:latin typeface="Meiryo UI" panose="020B0604030504040204" pitchFamily="50" charset="-128"/>
              <a:ea typeface="Meiryo UI" panose="020B0604030504040204" pitchFamily="50" charset="-128"/>
            </a:endParaRPr>
          </a:p>
        </p:txBody>
      </p:sp>
      <p:sp>
        <p:nvSpPr>
          <p:cNvPr id="72" name="楕円 71">
            <a:extLst>
              <a:ext uri="{FF2B5EF4-FFF2-40B4-BE49-F238E27FC236}">
                <a16:creationId xmlns:a16="http://schemas.microsoft.com/office/drawing/2014/main" id="{B560AE74-6315-857F-8030-90F5F207AAE5}"/>
              </a:ext>
            </a:extLst>
          </p:cNvPr>
          <p:cNvSpPr/>
          <p:nvPr/>
        </p:nvSpPr>
        <p:spPr>
          <a:xfrm>
            <a:off x="1563046" y="6050767"/>
            <a:ext cx="1086772" cy="252759"/>
          </a:xfrm>
          <a:prstGeom prst="ellipse">
            <a:avLst/>
          </a:prstGeom>
          <a:solidFill>
            <a:srgbClr val="E3F2C7"/>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200" b="1">
                <a:solidFill>
                  <a:schemeClr val="tx1"/>
                </a:solidFill>
                <a:latin typeface="Meiryo UI" panose="020B0604030504040204" pitchFamily="50" charset="-128"/>
                <a:ea typeface="Meiryo UI" panose="020B0604030504040204" pitchFamily="50" charset="-128"/>
              </a:rPr>
              <a:t>もしくは</a:t>
            </a:r>
            <a:endParaRPr kumimoji="1" lang="ja-JP" altLang="en-US" sz="1200" b="1">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25F296B5-8B27-6D75-32B3-C7F5797C7E5C}"/>
              </a:ext>
            </a:extLst>
          </p:cNvPr>
          <p:cNvSpPr/>
          <p:nvPr/>
        </p:nvSpPr>
        <p:spPr>
          <a:xfrm>
            <a:off x="558800" y="7080430"/>
            <a:ext cx="9575801" cy="40256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p>
            <a:r>
              <a:rPr kumimoji="1" lang="en-US" altLang="ja-JP" sz="800">
                <a:solidFill>
                  <a:schemeClr val="tx1"/>
                </a:solidFill>
                <a:latin typeface="Meiryo UI" panose="020B0604030504040204" pitchFamily="50" charset="-128"/>
                <a:ea typeface="Meiryo UI" panose="020B0604030504040204" pitchFamily="50" charset="-128"/>
              </a:rPr>
              <a:t>1</a:t>
            </a:r>
            <a:r>
              <a:rPr kumimoji="1" lang="ja-JP" altLang="en-US" sz="800">
                <a:solidFill>
                  <a:schemeClr val="tx1"/>
                </a:solidFill>
                <a:latin typeface="Meiryo UI" panose="020B0604030504040204" pitchFamily="50" charset="-128"/>
                <a:ea typeface="Meiryo UI" panose="020B0604030504040204" pitchFamily="50" charset="-128"/>
              </a:rPr>
              <a:t>）施策に紐づく、施策の活動量を示す指標</a:t>
            </a:r>
            <a:endParaRPr kumimoji="1" lang="en-US" altLang="ja-JP" sz="800">
              <a:solidFill>
                <a:schemeClr val="tx1"/>
              </a:solidFill>
              <a:latin typeface="Meiryo UI" panose="020B0604030504040204" pitchFamily="50" charset="-128"/>
              <a:ea typeface="Meiryo UI" panose="020B0604030504040204" pitchFamily="50" charset="-128"/>
            </a:endParaRPr>
          </a:p>
          <a:p>
            <a:r>
              <a:rPr lang="en-US" altLang="ja-JP" sz="800">
                <a:solidFill>
                  <a:schemeClr val="tx1"/>
                </a:solidFill>
                <a:latin typeface="Meiryo UI" panose="020B0604030504040204" pitchFamily="50" charset="-128"/>
                <a:ea typeface="Meiryo UI" panose="020B0604030504040204" pitchFamily="50" charset="-128"/>
              </a:rPr>
              <a:t>2</a:t>
            </a:r>
            <a:r>
              <a:rPr lang="ja-JP" altLang="en-US" sz="800">
                <a:solidFill>
                  <a:schemeClr val="tx1"/>
                </a:solidFill>
                <a:latin typeface="Meiryo UI" panose="020B0604030504040204" pitchFamily="50" charset="-128"/>
                <a:ea typeface="Meiryo UI" panose="020B0604030504040204" pitchFamily="50" charset="-128"/>
              </a:rPr>
              <a:t>）注力課題に紐づく、各施策を実施した結果得られる成果・効果を示す指標</a:t>
            </a:r>
            <a:endParaRPr lang="en-US" altLang="ja-JP" sz="800">
              <a:solidFill>
                <a:schemeClr val="tx1"/>
              </a:solidFill>
              <a:latin typeface="Meiryo UI" panose="020B0604030504040204" pitchFamily="50" charset="-128"/>
              <a:ea typeface="Meiryo UI" panose="020B0604030504040204" pitchFamily="50" charset="-128"/>
            </a:endParaRPr>
          </a:p>
          <a:p>
            <a:r>
              <a:rPr kumimoji="1" lang="en-US" altLang="ja-JP" sz="800">
                <a:solidFill>
                  <a:schemeClr val="tx1"/>
                </a:solidFill>
                <a:latin typeface="Meiryo UI" panose="020B0604030504040204" pitchFamily="50" charset="-128"/>
                <a:ea typeface="Meiryo UI" panose="020B0604030504040204" pitchFamily="50" charset="-128"/>
              </a:rPr>
              <a:t>3</a:t>
            </a:r>
            <a:r>
              <a:rPr kumimoji="1" lang="ja-JP" altLang="en-US" sz="800">
                <a:solidFill>
                  <a:schemeClr val="tx1"/>
                </a:solidFill>
                <a:latin typeface="Meiryo UI" panose="020B0604030504040204" pitchFamily="50" charset="-128"/>
                <a:ea typeface="Meiryo UI" panose="020B0604030504040204" pitchFamily="50" charset="-128"/>
              </a:rPr>
              <a:t>）政策課題に紐づく、最終的に地域にもたらされる成果・効果を示す指標</a:t>
            </a:r>
          </a:p>
        </p:txBody>
      </p:sp>
      <p:sp>
        <p:nvSpPr>
          <p:cNvPr id="22" name="楕円 21">
            <a:extLst>
              <a:ext uri="{FF2B5EF4-FFF2-40B4-BE49-F238E27FC236}">
                <a16:creationId xmlns:a16="http://schemas.microsoft.com/office/drawing/2014/main" id="{1A12ECBF-BBB0-E7EA-CB94-AD19D1DC7924}"/>
              </a:ext>
            </a:extLst>
          </p:cNvPr>
          <p:cNvSpPr/>
          <p:nvPr/>
        </p:nvSpPr>
        <p:spPr>
          <a:xfrm>
            <a:off x="6586066" y="2049657"/>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1</a:t>
            </a:r>
            <a:endParaRPr kumimoji="1" lang="ja-JP" altLang="en-US" sz="1200" b="1">
              <a:solidFill>
                <a:schemeClr val="tx1"/>
              </a:solidFill>
            </a:endParaRPr>
          </a:p>
        </p:txBody>
      </p:sp>
      <p:sp>
        <p:nvSpPr>
          <p:cNvPr id="23" name="楕円 22">
            <a:extLst>
              <a:ext uri="{FF2B5EF4-FFF2-40B4-BE49-F238E27FC236}">
                <a16:creationId xmlns:a16="http://schemas.microsoft.com/office/drawing/2014/main" id="{9CBE67D7-C99A-262A-8804-13282B4C58AD}"/>
              </a:ext>
            </a:extLst>
          </p:cNvPr>
          <p:cNvSpPr/>
          <p:nvPr/>
        </p:nvSpPr>
        <p:spPr>
          <a:xfrm>
            <a:off x="6586066" y="2436247"/>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2</a:t>
            </a:r>
            <a:endParaRPr kumimoji="1" lang="ja-JP" altLang="en-US" sz="1200" b="1">
              <a:solidFill>
                <a:schemeClr val="tx1"/>
              </a:solidFill>
            </a:endParaRPr>
          </a:p>
        </p:txBody>
      </p:sp>
      <p:sp>
        <p:nvSpPr>
          <p:cNvPr id="26" name="楕円 25">
            <a:extLst>
              <a:ext uri="{FF2B5EF4-FFF2-40B4-BE49-F238E27FC236}">
                <a16:creationId xmlns:a16="http://schemas.microsoft.com/office/drawing/2014/main" id="{7F10AA71-D35F-F2D1-BF03-E9C0F093E806}"/>
              </a:ext>
            </a:extLst>
          </p:cNvPr>
          <p:cNvSpPr/>
          <p:nvPr/>
        </p:nvSpPr>
        <p:spPr>
          <a:xfrm>
            <a:off x="6586066" y="3703803"/>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1</a:t>
            </a:r>
            <a:endParaRPr kumimoji="1" lang="ja-JP" altLang="en-US" sz="1200" b="1">
              <a:solidFill>
                <a:schemeClr val="tx1"/>
              </a:solidFill>
            </a:endParaRPr>
          </a:p>
        </p:txBody>
      </p:sp>
      <p:sp>
        <p:nvSpPr>
          <p:cNvPr id="27" name="楕円 26">
            <a:extLst>
              <a:ext uri="{FF2B5EF4-FFF2-40B4-BE49-F238E27FC236}">
                <a16:creationId xmlns:a16="http://schemas.microsoft.com/office/drawing/2014/main" id="{C4C8AB53-C42A-A4EA-AE86-CFB90D744C00}"/>
              </a:ext>
            </a:extLst>
          </p:cNvPr>
          <p:cNvSpPr/>
          <p:nvPr/>
        </p:nvSpPr>
        <p:spPr>
          <a:xfrm>
            <a:off x="6586066" y="4060768"/>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3</a:t>
            </a:r>
            <a:endParaRPr kumimoji="1" lang="ja-JP" altLang="en-US" sz="1200" b="1">
              <a:solidFill>
                <a:schemeClr val="tx1"/>
              </a:solidFill>
            </a:endParaRPr>
          </a:p>
        </p:txBody>
      </p:sp>
      <p:sp>
        <p:nvSpPr>
          <p:cNvPr id="28" name="楕円 27">
            <a:extLst>
              <a:ext uri="{FF2B5EF4-FFF2-40B4-BE49-F238E27FC236}">
                <a16:creationId xmlns:a16="http://schemas.microsoft.com/office/drawing/2014/main" id="{40A4EEC7-8B17-DDEB-8F3F-8A95819FFE48}"/>
              </a:ext>
            </a:extLst>
          </p:cNvPr>
          <p:cNvSpPr/>
          <p:nvPr/>
        </p:nvSpPr>
        <p:spPr>
          <a:xfrm>
            <a:off x="6586066" y="2892514"/>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1</a:t>
            </a:r>
            <a:endParaRPr kumimoji="1" lang="ja-JP" altLang="en-US" sz="1200" b="1">
              <a:solidFill>
                <a:schemeClr val="tx1"/>
              </a:solidFill>
            </a:endParaRPr>
          </a:p>
        </p:txBody>
      </p:sp>
      <p:sp>
        <p:nvSpPr>
          <p:cNvPr id="30" name="楕円 29">
            <a:extLst>
              <a:ext uri="{FF2B5EF4-FFF2-40B4-BE49-F238E27FC236}">
                <a16:creationId xmlns:a16="http://schemas.microsoft.com/office/drawing/2014/main" id="{6124E969-9E5F-DAE2-98BF-AD2EAA12CC54}"/>
              </a:ext>
            </a:extLst>
          </p:cNvPr>
          <p:cNvSpPr/>
          <p:nvPr/>
        </p:nvSpPr>
        <p:spPr>
          <a:xfrm>
            <a:off x="6586066" y="3279104"/>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2</a:t>
            </a:r>
            <a:endParaRPr kumimoji="1" lang="ja-JP" altLang="en-US" sz="1200" b="1">
              <a:solidFill>
                <a:schemeClr val="tx1"/>
              </a:solidFill>
            </a:endParaRPr>
          </a:p>
        </p:txBody>
      </p:sp>
      <p:sp>
        <p:nvSpPr>
          <p:cNvPr id="31" name="楕円 30">
            <a:extLst>
              <a:ext uri="{FF2B5EF4-FFF2-40B4-BE49-F238E27FC236}">
                <a16:creationId xmlns:a16="http://schemas.microsoft.com/office/drawing/2014/main" id="{A6784F31-FC32-76F1-5264-92B1778C8CFE}"/>
              </a:ext>
            </a:extLst>
          </p:cNvPr>
          <p:cNvSpPr/>
          <p:nvPr/>
        </p:nvSpPr>
        <p:spPr>
          <a:xfrm>
            <a:off x="6586066" y="5693845"/>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4</a:t>
            </a:r>
            <a:endParaRPr kumimoji="1" lang="ja-JP" altLang="en-US" sz="1200" b="1">
              <a:solidFill>
                <a:schemeClr val="tx1"/>
              </a:solidFill>
            </a:endParaRPr>
          </a:p>
        </p:txBody>
      </p:sp>
      <p:sp>
        <p:nvSpPr>
          <p:cNvPr id="32" name="楕円 31">
            <a:extLst>
              <a:ext uri="{FF2B5EF4-FFF2-40B4-BE49-F238E27FC236}">
                <a16:creationId xmlns:a16="http://schemas.microsoft.com/office/drawing/2014/main" id="{D0B3AF49-B978-94F4-34EE-67120DF3C2C4}"/>
              </a:ext>
            </a:extLst>
          </p:cNvPr>
          <p:cNvSpPr/>
          <p:nvPr/>
        </p:nvSpPr>
        <p:spPr>
          <a:xfrm>
            <a:off x="6586066" y="6421065"/>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4</a:t>
            </a:r>
            <a:endParaRPr kumimoji="1" lang="ja-JP" altLang="en-US" sz="1200" b="1">
              <a:solidFill>
                <a:schemeClr val="tx1"/>
              </a:solidFill>
            </a:endParaRPr>
          </a:p>
        </p:txBody>
      </p:sp>
      <p:sp>
        <p:nvSpPr>
          <p:cNvPr id="33" name="楕円 32">
            <a:extLst>
              <a:ext uri="{FF2B5EF4-FFF2-40B4-BE49-F238E27FC236}">
                <a16:creationId xmlns:a16="http://schemas.microsoft.com/office/drawing/2014/main" id="{A8007019-AEFA-6040-B331-CEA0589DD51C}"/>
              </a:ext>
            </a:extLst>
          </p:cNvPr>
          <p:cNvSpPr/>
          <p:nvPr/>
        </p:nvSpPr>
        <p:spPr>
          <a:xfrm>
            <a:off x="6586066" y="6634240"/>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tx1"/>
                </a:solidFill>
              </a:rPr>
              <a:t>5</a:t>
            </a:r>
            <a:endParaRPr kumimoji="1" lang="ja-JP" altLang="en-US" sz="1200" b="1">
              <a:solidFill>
                <a:schemeClr val="tx1"/>
              </a:solidFill>
            </a:endParaRPr>
          </a:p>
        </p:txBody>
      </p:sp>
      <p:pic>
        <p:nvPicPr>
          <p:cNvPr id="36" name="図 35">
            <a:extLst>
              <a:ext uri="{FF2B5EF4-FFF2-40B4-BE49-F238E27FC236}">
                <a16:creationId xmlns:a16="http://schemas.microsoft.com/office/drawing/2014/main" id="{D2E3BACE-72E8-EB20-1023-728A1A4A9442}"/>
              </a:ext>
            </a:extLst>
          </p:cNvPr>
          <p:cNvPicPr>
            <a:picLocks noChangeAspect="1"/>
          </p:cNvPicPr>
          <p:nvPr/>
        </p:nvPicPr>
        <p:blipFill>
          <a:blip r:embed="rId8"/>
          <a:srcRect b="452"/>
          <a:stretch>
            <a:fillRect/>
          </a:stretch>
        </p:blipFill>
        <p:spPr>
          <a:xfrm>
            <a:off x="9004583" y="3040276"/>
            <a:ext cx="1189445" cy="839912"/>
          </a:xfrm>
          <a:prstGeom prst="rect">
            <a:avLst/>
          </a:prstGeom>
          <a:ln>
            <a:solidFill>
              <a:schemeClr val="bg1">
                <a:lumMod val="50000"/>
              </a:schemeClr>
            </a:solidFill>
          </a:ln>
        </p:spPr>
      </p:pic>
      <p:pic>
        <p:nvPicPr>
          <p:cNvPr id="42" name="図 41">
            <a:extLst>
              <a:ext uri="{FF2B5EF4-FFF2-40B4-BE49-F238E27FC236}">
                <a16:creationId xmlns:a16="http://schemas.microsoft.com/office/drawing/2014/main" id="{8684D1FD-CCB7-440F-CE0C-52A0C959D68F}"/>
              </a:ext>
            </a:extLst>
          </p:cNvPr>
          <p:cNvPicPr>
            <a:picLocks noChangeAspect="1"/>
          </p:cNvPicPr>
          <p:nvPr/>
        </p:nvPicPr>
        <p:blipFill>
          <a:blip r:embed="rId9"/>
          <a:stretch>
            <a:fillRect/>
          </a:stretch>
        </p:blipFill>
        <p:spPr>
          <a:xfrm>
            <a:off x="9004583" y="4067698"/>
            <a:ext cx="1189445" cy="839911"/>
          </a:xfrm>
          <a:prstGeom prst="rect">
            <a:avLst/>
          </a:prstGeom>
          <a:ln>
            <a:solidFill>
              <a:schemeClr val="bg1">
                <a:lumMod val="50000"/>
              </a:schemeClr>
            </a:solidFill>
          </a:ln>
        </p:spPr>
      </p:pic>
      <p:pic>
        <p:nvPicPr>
          <p:cNvPr id="48" name="図 47">
            <a:extLst>
              <a:ext uri="{FF2B5EF4-FFF2-40B4-BE49-F238E27FC236}">
                <a16:creationId xmlns:a16="http://schemas.microsoft.com/office/drawing/2014/main" id="{E9F3EFA2-A5D5-FCD3-6C9E-6E59BC7BBA08}"/>
              </a:ext>
            </a:extLst>
          </p:cNvPr>
          <p:cNvPicPr>
            <a:picLocks noChangeAspect="1"/>
          </p:cNvPicPr>
          <p:nvPr/>
        </p:nvPicPr>
        <p:blipFill>
          <a:blip r:embed="rId10"/>
          <a:stretch>
            <a:fillRect/>
          </a:stretch>
        </p:blipFill>
        <p:spPr>
          <a:xfrm>
            <a:off x="9004583" y="5095119"/>
            <a:ext cx="1189445" cy="840212"/>
          </a:xfrm>
          <a:prstGeom prst="rect">
            <a:avLst/>
          </a:prstGeom>
          <a:ln>
            <a:solidFill>
              <a:schemeClr val="bg1">
                <a:lumMod val="50000"/>
              </a:schemeClr>
            </a:solidFill>
          </a:ln>
        </p:spPr>
      </p:pic>
      <p:pic>
        <p:nvPicPr>
          <p:cNvPr id="52" name="図 51">
            <a:extLst>
              <a:ext uri="{FF2B5EF4-FFF2-40B4-BE49-F238E27FC236}">
                <a16:creationId xmlns:a16="http://schemas.microsoft.com/office/drawing/2014/main" id="{73B6854A-2D24-AD69-3F6B-FED6F54A4909}"/>
              </a:ext>
            </a:extLst>
          </p:cNvPr>
          <p:cNvPicPr>
            <a:picLocks noChangeAspect="1"/>
          </p:cNvPicPr>
          <p:nvPr/>
        </p:nvPicPr>
        <p:blipFill>
          <a:blip r:embed="rId11"/>
          <a:srcRect b="381"/>
          <a:stretch>
            <a:fillRect/>
          </a:stretch>
        </p:blipFill>
        <p:spPr>
          <a:xfrm>
            <a:off x="9004583" y="6122841"/>
            <a:ext cx="1189445" cy="840213"/>
          </a:xfrm>
          <a:prstGeom prst="rect">
            <a:avLst/>
          </a:prstGeom>
          <a:ln>
            <a:solidFill>
              <a:schemeClr val="bg1">
                <a:lumMod val="50000"/>
              </a:schemeClr>
            </a:solidFill>
          </a:ln>
        </p:spPr>
      </p:pic>
      <p:sp>
        <p:nvSpPr>
          <p:cNvPr id="75" name="楕円 74">
            <a:extLst>
              <a:ext uri="{FF2B5EF4-FFF2-40B4-BE49-F238E27FC236}">
                <a16:creationId xmlns:a16="http://schemas.microsoft.com/office/drawing/2014/main" id="{E48AEF01-DED7-1C3D-03B3-4780FD68B1BD}"/>
              </a:ext>
            </a:extLst>
          </p:cNvPr>
          <p:cNvSpPr/>
          <p:nvPr/>
        </p:nvSpPr>
        <p:spPr>
          <a:xfrm>
            <a:off x="9004583" y="2012854"/>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1</a:t>
            </a:r>
            <a:endParaRPr kumimoji="1" lang="ja-JP" altLang="en-US" sz="1200" b="1">
              <a:solidFill>
                <a:schemeClr val="tx1"/>
              </a:solidFill>
            </a:endParaRPr>
          </a:p>
        </p:txBody>
      </p:sp>
      <p:sp>
        <p:nvSpPr>
          <p:cNvPr id="76" name="楕円 75">
            <a:extLst>
              <a:ext uri="{FF2B5EF4-FFF2-40B4-BE49-F238E27FC236}">
                <a16:creationId xmlns:a16="http://schemas.microsoft.com/office/drawing/2014/main" id="{2784F86C-7C1A-A889-E142-94B496A7DCF0}"/>
              </a:ext>
            </a:extLst>
          </p:cNvPr>
          <p:cNvSpPr/>
          <p:nvPr/>
        </p:nvSpPr>
        <p:spPr>
          <a:xfrm>
            <a:off x="9004583" y="4067698"/>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3</a:t>
            </a:r>
            <a:endParaRPr kumimoji="1" lang="ja-JP" altLang="en-US" sz="1200" b="1">
              <a:solidFill>
                <a:schemeClr val="tx1"/>
              </a:solidFill>
            </a:endParaRPr>
          </a:p>
        </p:txBody>
      </p:sp>
      <p:sp>
        <p:nvSpPr>
          <p:cNvPr id="77" name="楕円 76">
            <a:extLst>
              <a:ext uri="{FF2B5EF4-FFF2-40B4-BE49-F238E27FC236}">
                <a16:creationId xmlns:a16="http://schemas.microsoft.com/office/drawing/2014/main" id="{90EED14C-15E7-97D7-9188-AFEF8DFDC309}"/>
              </a:ext>
            </a:extLst>
          </p:cNvPr>
          <p:cNvSpPr/>
          <p:nvPr/>
        </p:nvSpPr>
        <p:spPr>
          <a:xfrm>
            <a:off x="9004583" y="3040276"/>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2</a:t>
            </a:r>
            <a:endParaRPr kumimoji="1" lang="ja-JP" altLang="en-US" sz="1200" b="1">
              <a:solidFill>
                <a:schemeClr val="tx1"/>
              </a:solidFill>
            </a:endParaRPr>
          </a:p>
        </p:txBody>
      </p:sp>
      <p:sp>
        <p:nvSpPr>
          <p:cNvPr id="78" name="楕円 77">
            <a:extLst>
              <a:ext uri="{FF2B5EF4-FFF2-40B4-BE49-F238E27FC236}">
                <a16:creationId xmlns:a16="http://schemas.microsoft.com/office/drawing/2014/main" id="{402249F0-2101-6776-9D44-085568B9B909}"/>
              </a:ext>
            </a:extLst>
          </p:cNvPr>
          <p:cNvSpPr/>
          <p:nvPr/>
        </p:nvSpPr>
        <p:spPr>
          <a:xfrm>
            <a:off x="9004583" y="5095119"/>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200" b="1">
                <a:solidFill>
                  <a:schemeClr val="tx1"/>
                </a:solidFill>
              </a:rPr>
              <a:t>4</a:t>
            </a:r>
            <a:endParaRPr kumimoji="1" lang="ja-JP" altLang="en-US" sz="1200" b="1">
              <a:solidFill>
                <a:schemeClr val="tx1"/>
              </a:solidFill>
            </a:endParaRPr>
          </a:p>
        </p:txBody>
      </p:sp>
      <p:sp>
        <p:nvSpPr>
          <p:cNvPr id="79" name="楕円 78">
            <a:extLst>
              <a:ext uri="{FF2B5EF4-FFF2-40B4-BE49-F238E27FC236}">
                <a16:creationId xmlns:a16="http://schemas.microsoft.com/office/drawing/2014/main" id="{1622B4BA-8804-F46D-7822-4492223651FC}"/>
              </a:ext>
            </a:extLst>
          </p:cNvPr>
          <p:cNvSpPr/>
          <p:nvPr/>
        </p:nvSpPr>
        <p:spPr>
          <a:xfrm>
            <a:off x="9004583" y="6122841"/>
            <a:ext cx="143583" cy="143583"/>
          </a:xfrm>
          <a:prstGeom prst="ellipse">
            <a:avLst/>
          </a:prstGeom>
          <a:solidFill>
            <a:schemeClr val="accent5">
              <a:lumMod val="20000"/>
              <a:lumOff val="80000"/>
            </a:schemeClr>
          </a:solidFill>
          <a:ln w="19050">
            <a:solidFill>
              <a:srgbClr val="687A7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200" b="1">
                <a:solidFill>
                  <a:schemeClr val="tx1"/>
                </a:solidFill>
              </a:rPr>
              <a:t>5</a:t>
            </a:r>
            <a:endParaRPr kumimoji="1" lang="ja-JP" altLang="en-US" sz="1200" b="1">
              <a:solidFill>
                <a:schemeClr val="tx1"/>
              </a:solidFill>
            </a:endParaRPr>
          </a:p>
        </p:txBody>
      </p:sp>
    </p:spTree>
    <p:extLst>
      <p:ext uri="{BB962C8B-B14F-4D97-AF65-F5344CB8AC3E}">
        <p14:creationId xmlns:p14="http://schemas.microsoft.com/office/powerpoint/2010/main" val="36099212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機○・記載例なし】">
  <a:themeElements>
    <a:clrScheme name="エグゼクティブ">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3F0E6"/>
        </a:solidFill>
        <a:ln w="9525">
          <a:solidFill>
            <a:srgbClr val="93F0E6"/>
          </a:solidFill>
        </a:ln>
      </a:spPr>
      <a:bodyPr rot="0" spcFirstLastPara="0" vertOverflow="overflow" horzOverflow="overflow" vert="horz" wrap="square" lIns="108000" tIns="144000" rIns="108000" bIns="72000" numCol="1" spcCol="0" rtlCol="0" fromWordArt="0" anchor="ctr" anchorCtr="0" forceAA="0" compatLnSpc="1">
        <a:prstTxWarp prst="textNoShape">
          <a:avLst/>
        </a:prstTxWarp>
        <a:noAutofit/>
      </a:bodyPr>
      <a:lstStyle>
        <a:defPPr algn="ctr">
          <a:defRPr kumimoji="1" sz="16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ヘッダー修正（PPT）.pptx" id="{BA91829E-AC79-4E60-8307-CE9768C582EC}" vid="{3DAD78C8-E631-4243-AE77-7CF5444DEDC9}"/>
    </a:ext>
  </a:extLst>
</a:theme>
</file>

<file path=ppt/theme/theme2.xml><?xml version="1.0" encoding="utf-8"?>
<a:theme xmlns:a="http://schemas.openxmlformats.org/drawingml/2006/main" name="Office テーマ">
  <a:themeElements>
    <a:clrScheme name="">
      <a:dk1>
        <a:srgbClr val="000000"/>
      </a:dk1>
      <a:lt1>
        <a:srgbClr val="FFFFFF"/>
      </a:lt1>
      <a:dk2>
        <a:srgbClr val="FDC204"/>
      </a:dk2>
      <a:lt2>
        <a:srgbClr val="FFFFFF"/>
      </a:lt2>
      <a:accent1>
        <a:srgbClr val="F00000"/>
      </a:accent1>
      <a:accent2>
        <a:srgbClr val="00B511"/>
      </a:accent2>
      <a:accent3>
        <a:srgbClr val="FFFFFF"/>
      </a:accent3>
      <a:accent4>
        <a:srgbClr val="000000"/>
      </a:accent4>
      <a:accent5>
        <a:srgbClr val="F6AAAA"/>
      </a:accent5>
      <a:accent6>
        <a:srgbClr val="00A40E"/>
      </a:accent6>
      <a:hlink>
        <a:srgbClr val="F66708"/>
      </a:hlink>
      <a:folHlink>
        <a:srgbClr val="0097E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FFFFFF"/>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30D38938D4DEC4BA6B3C6186C31F69B" ma:contentTypeVersion="14" ma:contentTypeDescription="新しいドキュメントを作成します。" ma:contentTypeScope="" ma:versionID="f2b205919639f3db1dad212b2999fbb4">
  <xsd:schema xmlns:xsd="http://www.w3.org/2001/XMLSchema" xmlns:xs="http://www.w3.org/2001/XMLSchema" xmlns:p="http://schemas.microsoft.com/office/2006/metadata/properties" xmlns:ns2="1f3a47df-0dc3-446a-a1f6-770cd633a05d" xmlns:ns3="27e80d69-5ead-4b12-b57d-a487ac0c543a" targetNamespace="http://schemas.microsoft.com/office/2006/metadata/properties" ma:root="true" ma:fieldsID="919463c7f5247dad53a46176e575faaa" ns2:_="" ns3:_="">
    <xsd:import namespace="1f3a47df-0dc3-446a-a1f6-770cd633a05d"/>
    <xsd:import namespace="27e80d69-5ead-4b12-b57d-a487ac0c543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3a47df-0dc3-446a-a1f6-770cd633a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7e80d69-5ead-4b12-b57d-a487ac0c543a"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57a0f5f-7d17-44f9-8d94-2351170f8d2c}" ma:internalName="TaxCatchAll" ma:showField="CatchAllData" ma:web="27e80d69-5ead-4b12-b57d-a487ac0c543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6EFF31-E8C2-4755-9439-6CA689AB923C}"/>
</file>

<file path=customXml/itemProps2.xml><?xml version="1.0" encoding="utf-8"?>
<ds:datastoreItem xmlns:ds="http://schemas.openxmlformats.org/officeDocument/2006/customXml" ds:itemID="{0743E0A9-12C9-4F51-A58B-A41550DBAB4D}"/>
</file>

<file path=docProps/app.xml><?xml version="1.0" encoding="utf-8"?>
<Properties xmlns="http://schemas.openxmlformats.org/officeDocument/2006/extended-properties" xmlns:vt="http://schemas.openxmlformats.org/officeDocument/2006/docPropsVTypes">
  <Template>pptデフォルト（新規で使用）</Template>
  <TotalTime>0</TotalTime>
  <Words>7767</Words>
  <Application>Microsoft Office PowerPoint</Application>
  <PresentationFormat>ユーザー設定</PresentationFormat>
  <Paragraphs>997</Paragraphs>
  <Slides>44</Slides>
  <Notes>4</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44</vt:i4>
      </vt:variant>
    </vt:vector>
  </HeadingPairs>
  <TitlesOfParts>
    <vt:vector size="52" baseType="lpstr">
      <vt:lpstr>EYInterstate</vt:lpstr>
      <vt:lpstr>EYInterstate Light</vt:lpstr>
      <vt:lpstr>Meiryo UI</vt:lpstr>
      <vt:lpstr>Arial</vt:lpstr>
      <vt:lpstr>Calibri</vt:lpstr>
      <vt:lpstr>Wingdings</vt:lpstr>
      <vt:lpstr>【機○・記載例なし】</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cp:lastModifiedBy/>
  <cp:revision>1</cp:revision>
  <dcterms:created xsi:type="dcterms:W3CDTF">2024-03-25T03:13:07Z</dcterms:created>
  <dcterms:modified xsi:type="dcterms:W3CDTF">2024-03-25T03:25:59Z</dcterms:modified>
</cp:coreProperties>
</file>