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79" r:id="rId1"/>
  </p:sldMasterIdLst>
  <p:notesMasterIdLst>
    <p:notesMasterId r:id="rId35"/>
  </p:notesMasterIdLst>
  <p:handoutMasterIdLst>
    <p:handoutMasterId r:id="rId36"/>
  </p:handoutMasterIdLst>
  <p:sldIdLst>
    <p:sldId id="678" r:id="rId2"/>
    <p:sldId id="679" r:id="rId3"/>
    <p:sldId id="2147471384" r:id="rId4"/>
    <p:sldId id="2080108330" r:id="rId5"/>
    <p:sldId id="2080108331" r:id="rId6"/>
    <p:sldId id="2080108173" r:id="rId7"/>
    <p:sldId id="2080108309" r:id="rId8"/>
    <p:sldId id="2080108307" r:id="rId9"/>
    <p:sldId id="2080108292" r:id="rId10"/>
    <p:sldId id="2080108319" r:id="rId11"/>
    <p:sldId id="2080108294" r:id="rId12"/>
    <p:sldId id="2080108311" r:id="rId13"/>
    <p:sldId id="2080108295" r:id="rId14"/>
    <p:sldId id="2080108312" r:id="rId15"/>
    <p:sldId id="2080108353" r:id="rId16"/>
    <p:sldId id="2080108315" r:id="rId17"/>
    <p:sldId id="2080108326" r:id="rId18"/>
    <p:sldId id="2080108308" r:id="rId19"/>
    <p:sldId id="2080108320" r:id="rId20"/>
    <p:sldId id="2080108323" r:id="rId21"/>
    <p:sldId id="2080108298" r:id="rId22"/>
    <p:sldId id="2080108310" r:id="rId23"/>
    <p:sldId id="2080108329" r:id="rId24"/>
    <p:sldId id="2080108301" r:id="rId25"/>
    <p:sldId id="2080108302" r:id="rId26"/>
    <p:sldId id="2080108303" r:id="rId27"/>
    <p:sldId id="2080108322" r:id="rId28"/>
    <p:sldId id="2080108305" r:id="rId29"/>
    <p:sldId id="2080108289" r:id="rId30"/>
    <p:sldId id="2147471387" r:id="rId31"/>
    <p:sldId id="2080108306" r:id="rId32"/>
    <p:sldId id="2147471385" r:id="rId33"/>
    <p:sldId id="2080108164" r:id="rId34"/>
  </p:sldIdLst>
  <p:sldSz cx="10693400" cy="7561263"/>
  <p:notesSz cx="6797675" cy="9926638"/>
  <p:custDataLst>
    <p:tags r:id="rId37"/>
  </p:custDataLst>
  <p:defaultTex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p:defaultTextStyle>
  <p:extLst>
    <p:ext uri="{EFAFB233-063F-42B5-8137-9DF3F51BA10A}">
      <p15:sldGuideLst xmlns:p15="http://schemas.microsoft.com/office/powerpoint/2012/main">
        <p15:guide id="1" orient="horz" pos="2404" userDrawn="1">
          <p15:clr>
            <a:srgbClr val="A4A3A4"/>
          </p15:clr>
        </p15:guide>
        <p15:guide id="2" pos="184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2C7"/>
    <a:srgbClr val="D8D8D8"/>
    <a:srgbClr val="DBDBDB"/>
    <a:srgbClr val="D6D6D6"/>
    <a:srgbClr val="345A96"/>
    <a:srgbClr val="305997"/>
    <a:srgbClr val="ACB3B6"/>
    <a:srgbClr val="6076B4"/>
    <a:srgbClr val="2F5897"/>
    <a:srgbClr val="385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0FE3A-AC45-420F-953B-50A7A0676513}" v="4" dt="2026-03-26T01:45:54.840"/>
  </p1510:revLst>
</p1510:revInfo>
</file>

<file path=ppt/tableStyles.xml><?xml version="1.0" encoding="utf-8"?>
<a:tblStyleLst xmlns:a="http://schemas.openxmlformats.org/drawingml/2006/main" def="{F2DE63D5-997A-4646-A377-4702673A728D}">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9" d="100"/>
          <a:sy n="89" d="100"/>
        </p:scale>
        <p:origin x="1353" y="60"/>
      </p:cViewPr>
      <p:guideLst>
        <p:guide orient="horz" pos="2404"/>
        <p:guide pos="1848"/>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eyjapan.sharepoint.com/sites/PFPhase2/Shared%20Documents/General/02_R7&#24180;&#24230;/07_RAIDA-AI/02_&#35251;&#20809;/&#12304;&#22320;&#22495;&#12490;&#12499;&#65288;&#35251;&#20809;&#25391;&#33288;&#65289;&#12305;&#12464;&#12521;&#12501;&#20316;&#25104;&#2999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ja-JP"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t>「持続的な観光地づくり」に対する住民の満足度</a:t>
            </a: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percentStacked"/>
        <c:varyColors val="0"/>
        <c:ser>
          <c:idx val="1"/>
          <c:order val="1"/>
          <c:tx>
            <c:strRef>
              <c:f>'満足度(28スラ)'!$B$1</c:f>
              <c:strCache>
                <c:ptCount val="1"/>
                <c:pt idx="0">
                  <c:v>満足している</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'満足度(28スラ)'!$A$2:$A$6</c:f>
              <c:numCache>
                <c:formatCode>General</c:formatCode>
                <c:ptCount val="5"/>
                <c:pt idx="0">
                  <c:v>2020</c:v>
                </c:pt>
                <c:pt idx="1">
                  <c:v>2021</c:v>
                </c:pt>
                <c:pt idx="2">
                  <c:v>2022</c:v>
                </c:pt>
                <c:pt idx="3">
                  <c:v>2023</c:v>
                </c:pt>
                <c:pt idx="4">
                  <c:v>2024</c:v>
                </c:pt>
              </c:numCache>
            </c:numRef>
          </c:cat>
          <c:val>
            <c:numRef>
              <c:f>'満足度(28スラ)'!$B$2:$B$6</c:f>
              <c:numCache>
                <c:formatCode>0%</c:formatCode>
                <c:ptCount val="5"/>
                <c:pt idx="0">
                  <c:v>0.12</c:v>
                </c:pt>
                <c:pt idx="1">
                  <c:v>0.1246</c:v>
                </c:pt>
                <c:pt idx="2">
                  <c:v>0.15</c:v>
                </c:pt>
                <c:pt idx="3">
                  <c:v>0.18</c:v>
                </c:pt>
                <c:pt idx="4">
                  <c:v>0.2029</c:v>
                </c:pt>
              </c:numCache>
            </c:numRef>
          </c:val>
          <c:extLst>
            <c:ext xmlns:c16="http://schemas.microsoft.com/office/drawing/2014/chart" uri="{C3380CC4-5D6E-409C-BE32-E72D297353CC}">
              <c16:uniqueId val="{00000000-EFFE-4B21-857D-5C2DF65BF9A6}"/>
            </c:ext>
          </c:extLst>
        </c:ser>
        <c:ser>
          <c:idx val="2"/>
          <c:order val="2"/>
          <c:tx>
            <c:strRef>
              <c:f>'満足度(28スラ)'!$C$1</c:f>
              <c:strCache>
                <c:ptCount val="1"/>
                <c:pt idx="0">
                  <c:v>やや満足</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'満足度(28スラ)'!$A$2:$A$6</c:f>
              <c:numCache>
                <c:formatCode>General</c:formatCode>
                <c:ptCount val="5"/>
                <c:pt idx="0">
                  <c:v>2020</c:v>
                </c:pt>
                <c:pt idx="1">
                  <c:v>2021</c:v>
                </c:pt>
                <c:pt idx="2">
                  <c:v>2022</c:v>
                </c:pt>
                <c:pt idx="3">
                  <c:v>2023</c:v>
                </c:pt>
                <c:pt idx="4">
                  <c:v>2024</c:v>
                </c:pt>
              </c:numCache>
            </c:numRef>
          </c:cat>
          <c:val>
            <c:numRef>
              <c:f>'満足度(28スラ)'!$C$2:$C$6</c:f>
              <c:numCache>
                <c:formatCode>0%</c:formatCode>
                <c:ptCount val="5"/>
                <c:pt idx="0">
                  <c:v>0.15</c:v>
                </c:pt>
                <c:pt idx="1">
                  <c:v>0.2</c:v>
                </c:pt>
                <c:pt idx="2">
                  <c:v>0.21</c:v>
                </c:pt>
                <c:pt idx="3">
                  <c:v>0.23</c:v>
                </c:pt>
                <c:pt idx="4">
                  <c:v>0.25</c:v>
                </c:pt>
              </c:numCache>
            </c:numRef>
          </c:val>
          <c:extLst>
            <c:ext xmlns:c16="http://schemas.microsoft.com/office/drawing/2014/chart" uri="{C3380CC4-5D6E-409C-BE32-E72D297353CC}">
              <c16:uniqueId val="{00000001-EFFE-4B21-857D-5C2DF65BF9A6}"/>
            </c:ext>
          </c:extLst>
        </c:ser>
        <c:ser>
          <c:idx val="3"/>
          <c:order val="3"/>
          <c:tx>
            <c:strRef>
              <c:f>'満足度(28スラ)'!$D$1</c:f>
              <c:strCache>
                <c:ptCount val="1"/>
                <c:pt idx="0">
                  <c:v>どちらでもない</c:v>
                </c:pt>
              </c:strCache>
            </c:strRef>
          </c:tx>
          <c:spPr>
            <a:solidFill>
              <a:schemeClr val="accent6"/>
            </a:solidFill>
            <a:ln>
              <a:noFill/>
            </a:ln>
            <a:effectLst/>
          </c:spPr>
          <c:invertIfNegative val="0"/>
          <c:dLbls>
            <c:delete val="1"/>
          </c:dLbls>
          <c:cat>
            <c:numRef>
              <c:f>'満足度(28スラ)'!$A$2:$A$6</c:f>
              <c:numCache>
                <c:formatCode>General</c:formatCode>
                <c:ptCount val="5"/>
                <c:pt idx="0">
                  <c:v>2020</c:v>
                </c:pt>
                <c:pt idx="1">
                  <c:v>2021</c:v>
                </c:pt>
                <c:pt idx="2">
                  <c:v>2022</c:v>
                </c:pt>
                <c:pt idx="3">
                  <c:v>2023</c:v>
                </c:pt>
                <c:pt idx="4">
                  <c:v>2024</c:v>
                </c:pt>
              </c:numCache>
            </c:numRef>
          </c:cat>
          <c:val>
            <c:numRef>
              <c:f>'満足度(28スラ)'!$D$2:$D$6</c:f>
              <c:numCache>
                <c:formatCode>0%</c:formatCode>
                <c:ptCount val="5"/>
                <c:pt idx="0">
                  <c:v>0.2</c:v>
                </c:pt>
                <c:pt idx="1">
                  <c:v>0.20899999999999999</c:v>
                </c:pt>
                <c:pt idx="2">
                  <c:v>0.18049999999999999</c:v>
                </c:pt>
                <c:pt idx="3">
                  <c:v>0.2</c:v>
                </c:pt>
                <c:pt idx="4">
                  <c:v>0.2</c:v>
                </c:pt>
              </c:numCache>
            </c:numRef>
          </c:val>
          <c:extLst>
            <c:ext xmlns:c16="http://schemas.microsoft.com/office/drawing/2014/chart" uri="{C3380CC4-5D6E-409C-BE32-E72D297353CC}">
              <c16:uniqueId val="{00000002-EFFE-4B21-857D-5C2DF65BF9A6}"/>
            </c:ext>
          </c:extLst>
        </c:ser>
        <c:ser>
          <c:idx val="4"/>
          <c:order val="4"/>
          <c:tx>
            <c:strRef>
              <c:f>'満足度(28スラ)'!$E$1</c:f>
              <c:strCache>
                <c:ptCount val="1"/>
                <c:pt idx="0">
                  <c:v>まあ不満</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'満足度(28スラ)'!$A$2:$A$6</c:f>
              <c:numCache>
                <c:formatCode>General</c:formatCode>
                <c:ptCount val="5"/>
                <c:pt idx="0">
                  <c:v>2020</c:v>
                </c:pt>
                <c:pt idx="1">
                  <c:v>2021</c:v>
                </c:pt>
                <c:pt idx="2">
                  <c:v>2022</c:v>
                </c:pt>
                <c:pt idx="3">
                  <c:v>2023</c:v>
                </c:pt>
                <c:pt idx="4">
                  <c:v>2024</c:v>
                </c:pt>
              </c:numCache>
            </c:numRef>
          </c:cat>
          <c:val>
            <c:numRef>
              <c:f>'満足度(28スラ)'!$E$2:$E$6</c:f>
              <c:numCache>
                <c:formatCode>0%</c:formatCode>
                <c:ptCount val="5"/>
                <c:pt idx="0">
                  <c:v>0.18</c:v>
                </c:pt>
                <c:pt idx="1">
                  <c:v>0.1966</c:v>
                </c:pt>
                <c:pt idx="2">
                  <c:v>0.17849999999999999</c:v>
                </c:pt>
                <c:pt idx="3">
                  <c:v>0.15</c:v>
                </c:pt>
                <c:pt idx="4">
                  <c:v>0.12</c:v>
                </c:pt>
              </c:numCache>
            </c:numRef>
          </c:val>
          <c:extLst>
            <c:ext xmlns:c16="http://schemas.microsoft.com/office/drawing/2014/chart" uri="{C3380CC4-5D6E-409C-BE32-E72D297353CC}">
              <c16:uniqueId val="{00000003-EFFE-4B21-857D-5C2DF65BF9A6}"/>
            </c:ext>
          </c:extLst>
        </c:ser>
        <c:ser>
          <c:idx val="5"/>
          <c:order val="5"/>
          <c:tx>
            <c:strRef>
              <c:f>'満足度(28スラ)'!$F$1</c:f>
              <c:strCache>
                <c:ptCount val="1"/>
                <c:pt idx="0">
                  <c:v>不満である</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'満足度(28スラ)'!$A$2:$A$6</c:f>
              <c:numCache>
                <c:formatCode>General</c:formatCode>
                <c:ptCount val="5"/>
                <c:pt idx="0">
                  <c:v>2020</c:v>
                </c:pt>
                <c:pt idx="1">
                  <c:v>2021</c:v>
                </c:pt>
                <c:pt idx="2">
                  <c:v>2022</c:v>
                </c:pt>
                <c:pt idx="3">
                  <c:v>2023</c:v>
                </c:pt>
                <c:pt idx="4">
                  <c:v>2024</c:v>
                </c:pt>
              </c:numCache>
            </c:numRef>
          </c:cat>
          <c:val>
            <c:numRef>
              <c:f>'満足度(28スラ)'!$F$2:$F$6</c:f>
              <c:numCache>
                <c:formatCode>0%</c:formatCode>
                <c:ptCount val="5"/>
                <c:pt idx="0">
                  <c:v>0.24</c:v>
                </c:pt>
                <c:pt idx="1">
                  <c:v>0.17</c:v>
                </c:pt>
                <c:pt idx="2">
                  <c:v>0.16</c:v>
                </c:pt>
                <c:pt idx="3">
                  <c:v>0.11</c:v>
                </c:pt>
                <c:pt idx="4">
                  <c:v>0.09</c:v>
                </c:pt>
              </c:numCache>
            </c:numRef>
          </c:val>
          <c:extLst>
            <c:ext xmlns:c16="http://schemas.microsoft.com/office/drawing/2014/chart" uri="{C3380CC4-5D6E-409C-BE32-E72D297353CC}">
              <c16:uniqueId val="{00000004-EFFE-4B21-857D-5C2DF65BF9A6}"/>
            </c:ext>
          </c:extLst>
        </c:ser>
        <c:ser>
          <c:idx val="6"/>
          <c:order val="6"/>
          <c:tx>
            <c:strRef>
              <c:f>'満足度(28スラ)'!$G$1</c:f>
              <c:strCache>
                <c:ptCount val="1"/>
                <c:pt idx="0">
                  <c:v>無回答</c:v>
                </c:pt>
              </c:strCache>
            </c:strRef>
          </c:tx>
          <c:spPr>
            <a:solidFill>
              <a:schemeClr val="accent6">
                <a:lumMod val="20000"/>
                <a:lumOff val="80000"/>
              </a:schemeClr>
            </a:solidFill>
            <a:ln>
              <a:noFill/>
            </a:ln>
            <a:effectLst/>
          </c:spPr>
          <c:invertIfNegative val="0"/>
          <c:dLbls>
            <c:delete val="1"/>
          </c:dLbls>
          <c:cat>
            <c:numRef>
              <c:f>'満足度(28スラ)'!$A$2:$A$6</c:f>
              <c:numCache>
                <c:formatCode>General</c:formatCode>
                <c:ptCount val="5"/>
                <c:pt idx="0">
                  <c:v>2020</c:v>
                </c:pt>
                <c:pt idx="1">
                  <c:v>2021</c:v>
                </c:pt>
                <c:pt idx="2">
                  <c:v>2022</c:v>
                </c:pt>
                <c:pt idx="3">
                  <c:v>2023</c:v>
                </c:pt>
                <c:pt idx="4">
                  <c:v>2024</c:v>
                </c:pt>
              </c:numCache>
            </c:numRef>
          </c:cat>
          <c:val>
            <c:numRef>
              <c:f>'満足度(28スラ)'!$G$2:$G$6</c:f>
              <c:numCache>
                <c:formatCode>0%</c:formatCode>
                <c:ptCount val="5"/>
                <c:pt idx="0">
                  <c:v>0.11</c:v>
                </c:pt>
                <c:pt idx="1">
                  <c:v>9.5200000000000007E-2</c:v>
                </c:pt>
                <c:pt idx="2">
                  <c:v>0.12</c:v>
                </c:pt>
                <c:pt idx="3">
                  <c:v>0.15</c:v>
                </c:pt>
                <c:pt idx="4">
                  <c:v>0.14000000000000001</c:v>
                </c:pt>
              </c:numCache>
            </c:numRef>
          </c:val>
          <c:extLst>
            <c:ext xmlns:c16="http://schemas.microsoft.com/office/drawing/2014/chart" uri="{C3380CC4-5D6E-409C-BE32-E72D297353CC}">
              <c16:uniqueId val="{00000005-EFFE-4B21-857D-5C2DF65BF9A6}"/>
            </c:ext>
          </c:extLst>
        </c:ser>
        <c:dLbls>
          <c:dLblPos val="ctr"/>
          <c:showLegendKey val="0"/>
          <c:showVal val="1"/>
          <c:showCatName val="0"/>
          <c:showSerName val="0"/>
          <c:showPercent val="0"/>
          <c:showBubbleSize val="0"/>
        </c:dLbls>
        <c:gapWidth val="100"/>
        <c:overlap val="100"/>
        <c:axId val="2089571152"/>
        <c:axId val="2094914160"/>
        <c:extLst>
          <c:ext xmlns:c15="http://schemas.microsoft.com/office/drawing/2012/chart" uri="{02D57815-91ED-43cb-92C2-25804820EDAC}">
            <c15:filteredBarSeries>
              <c15:ser>
                <c:idx val="0"/>
                <c:order val="0"/>
                <c:tx>
                  <c:strRef>
                    <c:extLst>
                      <c:ext uri="{02D57815-91ED-43cb-92C2-25804820EDAC}">
                        <c15:formulaRef>
                          <c15:sqref>'満足度(28スラ)'!$A$1</c15:sqref>
                        </c15:formulaRef>
                      </c:ext>
                    </c:extLst>
                    <c:strCache>
                      <c:ptCount val="1"/>
                      <c:pt idx="0">
                        <c:v> </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'満足度(28スラ)'!$A$2:$A$6</c15:sqref>
                        </c15:formulaRef>
                      </c:ext>
                    </c:extLst>
                    <c:numCache>
                      <c:formatCode>General</c:formatCode>
                      <c:ptCount val="5"/>
                      <c:pt idx="0">
                        <c:v>2020</c:v>
                      </c:pt>
                      <c:pt idx="1">
                        <c:v>2021</c:v>
                      </c:pt>
                      <c:pt idx="2">
                        <c:v>2022</c:v>
                      </c:pt>
                      <c:pt idx="3">
                        <c:v>2023</c:v>
                      </c:pt>
                      <c:pt idx="4">
                        <c:v>2024</c:v>
                      </c:pt>
                    </c:numCache>
                  </c:numRef>
                </c:cat>
                <c:val>
                  <c:numRef>
                    <c:extLst>
                      <c:ext uri="{02D57815-91ED-43cb-92C2-25804820EDAC}">
                        <c15:formulaRef>
                          <c15:sqref>'満足度(28スラ)'!$A$2:$A$6</c15:sqref>
                        </c15:formulaRef>
                      </c:ext>
                    </c:extLst>
                    <c:numCache>
                      <c:formatCode>General</c:formatCode>
                      <c:ptCount val="5"/>
                      <c:pt idx="0">
                        <c:v>2020</c:v>
                      </c:pt>
                      <c:pt idx="1">
                        <c:v>2021</c:v>
                      </c:pt>
                      <c:pt idx="2">
                        <c:v>2022</c:v>
                      </c:pt>
                      <c:pt idx="3">
                        <c:v>2023</c:v>
                      </c:pt>
                      <c:pt idx="4">
                        <c:v>2024</c:v>
                      </c:pt>
                    </c:numCache>
                  </c:numRef>
                </c:val>
                <c:extLst>
                  <c:ext xmlns:c16="http://schemas.microsoft.com/office/drawing/2014/chart" uri="{C3380CC4-5D6E-409C-BE32-E72D297353CC}">
                    <c16:uniqueId val="{00000006-EFFE-4B21-857D-5C2DF65BF9A6}"/>
                  </c:ext>
                </c:extLst>
              </c15:ser>
            </c15:filteredBarSeries>
          </c:ext>
        </c:extLst>
      </c:barChart>
      <c:catAx>
        <c:axId val="208957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094914160"/>
        <c:crosses val="autoZero"/>
        <c:auto val="1"/>
        <c:lblAlgn val="ctr"/>
        <c:lblOffset val="100"/>
        <c:noMultiLvlLbl val="0"/>
      </c:catAx>
      <c:valAx>
        <c:axId val="209491416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0895711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C5CACC"/>
      </a:solid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Arial" charset="0"/>
                <a:ea typeface="+mn-ea"/>
              </a:defRPr>
            </a:lvl1pPr>
          </a:lstStyle>
          <a:p>
            <a:pPr>
              <a:defRPr/>
            </a:pPr>
            <a:endParaRPr lang="en-US" altLang="ja-JP"/>
          </a:p>
        </p:txBody>
      </p:sp>
      <p:sp>
        <p:nvSpPr>
          <p:cNvPr id="4099" name="Rectangle 3"/>
          <p:cNvSpPr>
            <a:spLocks noGrp="1" noChangeArrowheads="1"/>
          </p:cNvSpPr>
          <p:nvPr>
            <p:ph type="dt" sz="quarter"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Arial" charset="0"/>
                <a:ea typeface="+mn-ea"/>
              </a:defRPr>
            </a:lvl1pPr>
          </a:lstStyle>
          <a:p>
            <a:pPr>
              <a:defRPr/>
            </a:pPr>
            <a:fld id="{518C7DB3-0E98-4104-8E0A-E6F9FE30D198}" type="datetime4">
              <a:rPr lang="ja-JP" altLang="en-US" smtClean="0"/>
              <a:t>2026年3月26日</a:t>
            </a:fld>
            <a:endParaRPr lang="en-US" altLang="ja-JP"/>
          </a:p>
        </p:txBody>
      </p:sp>
      <p:sp>
        <p:nvSpPr>
          <p:cNvPr id="4100" name="Rectangle 4"/>
          <p:cNvSpPr>
            <a:spLocks noGrp="1" noChangeArrowheads="1"/>
          </p:cNvSpPr>
          <p:nvPr>
            <p:ph type="sldNum" sz="quarter" idx="3"/>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5pPr marL="1825727" lvl="4" algn="r" defTabSz="911265" eaLnBrk="0" hangingPunct="0">
              <a:spcAft>
                <a:spcPct val="0"/>
              </a:spcAft>
              <a:buClrTx/>
              <a:buSzTx/>
              <a:buFontTx/>
              <a:buNone/>
              <a:defRPr kumimoji="0" sz="1000" i="1">
                <a:solidFill>
                  <a:schemeClr val="tx1"/>
                </a:solidFill>
                <a:latin typeface="Arial" charset="0"/>
                <a:ea typeface="+mn-ea"/>
              </a:defRPr>
            </a:lvl5pPr>
          </a:lstStyle>
          <a:p>
            <a:pPr lvl="4">
              <a:defRPr/>
            </a:pPr>
            <a:fld id="{2482A4BC-C122-4210-9464-06C118DDE7D9}" type="slidenum">
              <a:rPr lang="ja-JP" altLang="en-US"/>
              <a:pPr lvl="4">
                <a:defRPr/>
              </a:pPr>
              <a:t>‹#›</a:t>
            </a:fld>
            <a:endParaRPr lang="en-US" altLang="ja-JP"/>
          </a:p>
        </p:txBody>
      </p:sp>
      <p:sp>
        <p:nvSpPr>
          <p:cNvPr id="4101" name="Rectangle 5"/>
          <p:cNvSpPr>
            <a:spLocks noGrp="1" noChangeArrowheads="1"/>
          </p:cNvSpPr>
          <p:nvPr>
            <p:ph type="ftr" sz="quarter" idx="2"/>
          </p:nvPr>
        </p:nvSpPr>
        <p:spPr bwMode="auto">
          <a:xfrm>
            <a:off x="14272" y="9447825"/>
            <a:ext cx="2941378" cy="461372"/>
          </a:xfrm>
          <a:prstGeom prst="rect">
            <a:avLst/>
          </a:prstGeom>
          <a:noFill/>
          <a:ln w="9525">
            <a:noFill/>
            <a:miter lim="800000"/>
            <a:headEnd/>
            <a:tailEnd/>
          </a:ln>
          <a:effectLst/>
        </p:spPr>
        <p:txBody>
          <a:bodyPr vert="horz" wrap="square" lIns="14269" tIns="0" rIns="14269" bIns="0" numCol="1" anchor="b" anchorCtr="0" compatLnSpc="1">
            <a:prstTxWarp prst="textNoShape">
              <a:avLst/>
            </a:prstTxWarp>
          </a:bodyPr>
          <a:lstStyle>
            <a:lvl1pPr algn="l" defTabSz="492402" eaLnBrk="0" hangingPunct="0">
              <a:spcAft>
                <a:spcPct val="0"/>
              </a:spcAft>
              <a:buClrTx/>
              <a:buSzTx/>
              <a:buFontTx/>
              <a:buNone/>
              <a:defRPr kumimoji="0" sz="700" i="1">
                <a:solidFill>
                  <a:schemeClr val="accent1"/>
                </a:solidFill>
                <a:latin typeface="Arial" charset="0"/>
                <a:ea typeface="+mn-ea"/>
              </a:defRPr>
            </a:lvl1pPr>
          </a:lstStyle>
          <a:p>
            <a:pPr>
              <a:defRPr/>
            </a:pPr>
            <a:endParaRPr lang="en-US" altLang="ja-JP"/>
          </a:p>
        </p:txBody>
      </p:sp>
    </p:spTree>
    <p:extLst>
      <p:ext uri="{BB962C8B-B14F-4D97-AF65-F5344CB8AC3E}">
        <p14:creationId xmlns:p14="http://schemas.microsoft.com/office/powerpoint/2010/main" val="2128754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endParaRPr lang="en-US" altLang="ja-JP"/>
          </a:p>
        </p:txBody>
      </p:sp>
      <p:sp>
        <p:nvSpPr>
          <p:cNvPr id="2051" name="Rectangle 3"/>
          <p:cNvSpPr>
            <a:spLocks noGrp="1" noChangeArrowheads="1"/>
          </p:cNvSpPr>
          <p:nvPr>
            <p:ph type="dt" idx="1"/>
          </p:nvPr>
        </p:nvSpPr>
        <p:spPr bwMode="auto">
          <a:xfrm>
            <a:off x="3849956" y="-1586"/>
            <a:ext cx="2947720" cy="497839"/>
          </a:xfrm>
          <a:prstGeom prst="rect">
            <a:avLst/>
          </a:prstGeom>
          <a:noFill/>
          <a:ln w="9525">
            <a:noFill/>
            <a:miter lim="800000"/>
            <a:headEnd/>
            <a:tailEnd/>
          </a:ln>
          <a:effectLst/>
        </p:spPr>
        <p:txBody>
          <a:bodyPr vert="horz" wrap="square" lIns="19025" tIns="0" rIns="19025" bIns="0" numCol="1" anchor="t"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fld id="{2C4FA3CD-3070-49FC-B1D0-C8F54F224D15}" type="datetime4">
              <a:rPr lang="ja-JP" altLang="en-US" smtClean="0"/>
              <a:pPr>
                <a:defRPr/>
              </a:pPr>
              <a:t>2026年3月26日</a:t>
            </a:fld>
            <a:endParaRPr lang="en-US" altLang="ja-JP"/>
          </a:p>
        </p:txBody>
      </p:sp>
      <p:sp>
        <p:nvSpPr>
          <p:cNvPr id="24580" name="Rectangle 4"/>
          <p:cNvSpPr>
            <a:spLocks noGrp="1" noRot="1" noChangeAspect="1" noChangeArrowheads="1" noTextEdit="1"/>
          </p:cNvSpPr>
          <p:nvPr>
            <p:ph type="sldImg" idx="2"/>
          </p:nvPr>
        </p:nvSpPr>
        <p:spPr bwMode="auto">
          <a:xfrm>
            <a:off x="781050" y="752475"/>
            <a:ext cx="5238750" cy="37052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6992" y="4716782"/>
            <a:ext cx="4983694" cy="4466273"/>
          </a:xfrm>
          <a:prstGeom prst="rect">
            <a:avLst/>
          </a:prstGeom>
          <a:noFill/>
          <a:ln w="9525">
            <a:noFill/>
            <a:miter lim="800000"/>
            <a:headEnd/>
            <a:tailEnd/>
          </a:ln>
          <a:effectLst/>
        </p:spPr>
        <p:txBody>
          <a:bodyPr vert="horz" wrap="square" lIns="90369" tIns="45976" rIns="90369" bIns="45976"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2054" name="Rectangle 6"/>
          <p:cNvSpPr>
            <a:spLocks noGrp="1" noChangeArrowheads="1"/>
          </p:cNvSpPr>
          <p:nvPr>
            <p:ph type="ftr" sz="quarter" idx="4"/>
          </p:nvPr>
        </p:nvSpPr>
        <p:spPr bwMode="auto">
          <a:xfrm>
            <a:off x="4"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l"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endParaRPr lang="en-US" altLang="ja-JP"/>
          </a:p>
        </p:txBody>
      </p:sp>
      <p:sp>
        <p:nvSpPr>
          <p:cNvPr id="2055" name="Rectangle 7"/>
          <p:cNvSpPr>
            <a:spLocks noGrp="1" noChangeArrowheads="1"/>
          </p:cNvSpPr>
          <p:nvPr>
            <p:ph type="sldNum" sz="quarter" idx="5"/>
          </p:nvPr>
        </p:nvSpPr>
        <p:spPr bwMode="auto">
          <a:xfrm>
            <a:off x="3849956" y="9430388"/>
            <a:ext cx="2947720" cy="497838"/>
          </a:xfrm>
          <a:prstGeom prst="rect">
            <a:avLst/>
          </a:prstGeom>
          <a:noFill/>
          <a:ln w="9525">
            <a:noFill/>
            <a:miter lim="800000"/>
            <a:headEnd/>
            <a:tailEnd/>
          </a:ln>
          <a:effectLst/>
        </p:spPr>
        <p:txBody>
          <a:bodyPr vert="horz" wrap="square" lIns="19025" tIns="0" rIns="19025" bIns="0" numCol="1" anchor="b" anchorCtr="0" compatLnSpc="1">
            <a:prstTxWarp prst="textNoShape">
              <a:avLst/>
            </a:prstTxWarp>
          </a:bodyPr>
          <a:lstStyle>
            <a:lvl1pPr algn="r" defTabSz="911265" eaLnBrk="0" hangingPunct="0">
              <a:spcAft>
                <a:spcPct val="0"/>
              </a:spcAft>
              <a:buClrTx/>
              <a:buSzTx/>
              <a:buFontTx/>
              <a:buNone/>
              <a:defRPr kumimoji="0" sz="1000" i="1">
                <a:solidFill>
                  <a:schemeClr val="tx1"/>
                </a:solidFill>
                <a:latin typeface="Meiryo UI" panose="020B0604030504040204" pitchFamily="50" charset="-128"/>
                <a:ea typeface="Meiryo UI" panose="020B0604030504040204" pitchFamily="50" charset="-128"/>
                <a:sym typeface="Meiryo UI" panose="020B0604030504040204" pitchFamily="50" charset="-128"/>
              </a:defRPr>
            </a:lvl1pPr>
          </a:lstStyle>
          <a:p>
            <a:pPr>
              <a:defRPr/>
            </a:pPr>
            <a:fld id="{76112920-6095-4B0A-AFC9-82E2C2B490BA}" type="slidenum">
              <a:rPr lang="ja-JP" altLang="en-US" smtClean="0"/>
              <a:pPr>
                <a:defRPr/>
              </a:pPr>
              <a:t>‹#›</a:t>
            </a:fld>
            <a:endParaRPr lang="en-US" altLang="ja-JP"/>
          </a:p>
        </p:txBody>
      </p:sp>
    </p:spTree>
    <p:extLst>
      <p:ext uri="{BB962C8B-B14F-4D97-AF65-F5344CB8AC3E}">
        <p14:creationId xmlns:p14="http://schemas.microsoft.com/office/powerpoint/2010/main" val="2477451819"/>
      </p:ext>
    </p:extLst>
  </p:cSld>
  <p:clrMap bg1="lt1" tx1="dk1" bg2="lt2" tx2="dk2" accent1="accent1" accent2="accent2" accent3="accent3" accent4="accent4" accent5="accent5" accent6="accent6" hlink="hlink" folHlink="folHlink"/>
  <p:hf hdr="0" ftr="0"/>
  <p:notesStyle>
    <a:lvl1pPr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1pPr>
    <a:lvl2pPr marL="4572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2pPr>
    <a:lvl3pPr marL="9144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3pPr>
    <a:lvl4pPr marL="1368425"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4pPr>
    <a:lvl5pPr marL="1828800" algn="l" defTabSz="911225" rtl="0" eaLnBrk="0" fontAlgn="base" hangingPunct="0">
      <a:spcBef>
        <a:spcPct val="30000"/>
      </a:spcBef>
      <a:spcAft>
        <a:spcPct val="0"/>
      </a:spcAft>
      <a:defRPr sz="1200" kern="1200">
        <a:solidFill>
          <a:schemeClr val="tx1"/>
        </a:solidFill>
        <a:latin typeface="Meiryo UI" panose="020B0604030504040204" pitchFamily="50" charset="-128"/>
        <a:ea typeface="Meiryo UI" panose="020B0604030504040204" pitchFamily="50" charset="-128"/>
        <a:cs typeface="+mn-cs"/>
        <a:sym typeface="Meiryo UI" panose="020B0604030504040204"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1</a:t>
            </a:fld>
            <a:endParaRPr lang="en-US" altLang="ja-JP"/>
          </a:p>
        </p:txBody>
      </p:sp>
    </p:spTree>
    <p:extLst>
      <p:ext uri="{BB962C8B-B14F-4D97-AF65-F5344CB8AC3E}">
        <p14:creationId xmlns:p14="http://schemas.microsoft.com/office/powerpoint/2010/main" val="2751537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60C38-06B7-42FD-AC51-57034D91838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82E567-5156-BECD-CFCC-96C3405729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4A018D4-C61E-B10B-8785-F72EB40CBFB1}"/>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56C62EF8-E7D9-EA23-610B-B2D783EE6255}"/>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407F843E-C98D-8EB0-FCA2-9B18E0E305CA}"/>
              </a:ext>
            </a:extLst>
          </p:cNvPr>
          <p:cNvSpPr>
            <a:spLocks noGrp="1"/>
          </p:cNvSpPr>
          <p:nvPr>
            <p:ph type="sldNum" sz="quarter" idx="5"/>
          </p:nvPr>
        </p:nvSpPr>
        <p:spPr/>
        <p:txBody>
          <a:bodyPr/>
          <a:lstStyle/>
          <a:p>
            <a:pPr>
              <a:defRPr/>
            </a:pPr>
            <a:fld id="{76112920-6095-4B0A-AFC9-82E2C2B490BA}" type="slidenum">
              <a:rPr lang="ja-JP" altLang="en-US" smtClean="0"/>
              <a:pPr>
                <a:defRPr/>
              </a:pPr>
              <a:t>11</a:t>
            </a:fld>
            <a:endParaRPr lang="en-US" altLang="ja-JP"/>
          </a:p>
        </p:txBody>
      </p:sp>
    </p:spTree>
    <p:extLst>
      <p:ext uri="{BB962C8B-B14F-4D97-AF65-F5344CB8AC3E}">
        <p14:creationId xmlns:p14="http://schemas.microsoft.com/office/powerpoint/2010/main" val="41991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20288-52F1-E624-6F55-B2E773F78C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183AAC-0082-69D1-0F27-A761E26B93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DFC241-2F0D-3F60-82B5-00B8E05F644F}"/>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82F17A2-BDB6-F64B-5B60-10092A6E08FD}"/>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84FAAFFC-0BA8-E29E-81C7-D0AF9C21314A}"/>
              </a:ext>
            </a:extLst>
          </p:cNvPr>
          <p:cNvSpPr>
            <a:spLocks noGrp="1"/>
          </p:cNvSpPr>
          <p:nvPr>
            <p:ph type="sldNum" sz="quarter" idx="5"/>
          </p:nvPr>
        </p:nvSpPr>
        <p:spPr/>
        <p:txBody>
          <a:bodyPr/>
          <a:lstStyle/>
          <a:p>
            <a:pPr>
              <a:defRPr/>
            </a:pPr>
            <a:fld id="{76112920-6095-4B0A-AFC9-82E2C2B490BA}" type="slidenum">
              <a:rPr lang="ja-JP" altLang="en-US" smtClean="0"/>
              <a:pPr>
                <a:defRPr/>
              </a:pPr>
              <a:t>12</a:t>
            </a:fld>
            <a:endParaRPr lang="en-US" altLang="ja-JP"/>
          </a:p>
        </p:txBody>
      </p:sp>
    </p:spTree>
    <p:extLst>
      <p:ext uri="{BB962C8B-B14F-4D97-AF65-F5344CB8AC3E}">
        <p14:creationId xmlns:p14="http://schemas.microsoft.com/office/powerpoint/2010/main" val="1537781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BAA5-9B4C-9695-0B8E-81F7883D5D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D8FD2-F4BE-9972-5883-6785EEED78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D9C78C-3461-C62A-D421-5DC181392A2E}"/>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4A9806F-D860-53BF-C7A8-88DFCFC49A28}"/>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D035976E-F296-DB7D-FE05-0044ED0F452A}"/>
              </a:ext>
            </a:extLst>
          </p:cNvPr>
          <p:cNvSpPr>
            <a:spLocks noGrp="1"/>
          </p:cNvSpPr>
          <p:nvPr>
            <p:ph type="sldNum" sz="quarter" idx="5"/>
          </p:nvPr>
        </p:nvSpPr>
        <p:spPr/>
        <p:txBody>
          <a:bodyPr/>
          <a:lstStyle/>
          <a:p>
            <a:pPr>
              <a:defRPr/>
            </a:pPr>
            <a:fld id="{76112920-6095-4B0A-AFC9-82E2C2B490BA}" type="slidenum">
              <a:rPr lang="ja-JP" altLang="en-US" smtClean="0"/>
              <a:pPr>
                <a:defRPr/>
              </a:pPr>
              <a:t>13</a:t>
            </a:fld>
            <a:endParaRPr lang="en-US" altLang="ja-JP"/>
          </a:p>
        </p:txBody>
      </p:sp>
    </p:spTree>
    <p:extLst>
      <p:ext uri="{BB962C8B-B14F-4D97-AF65-F5344CB8AC3E}">
        <p14:creationId xmlns:p14="http://schemas.microsoft.com/office/powerpoint/2010/main" val="2073254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65DA0-8247-C2AF-22FD-8596D514F4A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BBB39D-B867-5835-7DD0-73C1B8A1C4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10D067-9D09-7A3E-12AF-B400E85D0CA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FB21558A-4833-01A9-035E-814A793CD73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DEFAA9D0-ABDD-0EE2-F3F7-9AE3A99FB382}"/>
              </a:ext>
            </a:extLst>
          </p:cNvPr>
          <p:cNvSpPr>
            <a:spLocks noGrp="1"/>
          </p:cNvSpPr>
          <p:nvPr>
            <p:ph type="sldNum" sz="quarter" idx="5"/>
          </p:nvPr>
        </p:nvSpPr>
        <p:spPr/>
        <p:txBody>
          <a:bodyPr/>
          <a:lstStyle/>
          <a:p>
            <a:pPr>
              <a:defRPr/>
            </a:pPr>
            <a:fld id="{76112920-6095-4B0A-AFC9-82E2C2B490BA}" type="slidenum">
              <a:rPr lang="ja-JP" altLang="en-US" smtClean="0"/>
              <a:pPr>
                <a:defRPr/>
              </a:pPr>
              <a:t>14</a:t>
            </a:fld>
            <a:endParaRPr lang="en-US" altLang="ja-JP"/>
          </a:p>
        </p:txBody>
      </p:sp>
    </p:spTree>
    <p:extLst>
      <p:ext uri="{BB962C8B-B14F-4D97-AF65-F5344CB8AC3E}">
        <p14:creationId xmlns:p14="http://schemas.microsoft.com/office/powerpoint/2010/main" val="139063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FBDF-D354-F3C9-94F1-447E7BC8B59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BF563A-EB13-B664-2D95-B8D93A10A5F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42869D-25C7-2131-140A-D7EBDC61268D}"/>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A6926072-7C32-1A1E-13DB-406C2A0A9F13}"/>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F292DCFB-14A9-74D0-CB3E-1FBEB4C1BC5F}"/>
              </a:ext>
            </a:extLst>
          </p:cNvPr>
          <p:cNvSpPr>
            <a:spLocks noGrp="1"/>
          </p:cNvSpPr>
          <p:nvPr>
            <p:ph type="sldNum" sz="quarter" idx="5"/>
          </p:nvPr>
        </p:nvSpPr>
        <p:spPr/>
        <p:txBody>
          <a:bodyPr/>
          <a:lstStyle/>
          <a:p>
            <a:pPr>
              <a:defRPr/>
            </a:pPr>
            <a:fld id="{76112920-6095-4B0A-AFC9-82E2C2B490BA}" type="slidenum">
              <a:rPr lang="ja-JP" altLang="en-US" smtClean="0"/>
              <a:pPr>
                <a:defRPr/>
              </a:pPr>
              <a:t>15</a:t>
            </a:fld>
            <a:endParaRPr lang="en-US" altLang="ja-JP"/>
          </a:p>
        </p:txBody>
      </p:sp>
    </p:spTree>
    <p:extLst>
      <p:ext uri="{BB962C8B-B14F-4D97-AF65-F5344CB8AC3E}">
        <p14:creationId xmlns:p14="http://schemas.microsoft.com/office/powerpoint/2010/main" val="390865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0C320-1AC2-5C26-9143-2D1DB8E8A2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567D2E3-0412-9BF5-90CD-A080EAFEE8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855BCA-2B6B-56F1-1F67-E01157607A3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F51AD2E1-7D8D-E892-3624-66D08D73EF41}"/>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5E963E62-6AF2-8527-46BD-268DBFB21EFA}"/>
              </a:ext>
            </a:extLst>
          </p:cNvPr>
          <p:cNvSpPr>
            <a:spLocks noGrp="1"/>
          </p:cNvSpPr>
          <p:nvPr>
            <p:ph type="sldNum" sz="quarter" idx="5"/>
          </p:nvPr>
        </p:nvSpPr>
        <p:spPr/>
        <p:txBody>
          <a:bodyPr/>
          <a:lstStyle/>
          <a:p>
            <a:pPr>
              <a:defRPr/>
            </a:pPr>
            <a:fld id="{76112920-6095-4B0A-AFC9-82E2C2B490BA}" type="slidenum">
              <a:rPr lang="ja-JP" altLang="en-US" smtClean="0"/>
              <a:pPr>
                <a:defRPr/>
              </a:pPr>
              <a:t>16</a:t>
            </a:fld>
            <a:endParaRPr lang="en-US" altLang="ja-JP"/>
          </a:p>
        </p:txBody>
      </p:sp>
    </p:spTree>
    <p:extLst>
      <p:ext uri="{BB962C8B-B14F-4D97-AF65-F5344CB8AC3E}">
        <p14:creationId xmlns:p14="http://schemas.microsoft.com/office/powerpoint/2010/main" val="1613566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CFA7-776C-A631-8D11-5151749E332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022F8A-5816-230A-E19C-57D1AD4F62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F3CAD97-91A8-5433-2101-B4767B4F80AB}"/>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71ACBEF6-DA7B-7A06-4127-549005AED20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46A93FD2-13E0-BE8E-8312-E5439880D18B}"/>
              </a:ext>
            </a:extLst>
          </p:cNvPr>
          <p:cNvSpPr>
            <a:spLocks noGrp="1"/>
          </p:cNvSpPr>
          <p:nvPr>
            <p:ph type="sldNum" sz="quarter" idx="5"/>
          </p:nvPr>
        </p:nvSpPr>
        <p:spPr/>
        <p:txBody>
          <a:bodyPr/>
          <a:lstStyle/>
          <a:p>
            <a:pPr>
              <a:defRPr/>
            </a:pPr>
            <a:fld id="{76112920-6095-4B0A-AFC9-82E2C2B490BA}" type="slidenum">
              <a:rPr lang="ja-JP" altLang="en-US" smtClean="0"/>
              <a:pPr>
                <a:defRPr/>
              </a:pPr>
              <a:t>17</a:t>
            </a:fld>
            <a:endParaRPr lang="en-US" altLang="ja-JP"/>
          </a:p>
        </p:txBody>
      </p:sp>
    </p:spTree>
    <p:extLst>
      <p:ext uri="{BB962C8B-B14F-4D97-AF65-F5344CB8AC3E}">
        <p14:creationId xmlns:p14="http://schemas.microsoft.com/office/powerpoint/2010/main" val="1817142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0163D-366C-09AE-2855-53E453129A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6C2227-383F-3939-9E07-7C9921F3F8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B1EEB77-E2E0-9359-F459-E55B8E62D2D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B27FB9B-D2B2-4ABB-43FB-1AF1ED6EF7C9}"/>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CE6DAB89-AB03-F404-99EB-464B2B355996}"/>
              </a:ext>
            </a:extLst>
          </p:cNvPr>
          <p:cNvSpPr>
            <a:spLocks noGrp="1"/>
          </p:cNvSpPr>
          <p:nvPr>
            <p:ph type="sldNum" sz="quarter" idx="5"/>
          </p:nvPr>
        </p:nvSpPr>
        <p:spPr/>
        <p:txBody>
          <a:bodyPr/>
          <a:lstStyle/>
          <a:p>
            <a:pPr>
              <a:defRPr/>
            </a:pPr>
            <a:fld id="{76112920-6095-4B0A-AFC9-82E2C2B490BA}" type="slidenum">
              <a:rPr lang="ja-JP" altLang="en-US" smtClean="0"/>
              <a:pPr>
                <a:defRPr/>
              </a:pPr>
              <a:t>18</a:t>
            </a:fld>
            <a:endParaRPr lang="en-US" altLang="ja-JP"/>
          </a:p>
        </p:txBody>
      </p:sp>
    </p:spTree>
    <p:extLst>
      <p:ext uri="{BB962C8B-B14F-4D97-AF65-F5344CB8AC3E}">
        <p14:creationId xmlns:p14="http://schemas.microsoft.com/office/powerpoint/2010/main" val="1869452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E8865-2914-C948-F53B-C4AE5273D0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AD30D7-3094-E9FF-679E-B277E8E619D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DC8A3E-9E5C-DFD1-C213-93E167945161}"/>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EA037894-5607-45B6-55DF-ACAF4FF3D1F7}"/>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F8507620-67B8-2052-A4AE-2E8B6D2E2F31}"/>
              </a:ext>
            </a:extLst>
          </p:cNvPr>
          <p:cNvSpPr>
            <a:spLocks noGrp="1"/>
          </p:cNvSpPr>
          <p:nvPr>
            <p:ph type="sldNum" sz="quarter" idx="5"/>
          </p:nvPr>
        </p:nvSpPr>
        <p:spPr/>
        <p:txBody>
          <a:bodyPr/>
          <a:lstStyle/>
          <a:p>
            <a:pPr>
              <a:defRPr/>
            </a:pPr>
            <a:fld id="{76112920-6095-4B0A-AFC9-82E2C2B490BA}" type="slidenum">
              <a:rPr lang="ja-JP" altLang="en-US" smtClean="0"/>
              <a:pPr>
                <a:defRPr/>
              </a:pPr>
              <a:t>19</a:t>
            </a:fld>
            <a:endParaRPr lang="en-US" altLang="ja-JP"/>
          </a:p>
        </p:txBody>
      </p:sp>
    </p:spTree>
    <p:extLst>
      <p:ext uri="{BB962C8B-B14F-4D97-AF65-F5344CB8AC3E}">
        <p14:creationId xmlns:p14="http://schemas.microsoft.com/office/powerpoint/2010/main" val="320662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FE530-8925-DC9B-81E3-82A005CBDC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9FFC5E-0AB7-516B-89A9-4892DD400A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32D637-0819-AC36-B044-7275859A6189}"/>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C740950F-E6BD-7DC4-04C7-3B5821598324}"/>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933E3244-1719-BB1B-5529-BE92D5AF655E}"/>
              </a:ext>
            </a:extLst>
          </p:cNvPr>
          <p:cNvSpPr>
            <a:spLocks noGrp="1"/>
          </p:cNvSpPr>
          <p:nvPr>
            <p:ph type="sldNum" sz="quarter" idx="5"/>
          </p:nvPr>
        </p:nvSpPr>
        <p:spPr/>
        <p:txBody>
          <a:bodyPr/>
          <a:lstStyle/>
          <a:p>
            <a:pPr>
              <a:defRPr/>
            </a:pPr>
            <a:fld id="{76112920-6095-4B0A-AFC9-82E2C2B490BA}" type="slidenum">
              <a:rPr lang="ja-JP" altLang="en-US" smtClean="0"/>
              <a:pPr>
                <a:defRPr/>
              </a:pPr>
              <a:t>20</a:t>
            </a:fld>
            <a:endParaRPr lang="en-US" altLang="ja-JP"/>
          </a:p>
        </p:txBody>
      </p:sp>
    </p:spTree>
    <p:extLst>
      <p:ext uri="{BB962C8B-B14F-4D97-AF65-F5344CB8AC3E}">
        <p14:creationId xmlns:p14="http://schemas.microsoft.com/office/powerpoint/2010/main" val="369566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91A09-B06E-5535-0799-BE16802FA6C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29426E-0264-6DB9-9334-8523774D77E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BD8AEF-E4F6-39E3-A98B-772A58D6BB3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0EA6F304-1CDA-8312-4899-44B99D60514B}"/>
              </a:ext>
            </a:extLst>
          </p:cNvPr>
          <p:cNvSpPr>
            <a:spLocks noGrp="1"/>
          </p:cNvSpPr>
          <p:nvPr>
            <p:ph type="dt" idx="1"/>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2C4FA3CD-3070-49FC-B1D0-C8F54F224D15}" type="datetime4">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2026年3月26日</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1ECF0EB1-2406-0388-1A5B-DBFA86BC2870}"/>
              </a:ext>
            </a:extLst>
          </p:cNvPr>
          <p:cNvSpPr>
            <a:spLocks noGrp="1"/>
          </p:cNvSpPr>
          <p:nvPr>
            <p:ph type="sldNum" sz="quarter" idx="5"/>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76112920-6095-4B0A-AFC9-82E2C2B490BA}" type="slidenum">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3</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Tree>
    <p:extLst>
      <p:ext uri="{BB962C8B-B14F-4D97-AF65-F5344CB8AC3E}">
        <p14:creationId xmlns:p14="http://schemas.microsoft.com/office/powerpoint/2010/main" val="1109444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0E0D-9E2C-0CE1-33FC-4EDFD8A8F2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B97D13-BB41-26BA-2DEB-8CCBA85EDC7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275C7C-FFD6-40BA-7495-BDA14E8ECB66}"/>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B3122C39-D5C9-2C12-8465-5830AA2EF0CF}"/>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B2B0E8F5-3FC5-01A6-32FA-4AA575FDDB97}"/>
              </a:ext>
            </a:extLst>
          </p:cNvPr>
          <p:cNvSpPr>
            <a:spLocks noGrp="1"/>
          </p:cNvSpPr>
          <p:nvPr>
            <p:ph type="sldNum" sz="quarter" idx="5"/>
          </p:nvPr>
        </p:nvSpPr>
        <p:spPr/>
        <p:txBody>
          <a:bodyPr/>
          <a:lstStyle/>
          <a:p>
            <a:pPr>
              <a:defRPr/>
            </a:pPr>
            <a:fld id="{76112920-6095-4B0A-AFC9-82E2C2B490BA}" type="slidenum">
              <a:rPr lang="ja-JP" altLang="en-US" smtClean="0"/>
              <a:pPr>
                <a:defRPr/>
              </a:pPr>
              <a:t>21</a:t>
            </a:fld>
            <a:endParaRPr lang="en-US" altLang="ja-JP"/>
          </a:p>
        </p:txBody>
      </p:sp>
    </p:spTree>
    <p:extLst>
      <p:ext uri="{BB962C8B-B14F-4D97-AF65-F5344CB8AC3E}">
        <p14:creationId xmlns:p14="http://schemas.microsoft.com/office/powerpoint/2010/main" val="3085912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0520B-84C0-AB6D-A9AC-33867B8ED4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C382C3-FC2B-2C23-D496-19A6FF37B2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9DF069-3828-B7F7-22D3-7AC6B8F1FE8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58BCE961-6305-A210-9CAB-CF04DC0A752A}"/>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953618D4-8CB7-6108-4FA5-8608809C063F}"/>
              </a:ext>
            </a:extLst>
          </p:cNvPr>
          <p:cNvSpPr>
            <a:spLocks noGrp="1"/>
          </p:cNvSpPr>
          <p:nvPr>
            <p:ph type="sldNum" sz="quarter" idx="5"/>
          </p:nvPr>
        </p:nvSpPr>
        <p:spPr/>
        <p:txBody>
          <a:bodyPr/>
          <a:lstStyle/>
          <a:p>
            <a:pPr>
              <a:defRPr/>
            </a:pPr>
            <a:fld id="{76112920-6095-4B0A-AFC9-82E2C2B490BA}" type="slidenum">
              <a:rPr lang="ja-JP" altLang="en-US" smtClean="0"/>
              <a:pPr>
                <a:defRPr/>
              </a:pPr>
              <a:t>22</a:t>
            </a:fld>
            <a:endParaRPr lang="en-US" altLang="ja-JP"/>
          </a:p>
        </p:txBody>
      </p:sp>
    </p:spTree>
    <p:extLst>
      <p:ext uri="{BB962C8B-B14F-4D97-AF65-F5344CB8AC3E}">
        <p14:creationId xmlns:p14="http://schemas.microsoft.com/office/powerpoint/2010/main" val="900730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B854-45AC-8934-F9B8-A0C580E24A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93061B-929D-13C0-2085-EFAC2C9AF5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CED7EF-B1C7-891A-BE93-016F6FC528F5}"/>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72774215-03DF-19E6-ACB8-D795C0F8F18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18FD0E64-EBD4-7CE1-F8DF-451198053288}"/>
              </a:ext>
            </a:extLst>
          </p:cNvPr>
          <p:cNvSpPr>
            <a:spLocks noGrp="1"/>
          </p:cNvSpPr>
          <p:nvPr>
            <p:ph type="sldNum" sz="quarter" idx="5"/>
          </p:nvPr>
        </p:nvSpPr>
        <p:spPr/>
        <p:txBody>
          <a:bodyPr/>
          <a:lstStyle/>
          <a:p>
            <a:pPr>
              <a:defRPr/>
            </a:pPr>
            <a:fld id="{76112920-6095-4B0A-AFC9-82E2C2B490BA}" type="slidenum">
              <a:rPr lang="ja-JP" altLang="en-US" smtClean="0"/>
              <a:pPr>
                <a:defRPr/>
              </a:pPr>
              <a:t>23</a:t>
            </a:fld>
            <a:endParaRPr lang="en-US" altLang="ja-JP"/>
          </a:p>
        </p:txBody>
      </p:sp>
    </p:spTree>
    <p:extLst>
      <p:ext uri="{BB962C8B-B14F-4D97-AF65-F5344CB8AC3E}">
        <p14:creationId xmlns:p14="http://schemas.microsoft.com/office/powerpoint/2010/main" val="60059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20A3-5EF9-930A-0B4B-AAE0E248A9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3D523F-3CCD-0103-FDD3-7BD24D81CC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C0CCAB-B3F5-1CA4-921B-20DC78D19CDD}"/>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A26FA233-434E-59A5-5610-51208D77B9C7}"/>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AFBAD5D3-3D68-CEF2-8AF9-9B0BA8C1BED3}"/>
              </a:ext>
            </a:extLst>
          </p:cNvPr>
          <p:cNvSpPr>
            <a:spLocks noGrp="1"/>
          </p:cNvSpPr>
          <p:nvPr>
            <p:ph type="sldNum" sz="quarter" idx="5"/>
          </p:nvPr>
        </p:nvSpPr>
        <p:spPr/>
        <p:txBody>
          <a:bodyPr/>
          <a:lstStyle/>
          <a:p>
            <a:pPr>
              <a:defRPr/>
            </a:pPr>
            <a:fld id="{76112920-6095-4B0A-AFC9-82E2C2B490BA}" type="slidenum">
              <a:rPr lang="ja-JP" altLang="en-US" smtClean="0"/>
              <a:pPr>
                <a:defRPr/>
              </a:pPr>
              <a:t>24</a:t>
            </a:fld>
            <a:endParaRPr lang="en-US" altLang="ja-JP"/>
          </a:p>
        </p:txBody>
      </p:sp>
    </p:spTree>
    <p:extLst>
      <p:ext uri="{BB962C8B-B14F-4D97-AF65-F5344CB8AC3E}">
        <p14:creationId xmlns:p14="http://schemas.microsoft.com/office/powerpoint/2010/main" val="52951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D4060-BF08-8EFB-0534-2090096372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9EE8CF-CE8F-AE97-206F-0EB10DB632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0301C32-C9E1-ADB8-E658-5C296B909910}"/>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A61DE64-2945-DDFD-77F1-DC25E8897853}"/>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D4B20810-A687-F8FC-25C6-30522166C1D6}"/>
              </a:ext>
            </a:extLst>
          </p:cNvPr>
          <p:cNvSpPr>
            <a:spLocks noGrp="1"/>
          </p:cNvSpPr>
          <p:nvPr>
            <p:ph type="sldNum" sz="quarter" idx="5"/>
          </p:nvPr>
        </p:nvSpPr>
        <p:spPr/>
        <p:txBody>
          <a:bodyPr/>
          <a:lstStyle/>
          <a:p>
            <a:pPr>
              <a:defRPr/>
            </a:pPr>
            <a:fld id="{76112920-6095-4B0A-AFC9-82E2C2B490BA}" type="slidenum">
              <a:rPr lang="ja-JP" altLang="en-US" smtClean="0"/>
              <a:pPr>
                <a:defRPr/>
              </a:pPr>
              <a:t>25</a:t>
            </a:fld>
            <a:endParaRPr lang="en-US" altLang="ja-JP"/>
          </a:p>
        </p:txBody>
      </p:sp>
    </p:spTree>
    <p:extLst>
      <p:ext uri="{BB962C8B-B14F-4D97-AF65-F5344CB8AC3E}">
        <p14:creationId xmlns:p14="http://schemas.microsoft.com/office/powerpoint/2010/main" val="1993120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137C9-ACCA-6B33-AC33-CAF6A2F485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E71D61-4953-2D61-5E55-A49CECD252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33B44A-C991-F02A-D4A1-72B4AF50E494}"/>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408CE16-DF96-D817-45E0-476F6EE3849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046E02CE-024F-5824-7322-CE52E8C9FCCC}"/>
              </a:ext>
            </a:extLst>
          </p:cNvPr>
          <p:cNvSpPr>
            <a:spLocks noGrp="1"/>
          </p:cNvSpPr>
          <p:nvPr>
            <p:ph type="sldNum" sz="quarter" idx="5"/>
          </p:nvPr>
        </p:nvSpPr>
        <p:spPr/>
        <p:txBody>
          <a:bodyPr/>
          <a:lstStyle/>
          <a:p>
            <a:pPr>
              <a:defRPr/>
            </a:pPr>
            <a:fld id="{76112920-6095-4B0A-AFC9-82E2C2B490BA}" type="slidenum">
              <a:rPr lang="ja-JP" altLang="en-US" smtClean="0"/>
              <a:pPr>
                <a:defRPr/>
              </a:pPr>
              <a:t>26</a:t>
            </a:fld>
            <a:endParaRPr lang="en-US" altLang="ja-JP"/>
          </a:p>
        </p:txBody>
      </p:sp>
    </p:spTree>
    <p:extLst>
      <p:ext uri="{BB962C8B-B14F-4D97-AF65-F5344CB8AC3E}">
        <p14:creationId xmlns:p14="http://schemas.microsoft.com/office/powerpoint/2010/main" val="3372357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1844-07C8-F3D5-42B9-DBD202F94A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3DAE614-F516-6D13-E1BD-3F94EBE49E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A290758-4DA9-A3E1-8F70-79053931F6C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68B76D07-A374-A3FE-481E-953E41F28055}"/>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7EEEDBC9-5EEC-9645-B27F-E83D21BAB4B3}"/>
              </a:ext>
            </a:extLst>
          </p:cNvPr>
          <p:cNvSpPr>
            <a:spLocks noGrp="1"/>
          </p:cNvSpPr>
          <p:nvPr>
            <p:ph type="sldNum" sz="quarter" idx="5"/>
          </p:nvPr>
        </p:nvSpPr>
        <p:spPr/>
        <p:txBody>
          <a:bodyPr/>
          <a:lstStyle/>
          <a:p>
            <a:pPr>
              <a:defRPr/>
            </a:pPr>
            <a:fld id="{76112920-6095-4B0A-AFC9-82E2C2B490BA}" type="slidenum">
              <a:rPr lang="ja-JP" altLang="en-US" smtClean="0"/>
              <a:pPr>
                <a:defRPr/>
              </a:pPr>
              <a:t>27</a:t>
            </a:fld>
            <a:endParaRPr lang="en-US" altLang="ja-JP"/>
          </a:p>
        </p:txBody>
      </p:sp>
    </p:spTree>
    <p:extLst>
      <p:ext uri="{BB962C8B-B14F-4D97-AF65-F5344CB8AC3E}">
        <p14:creationId xmlns:p14="http://schemas.microsoft.com/office/powerpoint/2010/main" val="1454085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C7904-78C5-F25B-FE4E-D51BE40936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DC27784-1FED-3CC6-8C10-606F9A5195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077DB2-B1A9-9217-1911-E0221BAABECF}"/>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D120E8F0-09A9-7948-F6F1-D0F7E3561EAA}"/>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02655D9A-D023-FFC6-9525-3DE8856C11C4}"/>
              </a:ext>
            </a:extLst>
          </p:cNvPr>
          <p:cNvSpPr>
            <a:spLocks noGrp="1"/>
          </p:cNvSpPr>
          <p:nvPr>
            <p:ph type="sldNum" sz="quarter" idx="5"/>
          </p:nvPr>
        </p:nvSpPr>
        <p:spPr/>
        <p:txBody>
          <a:bodyPr/>
          <a:lstStyle/>
          <a:p>
            <a:pPr>
              <a:defRPr/>
            </a:pPr>
            <a:fld id="{76112920-6095-4B0A-AFC9-82E2C2B490BA}" type="slidenum">
              <a:rPr lang="ja-JP" altLang="en-US" smtClean="0"/>
              <a:pPr>
                <a:defRPr/>
              </a:pPr>
              <a:t>28</a:t>
            </a:fld>
            <a:endParaRPr lang="en-US" altLang="ja-JP"/>
          </a:p>
        </p:txBody>
      </p:sp>
    </p:spTree>
    <p:extLst>
      <p:ext uri="{BB962C8B-B14F-4D97-AF65-F5344CB8AC3E}">
        <p14:creationId xmlns:p14="http://schemas.microsoft.com/office/powerpoint/2010/main" val="1171450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B3ED5-AF7C-7BA8-880F-41FE8633AAF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3CE85E-D272-4345-F09E-9C412556E8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3EBC61-A651-40BE-FCF6-B749DA671E65}"/>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4AAF58C8-C631-A451-701C-5C4A4C45A1A6}"/>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60F8C1C5-F3C2-4D69-50E1-D52896255123}"/>
              </a:ext>
            </a:extLst>
          </p:cNvPr>
          <p:cNvSpPr>
            <a:spLocks noGrp="1"/>
          </p:cNvSpPr>
          <p:nvPr>
            <p:ph type="sldNum" sz="quarter" idx="5"/>
          </p:nvPr>
        </p:nvSpPr>
        <p:spPr/>
        <p:txBody>
          <a:bodyPr/>
          <a:lstStyle/>
          <a:p>
            <a:pPr>
              <a:defRPr/>
            </a:pPr>
            <a:fld id="{76112920-6095-4B0A-AFC9-82E2C2B490BA}" type="slidenum">
              <a:rPr lang="ja-JP" altLang="en-US" smtClean="0"/>
              <a:pPr>
                <a:defRPr/>
              </a:pPr>
              <a:t>31</a:t>
            </a:fld>
            <a:endParaRPr lang="en-US" altLang="ja-JP"/>
          </a:p>
        </p:txBody>
      </p:sp>
    </p:spTree>
    <p:extLst>
      <p:ext uri="{BB962C8B-B14F-4D97-AF65-F5344CB8AC3E}">
        <p14:creationId xmlns:p14="http://schemas.microsoft.com/office/powerpoint/2010/main" val="1024779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2BF68-0449-3E38-DB0B-A68FE9B39C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800590-B4E6-D486-C6E5-3076BDB8C5B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3EF253-E7B6-77A3-348B-13B83C24EA65}"/>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7FD77B64-D958-5B2F-8E50-79EA27856853}"/>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ED742057-57CA-E89F-A3E6-6EA5EE1A02E9}"/>
              </a:ext>
            </a:extLst>
          </p:cNvPr>
          <p:cNvSpPr>
            <a:spLocks noGrp="1"/>
          </p:cNvSpPr>
          <p:nvPr>
            <p:ph type="sldNum" sz="quarter" idx="5"/>
          </p:nvPr>
        </p:nvSpPr>
        <p:spPr/>
        <p:txBody>
          <a:bodyPr/>
          <a:lstStyle/>
          <a:p>
            <a:pPr>
              <a:defRPr/>
            </a:pPr>
            <a:fld id="{76112920-6095-4B0A-AFC9-82E2C2B490BA}" type="slidenum">
              <a:rPr lang="ja-JP" altLang="en-US" smtClean="0"/>
              <a:pPr>
                <a:defRPr/>
              </a:pPr>
              <a:t>32</a:t>
            </a:fld>
            <a:endParaRPr lang="en-US" altLang="ja-JP"/>
          </a:p>
        </p:txBody>
      </p:sp>
    </p:spTree>
    <p:extLst>
      <p:ext uri="{BB962C8B-B14F-4D97-AF65-F5344CB8AC3E}">
        <p14:creationId xmlns:p14="http://schemas.microsoft.com/office/powerpoint/2010/main" val="395428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0FF5-3998-7077-F675-CAD0781393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EE49B2-B6F5-9ED6-51CB-6AC651622F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260845-DD8A-9894-0C98-1C41BADCBF47}"/>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E42BB0F6-A3BA-81DA-622D-148A276206C9}"/>
              </a:ext>
            </a:extLst>
          </p:cNvPr>
          <p:cNvSpPr>
            <a:spLocks noGrp="1"/>
          </p:cNvSpPr>
          <p:nvPr>
            <p:ph type="dt" idx="1"/>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2C4FA3CD-3070-49FC-B1D0-C8F54F224D15}" type="datetime4">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2026年3月26日</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76C79FC-C892-7DD4-97B4-6C213B91633B}"/>
              </a:ext>
            </a:extLst>
          </p:cNvPr>
          <p:cNvSpPr>
            <a:spLocks noGrp="1"/>
          </p:cNvSpPr>
          <p:nvPr>
            <p:ph type="sldNum" sz="quarter" idx="5"/>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76112920-6095-4B0A-AFC9-82E2C2B490BA}" type="slidenum">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4</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Tree>
    <p:extLst>
      <p:ext uri="{BB962C8B-B14F-4D97-AF65-F5344CB8AC3E}">
        <p14:creationId xmlns:p14="http://schemas.microsoft.com/office/powerpoint/2010/main" val="611112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33</a:t>
            </a:fld>
            <a:endParaRPr lang="en-US" altLang="ja-JP"/>
          </a:p>
        </p:txBody>
      </p:sp>
    </p:spTree>
    <p:extLst>
      <p:ext uri="{BB962C8B-B14F-4D97-AF65-F5344CB8AC3E}">
        <p14:creationId xmlns:p14="http://schemas.microsoft.com/office/powerpoint/2010/main" val="199873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0544-4ED3-1CBF-3A92-986D0494CA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58978D-8239-69C0-8376-AF72F0A39C8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FA09F0-AD55-A3E1-A452-19BAD3B2F6D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ED6CF797-7715-2452-00CD-310210F38F23}"/>
              </a:ext>
            </a:extLst>
          </p:cNvPr>
          <p:cNvSpPr>
            <a:spLocks noGrp="1"/>
          </p:cNvSpPr>
          <p:nvPr>
            <p:ph type="dt" idx="1"/>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2C4FA3CD-3070-49FC-B1D0-C8F54F224D15}" type="datetime4">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2026年3月26日</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5AC162B-DECB-C529-BF17-416334DC5165}"/>
              </a:ext>
            </a:extLst>
          </p:cNvPr>
          <p:cNvSpPr>
            <a:spLocks noGrp="1"/>
          </p:cNvSpPr>
          <p:nvPr>
            <p:ph type="sldNum" sz="quarter" idx="5"/>
          </p:nvPr>
        </p:nvSpPr>
        <p:spPr/>
        <p:txBody>
          <a:bodyPr/>
          <a:lstStyle/>
          <a:p>
            <a:pPr marL="0" marR="0" lvl="0" indent="0" algn="r" defTabSz="911265" rtl="0" eaLnBrk="0" fontAlgn="base" latinLnBrk="0" hangingPunct="0">
              <a:lnSpc>
                <a:spcPct val="100000"/>
              </a:lnSpc>
              <a:spcBef>
                <a:spcPct val="0"/>
              </a:spcBef>
              <a:spcAft>
                <a:spcPct val="0"/>
              </a:spcAft>
              <a:buClrTx/>
              <a:buSzTx/>
              <a:buFontTx/>
              <a:buNone/>
              <a:tabLst/>
              <a:defRPr/>
            </a:pPr>
            <a:fld id="{76112920-6095-4B0A-AFC9-82E2C2B490BA}" type="slidenum">
              <a:rPr kumimoji="0" lang="ja-JP" altLang="en-US" sz="1000" b="0" i="1" u="none" strike="noStrike" kern="1200" cap="none" spc="0" normalizeH="0" baseline="0" noProof="0" smtClean="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pPr marL="0" marR="0" lvl="0" indent="0" algn="r" defTabSz="911265" rtl="0" eaLnBrk="0" fontAlgn="base" latinLnBrk="0" hangingPunct="0">
                <a:lnSpc>
                  <a:spcPct val="100000"/>
                </a:lnSpc>
                <a:spcBef>
                  <a:spcPct val="0"/>
                </a:spcBef>
                <a:spcAft>
                  <a:spcPct val="0"/>
                </a:spcAft>
                <a:buClrTx/>
                <a:buSzTx/>
                <a:buFontTx/>
                <a:buNone/>
                <a:tabLst/>
                <a:defRPr/>
              </a:pPr>
              <a:t>5</a:t>
            </a:fld>
            <a:endParaRPr kumimoji="0" lang="en-US" altLang="ja-JP" sz="1000" b="0" i="1"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endParaRPr>
          </a:p>
        </p:txBody>
      </p:sp>
    </p:spTree>
    <p:extLst>
      <p:ext uri="{BB962C8B-B14F-4D97-AF65-F5344CB8AC3E}">
        <p14:creationId xmlns:p14="http://schemas.microsoft.com/office/powerpoint/2010/main" val="166396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6</a:t>
            </a:fld>
            <a:endParaRPr lang="en-US" altLang="ja-JP"/>
          </a:p>
        </p:txBody>
      </p:sp>
    </p:spTree>
    <p:extLst>
      <p:ext uri="{BB962C8B-B14F-4D97-AF65-F5344CB8AC3E}">
        <p14:creationId xmlns:p14="http://schemas.microsoft.com/office/powerpoint/2010/main" val="257825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C17B-25F3-353D-3EE2-83008E0E740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784DB6-9BFB-7C08-8375-5C678FCDD7E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0CDBA7B-F08A-DE7F-90BF-69C78893AEA0}"/>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A168CE18-3E16-170E-6569-67E1B2AADB8C}"/>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22D91431-B886-6AC4-C05B-2D5E49741183}"/>
              </a:ext>
            </a:extLst>
          </p:cNvPr>
          <p:cNvSpPr>
            <a:spLocks noGrp="1"/>
          </p:cNvSpPr>
          <p:nvPr>
            <p:ph type="sldNum" sz="quarter" idx="5"/>
          </p:nvPr>
        </p:nvSpPr>
        <p:spPr/>
        <p:txBody>
          <a:bodyPr/>
          <a:lstStyle/>
          <a:p>
            <a:pPr>
              <a:defRPr/>
            </a:pPr>
            <a:fld id="{76112920-6095-4B0A-AFC9-82E2C2B490BA}" type="slidenum">
              <a:rPr lang="ja-JP" altLang="en-US" smtClean="0"/>
              <a:pPr>
                <a:defRPr/>
              </a:pPr>
              <a:t>7</a:t>
            </a:fld>
            <a:endParaRPr lang="en-US" altLang="ja-JP"/>
          </a:p>
        </p:txBody>
      </p:sp>
    </p:spTree>
    <p:extLst>
      <p:ext uri="{BB962C8B-B14F-4D97-AF65-F5344CB8AC3E}">
        <p14:creationId xmlns:p14="http://schemas.microsoft.com/office/powerpoint/2010/main" val="3152691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5B4C-A0A4-0C9A-8D4E-5D76285C8C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B4A15D-E269-49BF-2FE4-2640DE9F6B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89A5EAE-4A96-324C-4E20-F0FD1E1974D3}"/>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10AAB503-CD56-E53A-583C-17DEDF783634}"/>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5A72042C-3F87-E082-3671-C57282A4B1F5}"/>
              </a:ext>
            </a:extLst>
          </p:cNvPr>
          <p:cNvSpPr>
            <a:spLocks noGrp="1"/>
          </p:cNvSpPr>
          <p:nvPr>
            <p:ph type="sldNum" sz="quarter" idx="5"/>
          </p:nvPr>
        </p:nvSpPr>
        <p:spPr/>
        <p:txBody>
          <a:bodyPr/>
          <a:lstStyle/>
          <a:p>
            <a:pPr>
              <a:defRPr/>
            </a:pPr>
            <a:fld id="{76112920-6095-4B0A-AFC9-82E2C2B490BA}" type="slidenum">
              <a:rPr lang="ja-JP" altLang="en-US" smtClean="0"/>
              <a:pPr>
                <a:defRPr/>
              </a:pPr>
              <a:t>8</a:t>
            </a:fld>
            <a:endParaRPr lang="en-US" altLang="ja-JP"/>
          </a:p>
        </p:txBody>
      </p:sp>
    </p:spTree>
    <p:extLst>
      <p:ext uri="{BB962C8B-B14F-4D97-AF65-F5344CB8AC3E}">
        <p14:creationId xmlns:p14="http://schemas.microsoft.com/office/powerpoint/2010/main" val="198229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p:cNvSpPr>
            <a:spLocks noGrp="1"/>
          </p:cNvSpPr>
          <p:nvPr>
            <p:ph type="sldNum" sz="quarter" idx="5"/>
          </p:nvPr>
        </p:nvSpPr>
        <p:spPr/>
        <p:txBody>
          <a:bodyPr/>
          <a:lstStyle/>
          <a:p>
            <a:pPr>
              <a:defRPr/>
            </a:pPr>
            <a:fld id="{76112920-6095-4B0A-AFC9-82E2C2B490BA}" type="slidenum">
              <a:rPr lang="ja-JP" altLang="en-US" smtClean="0"/>
              <a:pPr>
                <a:defRPr/>
              </a:pPr>
              <a:t>9</a:t>
            </a:fld>
            <a:endParaRPr lang="en-US" altLang="ja-JP"/>
          </a:p>
        </p:txBody>
      </p:sp>
    </p:spTree>
    <p:extLst>
      <p:ext uri="{BB962C8B-B14F-4D97-AF65-F5344CB8AC3E}">
        <p14:creationId xmlns:p14="http://schemas.microsoft.com/office/powerpoint/2010/main" val="3633947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DB1B-4567-B67C-ACAF-7EE98357AF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4D05028-19EF-262D-BFC4-87E6F4FFAC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5BD9E8-0FF7-2613-82C3-DFF803101D3B}"/>
              </a:ext>
            </a:extLst>
          </p:cNvPr>
          <p:cNvSpPr>
            <a:spLocks noGrp="1"/>
          </p:cNvSpPr>
          <p:nvPr>
            <p:ph type="body" idx="1"/>
          </p:nvPr>
        </p:nvSpPr>
        <p:spPr/>
        <p:txBody>
          <a:bodyPr/>
          <a:lstStyle/>
          <a:p>
            <a:endParaRPr kumimoji="1" lang="ja-JP" altLang="en-US"/>
          </a:p>
        </p:txBody>
      </p:sp>
      <p:sp>
        <p:nvSpPr>
          <p:cNvPr id="4" name="日付プレースホルダー 3">
            <a:extLst>
              <a:ext uri="{FF2B5EF4-FFF2-40B4-BE49-F238E27FC236}">
                <a16:creationId xmlns:a16="http://schemas.microsoft.com/office/drawing/2014/main" id="{4D63032F-D2C1-C1FD-C30F-A813681D6B18}"/>
              </a:ext>
            </a:extLst>
          </p:cNvPr>
          <p:cNvSpPr>
            <a:spLocks noGrp="1"/>
          </p:cNvSpPr>
          <p:nvPr>
            <p:ph type="dt" idx="1"/>
          </p:nvPr>
        </p:nvSpPr>
        <p:spPr/>
        <p:txBody>
          <a:bodyPr/>
          <a:lstStyle/>
          <a:p>
            <a:pPr>
              <a:defRPr/>
            </a:pPr>
            <a:fld id="{2C4FA3CD-3070-49FC-B1D0-C8F54F224D15}" type="datetime4">
              <a:rPr lang="ja-JP" altLang="en-US" smtClean="0"/>
              <a:t>2026年3月26日</a:t>
            </a:fld>
            <a:endParaRPr lang="en-US" altLang="ja-JP"/>
          </a:p>
        </p:txBody>
      </p:sp>
      <p:sp>
        <p:nvSpPr>
          <p:cNvPr id="5" name="スライド番号プレースホルダー 4">
            <a:extLst>
              <a:ext uri="{FF2B5EF4-FFF2-40B4-BE49-F238E27FC236}">
                <a16:creationId xmlns:a16="http://schemas.microsoft.com/office/drawing/2014/main" id="{60055590-BA10-3D80-55F7-E63F4F400B9F}"/>
              </a:ext>
            </a:extLst>
          </p:cNvPr>
          <p:cNvSpPr>
            <a:spLocks noGrp="1"/>
          </p:cNvSpPr>
          <p:nvPr>
            <p:ph type="sldNum" sz="quarter" idx="5"/>
          </p:nvPr>
        </p:nvSpPr>
        <p:spPr/>
        <p:txBody>
          <a:bodyPr/>
          <a:lstStyle/>
          <a:p>
            <a:pPr>
              <a:defRPr/>
            </a:pPr>
            <a:fld id="{76112920-6095-4B0A-AFC9-82E2C2B490BA}" type="slidenum">
              <a:rPr lang="ja-JP" altLang="en-US" smtClean="0"/>
              <a:pPr>
                <a:defRPr/>
              </a:pPr>
              <a:t>10</a:t>
            </a:fld>
            <a:endParaRPr lang="en-US" altLang="ja-JP"/>
          </a:p>
        </p:txBody>
      </p:sp>
    </p:spTree>
    <p:extLst>
      <p:ext uri="{BB962C8B-B14F-4D97-AF65-F5344CB8AC3E}">
        <p14:creationId xmlns:p14="http://schemas.microsoft.com/office/powerpoint/2010/main" val="387911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タイトル スライド">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82494-E36F-4D88-EC70-2372A572A1B0}"/>
              </a:ext>
            </a:extLst>
          </p:cNvPr>
          <p:cNvGraphicFramePr>
            <a:graphicFrameLocks noChangeAspect="1"/>
          </p:cNvGraphicFramePr>
          <p:nvPr userDrawn="1">
            <p:custDataLst>
              <p:tags r:id="rId1"/>
            </p:custDataLst>
            <p:extLst>
              <p:ext uri="{D42A27DB-BD31-4B8C-83A1-F6EECF244321}">
                <p14:modId xmlns:p14="http://schemas.microsoft.com/office/powerpoint/2010/main" val="198563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8" name="think-cell data - do not delete" hidden="1">
                        <a:extLst>
                          <a:ext uri="{FF2B5EF4-FFF2-40B4-BE49-F238E27FC236}">
                            <a16:creationId xmlns:a16="http://schemas.microsoft.com/office/drawing/2014/main" id="{65E82494-E36F-4D88-EC70-2372A572A1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802005" y="2860286"/>
            <a:ext cx="9089390" cy="59798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lvl1pPr algn="ctr">
              <a:defRPr lang="ja-JP" altLang="en-US" sz="3886" b="1" dirty="0">
                <a:latin typeface="Meiryo UI" pitchFamily="50" charset="-128"/>
                <a:ea typeface="Meiryo UI" pitchFamily="50" charset="-128"/>
                <a:cs typeface="Meiryo UI" pitchFamily="50" charset="-128"/>
                <a:sym typeface="Meiryo UI" panose="020B0604030504040204" pitchFamily="50" charset="-128"/>
              </a:defRPr>
            </a:lvl1pPr>
          </a:lstStyle>
          <a:p>
            <a:pPr marL="0" lvl="0"/>
            <a:r>
              <a:rPr kumimoji="1" lang="ja-JP" altLang="en-US"/>
              <a:t>マスター タイトルの書式設定</a:t>
            </a:r>
          </a:p>
        </p:txBody>
      </p:sp>
      <p:sp>
        <p:nvSpPr>
          <p:cNvPr id="3" name="サブタイトル 2"/>
          <p:cNvSpPr>
            <a:spLocks noGrp="1"/>
          </p:cNvSpPr>
          <p:nvPr>
            <p:ph type="subTitle" idx="1"/>
          </p:nvPr>
        </p:nvSpPr>
        <p:spPr>
          <a:xfrm>
            <a:off x="1604010" y="5130299"/>
            <a:ext cx="7485380" cy="3986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0" indent="0" algn="ctr">
              <a:buNone/>
              <a:defRPr lang="ja-JP" altLang="en-US" sz="2591" b="1">
                <a:latin typeface="Meiryo UI" pitchFamily="50" charset="-128"/>
                <a:ea typeface="Meiryo UI" pitchFamily="50" charset="-128"/>
                <a:cs typeface="Meiryo UI" pitchFamily="50" charset="-128"/>
                <a:sym typeface="Meiryo UI" panose="020B0604030504040204" pitchFamily="50" charset="-128"/>
              </a:defRPr>
            </a:lvl1pPr>
          </a:lstStyle>
          <a:p>
            <a:pPr marL="0" lvl="0" algn="ctr"/>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1303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133C9B0-226C-F657-8EB0-58003135E913}"/>
              </a:ext>
            </a:extLst>
          </p:cNvPr>
          <p:cNvGraphicFramePr>
            <a:graphicFrameLocks noChangeAspect="1"/>
          </p:cNvGraphicFramePr>
          <p:nvPr userDrawn="1">
            <p:custDataLst>
              <p:tags r:id="rId1"/>
            </p:custDataLst>
            <p:extLst>
              <p:ext uri="{D42A27DB-BD31-4B8C-83A1-F6EECF244321}">
                <p14:modId xmlns:p14="http://schemas.microsoft.com/office/powerpoint/2010/main" val="2505472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2133C9B0-226C-F657-8EB0-58003135E91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hasCustomPrompt="1"/>
          </p:nvPr>
        </p:nvSpPr>
        <p:spPr>
          <a:xfrm>
            <a:off x="1504200" y="1676740"/>
            <a:ext cx="8014101" cy="690317"/>
          </a:xfrm>
        </p:spPr>
        <p:txBody>
          <a:bodyPr vert="horz" wrap="square" anchor="t" anchorCtr="0">
            <a:spAutoFit/>
          </a:bodyPr>
          <a:lstStyle>
            <a:lvl1pPr algn="l">
              <a:defRPr lang="ja-JP" altLang="en-US" sz="3886" b="1"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１．見出しの記入</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165804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準スライド">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0FE2897-3EF8-91E0-4540-86D3FEF6A303}"/>
              </a:ext>
            </a:extLst>
          </p:cNvPr>
          <p:cNvGraphicFramePr>
            <a:graphicFrameLocks noChangeAspect="1"/>
          </p:cNvGraphicFramePr>
          <p:nvPr userDrawn="1">
            <p:custDataLst>
              <p:tags r:id="rId1"/>
            </p:custDataLst>
            <p:extLst>
              <p:ext uri="{D42A27DB-BD31-4B8C-83A1-F6EECF244321}">
                <p14:modId xmlns:p14="http://schemas.microsoft.com/office/powerpoint/2010/main" val="1019669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7" name="think-cell data - do not delete" hidden="1">
                        <a:extLst>
                          <a:ext uri="{FF2B5EF4-FFF2-40B4-BE49-F238E27FC236}">
                            <a16:creationId xmlns:a16="http://schemas.microsoft.com/office/drawing/2014/main" id="{F0FE2897-3EF8-91E0-4540-86D3FEF6A3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日付プレースホルダー 2"/>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フッター プレースホルダー 3"/>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タイトル 1"/>
          <p:cNvSpPr>
            <a:spLocks noGrp="1"/>
          </p:cNvSpPr>
          <p:nvPr>
            <p:ph type="title"/>
          </p:nvPr>
        </p:nvSpPr>
        <p:spPr>
          <a:xfrm>
            <a:off x="216406" y="216972"/>
            <a:ext cx="10261069" cy="491032"/>
          </a:xfrm>
        </p:spPr>
        <p:txBody>
          <a:bodyPr vert="horz" wrap="square">
            <a:spAutoFit/>
          </a:bodyPr>
          <a:lstStyle>
            <a:lvl1pPr algn="l">
              <a:defRPr lang="ja-JP" altLang="en-US" sz="2591" b="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16755" y="6956318"/>
            <a:ext cx="10143641" cy="178153"/>
          </a:xfrm>
          <a:noFill/>
        </p:spPr>
        <p:txBody>
          <a:bodyPr wrap="squar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16755" y="3423368"/>
            <a:ext cx="2000366" cy="339338"/>
          </a:xfrm>
          <a:noFill/>
        </p:spPr>
        <p:txBody>
          <a:bodyPr wrap="none" lIns="0" tIns="0" rIns="0" bIns="0">
            <a:spAutoFit/>
          </a:bodyPr>
          <a:lstStyle>
            <a:lvl1pPr marL="0" indent="0">
              <a:spcBef>
                <a:spcPts val="0"/>
              </a:spcBef>
              <a:spcAft>
                <a:spcPts val="0"/>
              </a:spcAft>
              <a:buNone/>
              <a:defRPr sz="2159">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16407" y="4155823"/>
            <a:ext cx="1401641" cy="237537"/>
          </a:xfrm>
          <a:noFill/>
        </p:spPr>
        <p:txBody>
          <a:bodyPr wrap="none" lIns="0" tIns="0" rIns="0" bIns="0">
            <a:spAutoFit/>
          </a:bodyPr>
          <a:lstStyle>
            <a:lvl1pPr marL="0" indent="0">
              <a:spcBef>
                <a:spcPts val="0"/>
              </a:spcBef>
              <a:spcAft>
                <a:spcPts val="0"/>
              </a:spcAft>
              <a:buNone/>
              <a:defRPr sz="1511">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16407" y="4812730"/>
            <a:ext cx="1190530" cy="178153"/>
          </a:xfrm>
          <a:noFill/>
        </p:spPr>
        <p:txBody>
          <a:bodyPr wrap="none" lIns="0" tIns="0" rIns="0" bIns="0">
            <a:spAutoFit/>
          </a:bodyPr>
          <a:lstStyle>
            <a:lvl1pPr marL="0" indent="0">
              <a:spcBef>
                <a:spcPts val="0"/>
              </a:spcBef>
              <a:spcAft>
                <a:spcPts val="0"/>
              </a:spcAft>
              <a:buNone/>
              <a:defRPr sz="1133">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15925" y="843122"/>
            <a:ext cx="10261551" cy="550380"/>
          </a:xfrm>
          <a:solidFill>
            <a:srgbClr val="99D6EC"/>
          </a:solidFill>
          <a:ln>
            <a:noFill/>
          </a:ln>
        </p:spPr>
        <p:txBody>
          <a:bodyPr vert="horz" wrap="square" lIns="216000" tIns="108000" rIns="216000" bIns="108000" rtlCol="0" anchor="t" anchorCtr="0">
            <a:spAutoFit/>
          </a:bodyPr>
          <a:lstStyle>
            <a:lvl1pPr>
              <a:defRPr lang="ja-JP" altLang="en-US" sz="2159" dirty="0">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pPr marL="277620" lvl="0" indent="-277620">
              <a:spcBef>
                <a:spcPts val="648"/>
              </a:spcBef>
              <a:spcAft>
                <a:spcPts val="64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116825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aphicFrame>
        <p:nvGraphicFramePr>
          <p:cNvPr id="11" name="オブジェクト 10" hidden="1">
            <a:extLst>
              <a:ext uri="{FF2B5EF4-FFF2-40B4-BE49-F238E27FC236}">
                <a16:creationId xmlns:a16="http://schemas.microsoft.com/office/drawing/2014/main" id="{5557A793-1C51-B696-F58C-436D93D238CD}"/>
              </a:ext>
            </a:extLst>
          </p:cNvPr>
          <p:cNvGraphicFramePr>
            <a:graphicFrameLocks noChangeAspect="1"/>
          </p:cNvGraphicFramePr>
          <p:nvPr userDrawn="1">
            <p:custDataLst>
              <p:tags r:id="rId1"/>
            </p:custDataLst>
            <p:extLst>
              <p:ext uri="{D42A27DB-BD31-4B8C-83A1-F6EECF244321}">
                <p14:modId xmlns:p14="http://schemas.microsoft.com/office/powerpoint/2010/main" val="233903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11" name="オブジェクト 10" hidden="1">
                        <a:extLst>
                          <a:ext uri="{FF2B5EF4-FFF2-40B4-BE49-F238E27FC236}">
                            <a16:creationId xmlns:a16="http://schemas.microsoft.com/office/drawing/2014/main" id="{5557A793-1C51-B696-F58C-436D93D238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スライド番号プレースホルダー 4">
            <a:extLst>
              <a:ext uri="{FF2B5EF4-FFF2-40B4-BE49-F238E27FC236}">
                <a16:creationId xmlns:a16="http://schemas.microsoft.com/office/drawing/2014/main" id="{B212B50E-C9CA-59A8-FCD3-DE7B49C81F69}"/>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
        <p:nvSpPr>
          <p:cNvPr id="6" name="平行四辺形 5">
            <a:extLst>
              <a:ext uri="{FF2B5EF4-FFF2-40B4-BE49-F238E27FC236}">
                <a16:creationId xmlns:a16="http://schemas.microsoft.com/office/drawing/2014/main" id="{53F7819D-DC4B-DDBD-3B5D-BD45045715A3}"/>
              </a:ext>
            </a:extLst>
          </p:cNvPr>
          <p:cNvSpPr/>
          <p:nvPr userDrawn="1"/>
        </p:nvSpPr>
        <p:spPr bwMode="auto">
          <a:xfrm>
            <a:off x="0" y="826829"/>
            <a:ext cx="8592850"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平行四辺形 6">
            <a:extLst>
              <a:ext uri="{FF2B5EF4-FFF2-40B4-BE49-F238E27FC236}">
                <a16:creationId xmlns:a16="http://schemas.microsoft.com/office/drawing/2014/main" id="{6E36DD85-9D15-9C97-6081-F2537BC40493}"/>
              </a:ext>
            </a:extLst>
          </p:cNvPr>
          <p:cNvSpPr/>
          <p:nvPr userDrawn="1"/>
        </p:nvSpPr>
        <p:spPr bwMode="auto">
          <a:xfrm>
            <a:off x="8602141" y="826828"/>
            <a:ext cx="132143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平行四辺形 7">
            <a:extLst>
              <a:ext uri="{FF2B5EF4-FFF2-40B4-BE49-F238E27FC236}">
                <a16:creationId xmlns:a16="http://schemas.microsoft.com/office/drawing/2014/main" id="{A566869F-419B-CBD2-B6B5-3081A7257F96}"/>
              </a:ext>
            </a:extLst>
          </p:cNvPr>
          <p:cNvSpPr/>
          <p:nvPr userDrawn="1"/>
        </p:nvSpPr>
        <p:spPr bwMode="auto">
          <a:xfrm>
            <a:off x="9932871" y="826827"/>
            <a:ext cx="760529" cy="77730"/>
          </a:xfrm>
          <a:prstGeom prst="parallelogram">
            <a:avLst>
              <a:gd name="adj" fmla="val 84938"/>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角丸四角形 12">
            <a:extLst>
              <a:ext uri="{FF2B5EF4-FFF2-40B4-BE49-F238E27FC236}">
                <a16:creationId xmlns:a16="http://schemas.microsoft.com/office/drawing/2014/main" id="{493E259A-0B47-B841-FC61-F0678F5582AB}"/>
              </a:ext>
            </a:extLst>
          </p:cNvPr>
          <p:cNvSpPr/>
          <p:nvPr userDrawn="1"/>
        </p:nvSpPr>
        <p:spPr bwMode="auto">
          <a:xfrm>
            <a:off x="449603" y="207082"/>
            <a:ext cx="155946" cy="463028"/>
          </a:xfrm>
          <a:prstGeom prst="roundRect">
            <a:avLst>
              <a:gd name="adj" fmla="val 25458"/>
            </a:avLst>
          </a:prstGeom>
          <a:solidFill>
            <a:srgbClr val="FFCE6D"/>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正方形/長方形 1">
            <a:extLst>
              <a:ext uri="{FF2B5EF4-FFF2-40B4-BE49-F238E27FC236}">
                <a16:creationId xmlns:a16="http://schemas.microsoft.com/office/drawing/2014/main" id="{A5DBCB17-F29B-5088-4B6C-FF9E3CE384CD}"/>
              </a:ext>
            </a:extLst>
          </p:cNvPr>
          <p:cNvSpPr/>
          <p:nvPr userDrawn="1"/>
        </p:nvSpPr>
        <p:spPr bwMode="auto">
          <a:xfrm>
            <a:off x="0" y="826828"/>
            <a:ext cx="1321439"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正方形/長方形 2">
            <a:extLst>
              <a:ext uri="{FF2B5EF4-FFF2-40B4-BE49-F238E27FC236}">
                <a16:creationId xmlns:a16="http://schemas.microsoft.com/office/drawing/2014/main" id="{B681C04C-283F-2E5E-3FF5-3358D1095627}"/>
              </a:ext>
            </a:extLst>
          </p:cNvPr>
          <p:cNvSpPr/>
          <p:nvPr userDrawn="1"/>
        </p:nvSpPr>
        <p:spPr bwMode="auto">
          <a:xfrm>
            <a:off x="10132982" y="826828"/>
            <a:ext cx="560418" cy="77730"/>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タイトル 8">
            <a:extLst>
              <a:ext uri="{FF2B5EF4-FFF2-40B4-BE49-F238E27FC236}">
                <a16:creationId xmlns:a16="http://schemas.microsoft.com/office/drawing/2014/main" id="{DB30F706-C177-6583-1D7A-5236AA5BA739}"/>
              </a:ext>
            </a:extLst>
          </p:cNvPr>
          <p:cNvSpPr>
            <a:spLocks noGrp="1"/>
          </p:cNvSpPr>
          <p:nvPr>
            <p:ph type="title"/>
          </p:nvPr>
        </p:nvSpPr>
        <p:spPr>
          <a:xfrm>
            <a:off x="605549" y="207081"/>
            <a:ext cx="9832579" cy="463029"/>
          </a:xfrm>
        </p:spPr>
        <p:txBody>
          <a:bodyPr vert="horz">
            <a:normAutofit/>
          </a:bodyPr>
          <a:lstStyle>
            <a:lvl1pPr>
              <a:defRPr sz="2400">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マスター タイトルの書式設定</a:t>
            </a:r>
          </a:p>
        </p:txBody>
      </p:sp>
    </p:spTree>
    <p:extLst>
      <p:ext uri="{BB962C8B-B14F-4D97-AF65-F5344CB8AC3E}">
        <p14:creationId xmlns:p14="http://schemas.microsoft.com/office/powerpoint/2010/main" val="194100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aphicFrame>
        <p:nvGraphicFramePr>
          <p:cNvPr id="6" name="オブジェクト 5" hidden="1">
            <a:extLst>
              <a:ext uri="{FF2B5EF4-FFF2-40B4-BE49-F238E27FC236}">
                <a16:creationId xmlns:a16="http://schemas.microsoft.com/office/drawing/2014/main" id="{B9153F3F-33FA-AEB1-0966-A31FE997B583}"/>
              </a:ext>
            </a:extLst>
          </p:cNvPr>
          <p:cNvGraphicFramePr>
            <a:graphicFrameLocks noChangeAspect="1"/>
          </p:cNvGraphicFramePr>
          <p:nvPr userDrawn="1">
            <p:custDataLst>
              <p:tags r:id="rId1"/>
            </p:custDataLst>
            <p:extLst>
              <p:ext uri="{D42A27DB-BD31-4B8C-83A1-F6EECF244321}">
                <p14:modId xmlns:p14="http://schemas.microsoft.com/office/powerpoint/2010/main" val="420962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06" imgH="306" progId="TCLayout.ActiveDocument.1">
                  <p:embed/>
                </p:oleObj>
              </mc:Choice>
              <mc:Fallback>
                <p:oleObj name="think-cellスライド" r:id="rId3" imgW="306" imgH="306" progId="TCLayout.ActiveDocument.1">
                  <p:embed/>
                  <p:pic>
                    <p:nvPicPr>
                      <p:cNvPr id="6" name="オブジェクト 5" hidden="1">
                        <a:extLst>
                          <a:ext uri="{FF2B5EF4-FFF2-40B4-BE49-F238E27FC236}">
                            <a16:creationId xmlns:a16="http://schemas.microsoft.com/office/drawing/2014/main" id="{B9153F3F-33FA-AEB1-0966-A31FE997B58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9DB0B0D5-B688-5ECF-878C-69C0A834DC90}"/>
              </a:ext>
            </a:extLst>
          </p:cNvPr>
          <p:cNvSpPr/>
          <p:nvPr userDrawn="1"/>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C2BEC61E-8160-9C00-5068-B1219A67371B}"/>
              </a:ext>
            </a:extLst>
          </p:cNvPr>
          <p:cNvSpPr>
            <a:spLocks noGrp="1"/>
          </p:cNvSpPr>
          <p:nvPr>
            <p:ph type="sldNum" sz="quarter" idx="12"/>
          </p:nvPr>
        </p:nvSpPr>
        <p:spPr>
          <a:xfrm>
            <a:off x="8209818" y="7194496"/>
            <a:ext cx="2495127" cy="402567"/>
          </a:xfrm>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381978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s_1">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329174-9687-6408-9717-A87E0238D472}"/>
              </a:ext>
            </a:extLst>
          </p:cNvPr>
          <p:cNvGraphicFramePr>
            <a:graphicFrameLocks noChangeAspect="1"/>
          </p:cNvGraphicFramePr>
          <p:nvPr userDrawn="1">
            <p:custDataLst>
              <p:tags r:id="rId1"/>
            </p:custDataLst>
            <p:extLst>
              <p:ext uri="{D42A27DB-BD31-4B8C-83A1-F6EECF244321}">
                <p14:modId xmlns:p14="http://schemas.microsoft.com/office/powerpoint/2010/main" val="1069926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3" name="think-cell data - do not delete" hidden="1">
                        <a:extLst>
                          <a:ext uri="{FF2B5EF4-FFF2-40B4-BE49-F238E27FC236}">
                            <a16:creationId xmlns:a16="http://schemas.microsoft.com/office/drawing/2014/main" id="{4A329174-9687-6408-9717-A87E0238D4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45A37E82-27E6-4D72-9413-BAFF9304C2AD}"/>
              </a:ext>
            </a:extLst>
          </p:cNvPr>
          <p:cNvSpPr>
            <a:spLocks noGrp="1"/>
          </p:cNvSpPr>
          <p:nvPr>
            <p:ph type="title" hasCustomPrompt="1"/>
          </p:nvPr>
        </p:nvSpPr>
        <p:spPr>
          <a:xfrm>
            <a:off x="558800" y="541874"/>
            <a:ext cx="9575800" cy="1044000"/>
          </a:xfrm>
          <a:prstGeom prst="rect">
            <a:avLst/>
          </a:prstGeom>
        </p:spPr>
        <p:txBody>
          <a:bodyPr vert="horz" lIns="0" tIns="0" rIns="0" bIns="0" anchor="ctr"/>
          <a:lstStyle>
            <a:lvl1pPr>
              <a:lnSpc>
                <a:spcPct val="100000"/>
              </a:lnSpc>
              <a:defRPr sz="2400" b="0" baseline="0">
                <a:solidFill>
                  <a:schemeClr val="tx2"/>
                </a:solidFill>
                <a:latin typeface="Meiryo UI" panose="020B0604030504040204" pitchFamily="50" charset="-128"/>
                <a:ea typeface="Meiryo UI" panose="020B0604030504040204" pitchFamily="50" charset="-128"/>
                <a:sym typeface="Meiryo UI" panose="020B0604030504040204" pitchFamily="50" charset="-128"/>
              </a:defRPr>
            </a:lvl1pPr>
          </a:lstStyle>
          <a:p>
            <a:r>
              <a:rPr kumimoji="1" lang="ja-JP" altLang="en-US"/>
              <a:t>目次タイトル</a:t>
            </a:r>
            <a:endParaRPr kumimoji="1" lang="en-US"/>
          </a:p>
        </p:txBody>
      </p:sp>
    </p:spTree>
    <p:extLst>
      <p:ext uri="{BB962C8B-B14F-4D97-AF65-F5344CB8AC3E}">
        <p14:creationId xmlns:p14="http://schemas.microsoft.com/office/powerpoint/2010/main" val="98759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1BB145E-3681-2F47-7DDB-0D6A739161CA}"/>
              </a:ext>
            </a:extLst>
          </p:cNvPr>
          <p:cNvGraphicFramePr>
            <a:graphicFrameLocks noChangeAspect="1"/>
          </p:cNvGraphicFramePr>
          <p:nvPr userDrawn="1">
            <p:custDataLst>
              <p:tags r:id="rId1"/>
            </p:custDataLst>
            <p:extLst>
              <p:ext uri="{D42A27DB-BD31-4B8C-83A1-F6EECF244321}">
                <p14:modId xmlns:p14="http://schemas.microsoft.com/office/powerpoint/2010/main" val="1753390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592" imgH="591" progId="TCLayout.ActiveDocument.1">
                  <p:embed/>
                </p:oleObj>
              </mc:Choice>
              <mc:Fallback>
                <p:oleObj name="think-cellスライド" r:id="rId3" imgW="592" imgH="591" progId="TCLayout.ActiveDocument.1">
                  <p:embed/>
                  <p:pic>
                    <p:nvPicPr>
                      <p:cNvPr id="5" name="think-cell data - do not delete" hidden="1">
                        <a:extLst>
                          <a:ext uri="{FF2B5EF4-FFF2-40B4-BE49-F238E27FC236}">
                            <a16:creationId xmlns:a16="http://schemas.microsoft.com/office/drawing/2014/main" id="{A1BB145E-3681-2F47-7DDB-0D6A739161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日付プレースホルダー 1">
            <a:extLst>
              <a:ext uri="{FF2B5EF4-FFF2-40B4-BE49-F238E27FC236}">
                <a16:creationId xmlns:a16="http://schemas.microsoft.com/office/drawing/2014/main" id="{F8701688-CB97-4CC9-8CA5-630533D2F8E0}"/>
              </a:ext>
            </a:extLst>
          </p:cNvPr>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FE65D7A8-741E-40B8-A98D-6EDA346ED31E}" type="datetimeFigureOut">
              <a:rPr lang="ja-JP" altLang="en-US" smtClean="0"/>
              <a:pPr/>
              <a:t>2026/3/26</a:t>
            </a:fld>
            <a:endParaRPr lang="ja-JP" altLang="en-US"/>
          </a:p>
        </p:txBody>
      </p:sp>
      <p:sp>
        <p:nvSpPr>
          <p:cNvPr id="3" name="フッター プレースホルダー 2">
            <a:extLst>
              <a:ext uri="{FF2B5EF4-FFF2-40B4-BE49-F238E27FC236}">
                <a16:creationId xmlns:a16="http://schemas.microsoft.com/office/drawing/2014/main" id="{FB6C270A-8352-4667-A3E4-1FF29E87AF0D}"/>
              </a:ext>
            </a:extLst>
          </p:cNvPr>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4" name="スライド番号プレースホルダー 3">
            <a:extLst>
              <a:ext uri="{FF2B5EF4-FFF2-40B4-BE49-F238E27FC236}">
                <a16:creationId xmlns:a16="http://schemas.microsoft.com/office/drawing/2014/main" id="{D7955473-A49A-4ED5-8E21-33993F3A3956}"/>
              </a:ext>
            </a:extLst>
          </p:cNvPr>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sym typeface="Meiryo UI" panose="020B0604030504040204" pitchFamily="50" charset="-128"/>
              </a:defRPr>
            </a:lvl1pPr>
          </a:lstStyle>
          <a:p>
            <a:fld id="{EAB59F09-A725-49A1-AF05-2C35030164FD}" type="slidenum">
              <a:rPr lang="ja-JP" altLang="en-US" smtClean="0"/>
              <a:pPr/>
              <a:t>‹#›</a:t>
            </a:fld>
            <a:endParaRPr lang="ja-JP" altLang="en-US"/>
          </a:p>
        </p:txBody>
      </p:sp>
    </p:spTree>
    <p:extLst>
      <p:ext uri="{BB962C8B-B14F-4D97-AF65-F5344CB8AC3E}">
        <p14:creationId xmlns:p14="http://schemas.microsoft.com/office/powerpoint/2010/main" val="246922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17306DF-95AC-4271-9F8E-04D4F163D557}"/>
              </a:ext>
            </a:extLst>
          </p:cNvPr>
          <p:cNvGraphicFramePr>
            <a:graphicFrameLocks noChangeAspect="1"/>
          </p:cNvGraphicFramePr>
          <p:nvPr userDrawn="1">
            <p:custDataLst>
              <p:tags r:id="rId9"/>
            </p:custDataLst>
            <p:extLst>
              <p:ext uri="{D42A27DB-BD31-4B8C-83A1-F6EECF244321}">
                <p14:modId xmlns:p14="http://schemas.microsoft.com/office/powerpoint/2010/main" val="3545338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06" imgH="306" progId="TCLayout.ActiveDocument.1">
                  <p:embed/>
                </p:oleObj>
              </mc:Choice>
              <mc:Fallback>
                <p:oleObj name="think-cellスライド" r:id="rId10" imgW="306" imgH="306" progId="TCLayout.ActiveDocument.1">
                  <p:embed/>
                  <p:pic>
                    <p:nvPicPr>
                      <p:cNvPr id="8" name="オブジェクト 7" hidden="1">
                        <a:extLst>
                          <a:ext uri="{FF2B5EF4-FFF2-40B4-BE49-F238E27FC236}">
                            <a16:creationId xmlns:a16="http://schemas.microsoft.com/office/drawing/2014/main" id="{817306DF-95AC-4271-9F8E-04D4F163D5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215925" y="302802"/>
            <a:ext cx="10222203" cy="42182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215924" y="882818"/>
            <a:ext cx="10222203" cy="1264999"/>
          </a:xfrm>
          <a:prstGeom prst="rect">
            <a:avLst/>
          </a:prstGeom>
          <a:noFill/>
        </p:spPr>
        <p:txBody>
          <a:bodyPr vert="horz" wrap="square" lIns="216000" tIns="108000" rIns="216000" bIns="108000" rtlCol="0">
            <a:sp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4" name="日付プレースホルダー 3"/>
          <p:cNvSpPr>
            <a:spLocks noGrp="1"/>
          </p:cNvSpPr>
          <p:nvPr>
            <p:ph type="dt" sz="half" idx="2"/>
          </p:nvPr>
        </p:nvSpPr>
        <p:spPr>
          <a:xfrm>
            <a:off x="-11545" y="7188890"/>
            <a:ext cx="2495127" cy="402567"/>
          </a:xfrm>
          <a:prstGeom prst="rect">
            <a:avLst/>
          </a:prstGeom>
        </p:spPr>
        <p:txBody>
          <a:bodyPr vert="horz" lIns="91440" tIns="45720" rIns="91440" bIns="45720" rtlCol="0" anchor="ctr"/>
          <a:lstStyle>
            <a:lvl1pPr algn="l">
              <a:defRPr sz="1295">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662513" y="7194496"/>
            <a:ext cx="3386243" cy="402567"/>
          </a:xfrm>
          <a:prstGeom prst="rect">
            <a:avLst/>
          </a:prstGeom>
        </p:spPr>
        <p:txBody>
          <a:bodyPr vert="horz" lIns="91440" tIns="45720" rIns="91440" bIns="45720" rtlCol="0" anchor="ctr"/>
          <a:lstStyle>
            <a:lvl1pPr algn="ctr">
              <a:defRPr sz="1295">
                <a:solidFill>
                  <a:schemeClr val="tx1">
                    <a:tint val="75000"/>
                  </a:schemeClr>
                </a:solidFill>
                <a:latin typeface="Meiryo UI" panose="020B0604030504040204" pitchFamily="50" charset="-128"/>
                <a:ea typeface="Meiryo UI" panose="020B0604030504040204" pitchFamily="50" charset="-128"/>
                <a:sym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8209818" y="7194496"/>
            <a:ext cx="2495127" cy="402567"/>
          </a:xfrm>
          <a:prstGeom prst="rect">
            <a:avLst/>
          </a:prstGeom>
        </p:spPr>
        <p:txBody>
          <a:bodyPr vert="horz" lIns="91440" tIns="45720" rIns="91440" bIns="45720" rtlCol="0" anchor="ctr"/>
          <a:lstStyle>
            <a:lvl1pPr algn="r">
              <a:defRPr sz="1511">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stStyle>
          <a:p>
            <a:fld id="{D9550142-B990-490A-A107-ED7302A7FD52}" type="slidenum">
              <a:rPr lang="ja-JP" altLang="en-US" smtClean="0"/>
              <a:pPr/>
              <a:t>‹#›</a:t>
            </a:fld>
            <a:endParaRPr lang="ja-JP" altLang="en-US"/>
          </a:p>
        </p:txBody>
      </p:sp>
    </p:spTree>
    <p:extLst>
      <p:ext uri="{BB962C8B-B14F-4D97-AF65-F5344CB8AC3E}">
        <p14:creationId xmlns:p14="http://schemas.microsoft.com/office/powerpoint/2010/main" val="788038926"/>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5" r:id="rId4"/>
    <p:sldLayoutId id="2147484486" r:id="rId5"/>
    <p:sldLayoutId id="2147484487" r:id="rId6"/>
    <p:sldLayoutId id="2147484488" r:id="rId7"/>
  </p:sldLayoutIdLst>
  <p:hf hdr="0" ftr="0" dt="0"/>
  <p:txStyles>
    <p:titleStyle>
      <a:lvl1pPr algn="l" defTabSz="987095" rtl="0" eaLnBrk="1" latinLnBrk="0" hangingPunct="1">
        <a:spcBef>
          <a:spcPct val="0"/>
        </a:spcBef>
        <a:buNone/>
        <a:defRPr kumimoji="1" sz="2591" b="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p:titleStyle>
    <p:bodyStyle>
      <a:lvl1pPr marL="370161" indent="-370161" algn="l" defTabSz="987095" rtl="0" eaLnBrk="1" latinLnBrk="0" hangingPunct="1">
        <a:spcBef>
          <a:spcPts val="648"/>
        </a:spcBef>
        <a:spcAft>
          <a:spcPts val="648"/>
        </a:spcAft>
        <a:buClr>
          <a:srgbClr val="002060"/>
        </a:buClr>
        <a:buFont typeface="Wingdings" panose="05000000000000000000" pitchFamily="2" charset="2"/>
        <a:buChar char="l"/>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1pPr>
      <a:lvl2pPr marL="802015" indent="-308467" algn="l" defTabSz="987095" rtl="0" eaLnBrk="1" latinLnBrk="0" hangingPunct="1">
        <a:spcBef>
          <a:spcPts val="648"/>
        </a:spcBef>
        <a:spcAft>
          <a:spcPts val="648"/>
        </a:spcAft>
        <a:buFont typeface="Arial" pitchFamily="34" charset="0"/>
        <a:buChar char="–"/>
        <a:defRPr kumimoji="1" sz="1511"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2pPr>
      <a:lvl3pPr marL="1233869" indent="-246774" algn="l" defTabSz="987095" rtl="0" eaLnBrk="1" latinLnBrk="0" hangingPunct="1">
        <a:spcBef>
          <a:spcPts val="648"/>
        </a:spcBef>
        <a:spcAft>
          <a:spcPts val="648"/>
        </a:spcAft>
        <a:buFont typeface="Arial" pitchFamily="34" charset="0"/>
        <a:buChar char="•"/>
        <a:defRPr kumimoji="1" sz="1133" kern="120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defRPr>
      </a:lvl3pPr>
      <a:lvl4pPr marL="1727416"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20963" indent="-246774" algn="l" defTabSz="987095" rtl="0" eaLnBrk="1" latinLnBrk="0" hangingPunct="1">
        <a:spcBef>
          <a:spcPct val="20000"/>
        </a:spcBef>
        <a:buFont typeface="Arial" pitchFamily="34" charset="0"/>
        <a:buChar char="»"/>
        <a:defRPr kumimoji="1" sz="2159"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14511"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6pPr>
      <a:lvl7pPr marL="3208058"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7pPr>
      <a:lvl8pPr marL="3701606"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8pPr>
      <a:lvl9pPr marL="4195153" indent="-246774" algn="l" defTabSz="987095" rtl="0" eaLnBrk="1" latinLnBrk="0" hangingPunct="1">
        <a:spcBef>
          <a:spcPct val="20000"/>
        </a:spcBef>
        <a:buFont typeface="Arial" pitchFamily="34" charset="0"/>
        <a:buChar char="•"/>
        <a:defRPr kumimoji="1" sz="2159" kern="1200">
          <a:solidFill>
            <a:schemeClr val="tx1"/>
          </a:solidFill>
          <a:latin typeface="+mn-lt"/>
          <a:ea typeface="+mn-ea"/>
          <a:cs typeface="+mn-cs"/>
        </a:defRPr>
      </a:lvl9pPr>
    </p:bodyStyle>
    <p:otherStyle>
      <a:defPPr>
        <a:defRPr lang="ja-JP"/>
      </a:defPPr>
      <a:lvl1pPr marL="0" algn="l" defTabSz="987095" rtl="0" eaLnBrk="1" latinLnBrk="0" hangingPunct="1">
        <a:defRPr kumimoji="1" sz="1943" kern="1200">
          <a:solidFill>
            <a:schemeClr val="tx1"/>
          </a:solidFill>
          <a:latin typeface="+mn-lt"/>
          <a:ea typeface="+mn-ea"/>
          <a:cs typeface="+mn-cs"/>
        </a:defRPr>
      </a:lvl1pPr>
      <a:lvl2pPr marL="493547" algn="l" defTabSz="987095" rtl="0" eaLnBrk="1" latinLnBrk="0" hangingPunct="1">
        <a:defRPr kumimoji="1" sz="1943" kern="1200">
          <a:solidFill>
            <a:schemeClr val="tx1"/>
          </a:solidFill>
          <a:latin typeface="+mn-lt"/>
          <a:ea typeface="+mn-ea"/>
          <a:cs typeface="+mn-cs"/>
        </a:defRPr>
      </a:lvl2pPr>
      <a:lvl3pPr marL="987095" algn="l" defTabSz="987095" rtl="0" eaLnBrk="1" latinLnBrk="0" hangingPunct="1">
        <a:defRPr kumimoji="1" sz="1943" kern="1200">
          <a:solidFill>
            <a:schemeClr val="tx1"/>
          </a:solidFill>
          <a:latin typeface="+mn-lt"/>
          <a:ea typeface="+mn-ea"/>
          <a:cs typeface="+mn-cs"/>
        </a:defRPr>
      </a:lvl3pPr>
      <a:lvl4pPr marL="1480642" algn="l" defTabSz="987095" rtl="0" eaLnBrk="1" latinLnBrk="0" hangingPunct="1">
        <a:defRPr kumimoji="1" sz="1943" kern="1200">
          <a:solidFill>
            <a:schemeClr val="tx1"/>
          </a:solidFill>
          <a:latin typeface="+mn-lt"/>
          <a:ea typeface="+mn-ea"/>
          <a:cs typeface="+mn-cs"/>
        </a:defRPr>
      </a:lvl4pPr>
      <a:lvl5pPr marL="1974190" algn="l" defTabSz="987095" rtl="0" eaLnBrk="1" latinLnBrk="0" hangingPunct="1">
        <a:defRPr kumimoji="1" sz="1943" kern="1200">
          <a:solidFill>
            <a:schemeClr val="tx1"/>
          </a:solidFill>
          <a:latin typeface="+mn-lt"/>
          <a:ea typeface="+mn-ea"/>
          <a:cs typeface="+mn-cs"/>
        </a:defRPr>
      </a:lvl5pPr>
      <a:lvl6pPr marL="2467737" algn="l" defTabSz="987095" rtl="0" eaLnBrk="1" latinLnBrk="0" hangingPunct="1">
        <a:defRPr kumimoji="1" sz="1943" kern="1200">
          <a:solidFill>
            <a:schemeClr val="tx1"/>
          </a:solidFill>
          <a:latin typeface="+mn-lt"/>
          <a:ea typeface="+mn-ea"/>
          <a:cs typeface="+mn-cs"/>
        </a:defRPr>
      </a:lvl6pPr>
      <a:lvl7pPr marL="2961284" algn="l" defTabSz="987095" rtl="0" eaLnBrk="1" latinLnBrk="0" hangingPunct="1">
        <a:defRPr kumimoji="1" sz="1943" kern="1200">
          <a:solidFill>
            <a:schemeClr val="tx1"/>
          </a:solidFill>
          <a:latin typeface="+mn-lt"/>
          <a:ea typeface="+mn-ea"/>
          <a:cs typeface="+mn-cs"/>
        </a:defRPr>
      </a:lvl7pPr>
      <a:lvl8pPr marL="3454832" algn="l" defTabSz="987095" rtl="0" eaLnBrk="1" latinLnBrk="0" hangingPunct="1">
        <a:defRPr kumimoji="1" sz="1943" kern="1200">
          <a:solidFill>
            <a:schemeClr val="tx1"/>
          </a:solidFill>
          <a:latin typeface="+mn-lt"/>
          <a:ea typeface="+mn-ea"/>
          <a:cs typeface="+mn-cs"/>
        </a:defRPr>
      </a:lvl8pPr>
      <a:lvl9pPr marL="3948379" algn="l" defTabSz="987095" rtl="0" eaLnBrk="1" latinLnBrk="0" hangingPunct="1">
        <a:defRPr kumimoji="1"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mlit.go.jp/kankocho/tokei_hakusyo/shukuhakutokei.html"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nihon-kankou.or.jp/home/jigyou/research/d-toukei/"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resas.go.jp/tourism-guest/?pref=31&amp;city=31202&amp;tab=3&amp;year=2024&amp;level=city&amp;lat=35.4281356&amp;lng=133.3309391&amp;zoom=5&amp;mapTile=pale&amp;opacity=0.8&amp;sort=0&amp;displayMethod=2&amp;displayCategory=21"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resas.go.jp/tourism-guest/?pref=31&amp;city=31202&amp;tab=3&amp;year=2024&amp;level=city&amp;lat=35.4281356&amp;lng=133.3309391&amp;zoom=5&amp;mapTile=pale&amp;opacity=0.8&amp;sort=0&amp;displayMethod=2&amp;displayCategory=21"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resas.go.jp/industry-all/?tab=2&amp;level=city&amp;pref=21&amp;city=21220&amp;year=2021&amp;compYear=2016&amp;data=census&amp;categoryLevel=broad&amp;barContent=added_value&amp;broad=A&amp;middle=01&amp;small=011&amp;detail=0111&amp;order=added&amp;method=actual" TargetMode="Externa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resas.go.jp/industry-all/?tab=2&amp;level=city&amp;pref=21&amp;city=21220&amp;year=2021&amp;compYear=2016&amp;data=census&amp;categoryLevel=broad&amp;barContent=added_value&amp;broad=A&amp;middle=01&amp;small=011&amp;detail=0111&amp;order=added&amp;method=actual" TargetMode="Externa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resas.go.jp/industry-all/?tab=0&amp;level=pref&amp;pref=13&amp;city=13101&amp;year=2021&amp;compYear=2016&amp;data=census&amp;categoryLevel=broad&amp;barContent=office_count&amp;broad=A&amp;middle=01&amp;small=011&amp;detail=0111&amp;order=labor&amp;method=actual"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s://resas.go.jp/industry-all/?tab=0&amp;level=city&amp;pref=21&amp;city=21220&amp;year=2021&amp;compYear=2016&amp;data=census&amp;categoryLevel=broad&amp;barContent=office_employee&amp;broad=A&amp;middle=01&amp;small=011&amp;detail=0111&amp;order=added&amp;method=actual"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soumu.go.jp/main_sosiki/jichi_zeisei/czaisei/czaisei_seido/czei_shiryo_ichiran.html" TargetMode="Externa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soumu.go.jp/iken/kessan_jokyo_2.html" TargetMode="External"/><Relationship Id="rId5" Type="http://schemas.openxmlformats.org/officeDocument/2006/relationships/hyperlink" Target="https://www.soumu.go.jp/iken/kessan_jokyo_1.html" TargetMode="Externa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soumu.go.jp/iken/shihyo_ichiran.html"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lit.go.jp/kankocho/tokei_hakusyo/tsa.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resas.go.jp/industry-all/?tab=0&amp;level=pref&amp;pref=13&amp;city=13101&amp;year=2021&amp;compYear=2016&amp;data=census&amp;categoryLevel=broad&amp;barContent=office_count&amp;broad=A&amp;middle=01&amp;small=011&amp;detail=0111&amp;order=labor&amp;method=actual" TargetMode="External"/><Relationship Id="rId13" Type="http://schemas.openxmlformats.org/officeDocument/2006/relationships/hyperlink" Target="https://www.soumu.go.jp/iken/shihyo_ichiran.html" TargetMode="External"/><Relationship Id="rId3" Type="http://schemas.openxmlformats.org/officeDocument/2006/relationships/hyperlink" Target="https://www.nihon-kankou.or.jp/home/jigyou/research/d-toukei/" TargetMode="External"/><Relationship Id="rId7" Type="http://schemas.openxmlformats.org/officeDocument/2006/relationships/hyperlink" Target="https://resas.go.jp/industry-all/?tab=2&amp;level=city&amp;pref=21&amp;city=21220&amp;year=2021&amp;compYear=2016&amp;data=census&amp;categoryLevel=broad&amp;barContent=added_value&amp;broad=A&amp;middle=01&amp;small=011&amp;detail=0111&amp;order=added&amp;method=actual" TargetMode="External"/><Relationship Id="rId12" Type="http://schemas.openxmlformats.org/officeDocument/2006/relationships/hyperlink" Target="https://www.soumu.go.jp/iken/kessan_jokyo_2.htm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resas.go.jp/tourism-guest/?pref=31&amp;city=31202&amp;tab=3&amp;year=2024&amp;level=city&amp;lat=35.4281356&amp;lng=133.3309391&amp;zoom=5&amp;mapTile=pale&amp;opacity=0.8&amp;sort=0&amp;displayMethod=2&amp;displayCategory=21" TargetMode="External"/><Relationship Id="rId11" Type="http://schemas.openxmlformats.org/officeDocument/2006/relationships/hyperlink" Target="https://www.soumu.go.jp/iken/kessan_jokyo_1.html" TargetMode="External"/><Relationship Id="rId5" Type="http://schemas.openxmlformats.org/officeDocument/2006/relationships/hyperlink" Target="https://resas.go.jp/tourism-guest/?pref=31&amp;city=31202&amp;tab=1&amp;year=2024&amp;level=city&amp;lat=35.4281356&amp;lng=133.3309391&amp;zoom=5&amp;opacity=0.8&amp;sort=0&amp;displayMethod=2&amp;displayCategory=21" TargetMode="External"/><Relationship Id="rId15" Type="http://schemas.openxmlformats.org/officeDocument/2006/relationships/hyperlink" Target="https://www.mlit.go.jp/kankocho/tokei_hakusyo/gaikokujinshohidoko.html" TargetMode="External"/><Relationship Id="rId10" Type="http://schemas.openxmlformats.org/officeDocument/2006/relationships/hyperlink" Target="https://www.soumu.go.jp/main_sosiki/jichi_zeisei/czaisei/czaisei_seido/czei_shiryo_ichiran.html" TargetMode="External"/><Relationship Id="rId4" Type="http://schemas.openxmlformats.org/officeDocument/2006/relationships/hyperlink" Target="https://www.mlit.go.jp/kankocho/tokei_hakusyo/shukuhakutokei.html" TargetMode="External"/><Relationship Id="rId9" Type="http://schemas.openxmlformats.org/officeDocument/2006/relationships/hyperlink" Target="https://resas.go.jp/industry-all/?tab=0&amp;level=city&amp;pref=21&amp;city=21220&amp;year=2021&amp;compYear=2016&amp;data=census&amp;categoryLevel=broad&amp;barContent=office_employee&amp;broad=A&amp;middle=01&amp;small=011&amp;detail=0111&amp;order=added&amp;method=actual" TargetMode="External"/><Relationship Id="rId14" Type="http://schemas.openxmlformats.org/officeDocument/2006/relationships/hyperlink" Target="https://www.mlit.go.jp/kankocho/tokei_hakusyo/shohidoko.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mlit.go.jp/kankocho/tokei_hakusyo/shohidoko.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mlit.go.jp/kankocho/tokei_hakusyo/gaikokujinshohidoko.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nihon-kankou.or.jp/home/jigyou/research/d-touke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 y="2817481"/>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地域課題分析ナビゲーション</a:t>
            </a:r>
            <a:endParaRPr lang="en-US" altLang="ja-JP" sz="3886"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2" name="正方形/長方形 1"/>
          <p:cNvSpPr/>
          <p:nvPr/>
        </p:nvSpPr>
        <p:spPr bwMode="auto">
          <a:xfrm>
            <a:off x="1" y="3702900"/>
            <a:ext cx="10693400" cy="155463"/>
          </a:xfrm>
          <a:prstGeom prst="rect">
            <a:avLst/>
          </a:prstGeom>
          <a:solidFill>
            <a:srgbClr val="687A70"/>
          </a:solidFill>
          <a:ln w="9525">
            <a:noFill/>
            <a:miter lim="800000"/>
            <a:headEnd/>
            <a:tailEnd/>
          </a:ln>
          <a:effectLst/>
        </p:spPr>
        <p:txBody>
          <a:bodyPr wrap="none" rtlCol="0" anchor="ctr"/>
          <a:lstStyle/>
          <a:p>
            <a:pPr defTabSz="987095" fontAlgn="auto">
              <a:spcBef>
                <a:spcPts val="0"/>
              </a:spcBef>
              <a:spcAft>
                <a:spcPts val="0"/>
              </a:spcAft>
            </a:pPr>
            <a:endParaRPr kumimoji="0" lang="ja-JP" altLang="en-US" sz="1943">
              <a:solidFill>
                <a:prstClr val="black"/>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7" name="正方形/長方形 24">
            <a:extLst>
              <a:ext uri="{FF2B5EF4-FFF2-40B4-BE49-F238E27FC236}">
                <a16:creationId xmlns:a16="http://schemas.microsoft.com/office/drawing/2014/main" id="{E5DA3F4D-6618-4BD0-BBB6-4AE66B008CFC}"/>
              </a:ext>
            </a:extLst>
          </p:cNvPr>
          <p:cNvSpPr/>
          <p:nvPr/>
        </p:nvSpPr>
        <p:spPr>
          <a:xfrm>
            <a:off x="1" y="3864610"/>
            <a:ext cx="10704945" cy="835616"/>
          </a:xfrm>
          <a:prstGeom prst="rect">
            <a:avLst/>
          </a:prstGeom>
          <a:noFill/>
          <a:ln>
            <a:noFill/>
          </a:ln>
        </p:spPr>
        <p:txBody>
          <a:bodyPr vert="horz" wrap="square" lIns="0" tIns="0" rIns="0" bIns="0" rtlCol="0" anchor="ctr">
            <a:normAutofit/>
          </a:bodyPr>
          <a:lstStyle/>
          <a:p>
            <a:pPr algn="ctr" defTabSz="987095" fontAlgn="auto">
              <a:spcAft>
                <a:spcPts val="0"/>
              </a:spcAft>
            </a:pPr>
            <a:r>
              <a:rPr lang="ja-JP" altLang="en-US"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「観光消費額拡大」、「観光振興を通じた地域社会・経済の好循環」</a:t>
            </a:r>
            <a:endParaRPr lang="en-US" altLang="ja-JP"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a:p>
            <a:pPr algn="ctr" defTabSz="987095" fontAlgn="auto">
              <a:spcAft>
                <a:spcPts val="0"/>
              </a:spcAft>
            </a:pPr>
            <a:r>
              <a:rPr lang="ja-JP" altLang="en-US"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の実現に向けた地域課題の特定</a:t>
            </a:r>
            <a:endParaRPr lang="en-US" altLang="ja-JP" sz="2591" b="1">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0C5F787-40D4-EF05-ABB2-0F4BF1C347DC}"/>
              </a:ext>
            </a:extLst>
          </p:cNvPr>
          <p:cNvSpPr>
            <a:spLocks noGrp="1"/>
          </p:cNvSpPr>
          <p:nvPr>
            <p:ph type="sldNum" sz="quarter" idx="12"/>
          </p:nvPr>
        </p:nvSpPr>
        <p:spPr/>
        <p:txBody>
          <a:bodyPr/>
          <a:lstStyle/>
          <a:p>
            <a:fld id="{E46A05B3-115D-4D5B-96FB-44B1C24AEF8C}" type="slidenum">
              <a:rPr kumimoji="1" lang="ja-JP" altLang="en-US" smtClean="0"/>
              <a:pPr/>
              <a:t>1</a:t>
            </a:fld>
            <a:endParaRPr kumimoji="1" lang="ja-JP" altLang="en-US"/>
          </a:p>
        </p:txBody>
      </p:sp>
    </p:spTree>
    <p:extLst>
      <p:ext uri="{BB962C8B-B14F-4D97-AF65-F5344CB8AC3E}">
        <p14:creationId xmlns:p14="http://schemas.microsoft.com/office/powerpoint/2010/main" val="108982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7C87-F4FE-A6A2-1695-CA9206F0845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364A48B-F8FD-AD5E-56E0-713A77CFBFF0}"/>
              </a:ext>
            </a:extLst>
          </p:cNvPr>
          <p:cNvSpPr>
            <a:spLocks noGrp="1"/>
          </p:cNvSpPr>
          <p:nvPr>
            <p:ph type="title"/>
          </p:nvPr>
        </p:nvSpPr>
        <p:spPr/>
        <p:txBody>
          <a:bodyPr vert="horz">
            <a:normAutofit fontScale="90000"/>
          </a:bodyPr>
          <a:lstStyle/>
          <a:p>
            <a:r>
              <a:rPr lang="ja-JP" altLang="en-US" sz="2200">
                <a:solidFill>
                  <a:srgbClr val="000000"/>
                </a:solidFill>
              </a:rPr>
              <a:t>観光客数の推移を把握する</a:t>
            </a:r>
            <a:br>
              <a:rPr lang="en-US" altLang="ja-JP" sz="2000">
                <a:solidFill>
                  <a:srgbClr val="000000"/>
                </a:solidFill>
              </a:rPr>
            </a:br>
            <a:r>
              <a:rPr lang="ja-JP" altLang="en-US" sz="2000" b="0">
                <a:solidFill>
                  <a:srgbClr val="000000"/>
                </a:solidFill>
              </a:rPr>
              <a:t>宿泊客数・客室稼働率</a:t>
            </a:r>
          </a:p>
        </p:txBody>
      </p:sp>
      <p:sp>
        <p:nvSpPr>
          <p:cNvPr id="7" name="Text Placeholder 7">
            <a:extLst>
              <a:ext uri="{FF2B5EF4-FFF2-40B4-BE49-F238E27FC236}">
                <a16:creationId xmlns:a16="http://schemas.microsoft.com/office/drawing/2014/main" id="{E1D44AE0-2B5D-5026-7EC7-0C83675EB586}"/>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客室稼働率を分析し、地域が最大限受け入れ可能な宿泊客数の目安を把握する。</a:t>
            </a:r>
          </a:p>
        </p:txBody>
      </p:sp>
      <p:sp>
        <p:nvSpPr>
          <p:cNvPr id="10" name="正方形/長方形 24">
            <a:extLst>
              <a:ext uri="{FF2B5EF4-FFF2-40B4-BE49-F238E27FC236}">
                <a16:creationId xmlns:a16="http://schemas.microsoft.com/office/drawing/2014/main" id="{E602B0AC-870F-D698-9B6D-676CD473EC3A}"/>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地域の宿泊施設について、客室稼働率のデータがある場合は、稼働率が</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100%</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であると仮定したときの宿泊客数を算出することで、現状の供給体制を考慮し、地域が最大限受け入れ可能な宿泊客数の目安を把握します。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客室稼働率は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Q1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42.8%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Q4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56.6%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40~50%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台を推移している。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年の宿泊者数と客室稼働率から算出すると、最大限宿泊客を受け入れる場合、追加で約</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272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万人の受け入れができる可能性がある。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4A07877-12E1-8749-6200-C24657F6E599}"/>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10</a:t>
            </a:fld>
            <a:endParaRPr lang="ja-JP" altLang="en-US"/>
          </a:p>
        </p:txBody>
      </p:sp>
      <p:sp>
        <p:nvSpPr>
          <p:cNvPr id="54" name="矢印: 五方向 53">
            <a:extLst>
              <a:ext uri="{FF2B5EF4-FFF2-40B4-BE49-F238E27FC236}">
                <a16:creationId xmlns:a16="http://schemas.microsoft.com/office/drawing/2014/main" id="{571F7DEE-CD73-9D86-2AA8-762593261DF8}"/>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64CD595E-A5B6-E91C-D62D-4732D487EFB1}"/>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57" name="正方形/長方形 56">
            <a:extLst>
              <a:ext uri="{FF2B5EF4-FFF2-40B4-BE49-F238E27FC236}">
                <a16:creationId xmlns:a16="http://schemas.microsoft.com/office/drawing/2014/main" id="{8F57ABD1-1B70-2FBC-0A1D-6982D19B2591}"/>
              </a:ext>
            </a:extLst>
          </p:cNvPr>
          <p:cNvSpPr/>
          <p:nvPr/>
        </p:nvSpPr>
        <p:spPr>
          <a:xfrm>
            <a:off x="5573044"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観光客数</a:t>
            </a:r>
          </a:p>
        </p:txBody>
      </p:sp>
      <p:sp>
        <p:nvSpPr>
          <p:cNvPr id="58" name="正方形/長方形 57">
            <a:extLst>
              <a:ext uri="{FF2B5EF4-FFF2-40B4-BE49-F238E27FC236}">
                <a16:creationId xmlns:a16="http://schemas.microsoft.com/office/drawing/2014/main" id="{8BE02682-3C27-C59D-0B6F-E86FEF9B239A}"/>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59" name="正方形/長方形 58">
            <a:extLst>
              <a:ext uri="{FF2B5EF4-FFF2-40B4-BE49-F238E27FC236}">
                <a16:creationId xmlns:a16="http://schemas.microsoft.com/office/drawing/2014/main" id="{19362D1D-A4B8-33DC-8BD1-681212F3A89B}"/>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60" name="正方形/長方形 59">
            <a:extLst>
              <a:ext uri="{FF2B5EF4-FFF2-40B4-BE49-F238E27FC236}">
                <a16:creationId xmlns:a16="http://schemas.microsoft.com/office/drawing/2014/main" id="{602ECD4F-A2C5-74F1-A600-3D21F38D8A36}"/>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61" name="正方形/長方形 60">
            <a:extLst>
              <a:ext uri="{FF2B5EF4-FFF2-40B4-BE49-F238E27FC236}">
                <a16:creationId xmlns:a16="http://schemas.microsoft.com/office/drawing/2014/main" id="{D2B836D7-7B44-A056-5BF9-21FAE893F7D2}"/>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68" name="正方形/長方形 67">
            <a:extLst>
              <a:ext uri="{FF2B5EF4-FFF2-40B4-BE49-F238E27FC236}">
                <a16:creationId xmlns:a16="http://schemas.microsoft.com/office/drawing/2014/main" id="{17B827DB-851F-12D5-EC8B-B06A063CDCC3}"/>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69" name="正方形/長方形 68">
            <a:extLst>
              <a:ext uri="{FF2B5EF4-FFF2-40B4-BE49-F238E27FC236}">
                <a16:creationId xmlns:a16="http://schemas.microsoft.com/office/drawing/2014/main" id="{23D054F7-EC62-00C3-3914-C553F4F54728}"/>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5" name="矢印: 五方向 4">
            <a:extLst>
              <a:ext uri="{FF2B5EF4-FFF2-40B4-BE49-F238E27FC236}">
                <a16:creationId xmlns:a16="http://schemas.microsoft.com/office/drawing/2014/main" id="{FEFCFC4B-FB09-5793-CB27-B5743146398E}"/>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F74B4FC3-605F-CF91-8996-D624AAA21B91}"/>
              </a:ext>
            </a:extLst>
          </p:cNvPr>
          <p:cNvGrpSpPr/>
          <p:nvPr/>
        </p:nvGrpSpPr>
        <p:grpSpPr>
          <a:xfrm>
            <a:off x="8150383" y="298946"/>
            <a:ext cx="2346718" cy="403175"/>
            <a:chOff x="8150383" y="298946"/>
            <a:chExt cx="2346718" cy="403175"/>
          </a:xfrm>
        </p:grpSpPr>
        <p:sp>
          <p:nvSpPr>
            <p:cNvPr id="11" name="正方形/長方形 10">
              <a:extLst>
                <a:ext uri="{FF2B5EF4-FFF2-40B4-BE49-F238E27FC236}">
                  <a16:creationId xmlns:a16="http://schemas.microsoft.com/office/drawing/2014/main" id="{D96203A2-91BB-7CF6-683E-08F0CFC40D86}"/>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41DD2FD-17BD-2B3A-00BB-8C52B73FC93B}"/>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60DF73C5-9781-A1C6-2F0A-4B627689EDE9}"/>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26DD1CA-16FC-C9DE-3C7D-1050D0A6AB2B}"/>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5" name="正方形/長方形 14">
              <a:extLst>
                <a:ext uri="{FF2B5EF4-FFF2-40B4-BE49-F238E27FC236}">
                  <a16:creationId xmlns:a16="http://schemas.microsoft.com/office/drawing/2014/main" id="{D4128310-9CDE-99FB-47B5-C6DA4B50A93C}"/>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19" name="図 18" descr="グラフ&#10;&#10;AI 生成コンテンツは誤りを含む可能性があります。">
            <a:extLst>
              <a:ext uri="{FF2B5EF4-FFF2-40B4-BE49-F238E27FC236}">
                <a16:creationId xmlns:a16="http://schemas.microsoft.com/office/drawing/2014/main" id="{6AB69CCD-49FF-4E0F-1C3C-CCD22EC81692}"/>
              </a:ext>
            </a:extLst>
          </p:cNvPr>
          <p:cNvPicPr>
            <a:picLocks noChangeAspect="1"/>
          </p:cNvPicPr>
          <p:nvPr/>
        </p:nvPicPr>
        <p:blipFill>
          <a:blip r:embed="rId3"/>
          <a:stretch>
            <a:fillRect/>
          </a:stretch>
        </p:blipFill>
        <p:spPr>
          <a:xfrm>
            <a:off x="558799" y="2772605"/>
            <a:ext cx="5752800" cy="1960173"/>
          </a:xfrm>
          <a:prstGeom prst="rect">
            <a:avLst/>
          </a:prstGeom>
          <a:ln>
            <a:solidFill>
              <a:schemeClr val="bg1">
                <a:lumMod val="85000"/>
              </a:schemeClr>
            </a:solidFill>
          </a:ln>
        </p:spPr>
      </p:pic>
      <p:sp>
        <p:nvSpPr>
          <p:cNvPr id="22" name="正方形/長方形 21">
            <a:extLst>
              <a:ext uri="{FF2B5EF4-FFF2-40B4-BE49-F238E27FC236}">
                <a16:creationId xmlns:a16="http://schemas.microsoft.com/office/drawing/2014/main" id="{B9203218-4A23-6468-51C3-AE355D73088D}"/>
              </a:ext>
            </a:extLst>
          </p:cNvPr>
          <p:cNvSpPr/>
          <p:nvPr/>
        </p:nvSpPr>
        <p:spPr>
          <a:xfrm>
            <a:off x="5346700" y="3346879"/>
            <a:ext cx="899554" cy="1177864"/>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 name="正方形/長方形 24">
            <a:extLst>
              <a:ext uri="{FF2B5EF4-FFF2-40B4-BE49-F238E27FC236}">
                <a16:creationId xmlns:a16="http://schemas.microsoft.com/office/drawing/2014/main" id="{D40A7826-24B2-6F97-D06D-54F139537563}"/>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24">
            <a:extLst>
              <a:ext uri="{FF2B5EF4-FFF2-40B4-BE49-F238E27FC236}">
                <a16:creationId xmlns:a16="http://schemas.microsoft.com/office/drawing/2014/main" id="{3FA0AF3F-84EB-CCBF-8B4D-68A02A39A848}"/>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18" name="図 17" descr="グラフ&#10;&#10;AI 生成コンテンツは誤りを含む可能性があります。">
            <a:extLst>
              <a:ext uri="{FF2B5EF4-FFF2-40B4-BE49-F238E27FC236}">
                <a16:creationId xmlns:a16="http://schemas.microsoft.com/office/drawing/2014/main" id="{BDBD6B43-9FD2-3D13-8088-6AA1DABEE508}"/>
              </a:ext>
            </a:extLst>
          </p:cNvPr>
          <p:cNvPicPr>
            <a:picLocks noChangeAspect="1"/>
          </p:cNvPicPr>
          <p:nvPr/>
        </p:nvPicPr>
        <p:blipFill>
          <a:blip r:embed="rId4"/>
          <a:srcRect t="26901" b="-1"/>
          <a:stretch>
            <a:fillRect/>
          </a:stretch>
        </p:blipFill>
        <p:spPr>
          <a:xfrm>
            <a:off x="2169432" y="4806611"/>
            <a:ext cx="1810003" cy="2525918"/>
          </a:xfrm>
          <a:prstGeom prst="rect">
            <a:avLst/>
          </a:prstGeom>
          <a:noFill/>
          <a:ln w="19050">
            <a:solidFill>
              <a:schemeClr val="bg1">
                <a:lumMod val="65000"/>
              </a:schemeClr>
            </a:solidFill>
            <a:prstDash val="solid"/>
          </a:ln>
        </p:spPr>
      </p:pic>
      <p:sp>
        <p:nvSpPr>
          <p:cNvPr id="20" name="正方形/長方形 19">
            <a:extLst>
              <a:ext uri="{FF2B5EF4-FFF2-40B4-BE49-F238E27FC236}">
                <a16:creationId xmlns:a16="http://schemas.microsoft.com/office/drawing/2014/main" id="{A5085674-C3C2-6E68-CD31-106ECE59CABB}"/>
              </a:ext>
            </a:extLst>
          </p:cNvPr>
          <p:cNvSpPr/>
          <p:nvPr/>
        </p:nvSpPr>
        <p:spPr>
          <a:xfrm>
            <a:off x="2330684" y="4841483"/>
            <a:ext cx="502746"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a:t>
            </a:r>
            <a:r>
              <a:rPr kumimoji="0" lang="en-US" altLang="ja-JP" sz="1050" kern="0">
                <a:solidFill>
                  <a:schemeClr val="tx1"/>
                </a:solidFill>
                <a:latin typeface="Meiryo UI"/>
                <a:ea typeface="Meiryo UI"/>
              </a:rPr>
              <a:t>Q1</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42.8</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25" name="直線コネクタ 24">
            <a:extLst>
              <a:ext uri="{FF2B5EF4-FFF2-40B4-BE49-F238E27FC236}">
                <a16:creationId xmlns:a16="http://schemas.microsoft.com/office/drawing/2014/main" id="{444F9B64-47E8-7D88-4B9C-BDAFA25AC432}"/>
              </a:ext>
            </a:extLst>
          </p:cNvPr>
          <p:cNvCxnSpPr>
            <a:cxnSpLocks/>
            <a:endCxn id="20" idx="2"/>
          </p:cNvCxnSpPr>
          <p:nvPr/>
        </p:nvCxnSpPr>
        <p:spPr>
          <a:xfrm flipH="1" flipV="1">
            <a:off x="2582058" y="5137885"/>
            <a:ext cx="103444" cy="21875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34095B89-632B-5F2B-CF92-0637EB05056F}"/>
              </a:ext>
            </a:extLst>
          </p:cNvPr>
          <p:cNvSpPr/>
          <p:nvPr/>
        </p:nvSpPr>
        <p:spPr>
          <a:xfrm>
            <a:off x="3226258" y="4677313"/>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a:t>
            </a:r>
            <a:r>
              <a:rPr kumimoji="0" lang="en-US" altLang="ja-JP" sz="1050" kern="0">
                <a:solidFill>
                  <a:schemeClr val="tx1"/>
                </a:solidFill>
                <a:latin typeface="Meiryo UI"/>
                <a:ea typeface="Meiryo UI"/>
              </a:rPr>
              <a:t>Q4</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56.6</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29" name="直線コネクタ 28">
            <a:extLst>
              <a:ext uri="{FF2B5EF4-FFF2-40B4-BE49-F238E27FC236}">
                <a16:creationId xmlns:a16="http://schemas.microsoft.com/office/drawing/2014/main" id="{CBFFF11A-63FC-FA00-47AC-6A233FDAB58C}"/>
              </a:ext>
            </a:extLst>
          </p:cNvPr>
          <p:cNvCxnSpPr>
            <a:cxnSpLocks/>
            <a:endCxn id="28" idx="2"/>
          </p:cNvCxnSpPr>
          <p:nvPr/>
        </p:nvCxnSpPr>
        <p:spPr>
          <a:xfrm flipV="1">
            <a:off x="3376278" y="4973715"/>
            <a:ext cx="184558" cy="8383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DB73ADF1-E410-FEE1-FCF0-7ED5EA98D0FA}"/>
              </a:ext>
            </a:extLst>
          </p:cNvPr>
          <p:cNvSpPr/>
          <p:nvPr/>
        </p:nvSpPr>
        <p:spPr>
          <a:xfrm>
            <a:off x="2619725" y="5245164"/>
            <a:ext cx="756553" cy="71641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33" name="直線コネクタ 32">
            <a:extLst>
              <a:ext uri="{FF2B5EF4-FFF2-40B4-BE49-F238E27FC236}">
                <a16:creationId xmlns:a16="http://schemas.microsoft.com/office/drawing/2014/main" id="{11C0E217-5675-8584-839E-EB8913411C32}"/>
              </a:ext>
            </a:extLst>
          </p:cNvPr>
          <p:cNvCxnSpPr>
            <a:cxnSpLocks/>
          </p:cNvCxnSpPr>
          <p:nvPr/>
        </p:nvCxnSpPr>
        <p:spPr>
          <a:xfrm flipV="1">
            <a:off x="3376278" y="5740780"/>
            <a:ext cx="184557" cy="13945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BAA9C107-539D-4BFC-587B-DFB72B5A5D84}"/>
              </a:ext>
            </a:extLst>
          </p:cNvPr>
          <p:cNvCxnSpPr>
            <a:cxnSpLocks/>
            <a:stCxn id="22" idx="1"/>
          </p:cNvCxnSpPr>
          <p:nvPr/>
        </p:nvCxnSpPr>
        <p:spPr>
          <a:xfrm rot="10800000" flipV="1">
            <a:off x="3074434" y="3935811"/>
            <a:ext cx="2272266" cy="1006340"/>
          </a:xfrm>
          <a:prstGeom prst="bentConnector2">
            <a:avLst/>
          </a:prstGeom>
          <a:noFill/>
          <a:ln w="190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2" name="正方形/長方形 31">
            <a:extLst>
              <a:ext uri="{FF2B5EF4-FFF2-40B4-BE49-F238E27FC236}">
                <a16:creationId xmlns:a16="http://schemas.microsoft.com/office/drawing/2014/main" id="{67004B41-63EC-77D6-3ED2-D79AAC897F78}"/>
              </a:ext>
            </a:extLst>
          </p:cNvPr>
          <p:cNvSpPr/>
          <p:nvPr/>
        </p:nvSpPr>
        <p:spPr>
          <a:xfrm>
            <a:off x="3609475" y="5325587"/>
            <a:ext cx="2636779" cy="306795"/>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「稼働率</a:t>
            </a:r>
            <a:r>
              <a:rPr kumimoji="0" lang="en-US" altLang="ja-JP" sz="1050" kern="0">
                <a:solidFill>
                  <a:schemeClr val="tx1"/>
                </a:solidFill>
                <a:latin typeface="Meiryo UI"/>
                <a:ea typeface="Meiryo UI"/>
              </a:rPr>
              <a:t>100%</a:t>
            </a:r>
            <a:r>
              <a:rPr kumimoji="0" lang="ja-JP" altLang="en-US" sz="1050" kern="0">
                <a:solidFill>
                  <a:schemeClr val="tx1"/>
                </a:solidFill>
                <a:latin typeface="Meiryo UI"/>
                <a:ea typeface="Meiryo UI"/>
              </a:rPr>
              <a:t>で想定される宿泊旅行者数」と</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「実際の宿泊旅行者数」の差　</a:t>
            </a:r>
            <a:r>
              <a:rPr kumimoji="0" lang="ja-JP" altLang="en-US" sz="1050" i="0" strike="noStrike" kern="0" cap="none" spc="0" normalizeH="0" baseline="0" noProof="0">
                <a:ln>
                  <a:noFill/>
                </a:ln>
                <a:solidFill>
                  <a:schemeClr val="tx1"/>
                </a:solidFill>
                <a:effectLst/>
                <a:uLnTx/>
                <a:uFillTx/>
                <a:latin typeface="Meiryo UI"/>
                <a:ea typeface="Meiryo UI"/>
                <a:cs typeface="+mn-cs"/>
              </a:rPr>
              <a:t>約</a:t>
            </a:r>
            <a:r>
              <a:rPr kumimoji="0" lang="en-US" altLang="ja-JP" sz="1050" i="0" strike="noStrike" kern="0" cap="none" spc="0" normalizeH="0" baseline="0" noProof="0">
                <a:ln>
                  <a:noFill/>
                </a:ln>
                <a:solidFill>
                  <a:schemeClr val="tx1"/>
                </a:solidFill>
                <a:effectLst/>
                <a:uLnTx/>
                <a:uFillTx/>
                <a:latin typeface="Meiryo UI"/>
                <a:ea typeface="Meiryo UI"/>
                <a:cs typeface="+mn-cs"/>
              </a:rPr>
              <a:t>272</a:t>
            </a:r>
            <a:r>
              <a:rPr kumimoji="0" lang="ja-JP" altLang="en-US" sz="1050" i="0" strike="noStrike" kern="0" cap="none" spc="0" normalizeH="0" baseline="0" noProof="0">
                <a:ln>
                  <a:noFill/>
                </a:ln>
                <a:solidFill>
                  <a:schemeClr val="tx1"/>
                </a:solidFill>
                <a:effectLst/>
                <a:uLnTx/>
                <a:uFillTx/>
                <a:latin typeface="Meiryo UI"/>
                <a:ea typeface="Meiryo UI"/>
                <a:cs typeface="+mn-cs"/>
              </a:rPr>
              <a:t>万人</a:t>
            </a:r>
          </a:p>
        </p:txBody>
      </p:sp>
      <p:sp>
        <p:nvSpPr>
          <p:cNvPr id="8" name="正方形/長方形 7">
            <a:extLst>
              <a:ext uri="{FF2B5EF4-FFF2-40B4-BE49-F238E27FC236}">
                <a16:creationId xmlns:a16="http://schemas.microsoft.com/office/drawing/2014/main" id="{C8AB5B5A-EFFE-6B7C-5758-AC404E1044C9}"/>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lang="ja-JP" altLang="en-US" sz="1050" b="1">
                <a:solidFill>
                  <a:schemeClr val="tx1"/>
                </a:solidFill>
                <a:latin typeface="Meiryo UI" panose="020B0604030504040204" pitchFamily="50" charset="-128"/>
                <a:ea typeface="Meiryo UI" panose="020B0604030504040204" pitchFamily="50" charset="-128"/>
              </a:rPr>
              <a:t>観光予報プラットフォーム</a:t>
            </a:r>
            <a:r>
              <a:rPr lang="en-US" altLang="ja-JP" sz="1050" b="1">
                <a:solidFill>
                  <a:schemeClr val="tx1"/>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hlinkClick r:id="rId5"/>
              </a:rPr>
              <a:t>観光庁 宿泊旅行統計調査（</a:t>
            </a:r>
            <a:r>
              <a:rPr lang="en-US" altLang="ja-JP" sz="1050" b="1">
                <a:solidFill>
                  <a:prstClr val="black"/>
                </a:solidFill>
                <a:latin typeface="Meiryo UI" panose="020B0604030504040204" pitchFamily="50" charset="-128"/>
                <a:ea typeface="Meiryo UI" panose="020B0604030504040204" pitchFamily="50" charset="-128"/>
                <a:hlinkClick r:id="rId5"/>
              </a:rPr>
              <a:t>2</a:t>
            </a:r>
            <a:r>
              <a:rPr lang="ja-JP" altLang="en-US" sz="1050" b="1">
                <a:solidFill>
                  <a:prstClr val="black"/>
                </a:solidFill>
                <a:latin typeface="Meiryo UI" panose="020B0604030504040204" pitchFamily="50" charset="-128"/>
                <a:ea typeface="Meiryo UI" panose="020B0604030504040204" pitchFamily="50" charset="-128"/>
                <a:hlinkClick r:id="rId5"/>
              </a:rPr>
              <a:t>次速報・確報）</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観光客数の推移を把握する＞宿泊客数・客室稼働率</a:t>
            </a:r>
            <a:r>
              <a:rPr kumimoji="0" lang="ja-JP" altLang="en-US" sz="1050" kern="0">
                <a:solidFill>
                  <a:schemeClr val="tx1"/>
                </a:solidFill>
                <a:latin typeface="Meiryo UI"/>
                <a:ea typeface="Meiryo UI"/>
              </a:rPr>
              <a:t>（</a:t>
            </a:r>
            <a:r>
              <a:rPr kumimoji="0" lang="ja-JP" altLang="en-US" sz="1050" b="1" kern="0">
                <a:solidFill>
                  <a:schemeClr val="tx1"/>
                </a:solidFill>
                <a:latin typeface="Meiryo UI"/>
                <a:ea typeface="Meiryo UI"/>
              </a:rPr>
              <a:t>都道府県データのみ</a:t>
            </a:r>
            <a:r>
              <a:rPr kumimoji="0" lang="ja-JP" altLang="en-US" sz="1050" kern="0">
                <a:solidFill>
                  <a:schemeClr val="tx1"/>
                </a:solidFill>
                <a:latin typeface="Meiryo UI"/>
                <a:ea typeface="Meiryo UI"/>
              </a:rPr>
              <a:t>）</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089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7DA88-2CC4-BE53-D022-26901C92078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130D732-FFE5-5E90-9A0C-4AD7A66A05C8}"/>
              </a:ext>
            </a:extLst>
          </p:cNvPr>
          <p:cNvSpPr>
            <a:spLocks noGrp="1"/>
          </p:cNvSpPr>
          <p:nvPr>
            <p:ph type="title"/>
          </p:nvPr>
        </p:nvSpPr>
        <p:spPr/>
        <p:txBody>
          <a:bodyPr vert="horz">
            <a:normAutofit fontScale="90000"/>
          </a:bodyPr>
          <a:lstStyle/>
          <a:p>
            <a:r>
              <a:rPr lang="ja-JP" altLang="en-US" sz="2200">
                <a:solidFill>
                  <a:srgbClr val="000000"/>
                </a:solidFill>
              </a:rPr>
              <a:t>閑散期を把握する</a:t>
            </a:r>
            <a:br>
              <a:rPr lang="en-US" altLang="ja-JP" sz="1800" b="0">
                <a:solidFill>
                  <a:srgbClr val="000000"/>
                </a:solidFill>
              </a:rPr>
            </a:br>
            <a:r>
              <a:rPr lang="ja-JP" altLang="en-US" sz="2000" b="0">
                <a:solidFill>
                  <a:srgbClr val="000000"/>
                </a:solidFill>
              </a:rPr>
              <a:t>観光来訪者数</a:t>
            </a:r>
          </a:p>
        </p:txBody>
      </p:sp>
      <p:sp>
        <p:nvSpPr>
          <p:cNvPr id="7" name="Text Placeholder 7">
            <a:extLst>
              <a:ext uri="{FF2B5EF4-FFF2-40B4-BE49-F238E27FC236}">
                <a16:creationId xmlns:a16="http://schemas.microsoft.com/office/drawing/2014/main" id="{2D9653D3-E240-D8ED-855D-10115CED141C}"/>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観光来訪者数・宿泊客の時期による変動を分析し、繁閑差を縮め観光来訪者数・宿泊客数を増やすためにポイントとなる時期を把握する</a:t>
            </a:r>
          </a:p>
        </p:txBody>
      </p:sp>
      <p:sp>
        <p:nvSpPr>
          <p:cNvPr id="10" name="正方形/長方形 24">
            <a:extLst>
              <a:ext uri="{FF2B5EF4-FFF2-40B4-BE49-F238E27FC236}">
                <a16:creationId xmlns:a16="http://schemas.microsoft.com/office/drawing/2014/main" id="{BF597D49-F540-1A3B-5EEF-44639F2A975E}"/>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hlinkClick r:id="rId3" action="ppaction://hlinksldjump"/>
              </a:rPr>
              <a:t>観光客数の推移を把握する</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」について、月別で分析することで、閑散期を把握し、平準化による宿泊客の増加に向けて注力すべき時期やターゲット（国内・インバウンド）を特定します。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日帰り客を含む観光来訪者数について、月別の分析から閑散期を把握することも有用です。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月において、来訪者数が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230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千人を上回っており、比較的繁忙期であることがわかる。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月において、来訪者数が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150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千人を下回っており、比較的閑散期であることがわかる。</a:t>
            </a:r>
          </a:p>
        </p:txBody>
      </p:sp>
      <p:sp>
        <p:nvSpPr>
          <p:cNvPr id="2" name="スライド番号プレースホルダー 1">
            <a:extLst>
              <a:ext uri="{FF2B5EF4-FFF2-40B4-BE49-F238E27FC236}">
                <a16:creationId xmlns:a16="http://schemas.microsoft.com/office/drawing/2014/main" id="{3DA185B9-8687-5730-046A-C79CC9034A0F}"/>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11</a:t>
            </a:fld>
            <a:endParaRPr lang="ja-JP" altLang="en-US"/>
          </a:p>
        </p:txBody>
      </p:sp>
      <p:sp>
        <p:nvSpPr>
          <p:cNvPr id="24" name="矢印: 五方向 23">
            <a:extLst>
              <a:ext uri="{FF2B5EF4-FFF2-40B4-BE49-F238E27FC236}">
                <a16:creationId xmlns:a16="http://schemas.microsoft.com/office/drawing/2014/main" id="{E296258D-96F3-CA5E-B450-97B10C0CD977}"/>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3C356CC-11FA-1C61-A2C8-2B1E95FC3EF2}"/>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30" name="正方形/長方形 29">
            <a:extLst>
              <a:ext uri="{FF2B5EF4-FFF2-40B4-BE49-F238E27FC236}">
                <a16:creationId xmlns:a16="http://schemas.microsoft.com/office/drawing/2014/main" id="{68409710-E28D-E2E1-2BB1-4AE55DA22812}"/>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31" name="正方形/長方形 30">
            <a:extLst>
              <a:ext uri="{FF2B5EF4-FFF2-40B4-BE49-F238E27FC236}">
                <a16:creationId xmlns:a16="http://schemas.microsoft.com/office/drawing/2014/main" id="{9BC613B6-18C0-FE56-AB11-A4DA5EB3149B}"/>
              </a:ext>
            </a:extLst>
          </p:cNvPr>
          <p:cNvSpPr/>
          <p:nvPr/>
        </p:nvSpPr>
        <p:spPr>
          <a:xfrm>
            <a:off x="6048655"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閑散期</a:t>
            </a:r>
          </a:p>
        </p:txBody>
      </p:sp>
      <p:sp>
        <p:nvSpPr>
          <p:cNvPr id="32" name="正方形/長方形 31">
            <a:extLst>
              <a:ext uri="{FF2B5EF4-FFF2-40B4-BE49-F238E27FC236}">
                <a16:creationId xmlns:a16="http://schemas.microsoft.com/office/drawing/2014/main" id="{ECD5BA38-6D36-277F-DEE4-314BADFEAE55}"/>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33" name="正方形/長方形 32">
            <a:extLst>
              <a:ext uri="{FF2B5EF4-FFF2-40B4-BE49-F238E27FC236}">
                <a16:creationId xmlns:a16="http://schemas.microsoft.com/office/drawing/2014/main" id="{4597BDDC-5C09-9AFA-0A6B-C4DFA539288D}"/>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34" name="正方形/長方形 33">
            <a:extLst>
              <a:ext uri="{FF2B5EF4-FFF2-40B4-BE49-F238E27FC236}">
                <a16:creationId xmlns:a16="http://schemas.microsoft.com/office/drawing/2014/main" id="{14510C99-107F-13C8-6355-371FCCA5C193}"/>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41" name="正方形/長方形 40">
            <a:extLst>
              <a:ext uri="{FF2B5EF4-FFF2-40B4-BE49-F238E27FC236}">
                <a16:creationId xmlns:a16="http://schemas.microsoft.com/office/drawing/2014/main" id="{FC1090E3-AD7A-6CB3-483B-A6BD125E65D4}"/>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42" name="正方形/長方形 41">
            <a:extLst>
              <a:ext uri="{FF2B5EF4-FFF2-40B4-BE49-F238E27FC236}">
                <a16:creationId xmlns:a16="http://schemas.microsoft.com/office/drawing/2014/main" id="{261494E5-4C02-1D9C-777F-EB160C3BD85B}"/>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06ABEA46-B7BB-A685-CD58-1B81B70C50AB}"/>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301C2CB2-8C3E-C7E9-ADC7-36A20FFEC20D}"/>
              </a:ext>
            </a:extLst>
          </p:cNvPr>
          <p:cNvGrpSpPr/>
          <p:nvPr/>
        </p:nvGrpSpPr>
        <p:grpSpPr>
          <a:xfrm>
            <a:off x="8150383" y="298946"/>
            <a:ext cx="2346718" cy="403175"/>
            <a:chOff x="8150383" y="298946"/>
            <a:chExt cx="2346718" cy="403175"/>
          </a:xfrm>
        </p:grpSpPr>
        <p:sp>
          <p:nvSpPr>
            <p:cNvPr id="6" name="正方形/長方形 5">
              <a:extLst>
                <a:ext uri="{FF2B5EF4-FFF2-40B4-BE49-F238E27FC236}">
                  <a16:creationId xmlns:a16="http://schemas.microsoft.com/office/drawing/2014/main" id="{E17B05FB-497E-F529-9AC1-0660F2A64E90}"/>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3944483B-317D-75DA-3C71-1FE900369C90}"/>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C4E815C2-3C83-25EA-F842-6F043E07BFE0}"/>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B47B5A3A-A6E6-1881-88F0-C20FDC65ABB3}"/>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9" name="正方形/長方形 18">
              <a:extLst>
                <a:ext uri="{FF2B5EF4-FFF2-40B4-BE49-F238E27FC236}">
                  <a16:creationId xmlns:a16="http://schemas.microsoft.com/office/drawing/2014/main" id="{E5D22EAE-6533-B388-867A-7B960E3CEC77}"/>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3" name="図 22" descr="グラフ, 棒グラフ&#10;&#10;AI 生成コンテンツは誤りを含む可能性があります。">
            <a:extLst>
              <a:ext uri="{FF2B5EF4-FFF2-40B4-BE49-F238E27FC236}">
                <a16:creationId xmlns:a16="http://schemas.microsoft.com/office/drawing/2014/main" id="{9A98A0CF-B441-D516-301A-20B5CDA4F1D0}"/>
              </a:ext>
            </a:extLst>
          </p:cNvPr>
          <p:cNvPicPr>
            <a:picLocks noChangeAspect="1"/>
          </p:cNvPicPr>
          <p:nvPr/>
        </p:nvPicPr>
        <p:blipFill>
          <a:blip r:embed="rId4"/>
          <a:stretch>
            <a:fillRect/>
          </a:stretch>
        </p:blipFill>
        <p:spPr>
          <a:xfrm>
            <a:off x="558799" y="3611877"/>
            <a:ext cx="5752800" cy="2092435"/>
          </a:xfrm>
          <a:prstGeom prst="rect">
            <a:avLst/>
          </a:prstGeom>
          <a:ln>
            <a:solidFill>
              <a:schemeClr val="bg1">
                <a:lumMod val="85000"/>
              </a:schemeClr>
            </a:solidFill>
          </a:ln>
        </p:spPr>
      </p:pic>
      <p:sp>
        <p:nvSpPr>
          <p:cNvPr id="43" name="正方形/長方形 42">
            <a:extLst>
              <a:ext uri="{FF2B5EF4-FFF2-40B4-BE49-F238E27FC236}">
                <a16:creationId xmlns:a16="http://schemas.microsoft.com/office/drawing/2014/main" id="{9C241089-F8AB-6814-F526-D91FFFEDF1ED}"/>
              </a:ext>
            </a:extLst>
          </p:cNvPr>
          <p:cNvSpPr/>
          <p:nvPr/>
        </p:nvSpPr>
        <p:spPr>
          <a:xfrm>
            <a:off x="901520" y="4445712"/>
            <a:ext cx="766293" cy="125860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4" name="正方形/長方形 43">
            <a:extLst>
              <a:ext uri="{FF2B5EF4-FFF2-40B4-BE49-F238E27FC236}">
                <a16:creationId xmlns:a16="http://schemas.microsoft.com/office/drawing/2014/main" id="{D6D07A93-5C2E-CFCE-44E1-88CB5F2DE100}"/>
              </a:ext>
            </a:extLst>
          </p:cNvPr>
          <p:cNvSpPr/>
          <p:nvPr/>
        </p:nvSpPr>
        <p:spPr>
          <a:xfrm>
            <a:off x="5436574" y="4031087"/>
            <a:ext cx="320281" cy="1673225"/>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4" name="正方形/長方形 24">
            <a:extLst>
              <a:ext uri="{FF2B5EF4-FFF2-40B4-BE49-F238E27FC236}">
                <a16:creationId xmlns:a16="http://schemas.microsoft.com/office/drawing/2014/main" id="{21A4328F-351D-7308-A285-968AD8A65604}"/>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24">
            <a:extLst>
              <a:ext uri="{FF2B5EF4-FFF2-40B4-BE49-F238E27FC236}">
                <a16:creationId xmlns:a16="http://schemas.microsoft.com/office/drawing/2014/main" id="{71B27FAF-94B7-DF67-F593-F442EB6D9CF3}"/>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7" name="正方形/長方形 16">
            <a:extLst>
              <a:ext uri="{FF2B5EF4-FFF2-40B4-BE49-F238E27FC236}">
                <a16:creationId xmlns:a16="http://schemas.microsoft.com/office/drawing/2014/main" id="{6D0AEABE-C1B6-463C-BF26-341B59A5212B}"/>
              </a:ext>
            </a:extLst>
          </p:cNvPr>
          <p:cNvSpPr/>
          <p:nvPr/>
        </p:nvSpPr>
        <p:spPr>
          <a:xfrm>
            <a:off x="4075706" y="4103936"/>
            <a:ext cx="320281" cy="160037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8" name="正方形/長方形 17">
            <a:extLst>
              <a:ext uri="{FF2B5EF4-FFF2-40B4-BE49-F238E27FC236}">
                <a16:creationId xmlns:a16="http://schemas.microsoft.com/office/drawing/2014/main" id="{A8947E11-CA50-5E59-379A-3608FB5651DB}"/>
              </a:ext>
            </a:extLst>
          </p:cNvPr>
          <p:cNvSpPr/>
          <p:nvPr/>
        </p:nvSpPr>
        <p:spPr>
          <a:xfrm>
            <a:off x="1264659" y="4686046"/>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125</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0" name="正方形/長方形 19">
            <a:extLst>
              <a:ext uri="{FF2B5EF4-FFF2-40B4-BE49-F238E27FC236}">
                <a16:creationId xmlns:a16="http://schemas.microsoft.com/office/drawing/2014/main" id="{0B6EA631-A516-9BCC-0BB7-AD5A062FBAFC}"/>
              </a:ext>
            </a:extLst>
          </p:cNvPr>
          <p:cNvSpPr/>
          <p:nvPr/>
        </p:nvSpPr>
        <p:spPr>
          <a:xfrm>
            <a:off x="809477" y="4529636"/>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141</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1" name="正方形/長方形 20">
            <a:extLst>
              <a:ext uri="{FF2B5EF4-FFF2-40B4-BE49-F238E27FC236}">
                <a16:creationId xmlns:a16="http://schemas.microsoft.com/office/drawing/2014/main" id="{DD2867A0-02D9-0FAF-AA70-0CED8C08AE50}"/>
              </a:ext>
            </a:extLst>
          </p:cNvPr>
          <p:cNvSpPr/>
          <p:nvPr/>
        </p:nvSpPr>
        <p:spPr>
          <a:xfrm>
            <a:off x="3984473" y="4151816"/>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233</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2" name="正方形/長方形 21">
            <a:extLst>
              <a:ext uri="{FF2B5EF4-FFF2-40B4-BE49-F238E27FC236}">
                <a16:creationId xmlns:a16="http://schemas.microsoft.com/office/drawing/2014/main" id="{4AF0C83B-9811-72F2-11E7-B687AE46DF2A}"/>
              </a:ext>
            </a:extLst>
          </p:cNvPr>
          <p:cNvSpPr/>
          <p:nvPr/>
        </p:nvSpPr>
        <p:spPr>
          <a:xfrm>
            <a:off x="5352071" y="4085551"/>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243</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8" name="正方形/長方形 7">
            <a:extLst>
              <a:ext uri="{FF2B5EF4-FFF2-40B4-BE49-F238E27FC236}">
                <a16:creationId xmlns:a16="http://schemas.microsoft.com/office/drawing/2014/main" id="{4BE47B54-0703-0748-2457-6A84F4C705DF}"/>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hlinkClick r:id="rId5"/>
              </a:rPr>
              <a:t>デジタル観光統計オープンデータ</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閑散期を把握する＞観光来訪者数</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081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967DB-95BC-68A0-F4AF-5C27C19AB909}"/>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7D5FE2BA-3D77-FB50-EB88-9CE618921971}"/>
              </a:ext>
            </a:extLst>
          </p:cNvPr>
          <p:cNvSpPr>
            <a:spLocks noGrp="1"/>
          </p:cNvSpPr>
          <p:nvPr>
            <p:ph type="title"/>
          </p:nvPr>
        </p:nvSpPr>
        <p:spPr/>
        <p:txBody>
          <a:bodyPr vert="horz">
            <a:normAutofit fontScale="90000"/>
          </a:bodyPr>
          <a:lstStyle/>
          <a:p>
            <a:r>
              <a:rPr lang="ja-JP" altLang="en-US" sz="2200">
                <a:solidFill>
                  <a:srgbClr val="000000"/>
                </a:solidFill>
              </a:rPr>
              <a:t>閑散期を把握する</a:t>
            </a:r>
            <a:br>
              <a:rPr lang="en-US" altLang="ja-JP" sz="2000">
                <a:solidFill>
                  <a:srgbClr val="000000"/>
                </a:solidFill>
              </a:rPr>
            </a:br>
            <a:r>
              <a:rPr lang="ja-JP" altLang="en-US" sz="2000" b="0">
                <a:solidFill>
                  <a:srgbClr val="000000"/>
                </a:solidFill>
              </a:rPr>
              <a:t>宿泊客数（国内・インバウンド）</a:t>
            </a:r>
          </a:p>
        </p:txBody>
      </p:sp>
      <p:sp>
        <p:nvSpPr>
          <p:cNvPr id="7" name="Text Placeholder 7">
            <a:extLst>
              <a:ext uri="{FF2B5EF4-FFF2-40B4-BE49-F238E27FC236}">
                <a16:creationId xmlns:a16="http://schemas.microsoft.com/office/drawing/2014/main" id="{CED91D5B-B907-9E03-553D-6DDCD9C3A924}"/>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観光来訪者数・宿泊客の時期による変動を分析し、繁閑差を縮め観光来訪者数・宿泊客数を増やすためにポイントとなる時期を把握する</a:t>
            </a:r>
          </a:p>
        </p:txBody>
      </p:sp>
      <p:sp>
        <p:nvSpPr>
          <p:cNvPr id="10" name="正方形/長方形 24">
            <a:extLst>
              <a:ext uri="{FF2B5EF4-FFF2-40B4-BE49-F238E27FC236}">
                <a16:creationId xmlns:a16="http://schemas.microsoft.com/office/drawing/2014/main" id="{BBFB5259-5EAC-79AD-7F44-3136B1B13C2A}"/>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hlinkClick r:id="rId3" action="ppaction://hlinksldjump"/>
              </a:rPr>
              <a:t>観光客数の推移を把握する</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」について、月別で分析することで、閑散期を把握し、平準化による宿泊客の増加に向けて注力すべき時期やターゲット（国内・インバウンド）を特定します。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日帰り客を含む観光来訪者数について、月別の分析から閑散期を把握することも有用です。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国内客は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月において、宿泊客数が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千人を上回っており、比較的繁忙期であることがわかる。一方、</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月において、宿泊者数が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80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千人を下回っており、比較的閑散期であることが分かる。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インバウンド客は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月において宿泊者数が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千人を上回っており、比較的繁忙期であることが分かる。一方、</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月において、宿泊客数が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千人を下回っており、比較的閑散期であることがわかる。</a:t>
            </a:r>
          </a:p>
        </p:txBody>
      </p:sp>
      <p:sp>
        <p:nvSpPr>
          <p:cNvPr id="2" name="スライド番号プレースホルダー 1">
            <a:extLst>
              <a:ext uri="{FF2B5EF4-FFF2-40B4-BE49-F238E27FC236}">
                <a16:creationId xmlns:a16="http://schemas.microsoft.com/office/drawing/2014/main" id="{533517D7-7424-60E1-F851-5B65AC341E0B}"/>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12</a:t>
            </a:fld>
            <a:endParaRPr lang="ja-JP" altLang="en-US"/>
          </a:p>
        </p:txBody>
      </p:sp>
      <p:sp>
        <p:nvSpPr>
          <p:cNvPr id="37" name="矢印: 五方向 36">
            <a:extLst>
              <a:ext uri="{FF2B5EF4-FFF2-40B4-BE49-F238E27FC236}">
                <a16:creationId xmlns:a16="http://schemas.microsoft.com/office/drawing/2014/main" id="{E1DE1B74-2F2D-3F42-F15D-FA2D21439280}"/>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C12DF4DF-36AA-2173-70A8-F80AF49F5FE8}"/>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40" name="正方形/長方形 39">
            <a:extLst>
              <a:ext uri="{FF2B5EF4-FFF2-40B4-BE49-F238E27FC236}">
                <a16:creationId xmlns:a16="http://schemas.microsoft.com/office/drawing/2014/main" id="{E68943E7-795D-8E47-C7BA-0C930A9685DB}"/>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41" name="正方形/長方形 40">
            <a:extLst>
              <a:ext uri="{FF2B5EF4-FFF2-40B4-BE49-F238E27FC236}">
                <a16:creationId xmlns:a16="http://schemas.microsoft.com/office/drawing/2014/main" id="{3CAAE561-9764-6A2D-BCDA-F339ACD8D57D}"/>
              </a:ext>
            </a:extLst>
          </p:cNvPr>
          <p:cNvSpPr/>
          <p:nvPr/>
        </p:nvSpPr>
        <p:spPr>
          <a:xfrm>
            <a:off x="6048655"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閑散期</a:t>
            </a:r>
          </a:p>
        </p:txBody>
      </p:sp>
      <p:sp>
        <p:nvSpPr>
          <p:cNvPr id="42" name="正方形/長方形 41">
            <a:extLst>
              <a:ext uri="{FF2B5EF4-FFF2-40B4-BE49-F238E27FC236}">
                <a16:creationId xmlns:a16="http://schemas.microsoft.com/office/drawing/2014/main" id="{08AE8E3E-201C-E974-3B14-C380B590F1FE}"/>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43" name="正方形/長方形 42">
            <a:extLst>
              <a:ext uri="{FF2B5EF4-FFF2-40B4-BE49-F238E27FC236}">
                <a16:creationId xmlns:a16="http://schemas.microsoft.com/office/drawing/2014/main" id="{38C7B19D-C5CE-0A14-BA0D-33CE822F7C8E}"/>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44" name="正方形/長方形 43">
            <a:extLst>
              <a:ext uri="{FF2B5EF4-FFF2-40B4-BE49-F238E27FC236}">
                <a16:creationId xmlns:a16="http://schemas.microsoft.com/office/drawing/2014/main" id="{1BF7AD34-A2A4-EE41-D930-0086DE858B8E}"/>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51" name="正方形/長方形 50">
            <a:extLst>
              <a:ext uri="{FF2B5EF4-FFF2-40B4-BE49-F238E27FC236}">
                <a16:creationId xmlns:a16="http://schemas.microsoft.com/office/drawing/2014/main" id="{998FF598-6B5F-0566-7122-7DA16274B493}"/>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52" name="正方形/長方形 51">
            <a:extLst>
              <a:ext uri="{FF2B5EF4-FFF2-40B4-BE49-F238E27FC236}">
                <a16:creationId xmlns:a16="http://schemas.microsoft.com/office/drawing/2014/main" id="{A496012F-32B0-8726-419D-8650405BDA3A}"/>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9DE01944-67A5-AB34-6A40-9DE6C7B890CD}"/>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6D7BEB78-A717-AEF1-088A-5D4CFA4E1C35}"/>
              </a:ext>
            </a:extLst>
          </p:cNvPr>
          <p:cNvGrpSpPr/>
          <p:nvPr/>
        </p:nvGrpSpPr>
        <p:grpSpPr>
          <a:xfrm>
            <a:off x="8150383" y="298946"/>
            <a:ext cx="2346718" cy="403175"/>
            <a:chOff x="8150383" y="298946"/>
            <a:chExt cx="2346718" cy="403175"/>
          </a:xfrm>
        </p:grpSpPr>
        <p:sp>
          <p:nvSpPr>
            <p:cNvPr id="15" name="正方形/長方形 14">
              <a:extLst>
                <a:ext uri="{FF2B5EF4-FFF2-40B4-BE49-F238E27FC236}">
                  <a16:creationId xmlns:a16="http://schemas.microsoft.com/office/drawing/2014/main" id="{09EF3584-4E84-11EB-BE67-9D2DC0CB5AE9}"/>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9516F52-AA47-C7AD-D337-7C14E57988F5}"/>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5D134F06-3DC8-6ED5-EBB4-B96F89E00A6E}"/>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E6C55699-E603-0F61-58FA-897070B405BA}"/>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3" name="正方形/長方形 22">
              <a:extLst>
                <a:ext uri="{FF2B5EF4-FFF2-40B4-BE49-F238E27FC236}">
                  <a16:creationId xmlns:a16="http://schemas.microsoft.com/office/drawing/2014/main" id="{48CA9E34-CEE9-1981-E07D-E6951D6ECF30}"/>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sp>
        <p:nvSpPr>
          <p:cNvPr id="5" name="正方形/長方形 24">
            <a:extLst>
              <a:ext uri="{FF2B5EF4-FFF2-40B4-BE49-F238E27FC236}">
                <a16:creationId xmlns:a16="http://schemas.microsoft.com/office/drawing/2014/main" id="{5CAAA663-0EFB-21EC-CC88-E9B0C453FF9B}"/>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6" name="正方形/長方形 24">
            <a:extLst>
              <a:ext uri="{FF2B5EF4-FFF2-40B4-BE49-F238E27FC236}">
                <a16:creationId xmlns:a16="http://schemas.microsoft.com/office/drawing/2014/main" id="{B927C1A3-DA7E-9C16-2EAD-92596DE5BE82}"/>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9" name="図 8" descr="グラフ, 棒グラフ&#10;&#10;AI 生成コンテンツは誤りを含む可能性があります。">
            <a:extLst>
              <a:ext uri="{FF2B5EF4-FFF2-40B4-BE49-F238E27FC236}">
                <a16:creationId xmlns:a16="http://schemas.microsoft.com/office/drawing/2014/main" id="{EE6631D6-65B5-A5EC-9FCF-9B39E6F43EAE}"/>
              </a:ext>
            </a:extLst>
          </p:cNvPr>
          <p:cNvPicPr>
            <a:picLocks noChangeAspect="1"/>
          </p:cNvPicPr>
          <p:nvPr/>
        </p:nvPicPr>
        <p:blipFill>
          <a:blip r:embed="rId4"/>
          <a:stretch>
            <a:fillRect/>
          </a:stretch>
        </p:blipFill>
        <p:spPr>
          <a:xfrm>
            <a:off x="558799" y="2764621"/>
            <a:ext cx="5752800" cy="2357832"/>
          </a:xfrm>
          <a:prstGeom prst="rect">
            <a:avLst/>
          </a:prstGeom>
          <a:ln>
            <a:solidFill>
              <a:schemeClr val="bg1">
                <a:lumMod val="85000"/>
              </a:schemeClr>
            </a:solidFill>
          </a:ln>
        </p:spPr>
      </p:pic>
      <p:pic>
        <p:nvPicPr>
          <p:cNvPr id="16" name="図 15" descr="グラフ, 棒グラフ&#10;&#10;AI 生成コンテンツは誤りを含む可能性があります。">
            <a:extLst>
              <a:ext uri="{FF2B5EF4-FFF2-40B4-BE49-F238E27FC236}">
                <a16:creationId xmlns:a16="http://schemas.microsoft.com/office/drawing/2014/main" id="{7C53993E-AFE5-D4BB-A0F0-E2D826473033}"/>
              </a:ext>
            </a:extLst>
          </p:cNvPr>
          <p:cNvPicPr>
            <a:picLocks noChangeAspect="1"/>
          </p:cNvPicPr>
          <p:nvPr/>
        </p:nvPicPr>
        <p:blipFill>
          <a:blip r:embed="rId5"/>
          <a:stretch>
            <a:fillRect/>
          </a:stretch>
        </p:blipFill>
        <p:spPr>
          <a:xfrm>
            <a:off x="558799" y="5158897"/>
            <a:ext cx="5752800" cy="2173632"/>
          </a:xfrm>
          <a:prstGeom prst="rect">
            <a:avLst/>
          </a:prstGeom>
          <a:ln>
            <a:solidFill>
              <a:schemeClr val="bg1">
                <a:lumMod val="85000"/>
              </a:schemeClr>
            </a:solidFill>
          </a:ln>
        </p:spPr>
      </p:pic>
      <p:sp>
        <p:nvSpPr>
          <p:cNvPr id="49" name="正方形/長方形 48">
            <a:extLst>
              <a:ext uri="{FF2B5EF4-FFF2-40B4-BE49-F238E27FC236}">
                <a16:creationId xmlns:a16="http://schemas.microsoft.com/office/drawing/2014/main" id="{CB39920B-58DA-E8C0-0543-98C05A801A2D}"/>
              </a:ext>
            </a:extLst>
          </p:cNvPr>
          <p:cNvSpPr/>
          <p:nvPr/>
        </p:nvSpPr>
        <p:spPr>
          <a:xfrm>
            <a:off x="991074" y="3865053"/>
            <a:ext cx="210265" cy="59853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50" name="正方形/長方形 49">
            <a:extLst>
              <a:ext uri="{FF2B5EF4-FFF2-40B4-BE49-F238E27FC236}">
                <a16:creationId xmlns:a16="http://schemas.microsoft.com/office/drawing/2014/main" id="{C43BC5A6-0C28-98DE-2013-95A6FB403613}"/>
              </a:ext>
            </a:extLst>
          </p:cNvPr>
          <p:cNvSpPr/>
          <p:nvPr/>
        </p:nvSpPr>
        <p:spPr>
          <a:xfrm>
            <a:off x="1434527" y="3807903"/>
            <a:ext cx="210265" cy="663919"/>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53" name="正方形/長方形 52">
            <a:extLst>
              <a:ext uri="{FF2B5EF4-FFF2-40B4-BE49-F238E27FC236}">
                <a16:creationId xmlns:a16="http://schemas.microsoft.com/office/drawing/2014/main" id="{983A9A48-BAAB-A88D-486C-C297355E2F88}"/>
              </a:ext>
            </a:extLst>
          </p:cNvPr>
          <p:cNvSpPr/>
          <p:nvPr/>
        </p:nvSpPr>
        <p:spPr>
          <a:xfrm>
            <a:off x="2239581" y="6769100"/>
            <a:ext cx="210265" cy="127679"/>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54" name="正方形/長方形 53">
            <a:extLst>
              <a:ext uri="{FF2B5EF4-FFF2-40B4-BE49-F238E27FC236}">
                <a16:creationId xmlns:a16="http://schemas.microsoft.com/office/drawing/2014/main" id="{971B8BA3-8EC7-C906-0FFE-21FBE5BADB70}"/>
              </a:ext>
            </a:extLst>
          </p:cNvPr>
          <p:cNvSpPr/>
          <p:nvPr/>
        </p:nvSpPr>
        <p:spPr>
          <a:xfrm>
            <a:off x="4960552" y="3865053"/>
            <a:ext cx="210265" cy="613119"/>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8" name="正方形/長方形 17">
            <a:extLst>
              <a:ext uri="{FF2B5EF4-FFF2-40B4-BE49-F238E27FC236}">
                <a16:creationId xmlns:a16="http://schemas.microsoft.com/office/drawing/2014/main" id="{2DD5B2A9-BE57-06A6-7E1A-14DAFF9FAF8D}"/>
              </a:ext>
            </a:extLst>
          </p:cNvPr>
          <p:cNvSpPr/>
          <p:nvPr/>
        </p:nvSpPr>
        <p:spPr>
          <a:xfrm>
            <a:off x="4083493" y="6851059"/>
            <a:ext cx="210265" cy="45719"/>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1" name="正方形/長方形 20">
            <a:extLst>
              <a:ext uri="{FF2B5EF4-FFF2-40B4-BE49-F238E27FC236}">
                <a16:creationId xmlns:a16="http://schemas.microsoft.com/office/drawing/2014/main" id="{6BF0C254-49A1-AAE3-4155-B25BE1903C7B}"/>
              </a:ext>
            </a:extLst>
          </p:cNvPr>
          <p:cNvSpPr/>
          <p:nvPr/>
        </p:nvSpPr>
        <p:spPr>
          <a:xfrm>
            <a:off x="1273451" y="3623861"/>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77</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4" name="正方形/長方形 23">
            <a:extLst>
              <a:ext uri="{FF2B5EF4-FFF2-40B4-BE49-F238E27FC236}">
                <a16:creationId xmlns:a16="http://schemas.microsoft.com/office/drawing/2014/main" id="{7C38D96E-E4C7-1D25-2C4B-01A1AF347CC6}"/>
              </a:ext>
            </a:extLst>
          </p:cNvPr>
          <p:cNvSpPr/>
          <p:nvPr/>
        </p:nvSpPr>
        <p:spPr>
          <a:xfrm>
            <a:off x="827061" y="3669673"/>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68</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5" name="正方形/長方形 24">
            <a:extLst>
              <a:ext uri="{FF2B5EF4-FFF2-40B4-BE49-F238E27FC236}">
                <a16:creationId xmlns:a16="http://schemas.microsoft.com/office/drawing/2014/main" id="{411CCB2C-BA10-0344-9393-25DA1F9CDD53}"/>
              </a:ext>
            </a:extLst>
          </p:cNvPr>
          <p:cNvSpPr/>
          <p:nvPr/>
        </p:nvSpPr>
        <p:spPr>
          <a:xfrm>
            <a:off x="4853374" y="3623861"/>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70</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sp>
        <p:nvSpPr>
          <p:cNvPr id="26" name="正方形/長方形 25">
            <a:extLst>
              <a:ext uri="{FF2B5EF4-FFF2-40B4-BE49-F238E27FC236}">
                <a16:creationId xmlns:a16="http://schemas.microsoft.com/office/drawing/2014/main" id="{C8164CD1-7660-F75F-8980-DBE4EE80A2FB}"/>
              </a:ext>
            </a:extLst>
          </p:cNvPr>
          <p:cNvSpPr/>
          <p:nvPr/>
        </p:nvSpPr>
        <p:spPr>
          <a:xfrm>
            <a:off x="3937252" y="6634212"/>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176</a:t>
            </a:r>
            <a:r>
              <a:rPr kumimoji="0" lang="ja-JP" altLang="en-US" sz="1050" i="0" strike="noStrike" kern="0" cap="none" spc="0" normalizeH="0" baseline="0" noProof="0">
                <a:ln>
                  <a:noFill/>
                </a:ln>
                <a:solidFill>
                  <a:schemeClr val="tx1"/>
                </a:solidFill>
                <a:effectLst/>
                <a:uLnTx/>
                <a:uFillTx/>
                <a:latin typeface="Meiryo UI"/>
                <a:ea typeface="Meiryo UI"/>
                <a:cs typeface="+mn-cs"/>
              </a:rPr>
              <a:t>人</a:t>
            </a:r>
          </a:p>
        </p:txBody>
      </p:sp>
      <p:sp>
        <p:nvSpPr>
          <p:cNvPr id="27" name="正方形/長方形 26">
            <a:extLst>
              <a:ext uri="{FF2B5EF4-FFF2-40B4-BE49-F238E27FC236}">
                <a16:creationId xmlns:a16="http://schemas.microsoft.com/office/drawing/2014/main" id="{CB79D2E7-2E4E-954D-3BAB-631137C2EC33}"/>
              </a:ext>
            </a:extLst>
          </p:cNvPr>
          <p:cNvSpPr/>
          <p:nvPr/>
        </p:nvSpPr>
        <p:spPr>
          <a:xfrm>
            <a:off x="2093340" y="6542191"/>
            <a:ext cx="502746" cy="18404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588</a:t>
            </a:r>
            <a:r>
              <a:rPr kumimoji="0" lang="ja-JP" altLang="en-US" sz="1050" i="0" strike="noStrike" kern="0" cap="none" spc="0" normalizeH="0" baseline="0" noProof="0">
                <a:ln>
                  <a:noFill/>
                </a:ln>
                <a:solidFill>
                  <a:schemeClr val="tx1"/>
                </a:solidFill>
                <a:effectLst/>
                <a:uLnTx/>
                <a:uFillTx/>
                <a:latin typeface="Meiryo UI"/>
                <a:ea typeface="Meiryo UI"/>
                <a:cs typeface="+mn-cs"/>
              </a:rPr>
              <a:t>人</a:t>
            </a:r>
          </a:p>
        </p:txBody>
      </p:sp>
      <p:sp>
        <p:nvSpPr>
          <p:cNvPr id="8" name="正方形/長方形 7">
            <a:extLst>
              <a:ext uri="{FF2B5EF4-FFF2-40B4-BE49-F238E27FC236}">
                <a16:creationId xmlns:a16="http://schemas.microsoft.com/office/drawing/2014/main" id="{1928FD2E-CAE2-3A1A-1F18-56BB33F332D0}"/>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algn="ctr" fontAlgn="auto">
              <a:spcAft>
                <a:spcPts val="600"/>
              </a:spcAft>
              <a:defRPr/>
            </a:pPr>
            <a:r>
              <a:rPr lang="ja-JP" altLang="en-US" sz="1050" b="1">
                <a:solidFill>
                  <a:schemeClr val="tx1"/>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閑散期を把握する＞宿泊客数（国内・インバウンド）</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516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640C4-D399-86CA-C473-EE9712414D6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ED3856D-46AC-D3F4-5569-A1EC7A496E3B}"/>
              </a:ext>
            </a:extLst>
          </p:cNvPr>
          <p:cNvSpPr>
            <a:spLocks noGrp="1"/>
          </p:cNvSpPr>
          <p:nvPr>
            <p:ph type="title"/>
          </p:nvPr>
        </p:nvSpPr>
        <p:spPr/>
        <p:txBody>
          <a:bodyPr vert="horz">
            <a:normAutofit fontScale="90000"/>
          </a:bodyPr>
          <a:lstStyle/>
          <a:p>
            <a:r>
              <a:rPr lang="ja-JP" altLang="en-US" sz="2000">
                <a:solidFill>
                  <a:srgbClr val="000000"/>
                </a:solidFill>
              </a:rPr>
              <a:t>滞在日数増加のポイントを把握する</a:t>
            </a:r>
            <a:br>
              <a:rPr lang="en-US" altLang="ja-JP" sz="1800">
                <a:solidFill>
                  <a:srgbClr val="000000"/>
                </a:solidFill>
              </a:rPr>
            </a:br>
            <a:r>
              <a:rPr lang="ja-JP" altLang="en-US" sz="2000" b="0">
                <a:solidFill>
                  <a:srgbClr val="000000"/>
                </a:solidFill>
              </a:rPr>
              <a:t>宿泊客の宿泊日数（国内・インバウンド）</a:t>
            </a:r>
          </a:p>
        </p:txBody>
      </p:sp>
      <p:sp>
        <p:nvSpPr>
          <p:cNvPr id="7" name="Text Placeholder 7">
            <a:extLst>
              <a:ext uri="{FF2B5EF4-FFF2-40B4-BE49-F238E27FC236}">
                <a16:creationId xmlns:a16="http://schemas.microsoft.com/office/drawing/2014/main" id="{28140ACF-ED49-0C87-7DE5-5A7873A396CE}"/>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宿泊客の宿泊日数の傾向を分析し、延べ宿泊客増加、消費単価の増加に向けて滞在日数を増やす上でのポイントを把握する</a:t>
            </a:r>
          </a:p>
        </p:txBody>
      </p:sp>
      <p:sp>
        <p:nvSpPr>
          <p:cNvPr id="10" name="正方形/長方形 24">
            <a:extLst>
              <a:ext uri="{FF2B5EF4-FFF2-40B4-BE49-F238E27FC236}">
                <a16:creationId xmlns:a16="http://schemas.microsoft.com/office/drawing/2014/main" id="{9040FD61-1F84-F0C2-4413-2529069D999F}"/>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国内・インバウンドの宿泊日数別の宿泊客数を分析することで、滞在日数の増加に向けた取組の必要性を把握します。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滞在日数が少ない宿泊客の月別の推移を分析することで、滞在日数の増加においてポイントとなる時期を把握できます。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観光地としての方向性が類似している地域（地理的特性、観光資源の種類・規模、観光従事者の規模など）と比較して分析することで目標とする水準を検討することも有用です。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宿泊日数別の国内宿泊客について、</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泊以上の宿泊客は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563,029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730,520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人と</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29.7%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増である一方で、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 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泊の宿泊客は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222,156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478,041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人と</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115.2%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増であり、急増している。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66E71BC-EF4C-A9EB-1360-2C9E5E9869B6}"/>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13</a:t>
            </a:fld>
            <a:endParaRPr lang="ja-JP" altLang="en-US"/>
          </a:p>
        </p:txBody>
      </p:sp>
      <p:pic>
        <p:nvPicPr>
          <p:cNvPr id="63" name="図 62">
            <a:extLst>
              <a:ext uri="{FF2B5EF4-FFF2-40B4-BE49-F238E27FC236}">
                <a16:creationId xmlns:a16="http://schemas.microsoft.com/office/drawing/2014/main" id="{93EDB8E8-04F5-6E40-F64B-EFF53AE82A07}"/>
              </a:ext>
            </a:extLst>
          </p:cNvPr>
          <p:cNvPicPr>
            <a:picLocks noChangeAspect="1"/>
          </p:cNvPicPr>
          <p:nvPr/>
        </p:nvPicPr>
        <p:blipFill>
          <a:blip r:embed="rId3"/>
          <a:srcRect t="19699"/>
          <a:stretch/>
        </p:blipFill>
        <p:spPr>
          <a:xfrm>
            <a:off x="558799" y="2987145"/>
            <a:ext cx="5752800" cy="3341901"/>
          </a:xfrm>
          <a:prstGeom prst="rect">
            <a:avLst/>
          </a:prstGeom>
          <a:solidFill>
            <a:srgbClr val="ACB3B6"/>
          </a:solidFill>
          <a:ln w="9525">
            <a:solidFill>
              <a:srgbClr val="C5CACC"/>
            </a:solidFill>
          </a:ln>
        </p:spPr>
      </p:pic>
      <p:pic>
        <p:nvPicPr>
          <p:cNvPr id="66" name="図 65">
            <a:extLst>
              <a:ext uri="{FF2B5EF4-FFF2-40B4-BE49-F238E27FC236}">
                <a16:creationId xmlns:a16="http://schemas.microsoft.com/office/drawing/2014/main" id="{2BD4B792-E60E-466B-DB5E-F3E4F19D7FF0}"/>
              </a:ext>
            </a:extLst>
          </p:cNvPr>
          <p:cNvPicPr>
            <a:picLocks noChangeAspect="1"/>
          </p:cNvPicPr>
          <p:nvPr/>
        </p:nvPicPr>
        <p:blipFill>
          <a:blip r:embed="rId4"/>
          <a:stretch>
            <a:fillRect/>
          </a:stretch>
        </p:blipFill>
        <p:spPr>
          <a:xfrm>
            <a:off x="1822008" y="3420689"/>
            <a:ext cx="1724252" cy="253758"/>
          </a:xfrm>
          <a:prstGeom prst="rect">
            <a:avLst/>
          </a:prstGeom>
        </p:spPr>
      </p:pic>
      <p:sp>
        <p:nvSpPr>
          <p:cNvPr id="68" name="矢印: 五方向 67">
            <a:extLst>
              <a:ext uri="{FF2B5EF4-FFF2-40B4-BE49-F238E27FC236}">
                <a16:creationId xmlns:a16="http://schemas.microsoft.com/office/drawing/2014/main" id="{7D314640-B80D-5612-0E91-565D56AA590B}"/>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0D403237-15D8-F4A6-49A3-FF743C68B826}"/>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71" name="正方形/長方形 70">
            <a:extLst>
              <a:ext uri="{FF2B5EF4-FFF2-40B4-BE49-F238E27FC236}">
                <a16:creationId xmlns:a16="http://schemas.microsoft.com/office/drawing/2014/main" id="{5A705074-D427-6CBF-6163-1E0BFDA4ACEA}"/>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72" name="正方形/長方形 71">
            <a:extLst>
              <a:ext uri="{FF2B5EF4-FFF2-40B4-BE49-F238E27FC236}">
                <a16:creationId xmlns:a16="http://schemas.microsoft.com/office/drawing/2014/main" id="{0012FA28-EAE7-18BD-7045-3787E429F1B3}"/>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73" name="正方形/長方形 72">
            <a:extLst>
              <a:ext uri="{FF2B5EF4-FFF2-40B4-BE49-F238E27FC236}">
                <a16:creationId xmlns:a16="http://schemas.microsoft.com/office/drawing/2014/main" id="{5EC7E714-3A4D-DF29-EF64-0703624C050C}"/>
              </a:ext>
            </a:extLst>
          </p:cNvPr>
          <p:cNvSpPr/>
          <p:nvPr/>
        </p:nvSpPr>
        <p:spPr>
          <a:xfrm>
            <a:off x="6524266"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滞在日数</a:t>
            </a:r>
          </a:p>
        </p:txBody>
      </p:sp>
      <p:sp>
        <p:nvSpPr>
          <p:cNvPr id="74" name="正方形/長方形 73">
            <a:extLst>
              <a:ext uri="{FF2B5EF4-FFF2-40B4-BE49-F238E27FC236}">
                <a16:creationId xmlns:a16="http://schemas.microsoft.com/office/drawing/2014/main" id="{01A4631A-73C7-5DC8-42F0-FFD9AD37B243}"/>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75" name="正方形/長方形 74">
            <a:extLst>
              <a:ext uri="{FF2B5EF4-FFF2-40B4-BE49-F238E27FC236}">
                <a16:creationId xmlns:a16="http://schemas.microsoft.com/office/drawing/2014/main" id="{FFA05E03-A29A-964E-61EE-DA446776DA4A}"/>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82" name="正方形/長方形 81">
            <a:extLst>
              <a:ext uri="{FF2B5EF4-FFF2-40B4-BE49-F238E27FC236}">
                <a16:creationId xmlns:a16="http://schemas.microsoft.com/office/drawing/2014/main" id="{46204848-923A-E3AD-B9A8-E9EAE0602A27}"/>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83" name="正方形/長方形 82">
            <a:extLst>
              <a:ext uri="{FF2B5EF4-FFF2-40B4-BE49-F238E27FC236}">
                <a16:creationId xmlns:a16="http://schemas.microsoft.com/office/drawing/2014/main" id="{CE224326-D1CF-141B-8F6D-1B477715DB25}"/>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正方形/長方形 2">
            <a:extLst>
              <a:ext uri="{FF2B5EF4-FFF2-40B4-BE49-F238E27FC236}">
                <a16:creationId xmlns:a16="http://schemas.microsoft.com/office/drawing/2014/main" id="{48181EE3-DF2D-EB13-0529-36D2416D1F3B}"/>
              </a:ext>
            </a:extLst>
          </p:cNvPr>
          <p:cNvSpPr/>
          <p:nvPr/>
        </p:nvSpPr>
        <p:spPr>
          <a:xfrm>
            <a:off x="4143870" y="5246078"/>
            <a:ext cx="317127" cy="92922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6" name="正方形/長方形 5">
            <a:extLst>
              <a:ext uri="{FF2B5EF4-FFF2-40B4-BE49-F238E27FC236}">
                <a16:creationId xmlns:a16="http://schemas.microsoft.com/office/drawing/2014/main" id="{2CF62B8B-4D45-2363-3022-D29885320D84}"/>
              </a:ext>
            </a:extLst>
          </p:cNvPr>
          <p:cNvSpPr/>
          <p:nvPr/>
        </p:nvSpPr>
        <p:spPr>
          <a:xfrm>
            <a:off x="5893148" y="4972050"/>
            <a:ext cx="317127" cy="1203248"/>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9" name="正方形/長方形 8">
            <a:extLst>
              <a:ext uri="{FF2B5EF4-FFF2-40B4-BE49-F238E27FC236}">
                <a16:creationId xmlns:a16="http://schemas.microsoft.com/office/drawing/2014/main" id="{17C3A86C-5C06-CBFA-2F01-BE11DF233B96}"/>
              </a:ext>
            </a:extLst>
          </p:cNvPr>
          <p:cNvSpPr/>
          <p:nvPr/>
        </p:nvSpPr>
        <p:spPr>
          <a:xfrm>
            <a:off x="4144972" y="4870576"/>
            <a:ext cx="310173" cy="357621"/>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1" name="正方形/長方形 10">
            <a:extLst>
              <a:ext uri="{FF2B5EF4-FFF2-40B4-BE49-F238E27FC236}">
                <a16:creationId xmlns:a16="http://schemas.microsoft.com/office/drawing/2014/main" id="{DFDEDBE9-6DBA-4476-1014-1084C9DF06CD}"/>
              </a:ext>
            </a:extLst>
          </p:cNvPr>
          <p:cNvSpPr/>
          <p:nvPr/>
        </p:nvSpPr>
        <p:spPr>
          <a:xfrm>
            <a:off x="5894249" y="4159251"/>
            <a:ext cx="310173" cy="789572"/>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2" name="吹き出し: 線 11">
            <a:extLst>
              <a:ext uri="{FF2B5EF4-FFF2-40B4-BE49-F238E27FC236}">
                <a16:creationId xmlns:a16="http://schemas.microsoft.com/office/drawing/2014/main" id="{F4397268-18F8-53FC-933C-286098CE87E6}"/>
              </a:ext>
            </a:extLst>
          </p:cNvPr>
          <p:cNvSpPr/>
          <p:nvPr/>
        </p:nvSpPr>
        <p:spPr>
          <a:xfrm>
            <a:off x="3395256" y="5360378"/>
            <a:ext cx="616336" cy="190373"/>
          </a:xfrm>
          <a:prstGeom prst="borderCallout1">
            <a:avLst>
              <a:gd name="adj1" fmla="val 40497"/>
              <a:gd name="adj2" fmla="val 99201"/>
              <a:gd name="adj3" fmla="val 97401"/>
              <a:gd name="adj4" fmla="val 118363"/>
            </a:avLst>
          </a:prstGeom>
          <a:solidFill>
            <a:srgbClr val="ACB3B6"/>
          </a:solidFill>
          <a:ln w="19050">
            <a:solidFill>
              <a:srgbClr val="ACB3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2</a:t>
            </a:r>
            <a:r>
              <a:rPr lang="ja-JP" altLang="en-US" sz="1050">
                <a:solidFill>
                  <a:schemeClr val="tx1"/>
                </a:solidFill>
                <a:latin typeface="Meiryo UI" panose="020B0604030504040204" pitchFamily="50" charset="-128"/>
                <a:ea typeface="Meiryo UI" panose="020B0604030504040204" pitchFamily="50" charset="-128"/>
              </a:rPr>
              <a:t>泊以上</a:t>
            </a:r>
          </a:p>
        </p:txBody>
      </p:sp>
      <p:sp>
        <p:nvSpPr>
          <p:cNvPr id="13" name="吹き出し: 線 12">
            <a:extLst>
              <a:ext uri="{FF2B5EF4-FFF2-40B4-BE49-F238E27FC236}">
                <a16:creationId xmlns:a16="http://schemas.microsoft.com/office/drawing/2014/main" id="{94B29621-1410-BE26-E175-003F4170C910}"/>
              </a:ext>
            </a:extLst>
          </p:cNvPr>
          <p:cNvSpPr/>
          <p:nvPr/>
        </p:nvSpPr>
        <p:spPr>
          <a:xfrm>
            <a:off x="3404753" y="4872750"/>
            <a:ext cx="616336" cy="190373"/>
          </a:xfrm>
          <a:prstGeom prst="borderCallout1">
            <a:avLst>
              <a:gd name="adj1" fmla="val 40497"/>
              <a:gd name="adj2" fmla="val 99201"/>
              <a:gd name="adj3" fmla="val 97401"/>
              <a:gd name="adj4" fmla="val 118363"/>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bg1"/>
                </a:solidFill>
                <a:latin typeface="Meiryo UI" panose="020B0604030504040204" pitchFamily="50" charset="-128"/>
                <a:ea typeface="Meiryo UI" panose="020B0604030504040204" pitchFamily="50" charset="-128"/>
              </a:rPr>
              <a:t>1</a:t>
            </a:r>
            <a:r>
              <a:rPr lang="ja-JP" altLang="en-US" sz="1050">
                <a:solidFill>
                  <a:schemeClr val="bg1"/>
                </a:solidFill>
                <a:latin typeface="Meiryo UI" panose="020B0604030504040204" pitchFamily="50" charset="-128"/>
                <a:ea typeface="Meiryo UI" panose="020B0604030504040204" pitchFamily="50" charset="-128"/>
              </a:rPr>
              <a:t>泊</a:t>
            </a:r>
          </a:p>
        </p:txBody>
      </p:sp>
      <p:sp>
        <p:nvSpPr>
          <p:cNvPr id="14" name="矢印: 五方向 13">
            <a:extLst>
              <a:ext uri="{FF2B5EF4-FFF2-40B4-BE49-F238E27FC236}">
                <a16:creationId xmlns:a16="http://schemas.microsoft.com/office/drawing/2014/main" id="{D194ED0E-B185-1140-D47D-10E4F4D6A690}"/>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B1C9D335-BED9-12A1-225B-A28F07806F75}"/>
              </a:ext>
            </a:extLst>
          </p:cNvPr>
          <p:cNvGrpSpPr/>
          <p:nvPr/>
        </p:nvGrpSpPr>
        <p:grpSpPr>
          <a:xfrm>
            <a:off x="8150383" y="298946"/>
            <a:ext cx="2346718" cy="403175"/>
            <a:chOff x="8150383" y="298946"/>
            <a:chExt cx="2346718" cy="403175"/>
          </a:xfrm>
        </p:grpSpPr>
        <p:sp>
          <p:nvSpPr>
            <p:cNvPr id="16" name="正方形/長方形 15">
              <a:extLst>
                <a:ext uri="{FF2B5EF4-FFF2-40B4-BE49-F238E27FC236}">
                  <a16:creationId xmlns:a16="http://schemas.microsoft.com/office/drawing/2014/main" id="{360FB194-A2C1-16C4-921E-E985C2C96B11}"/>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5442508-B702-1482-BF8D-90CEF1077FEF}"/>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E131A6C-A603-3522-C5D1-1C5FD79EEAEC}"/>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FB5E65F-4510-A411-7C6D-871C38345D4E}"/>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0" name="正方形/長方形 19">
              <a:extLst>
                <a:ext uri="{FF2B5EF4-FFF2-40B4-BE49-F238E27FC236}">
                  <a16:creationId xmlns:a16="http://schemas.microsoft.com/office/drawing/2014/main" id="{8B32F478-8937-A9CD-A2BA-BF9A1A73B63A}"/>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sp>
        <p:nvSpPr>
          <p:cNvPr id="21" name="正方形/長方形 24">
            <a:extLst>
              <a:ext uri="{FF2B5EF4-FFF2-40B4-BE49-F238E27FC236}">
                <a16:creationId xmlns:a16="http://schemas.microsoft.com/office/drawing/2014/main" id="{B52DB8D3-1D41-FB53-70FE-31D4E6BF71DC}"/>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22" name="正方形/長方形 24">
            <a:extLst>
              <a:ext uri="{FF2B5EF4-FFF2-40B4-BE49-F238E27FC236}">
                <a16:creationId xmlns:a16="http://schemas.microsoft.com/office/drawing/2014/main" id="{CCDD2AF5-FA98-7F20-38E8-2BEC73EB8FF9}"/>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23" name="正方形/長方形 22">
            <a:extLst>
              <a:ext uri="{FF2B5EF4-FFF2-40B4-BE49-F238E27FC236}">
                <a16:creationId xmlns:a16="http://schemas.microsoft.com/office/drawing/2014/main" id="{21D368DE-1FF0-DE98-DEBE-6629988CCBD0}"/>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algn="ctr" fontAlgn="auto">
              <a:spcAft>
                <a:spcPts val="600"/>
              </a:spcAft>
              <a:defRPr/>
            </a:pPr>
            <a:r>
              <a:rPr kumimoji="0" lang="en-US" altLang="ja-JP" sz="1050" b="1" u="sng" kern="0">
                <a:solidFill>
                  <a:srgbClr val="2678CA"/>
                </a:solidFill>
                <a:latin typeface="Meiryo UI"/>
                <a:ea typeface="Meiryo UI"/>
                <a:hlinkClick r:id="rId5"/>
              </a:rPr>
              <a:t>RESAS </a:t>
            </a:r>
            <a:r>
              <a:rPr kumimoji="0" lang="ja-JP" altLang="en-US" sz="1050" b="1" u="sng" kern="0">
                <a:solidFill>
                  <a:srgbClr val="2678CA"/>
                </a:solidFill>
                <a:latin typeface="Meiryo UI"/>
                <a:ea typeface="Meiryo UI"/>
                <a:hlinkClick r:id="rId5"/>
              </a:rPr>
              <a:t>属性別の延べ宿泊者数（総数）の推移</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滞在日数増加のポイントを把握する＞宿泊客の宿泊日数（国内・インバウンド）</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595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1C0C-CC05-4D83-F1C4-14B5463D52F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320EFA58-F1D3-2D81-D1FE-6FB1FEFF2563}"/>
              </a:ext>
            </a:extLst>
          </p:cNvPr>
          <p:cNvSpPr>
            <a:spLocks noGrp="1"/>
          </p:cNvSpPr>
          <p:nvPr>
            <p:ph type="title"/>
          </p:nvPr>
        </p:nvSpPr>
        <p:spPr/>
        <p:txBody>
          <a:bodyPr vert="horz">
            <a:noAutofit/>
          </a:bodyPr>
          <a:lstStyle/>
          <a:p>
            <a:r>
              <a:rPr lang="ja-JP" altLang="en-US" sz="2000">
                <a:solidFill>
                  <a:srgbClr val="000000"/>
                </a:solidFill>
              </a:rPr>
              <a:t>宿泊客のターゲット層を把握する</a:t>
            </a:r>
            <a:br>
              <a:rPr lang="en-US" altLang="ja-JP" sz="2000">
                <a:solidFill>
                  <a:srgbClr val="000000"/>
                </a:solidFill>
              </a:rPr>
            </a:br>
            <a:r>
              <a:rPr lang="ja-JP" altLang="en-US" sz="1400" b="0">
                <a:solidFill>
                  <a:srgbClr val="000000"/>
                </a:solidFill>
              </a:rPr>
              <a:t>宿泊客の属性（年齢層</a:t>
            </a:r>
            <a:r>
              <a:rPr lang="en-US" altLang="ja-JP" sz="1400" b="0">
                <a:solidFill>
                  <a:srgbClr val="000000"/>
                </a:solidFill>
              </a:rPr>
              <a:t>-</a:t>
            </a:r>
            <a:r>
              <a:rPr lang="ja-JP" altLang="en-US" sz="1400" b="0">
                <a:solidFill>
                  <a:srgbClr val="000000"/>
                </a:solidFill>
              </a:rPr>
              <a:t>国内）</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AD1C4EE4-2A80-62CB-BED7-715B657181BE}"/>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地域の宿泊客の属性（年齢層、参加形態、居住国・地域等）の傾向を多角的に分析し、宿泊客を増やすためにポイントとなるターゲット層を把握する。</a:t>
            </a:r>
          </a:p>
        </p:txBody>
      </p:sp>
      <p:sp>
        <p:nvSpPr>
          <p:cNvPr id="10" name="正方形/長方形 24">
            <a:extLst>
              <a:ext uri="{FF2B5EF4-FFF2-40B4-BE49-F238E27FC236}">
                <a16:creationId xmlns:a16="http://schemas.microsoft.com/office/drawing/2014/main" id="{2ACD140C-0495-38F1-3BFD-2CA04C45AC6B}"/>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宿泊客について、年齢層別に分析することで、既に誘客できている層とあまり誘客できていない層を特定します。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既に誘客できている層は、地域の観光コンテンツと観光客のニーズがマッチしており、今後も誘客しやすいターゲット層であることが考えられます。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時系列推移を分析することで、近年拡大している宿泊客の年齢層、参加形態を分析することも、ターゲットを定める上で有用です。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観光地としての方向性が類似している地域（地理的特性、観光資源の種類・規模、観光従事者の規模など）と比較して分析することでターゲット層を検討することも有用です。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年齢層別では、「中年層（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40-59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40%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を超えて最も多く宿泊しており、次いで「老年層（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 、次いで「若年層（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20-39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歳）」が多い。</a:t>
            </a: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「若年層（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20-39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歳）」の減少傾向が続いており、</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16.3%</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となった。逆に「老年層（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 が占める割合が増加傾向にあり、</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39.1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％となっている。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A74ECEA2-0029-B13A-C46B-035FD929C15D}"/>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14</a:t>
            </a:fld>
            <a:endParaRPr lang="ja-JP" altLang="en-US"/>
          </a:p>
        </p:txBody>
      </p:sp>
      <p:sp>
        <p:nvSpPr>
          <p:cNvPr id="16" name="矢印: 五方向 15">
            <a:extLst>
              <a:ext uri="{FF2B5EF4-FFF2-40B4-BE49-F238E27FC236}">
                <a16:creationId xmlns:a16="http://schemas.microsoft.com/office/drawing/2014/main" id="{C5B0C51E-AE75-262E-72B6-E08E165F353C}"/>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30CF007-21D0-FCC8-1C3F-CE16A0F82CCB}"/>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1" name="正方形/長方形 20">
            <a:extLst>
              <a:ext uri="{FF2B5EF4-FFF2-40B4-BE49-F238E27FC236}">
                <a16:creationId xmlns:a16="http://schemas.microsoft.com/office/drawing/2014/main" id="{4669C2D8-149C-53B6-549B-20B9F58897D8}"/>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4" name="正方形/長方形 23">
            <a:extLst>
              <a:ext uri="{FF2B5EF4-FFF2-40B4-BE49-F238E27FC236}">
                <a16:creationId xmlns:a16="http://schemas.microsoft.com/office/drawing/2014/main" id="{EF85B57A-CB7D-9FA7-D37D-2914B24AA7C0}"/>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5" name="正方形/長方形 24">
            <a:extLst>
              <a:ext uri="{FF2B5EF4-FFF2-40B4-BE49-F238E27FC236}">
                <a16:creationId xmlns:a16="http://schemas.microsoft.com/office/drawing/2014/main" id="{9EF35D96-4487-62AA-5EF8-D008A7C25891}"/>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8" name="正方形/長方形 27">
            <a:extLst>
              <a:ext uri="{FF2B5EF4-FFF2-40B4-BE49-F238E27FC236}">
                <a16:creationId xmlns:a16="http://schemas.microsoft.com/office/drawing/2014/main" id="{452124E3-B99E-2F90-9798-F261FD72956E}"/>
              </a:ext>
            </a:extLst>
          </p:cNvPr>
          <p:cNvSpPr/>
          <p:nvPr/>
        </p:nvSpPr>
        <p:spPr>
          <a:xfrm>
            <a:off x="6999877"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ターゲット</a:t>
            </a:r>
          </a:p>
        </p:txBody>
      </p:sp>
      <p:sp>
        <p:nvSpPr>
          <p:cNvPr id="29" name="正方形/長方形 28">
            <a:extLst>
              <a:ext uri="{FF2B5EF4-FFF2-40B4-BE49-F238E27FC236}">
                <a16:creationId xmlns:a16="http://schemas.microsoft.com/office/drawing/2014/main" id="{E7F40DE6-7D28-3B86-7E73-9AB00D651662}"/>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6" name="正方形/長方形 35">
            <a:extLst>
              <a:ext uri="{FF2B5EF4-FFF2-40B4-BE49-F238E27FC236}">
                <a16:creationId xmlns:a16="http://schemas.microsoft.com/office/drawing/2014/main" id="{F5146F67-A2E3-3508-6807-70CDCD287F2F}"/>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37" name="正方形/長方形 36">
            <a:extLst>
              <a:ext uri="{FF2B5EF4-FFF2-40B4-BE49-F238E27FC236}">
                <a16:creationId xmlns:a16="http://schemas.microsoft.com/office/drawing/2014/main" id="{EE449699-09A2-1C64-3B95-1FFF9A8A976D}"/>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D598A4B2-6356-044A-0643-85AD82365DD7}"/>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7ECE766A-F3E0-2809-F709-BB2C0F4C2287}"/>
              </a:ext>
            </a:extLst>
          </p:cNvPr>
          <p:cNvGrpSpPr/>
          <p:nvPr/>
        </p:nvGrpSpPr>
        <p:grpSpPr>
          <a:xfrm>
            <a:off x="8150383" y="298946"/>
            <a:ext cx="2346718" cy="403175"/>
            <a:chOff x="8150383" y="298946"/>
            <a:chExt cx="2346718" cy="403175"/>
          </a:xfrm>
        </p:grpSpPr>
        <p:sp>
          <p:nvSpPr>
            <p:cNvPr id="13" name="正方形/長方形 12">
              <a:extLst>
                <a:ext uri="{FF2B5EF4-FFF2-40B4-BE49-F238E27FC236}">
                  <a16:creationId xmlns:a16="http://schemas.microsoft.com/office/drawing/2014/main" id="{063DB23F-493C-143D-33E2-5B601072D8BD}"/>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1D272832-C409-7D20-FB2E-316DD14B305B}"/>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A29CFE43-FF32-F449-4721-7D7C52A1159A}"/>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CD5A2994-8E3F-0C39-9E4B-24205961A3A9}"/>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2" name="正方形/長方形 21">
              <a:extLst>
                <a:ext uri="{FF2B5EF4-FFF2-40B4-BE49-F238E27FC236}">
                  <a16:creationId xmlns:a16="http://schemas.microsoft.com/office/drawing/2014/main" id="{2C1D7C5F-2A50-7F43-50CA-0B244583F5B7}"/>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31" name="図 30" descr="グラフ, 棒グラフ&#10;&#10;AI 生成コンテンツは誤りを含む可能性があります。">
            <a:extLst>
              <a:ext uri="{FF2B5EF4-FFF2-40B4-BE49-F238E27FC236}">
                <a16:creationId xmlns:a16="http://schemas.microsoft.com/office/drawing/2014/main" id="{9E85B617-3489-28AA-0E03-9BE7AEF38A2C}"/>
              </a:ext>
            </a:extLst>
          </p:cNvPr>
          <p:cNvPicPr>
            <a:picLocks noChangeAspect="1"/>
          </p:cNvPicPr>
          <p:nvPr/>
        </p:nvPicPr>
        <p:blipFill>
          <a:blip r:embed="rId3"/>
          <a:stretch>
            <a:fillRect/>
          </a:stretch>
        </p:blipFill>
        <p:spPr>
          <a:xfrm>
            <a:off x="558799" y="3775590"/>
            <a:ext cx="5752800" cy="2012385"/>
          </a:xfrm>
          <a:prstGeom prst="rect">
            <a:avLst/>
          </a:prstGeom>
          <a:ln>
            <a:solidFill>
              <a:schemeClr val="bg1">
                <a:lumMod val="85000"/>
              </a:schemeClr>
            </a:solidFill>
          </a:ln>
        </p:spPr>
      </p:pic>
      <p:sp>
        <p:nvSpPr>
          <p:cNvPr id="6" name="正方形/長方形 24">
            <a:extLst>
              <a:ext uri="{FF2B5EF4-FFF2-40B4-BE49-F238E27FC236}">
                <a16:creationId xmlns:a16="http://schemas.microsoft.com/office/drawing/2014/main" id="{C855428C-6C7A-8171-0D60-8A9C56097F95}"/>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正方形/長方形 24">
            <a:extLst>
              <a:ext uri="{FF2B5EF4-FFF2-40B4-BE49-F238E27FC236}">
                <a16:creationId xmlns:a16="http://schemas.microsoft.com/office/drawing/2014/main" id="{D8D6CAAB-50DE-BDED-C51A-02BD7B694A90}"/>
              </a:ext>
            </a:extLst>
          </p:cNvPr>
          <p:cNvSpPr/>
          <p:nvPr/>
        </p:nvSpPr>
        <p:spPr>
          <a:xfrm>
            <a:off x="559276"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26" name="直線矢印コネクタ 25">
            <a:extLst>
              <a:ext uri="{FF2B5EF4-FFF2-40B4-BE49-F238E27FC236}">
                <a16:creationId xmlns:a16="http://schemas.microsoft.com/office/drawing/2014/main" id="{1F527ADB-6E78-4C0F-6646-3B1A12A675AE}"/>
              </a:ext>
            </a:extLst>
          </p:cNvPr>
          <p:cNvCxnSpPr>
            <a:cxnSpLocks/>
          </p:cNvCxnSpPr>
          <p:nvPr/>
        </p:nvCxnSpPr>
        <p:spPr>
          <a:xfrm flipH="1">
            <a:off x="4108361" y="4237149"/>
            <a:ext cx="1211209" cy="12621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C02CE074-47C1-92A8-3043-4C7A04EFC6EE}"/>
              </a:ext>
            </a:extLst>
          </p:cNvPr>
          <p:cNvCxnSpPr>
            <a:cxnSpLocks/>
          </p:cNvCxnSpPr>
          <p:nvPr/>
        </p:nvCxnSpPr>
        <p:spPr>
          <a:xfrm flipH="1">
            <a:off x="1761366" y="4237149"/>
            <a:ext cx="1354966" cy="12621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6" name="正方形/長方形 45">
            <a:extLst>
              <a:ext uri="{FF2B5EF4-FFF2-40B4-BE49-F238E27FC236}">
                <a16:creationId xmlns:a16="http://schemas.microsoft.com/office/drawing/2014/main" id="{636EA75B-98C1-4601-552E-D67835CCDF16}"/>
              </a:ext>
            </a:extLst>
          </p:cNvPr>
          <p:cNvSpPr/>
          <p:nvPr/>
        </p:nvSpPr>
        <p:spPr>
          <a:xfrm>
            <a:off x="5097433" y="5594003"/>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年「老年層（</a:t>
            </a:r>
            <a:r>
              <a:rPr kumimoji="0" lang="en-US" altLang="ja-JP" sz="1050" kern="0">
                <a:solidFill>
                  <a:schemeClr val="tx1"/>
                </a:solidFill>
                <a:latin typeface="Meiryo UI"/>
                <a:ea typeface="Meiryo UI"/>
              </a:rPr>
              <a:t>60</a:t>
            </a:r>
            <a:r>
              <a:rPr kumimoji="0" lang="ja-JP" altLang="en-US" sz="1050" kern="0">
                <a:solidFill>
                  <a:schemeClr val="tx1"/>
                </a:solidFill>
                <a:latin typeface="Meiryo UI"/>
                <a:ea typeface="Meiryo UI"/>
              </a:rPr>
              <a:t>歳</a:t>
            </a:r>
            <a:r>
              <a:rPr kumimoji="0" lang="en-US" altLang="ja-JP" sz="1050" kern="0">
                <a:solidFill>
                  <a:schemeClr val="tx1"/>
                </a:solidFill>
                <a:latin typeface="Meiryo UI"/>
                <a:ea typeface="Meiryo UI"/>
              </a:rPr>
              <a:t>-</a:t>
            </a:r>
            <a:r>
              <a:rPr kumimoji="0" lang="ja-JP" altLang="en-US" sz="1050" kern="0">
                <a:solidFill>
                  <a:schemeClr val="tx1"/>
                </a:solidFill>
                <a:latin typeface="Meiryo UI"/>
                <a:ea typeface="Meiryo UI"/>
              </a:rPr>
              <a:t>）」</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39.1</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47" name="直線コネクタ 46">
            <a:extLst>
              <a:ext uri="{FF2B5EF4-FFF2-40B4-BE49-F238E27FC236}">
                <a16:creationId xmlns:a16="http://schemas.microsoft.com/office/drawing/2014/main" id="{D0881B13-2274-CCC0-7709-26CD4C211211}"/>
              </a:ext>
            </a:extLst>
          </p:cNvPr>
          <p:cNvCxnSpPr>
            <a:cxnSpLocks/>
            <a:endCxn id="46" idx="0"/>
          </p:cNvCxnSpPr>
          <p:nvPr/>
        </p:nvCxnSpPr>
        <p:spPr>
          <a:xfrm>
            <a:off x="5432011" y="5499279"/>
            <a:ext cx="0" cy="9472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CEC171FE-941C-23A0-0109-1E47314AE565}"/>
              </a:ext>
            </a:extLst>
          </p:cNvPr>
          <p:cNvSpPr/>
          <p:nvPr/>
        </p:nvSpPr>
        <p:spPr>
          <a:xfrm>
            <a:off x="1169889" y="5890405"/>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年「若年層（</a:t>
            </a:r>
            <a:r>
              <a:rPr kumimoji="0" lang="en-US" altLang="ja-JP" sz="1050" kern="0">
                <a:solidFill>
                  <a:schemeClr val="tx1"/>
                </a:solidFill>
                <a:latin typeface="Meiryo UI"/>
                <a:ea typeface="Meiryo UI"/>
              </a:rPr>
              <a:t>20-39</a:t>
            </a:r>
            <a:r>
              <a:rPr kumimoji="0" lang="ja-JP" altLang="en-US" sz="1050" kern="0">
                <a:solidFill>
                  <a:schemeClr val="tx1"/>
                </a:solidFill>
                <a:latin typeface="Meiryo UI"/>
                <a:ea typeface="Meiryo UI"/>
              </a:rPr>
              <a:t>歳）」</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16.3%</a:t>
            </a:r>
            <a:endParaRPr kumimoji="0" lang="ja-JP" altLang="en-US" sz="1050" kern="0">
              <a:solidFill>
                <a:schemeClr val="tx1"/>
              </a:solidFill>
              <a:latin typeface="Meiryo UI"/>
              <a:ea typeface="Meiryo UI"/>
            </a:endParaRPr>
          </a:p>
        </p:txBody>
      </p:sp>
      <p:cxnSp>
        <p:nvCxnSpPr>
          <p:cNvPr id="51" name="直線コネクタ 50">
            <a:extLst>
              <a:ext uri="{FF2B5EF4-FFF2-40B4-BE49-F238E27FC236}">
                <a16:creationId xmlns:a16="http://schemas.microsoft.com/office/drawing/2014/main" id="{3C242575-3FEE-29B0-644D-BDB58BD2F44D}"/>
              </a:ext>
            </a:extLst>
          </p:cNvPr>
          <p:cNvCxnSpPr>
            <a:cxnSpLocks/>
            <a:endCxn id="50" idx="0"/>
          </p:cNvCxnSpPr>
          <p:nvPr/>
        </p:nvCxnSpPr>
        <p:spPr>
          <a:xfrm>
            <a:off x="1363073" y="5499279"/>
            <a:ext cx="141394" cy="39112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FDAA6B2A-4F35-0C7E-DAEA-CE38C8D6F353}"/>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algn="ctr" fontAlgn="auto">
              <a:spcAft>
                <a:spcPts val="600"/>
              </a:spcAft>
              <a:defRPr/>
            </a:pPr>
            <a:r>
              <a:rPr lang="ja-JP" altLang="en-US" sz="1050" b="1">
                <a:solidFill>
                  <a:schemeClr val="tx1"/>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宿泊客のターゲット層を把握する＞宿泊客の属性（年齢層</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国内）</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30005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7708-4E04-1FC1-335F-479C2EB0A6A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98EFF2F-3CC4-CB3D-F74A-B634B26CECED}"/>
              </a:ext>
            </a:extLst>
          </p:cNvPr>
          <p:cNvSpPr>
            <a:spLocks noGrp="1"/>
          </p:cNvSpPr>
          <p:nvPr>
            <p:ph type="title"/>
          </p:nvPr>
        </p:nvSpPr>
        <p:spPr/>
        <p:txBody>
          <a:bodyPr vert="horz">
            <a:noAutofit/>
          </a:bodyPr>
          <a:lstStyle/>
          <a:p>
            <a:r>
              <a:rPr lang="ja-JP" altLang="en-US" sz="2000">
                <a:solidFill>
                  <a:srgbClr val="000000"/>
                </a:solidFill>
              </a:rPr>
              <a:t>宿泊客のターゲット層を把握する</a:t>
            </a:r>
            <a:br>
              <a:rPr lang="en-US" altLang="ja-JP" sz="2000">
                <a:solidFill>
                  <a:srgbClr val="000000"/>
                </a:solidFill>
              </a:rPr>
            </a:br>
            <a:r>
              <a:rPr lang="ja-JP" altLang="en-US" sz="1400" b="0">
                <a:solidFill>
                  <a:srgbClr val="000000"/>
                </a:solidFill>
              </a:rPr>
              <a:t>宿泊客の属性（参加形態</a:t>
            </a:r>
            <a:r>
              <a:rPr lang="en-US" altLang="ja-JP" sz="1400" b="0">
                <a:solidFill>
                  <a:srgbClr val="000000"/>
                </a:solidFill>
              </a:rPr>
              <a:t>-</a:t>
            </a:r>
            <a:r>
              <a:rPr lang="ja-JP" altLang="en-US" sz="1400" b="0">
                <a:solidFill>
                  <a:srgbClr val="000000"/>
                </a:solidFill>
              </a:rPr>
              <a:t>国内・インバウンド）</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01CBF6E6-27BA-877A-9E38-E1F578ABCACB}"/>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地域の宿泊客の属性（年齢層、参加形態、居住国・地域等）の傾向を多角的に分析し、宿泊客を増やすためにポイントとなるターゲット層を把握する。</a:t>
            </a:r>
          </a:p>
        </p:txBody>
      </p:sp>
      <p:sp>
        <p:nvSpPr>
          <p:cNvPr id="10" name="正方形/長方形 24">
            <a:extLst>
              <a:ext uri="{FF2B5EF4-FFF2-40B4-BE49-F238E27FC236}">
                <a16:creationId xmlns:a16="http://schemas.microsoft.com/office/drawing/2014/main" id="{3175964F-2FA2-716E-75C6-824BBFD17AE2}"/>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宿泊客について、参加形態別に分析することで、既に誘客できている層とあまり誘客できていない層を特定します。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既に誘客できている層は、地域の観光コンテンツと観光客のニーズがマッチしており、今後も誘客しやすいターゲット層であることが考えられます。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時系列推移を分析することで、近年拡大している宿泊客の年齢層、参加形態を分析することも、ターゲットを定める上で有用です。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観光地としての方向性が類似している地域（地理的特性、観光資源の種類・規模、観光従事者の規模など）と比較して分析することでターゲット層を検討することも有用です。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年の参加形態別では、「夫婦、カップル」での宿泊が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363,473</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人で</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30.1%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と多く宿泊しており、次いで「男女グループ」での宿泊が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318,287</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人で</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26.3</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％と多い。</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過去</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年間では「夫婦、カップル」や「家族」において特に宿泊客の増加幅が大きい。</a:t>
            </a:r>
            <a:endPar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CE2C4FA-E541-0D1B-068D-D7885843227A}"/>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15</a:t>
            </a:fld>
            <a:endParaRPr lang="ja-JP" altLang="en-US"/>
          </a:p>
        </p:txBody>
      </p:sp>
      <p:sp>
        <p:nvSpPr>
          <p:cNvPr id="16" name="矢印: 五方向 15">
            <a:extLst>
              <a:ext uri="{FF2B5EF4-FFF2-40B4-BE49-F238E27FC236}">
                <a16:creationId xmlns:a16="http://schemas.microsoft.com/office/drawing/2014/main" id="{1824AD9B-AF56-08F3-7BD2-457497956902}"/>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6944D75-3441-814E-E13A-724E79533622}"/>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1" name="正方形/長方形 20">
            <a:extLst>
              <a:ext uri="{FF2B5EF4-FFF2-40B4-BE49-F238E27FC236}">
                <a16:creationId xmlns:a16="http://schemas.microsoft.com/office/drawing/2014/main" id="{3B3FACA5-561A-EBC3-C20D-D7575D77232C}"/>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4" name="正方形/長方形 23">
            <a:extLst>
              <a:ext uri="{FF2B5EF4-FFF2-40B4-BE49-F238E27FC236}">
                <a16:creationId xmlns:a16="http://schemas.microsoft.com/office/drawing/2014/main" id="{0BDBD942-5AE6-29B2-1BA1-0FAF7ED306D7}"/>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5" name="正方形/長方形 24">
            <a:extLst>
              <a:ext uri="{FF2B5EF4-FFF2-40B4-BE49-F238E27FC236}">
                <a16:creationId xmlns:a16="http://schemas.microsoft.com/office/drawing/2014/main" id="{56A96B42-4553-ECD3-7DC8-CB8ECD44F922}"/>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8" name="正方形/長方形 27">
            <a:extLst>
              <a:ext uri="{FF2B5EF4-FFF2-40B4-BE49-F238E27FC236}">
                <a16:creationId xmlns:a16="http://schemas.microsoft.com/office/drawing/2014/main" id="{96B867E4-B687-E04B-91F8-137B594EAA5F}"/>
              </a:ext>
            </a:extLst>
          </p:cNvPr>
          <p:cNvSpPr/>
          <p:nvPr/>
        </p:nvSpPr>
        <p:spPr>
          <a:xfrm>
            <a:off x="6999877"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ターゲット</a:t>
            </a:r>
          </a:p>
        </p:txBody>
      </p:sp>
      <p:sp>
        <p:nvSpPr>
          <p:cNvPr id="29" name="正方形/長方形 28">
            <a:extLst>
              <a:ext uri="{FF2B5EF4-FFF2-40B4-BE49-F238E27FC236}">
                <a16:creationId xmlns:a16="http://schemas.microsoft.com/office/drawing/2014/main" id="{DDD993A9-A8B5-5741-64D1-242DECFAFCE7}"/>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6" name="正方形/長方形 35">
            <a:extLst>
              <a:ext uri="{FF2B5EF4-FFF2-40B4-BE49-F238E27FC236}">
                <a16:creationId xmlns:a16="http://schemas.microsoft.com/office/drawing/2014/main" id="{6ED147AE-F4D0-F4F7-2A11-02D9B6117594}"/>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37" name="正方形/長方形 36">
            <a:extLst>
              <a:ext uri="{FF2B5EF4-FFF2-40B4-BE49-F238E27FC236}">
                <a16:creationId xmlns:a16="http://schemas.microsoft.com/office/drawing/2014/main" id="{636B37F4-8CFE-766F-F360-30832505689B}"/>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C1CD277D-D437-0675-DE45-4D40D2A0DABE}"/>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020D3F8D-9EF9-9DC8-7D37-7AEAD3BC4CEB}"/>
              </a:ext>
            </a:extLst>
          </p:cNvPr>
          <p:cNvGrpSpPr/>
          <p:nvPr/>
        </p:nvGrpSpPr>
        <p:grpSpPr>
          <a:xfrm>
            <a:off x="8150383" y="298946"/>
            <a:ext cx="2346718" cy="403175"/>
            <a:chOff x="8150383" y="298946"/>
            <a:chExt cx="2346718" cy="403175"/>
          </a:xfrm>
        </p:grpSpPr>
        <p:sp>
          <p:nvSpPr>
            <p:cNvPr id="13" name="正方形/長方形 12">
              <a:extLst>
                <a:ext uri="{FF2B5EF4-FFF2-40B4-BE49-F238E27FC236}">
                  <a16:creationId xmlns:a16="http://schemas.microsoft.com/office/drawing/2014/main" id="{BC3B47A7-8E54-741E-4A4A-1151980608BE}"/>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482CBCA-6371-07C5-7334-78EE1A8F8DED}"/>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96E71558-0FB1-8C1D-F939-B17D33211175}"/>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CA3F504-2A96-A3DC-67B9-DB62AFD1EFDE}"/>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2" name="正方形/長方形 21">
              <a:extLst>
                <a:ext uri="{FF2B5EF4-FFF2-40B4-BE49-F238E27FC236}">
                  <a16:creationId xmlns:a16="http://schemas.microsoft.com/office/drawing/2014/main" id="{5048A822-ABE9-FF2D-9237-9F1E9E9CF84A}"/>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grpSp>
        <p:nvGrpSpPr>
          <p:cNvPr id="14" name="グループ化 13">
            <a:extLst>
              <a:ext uri="{FF2B5EF4-FFF2-40B4-BE49-F238E27FC236}">
                <a16:creationId xmlns:a16="http://schemas.microsoft.com/office/drawing/2014/main" id="{A19F9DA0-1B2E-1A4F-A4E8-C7DB10696696}"/>
              </a:ext>
            </a:extLst>
          </p:cNvPr>
          <p:cNvGrpSpPr/>
          <p:nvPr/>
        </p:nvGrpSpPr>
        <p:grpSpPr>
          <a:xfrm>
            <a:off x="558800" y="3104576"/>
            <a:ext cx="5751846" cy="2969049"/>
            <a:chOff x="792085" y="4603828"/>
            <a:chExt cx="5286228" cy="2728701"/>
          </a:xfrm>
        </p:grpSpPr>
        <p:pic>
          <p:nvPicPr>
            <p:cNvPr id="33" name="図 32" descr="グラフ, 棒グラフ&#10;&#10;AI 生成コンテンツは誤りを含む可能性があります。">
              <a:extLst>
                <a:ext uri="{FF2B5EF4-FFF2-40B4-BE49-F238E27FC236}">
                  <a16:creationId xmlns:a16="http://schemas.microsoft.com/office/drawing/2014/main" id="{2B8B29A4-FE1D-5163-D397-F0C4FE100D7F}"/>
                </a:ext>
              </a:extLst>
            </p:cNvPr>
            <p:cNvPicPr>
              <a:picLocks noChangeAspect="1"/>
            </p:cNvPicPr>
            <p:nvPr/>
          </p:nvPicPr>
          <p:blipFill>
            <a:blip r:embed="rId3"/>
            <a:stretch>
              <a:fillRect/>
            </a:stretch>
          </p:blipFill>
          <p:spPr>
            <a:xfrm>
              <a:off x="792085" y="4603828"/>
              <a:ext cx="5286228" cy="2728701"/>
            </a:xfrm>
            <a:prstGeom prst="rect">
              <a:avLst/>
            </a:prstGeom>
            <a:ln>
              <a:solidFill>
                <a:schemeClr val="bg1">
                  <a:lumMod val="85000"/>
                </a:schemeClr>
              </a:solidFill>
            </a:ln>
          </p:spPr>
        </p:pic>
        <p:pic>
          <p:nvPicPr>
            <p:cNvPr id="35" name="図 34">
              <a:extLst>
                <a:ext uri="{FF2B5EF4-FFF2-40B4-BE49-F238E27FC236}">
                  <a16:creationId xmlns:a16="http://schemas.microsoft.com/office/drawing/2014/main" id="{D0FAEF58-6FF5-BA49-D9DF-2F4E279C4B74}"/>
                </a:ext>
              </a:extLst>
            </p:cNvPr>
            <p:cNvPicPr>
              <a:picLocks noChangeAspect="1"/>
            </p:cNvPicPr>
            <p:nvPr/>
          </p:nvPicPr>
          <p:blipFill>
            <a:blip r:embed="rId4"/>
            <a:stretch>
              <a:fillRect/>
            </a:stretch>
          </p:blipFill>
          <p:spPr>
            <a:xfrm>
              <a:off x="1720659" y="4685620"/>
              <a:ext cx="3850614" cy="178932"/>
            </a:xfrm>
            <a:prstGeom prst="rect">
              <a:avLst/>
            </a:prstGeom>
          </p:spPr>
        </p:pic>
      </p:grpSp>
      <p:sp>
        <p:nvSpPr>
          <p:cNvPr id="40" name="正方形/長方形 39">
            <a:extLst>
              <a:ext uri="{FF2B5EF4-FFF2-40B4-BE49-F238E27FC236}">
                <a16:creationId xmlns:a16="http://schemas.microsoft.com/office/drawing/2014/main" id="{67F9B7AA-3AF6-2794-1596-A10B619CF270}"/>
              </a:ext>
            </a:extLst>
          </p:cNvPr>
          <p:cNvSpPr/>
          <p:nvPr/>
        </p:nvSpPr>
        <p:spPr>
          <a:xfrm>
            <a:off x="5807111" y="4413418"/>
            <a:ext cx="338873" cy="51511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6" name="正方形/長方形 24">
            <a:extLst>
              <a:ext uri="{FF2B5EF4-FFF2-40B4-BE49-F238E27FC236}">
                <a16:creationId xmlns:a16="http://schemas.microsoft.com/office/drawing/2014/main" id="{BBCB854F-72BB-8E59-9E39-02E37FBCB5FC}"/>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正方形/長方形 24">
            <a:extLst>
              <a:ext uri="{FF2B5EF4-FFF2-40B4-BE49-F238E27FC236}">
                <a16:creationId xmlns:a16="http://schemas.microsoft.com/office/drawing/2014/main" id="{33D65155-1A24-2B33-AF2F-615A51D08278}"/>
              </a:ext>
            </a:extLst>
          </p:cNvPr>
          <p:cNvSpPr/>
          <p:nvPr/>
        </p:nvSpPr>
        <p:spPr>
          <a:xfrm>
            <a:off x="559276"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7" name="正方形/長方形 16">
            <a:extLst>
              <a:ext uri="{FF2B5EF4-FFF2-40B4-BE49-F238E27FC236}">
                <a16:creationId xmlns:a16="http://schemas.microsoft.com/office/drawing/2014/main" id="{8BA37EC0-74D1-E26F-4F4B-ABA10F1CC388}"/>
              </a:ext>
            </a:extLst>
          </p:cNvPr>
          <p:cNvSpPr/>
          <p:nvPr/>
        </p:nvSpPr>
        <p:spPr>
          <a:xfrm>
            <a:off x="4749788" y="3909154"/>
            <a:ext cx="890646"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「夫婦、カップル」</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30.1%</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23" name="直線コネクタ 22">
            <a:extLst>
              <a:ext uri="{FF2B5EF4-FFF2-40B4-BE49-F238E27FC236}">
                <a16:creationId xmlns:a16="http://schemas.microsoft.com/office/drawing/2014/main" id="{F234B630-9AE9-A33C-7811-8A9D877BD337}"/>
              </a:ext>
            </a:extLst>
          </p:cNvPr>
          <p:cNvCxnSpPr>
            <a:cxnSpLocks/>
            <a:endCxn id="17" idx="3"/>
          </p:cNvCxnSpPr>
          <p:nvPr/>
        </p:nvCxnSpPr>
        <p:spPr>
          <a:xfrm flipH="1" flipV="1">
            <a:off x="5640434" y="4057355"/>
            <a:ext cx="336114" cy="45097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BA6CED57-2B67-62C7-BD77-0DB2BD2119F2}"/>
              </a:ext>
            </a:extLst>
          </p:cNvPr>
          <p:cNvSpPr/>
          <p:nvPr/>
        </p:nvSpPr>
        <p:spPr>
          <a:xfrm>
            <a:off x="4868299" y="6185868"/>
            <a:ext cx="890646"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「男女グループ」</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26.3%</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43" name="正方形/長方形 42">
            <a:extLst>
              <a:ext uri="{FF2B5EF4-FFF2-40B4-BE49-F238E27FC236}">
                <a16:creationId xmlns:a16="http://schemas.microsoft.com/office/drawing/2014/main" id="{5458B9F3-B723-104D-86D8-0B46AF52E385}"/>
              </a:ext>
            </a:extLst>
          </p:cNvPr>
          <p:cNvSpPr/>
          <p:nvPr/>
        </p:nvSpPr>
        <p:spPr>
          <a:xfrm>
            <a:off x="5807111" y="5156699"/>
            <a:ext cx="338873" cy="45097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4" name="正方形/長方形 43">
            <a:extLst>
              <a:ext uri="{FF2B5EF4-FFF2-40B4-BE49-F238E27FC236}">
                <a16:creationId xmlns:a16="http://schemas.microsoft.com/office/drawing/2014/main" id="{0DDACF8F-6194-FFE0-D956-88AA013211A6}"/>
              </a:ext>
            </a:extLst>
          </p:cNvPr>
          <p:cNvSpPr/>
          <p:nvPr/>
        </p:nvSpPr>
        <p:spPr>
          <a:xfrm>
            <a:off x="4934435" y="5406166"/>
            <a:ext cx="338873" cy="280019"/>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5" name="正方形/長方形 44">
            <a:extLst>
              <a:ext uri="{FF2B5EF4-FFF2-40B4-BE49-F238E27FC236}">
                <a16:creationId xmlns:a16="http://schemas.microsoft.com/office/drawing/2014/main" id="{2AF6A593-DFAF-559D-1A07-0A12FB86B081}"/>
              </a:ext>
            </a:extLst>
          </p:cNvPr>
          <p:cNvSpPr/>
          <p:nvPr/>
        </p:nvSpPr>
        <p:spPr>
          <a:xfrm>
            <a:off x="4927974" y="4902768"/>
            <a:ext cx="338873" cy="35864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46" name="直線コネクタ 45">
            <a:extLst>
              <a:ext uri="{FF2B5EF4-FFF2-40B4-BE49-F238E27FC236}">
                <a16:creationId xmlns:a16="http://schemas.microsoft.com/office/drawing/2014/main" id="{74BC6CD8-78E7-D0DD-1C81-47E75677626B}"/>
              </a:ext>
            </a:extLst>
          </p:cNvPr>
          <p:cNvCxnSpPr>
            <a:cxnSpLocks/>
            <a:endCxn id="42" idx="3"/>
          </p:cNvCxnSpPr>
          <p:nvPr/>
        </p:nvCxnSpPr>
        <p:spPr>
          <a:xfrm flipH="1">
            <a:off x="5758945" y="5537915"/>
            <a:ext cx="217603" cy="79615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A2D65EAC-4E03-5651-3B2D-31C112893978}"/>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kumimoji="0" lang="en-US" altLang="ja-JP" sz="1050" b="1" u="sng" kern="0">
                <a:solidFill>
                  <a:srgbClr val="2678CA"/>
                </a:solidFill>
                <a:latin typeface="Meiryo UI"/>
                <a:ea typeface="Meiryo UI"/>
                <a:hlinkClick r:id="rId5"/>
              </a:rPr>
              <a:t>RESAS</a:t>
            </a:r>
            <a:r>
              <a:rPr kumimoji="0" lang="ja-JP" altLang="en-US" sz="1050" b="1" u="sng" kern="0">
                <a:solidFill>
                  <a:srgbClr val="2678CA"/>
                </a:solidFill>
                <a:latin typeface="Meiryo UI"/>
                <a:ea typeface="Meiryo UI"/>
                <a:hlinkClick r:id="rId5"/>
              </a:rPr>
              <a:t> 属性別の延べ宿泊者数（総数）の推移</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宿泊客のターゲット層を把握する＞宿泊客の属性（参加形態</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国内・インバウンド）</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9163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691C9-F19F-2289-32B3-F125729C7572}"/>
            </a:ext>
          </a:extLst>
        </p:cNvPr>
        <p:cNvGrpSpPr/>
        <p:nvPr/>
      </p:nvGrpSpPr>
      <p:grpSpPr>
        <a:xfrm>
          <a:off x="0" y="0"/>
          <a:ext cx="0" cy="0"/>
          <a:chOff x="0" y="0"/>
          <a:chExt cx="0" cy="0"/>
        </a:xfrm>
      </p:grpSpPr>
      <p:pic>
        <p:nvPicPr>
          <p:cNvPr id="17" name="図 16" descr="グラフ, 折れ線グラフ&#10;&#10;AI 生成コンテンツは誤りを含む可能性があります。">
            <a:extLst>
              <a:ext uri="{FF2B5EF4-FFF2-40B4-BE49-F238E27FC236}">
                <a16:creationId xmlns:a16="http://schemas.microsoft.com/office/drawing/2014/main" id="{4610F48A-8E05-FF16-E114-1F90A048AC64}"/>
              </a:ext>
            </a:extLst>
          </p:cNvPr>
          <p:cNvPicPr>
            <a:picLocks noChangeAspect="1"/>
          </p:cNvPicPr>
          <p:nvPr/>
        </p:nvPicPr>
        <p:blipFill>
          <a:blip r:embed="rId3"/>
          <a:stretch>
            <a:fillRect/>
          </a:stretch>
        </p:blipFill>
        <p:spPr>
          <a:xfrm>
            <a:off x="558799" y="5324057"/>
            <a:ext cx="5752800" cy="2008472"/>
          </a:xfrm>
          <a:prstGeom prst="rect">
            <a:avLst/>
          </a:prstGeom>
          <a:ln>
            <a:solidFill>
              <a:schemeClr val="bg1">
                <a:lumMod val="85000"/>
              </a:schemeClr>
            </a:solidFill>
          </a:ln>
        </p:spPr>
      </p:pic>
      <p:sp>
        <p:nvSpPr>
          <p:cNvPr id="4" name="タイトル 3">
            <a:extLst>
              <a:ext uri="{FF2B5EF4-FFF2-40B4-BE49-F238E27FC236}">
                <a16:creationId xmlns:a16="http://schemas.microsoft.com/office/drawing/2014/main" id="{E331D028-3240-4748-B0AC-92EE7ED5C820}"/>
              </a:ext>
            </a:extLst>
          </p:cNvPr>
          <p:cNvSpPr>
            <a:spLocks noGrp="1"/>
          </p:cNvSpPr>
          <p:nvPr>
            <p:ph type="title"/>
          </p:nvPr>
        </p:nvSpPr>
        <p:spPr/>
        <p:txBody>
          <a:bodyPr vert="horz">
            <a:noAutofit/>
          </a:bodyPr>
          <a:lstStyle/>
          <a:p>
            <a:r>
              <a:rPr lang="ja-JP" altLang="en-US" sz="2000">
                <a:solidFill>
                  <a:srgbClr val="000000"/>
                </a:solidFill>
              </a:rPr>
              <a:t>宿泊客のターゲット層を把握する</a:t>
            </a:r>
            <a:br>
              <a:rPr lang="en-US" altLang="ja-JP" sz="2000">
                <a:solidFill>
                  <a:srgbClr val="000000"/>
                </a:solidFill>
              </a:rPr>
            </a:br>
            <a:r>
              <a:rPr lang="ja-JP" altLang="en-US" sz="1600" b="0">
                <a:solidFill>
                  <a:srgbClr val="000000"/>
                </a:solidFill>
              </a:rPr>
              <a:t>宿泊客の属性（居住都道府県</a:t>
            </a:r>
            <a:r>
              <a:rPr lang="en-US" altLang="ja-JP" sz="1600" b="0">
                <a:solidFill>
                  <a:srgbClr val="000000"/>
                </a:solidFill>
              </a:rPr>
              <a:t>-</a:t>
            </a:r>
            <a:r>
              <a:rPr lang="ja-JP" altLang="en-US" sz="1600" b="0">
                <a:solidFill>
                  <a:srgbClr val="000000"/>
                </a:solidFill>
              </a:rPr>
              <a:t>国内）</a:t>
            </a:r>
            <a:endParaRPr lang="ja-JP" altLang="en-US" b="0">
              <a:solidFill>
                <a:srgbClr val="000000"/>
              </a:solidFill>
            </a:endParaRPr>
          </a:p>
        </p:txBody>
      </p:sp>
      <p:sp>
        <p:nvSpPr>
          <p:cNvPr id="7" name="Text Placeholder 7">
            <a:extLst>
              <a:ext uri="{FF2B5EF4-FFF2-40B4-BE49-F238E27FC236}">
                <a16:creationId xmlns:a16="http://schemas.microsoft.com/office/drawing/2014/main" id="{737CF990-F3CE-8A33-6B92-348150A773E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地域の宿泊客の属性（年齢層、参加形態、居住国・地域等）の傾向を多角的に分析し、宿泊客を増やすためにポイントとなるターゲット層を把握する。</a:t>
            </a:r>
          </a:p>
        </p:txBody>
      </p:sp>
      <p:sp>
        <p:nvSpPr>
          <p:cNvPr id="10" name="正方形/長方形 24">
            <a:extLst>
              <a:ext uri="{FF2B5EF4-FFF2-40B4-BE49-F238E27FC236}">
                <a16:creationId xmlns:a16="http://schemas.microsoft.com/office/drawing/2014/main" id="{ACCC5021-539F-D77A-CE96-B531AE952E7B}"/>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宿泊客について、居住都道府県別に分析することで、既に誘客できている層とあまり誘客できていない層を把握します。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既に誘客できている層は、地域の観光コンテンツと観光客のニーズがマッチしており、今後も誘客しやすいターゲット層であることが考えられます。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時系列推移を分析することで、近年拡大している宿泊客の居住都道府県を分析することも、ターゲットを定める上で有用です。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観光地としての方向性が類似している地域（地理的特性、観光資源の種類・規模、観光従事者の規模など）と比較して分析することでターゲット層を検討することも有用です。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居住都道府県別では、「大阪府」や「広島県」の宿泊者が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を超えて最も多く、次いで、「兵庫県」、「東京都」が多い。全体的に鳥取県の近隣である近畿・山陽地方や大都市圏からの宿泊者が多い。</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時系列推移を分析すると、「大阪府」、「広島県」、「東京都」からの宿泊客が増加傾向にある。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56B4A7C-2AC8-A77B-422C-B8DCE70BFF8D}"/>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16</a:t>
            </a:fld>
            <a:endParaRPr lang="ja-JP" altLang="en-US"/>
          </a:p>
        </p:txBody>
      </p:sp>
      <p:sp>
        <p:nvSpPr>
          <p:cNvPr id="21" name="矢印: 五方向 20">
            <a:extLst>
              <a:ext uri="{FF2B5EF4-FFF2-40B4-BE49-F238E27FC236}">
                <a16:creationId xmlns:a16="http://schemas.microsoft.com/office/drawing/2014/main" id="{F999A809-33EC-ADD3-4755-08C6CA520BA0}"/>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F8500EAC-B4E9-DFF2-6777-7563F1C0A135}"/>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6" name="正方形/長方形 25">
            <a:extLst>
              <a:ext uri="{FF2B5EF4-FFF2-40B4-BE49-F238E27FC236}">
                <a16:creationId xmlns:a16="http://schemas.microsoft.com/office/drawing/2014/main" id="{75A31EB5-3C48-9BB1-54BB-4968527CD77A}"/>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7" name="正方形/長方形 26">
            <a:extLst>
              <a:ext uri="{FF2B5EF4-FFF2-40B4-BE49-F238E27FC236}">
                <a16:creationId xmlns:a16="http://schemas.microsoft.com/office/drawing/2014/main" id="{A63184F7-0520-1C04-EFED-52AC926EA67C}"/>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8" name="正方形/長方形 27">
            <a:extLst>
              <a:ext uri="{FF2B5EF4-FFF2-40B4-BE49-F238E27FC236}">
                <a16:creationId xmlns:a16="http://schemas.microsoft.com/office/drawing/2014/main" id="{FF213AE9-87CC-9A60-5951-213377D7F7BF}"/>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9" name="正方形/長方形 28">
            <a:extLst>
              <a:ext uri="{FF2B5EF4-FFF2-40B4-BE49-F238E27FC236}">
                <a16:creationId xmlns:a16="http://schemas.microsoft.com/office/drawing/2014/main" id="{90F13EC2-472E-E5D1-A7A5-5EA0F9804E2B}"/>
              </a:ext>
            </a:extLst>
          </p:cNvPr>
          <p:cNvSpPr/>
          <p:nvPr/>
        </p:nvSpPr>
        <p:spPr>
          <a:xfrm>
            <a:off x="6999877"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ターゲット</a:t>
            </a:r>
          </a:p>
        </p:txBody>
      </p:sp>
      <p:sp>
        <p:nvSpPr>
          <p:cNvPr id="30" name="正方形/長方形 29">
            <a:extLst>
              <a:ext uri="{FF2B5EF4-FFF2-40B4-BE49-F238E27FC236}">
                <a16:creationId xmlns:a16="http://schemas.microsoft.com/office/drawing/2014/main" id="{6324A495-B580-1E80-326B-0D3A4CC64FA7}"/>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7" name="正方形/長方形 36">
            <a:extLst>
              <a:ext uri="{FF2B5EF4-FFF2-40B4-BE49-F238E27FC236}">
                <a16:creationId xmlns:a16="http://schemas.microsoft.com/office/drawing/2014/main" id="{990EC388-CB05-E642-09B6-E8C52181EA5C}"/>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38" name="正方形/長方形 37">
            <a:extLst>
              <a:ext uri="{FF2B5EF4-FFF2-40B4-BE49-F238E27FC236}">
                <a16:creationId xmlns:a16="http://schemas.microsoft.com/office/drawing/2014/main" id="{909FCD74-A129-4AEA-0252-C852669A4C68}"/>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grpSp>
        <p:nvGrpSpPr>
          <p:cNvPr id="8" name="グループ化 7">
            <a:extLst>
              <a:ext uri="{FF2B5EF4-FFF2-40B4-BE49-F238E27FC236}">
                <a16:creationId xmlns:a16="http://schemas.microsoft.com/office/drawing/2014/main" id="{98138080-C446-5326-4CED-22A6997E85BB}"/>
              </a:ext>
            </a:extLst>
          </p:cNvPr>
          <p:cNvGrpSpPr/>
          <p:nvPr/>
        </p:nvGrpSpPr>
        <p:grpSpPr>
          <a:xfrm>
            <a:off x="871069" y="2776668"/>
            <a:ext cx="5128259" cy="2475510"/>
            <a:chOff x="558799" y="2492913"/>
            <a:chExt cx="5752800" cy="2730984"/>
          </a:xfrm>
        </p:grpSpPr>
        <p:pic>
          <p:nvPicPr>
            <p:cNvPr id="40" name="図 39">
              <a:extLst>
                <a:ext uri="{FF2B5EF4-FFF2-40B4-BE49-F238E27FC236}">
                  <a16:creationId xmlns:a16="http://schemas.microsoft.com/office/drawing/2014/main" id="{BEAD3C7A-9B49-24BD-D424-1917D7F51E30}"/>
                </a:ext>
              </a:extLst>
            </p:cNvPr>
            <p:cNvPicPr>
              <a:picLocks noChangeAspect="1"/>
            </p:cNvPicPr>
            <p:nvPr/>
          </p:nvPicPr>
          <p:blipFill>
            <a:blip r:embed="rId4"/>
            <a:stretch>
              <a:fillRect/>
            </a:stretch>
          </p:blipFill>
          <p:spPr>
            <a:xfrm>
              <a:off x="685985" y="2492914"/>
              <a:ext cx="3413019" cy="2707489"/>
            </a:xfrm>
            <a:prstGeom prst="rect">
              <a:avLst/>
            </a:prstGeom>
          </p:spPr>
        </p:pic>
        <p:pic>
          <p:nvPicPr>
            <p:cNvPr id="42" name="図 41">
              <a:extLst>
                <a:ext uri="{FF2B5EF4-FFF2-40B4-BE49-F238E27FC236}">
                  <a16:creationId xmlns:a16="http://schemas.microsoft.com/office/drawing/2014/main" id="{F9BBB31F-8A11-5139-746B-ACE3949E6B54}"/>
                </a:ext>
              </a:extLst>
            </p:cNvPr>
            <p:cNvPicPr>
              <a:picLocks noChangeAspect="1"/>
            </p:cNvPicPr>
            <p:nvPr/>
          </p:nvPicPr>
          <p:blipFill>
            <a:blip r:embed="rId5"/>
            <a:stretch>
              <a:fillRect/>
            </a:stretch>
          </p:blipFill>
          <p:spPr>
            <a:xfrm>
              <a:off x="4214355" y="2580020"/>
              <a:ext cx="1982494" cy="2533276"/>
            </a:xfrm>
            <a:prstGeom prst="rect">
              <a:avLst/>
            </a:prstGeom>
          </p:spPr>
        </p:pic>
        <p:sp>
          <p:nvSpPr>
            <p:cNvPr id="46" name="正方形/長方形 45">
              <a:extLst>
                <a:ext uri="{FF2B5EF4-FFF2-40B4-BE49-F238E27FC236}">
                  <a16:creationId xmlns:a16="http://schemas.microsoft.com/office/drawing/2014/main" id="{6B511224-C6FA-9FAF-A886-6720F03CCF98}"/>
                </a:ext>
              </a:extLst>
            </p:cNvPr>
            <p:cNvSpPr/>
            <p:nvPr/>
          </p:nvSpPr>
          <p:spPr>
            <a:xfrm>
              <a:off x="558799" y="2492913"/>
              <a:ext cx="5752800" cy="273098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b="1">
                <a:solidFill>
                  <a:schemeClr val="tx1"/>
                </a:solidFill>
              </a:endParaRPr>
            </a:p>
          </p:txBody>
        </p:sp>
      </p:grpSp>
      <p:sp>
        <p:nvSpPr>
          <p:cNvPr id="49" name="正方形/長方形 48">
            <a:extLst>
              <a:ext uri="{FF2B5EF4-FFF2-40B4-BE49-F238E27FC236}">
                <a16:creationId xmlns:a16="http://schemas.microsoft.com/office/drawing/2014/main" id="{73BB3FE8-238D-DC6D-D784-E80ECC834DD5}"/>
              </a:ext>
            </a:extLst>
          </p:cNvPr>
          <p:cNvSpPr/>
          <p:nvPr/>
        </p:nvSpPr>
        <p:spPr>
          <a:xfrm>
            <a:off x="3076309" y="3085137"/>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大阪府</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13.2%</a:t>
            </a:r>
            <a:endParaRPr kumimoji="0" lang="ja-JP" altLang="en-US" sz="1050" kern="0">
              <a:solidFill>
                <a:schemeClr val="tx1"/>
              </a:solidFill>
              <a:latin typeface="Meiryo UI"/>
              <a:ea typeface="Meiryo UI"/>
            </a:endParaRPr>
          </a:p>
        </p:txBody>
      </p:sp>
      <p:sp>
        <p:nvSpPr>
          <p:cNvPr id="55" name="正方形/長方形 54">
            <a:extLst>
              <a:ext uri="{FF2B5EF4-FFF2-40B4-BE49-F238E27FC236}">
                <a16:creationId xmlns:a16="http://schemas.microsoft.com/office/drawing/2014/main" id="{E1CFE3B0-CD36-0906-BC52-816BA09EF066}"/>
              </a:ext>
            </a:extLst>
          </p:cNvPr>
          <p:cNvSpPr/>
          <p:nvPr/>
        </p:nvSpPr>
        <p:spPr>
          <a:xfrm>
            <a:off x="3444749" y="3640922"/>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広島県</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10.2%</a:t>
            </a:r>
            <a:endParaRPr kumimoji="0" lang="ja-JP" altLang="en-US" sz="1050" kern="0">
              <a:solidFill>
                <a:schemeClr val="tx1"/>
              </a:solidFill>
              <a:latin typeface="Meiryo UI"/>
              <a:ea typeface="Meiryo UI"/>
            </a:endParaRPr>
          </a:p>
        </p:txBody>
      </p:sp>
      <p:sp>
        <p:nvSpPr>
          <p:cNvPr id="56" name="正方形/長方形 55">
            <a:extLst>
              <a:ext uri="{FF2B5EF4-FFF2-40B4-BE49-F238E27FC236}">
                <a16:creationId xmlns:a16="http://schemas.microsoft.com/office/drawing/2014/main" id="{08FB49E0-AE0A-7B4D-0592-8F5FE384F47B}"/>
              </a:ext>
            </a:extLst>
          </p:cNvPr>
          <p:cNvSpPr/>
          <p:nvPr/>
        </p:nvSpPr>
        <p:spPr>
          <a:xfrm>
            <a:off x="3469764" y="4196707"/>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兵庫県</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9.7%</a:t>
            </a:r>
            <a:endParaRPr kumimoji="0" lang="ja-JP" altLang="en-US" sz="1050" kern="0">
              <a:solidFill>
                <a:schemeClr val="tx1"/>
              </a:solidFill>
              <a:latin typeface="Meiryo UI"/>
              <a:ea typeface="Meiryo UI"/>
            </a:endParaRPr>
          </a:p>
        </p:txBody>
      </p:sp>
      <p:sp>
        <p:nvSpPr>
          <p:cNvPr id="57" name="正方形/長方形 56">
            <a:extLst>
              <a:ext uri="{FF2B5EF4-FFF2-40B4-BE49-F238E27FC236}">
                <a16:creationId xmlns:a16="http://schemas.microsoft.com/office/drawing/2014/main" id="{F0D0B711-ABA9-DE6C-15F7-9DF2955E1EBC}"/>
              </a:ext>
            </a:extLst>
          </p:cNvPr>
          <p:cNvSpPr/>
          <p:nvPr/>
        </p:nvSpPr>
        <p:spPr>
          <a:xfrm>
            <a:off x="3429132" y="4847941"/>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東京都</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9.6%</a:t>
            </a:r>
            <a:endParaRPr kumimoji="0" lang="ja-JP" altLang="en-US" sz="1050" kern="0">
              <a:solidFill>
                <a:schemeClr val="tx1"/>
              </a:solidFill>
              <a:latin typeface="Meiryo UI"/>
              <a:ea typeface="Meiryo UI"/>
            </a:endParaRPr>
          </a:p>
        </p:txBody>
      </p:sp>
      <p:cxnSp>
        <p:nvCxnSpPr>
          <p:cNvPr id="59" name="直線矢印コネクタ 58">
            <a:extLst>
              <a:ext uri="{FF2B5EF4-FFF2-40B4-BE49-F238E27FC236}">
                <a16:creationId xmlns:a16="http://schemas.microsoft.com/office/drawing/2014/main" id="{735DE5FC-E05F-78CC-A527-C0CBC18DD802}"/>
              </a:ext>
            </a:extLst>
          </p:cNvPr>
          <p:cNvCxnSpPr>
            <a:cxnSpLocks/>
          </p:cNvCxnSpPr>
          <p:nvPr/>
        </p:nvCxnSpPr>
        <p:spPr>
          <a:xfrm flipV="1">
            <a:off x="5199968" y="6187888"/>
            <a:ext cx="742611" cy="18065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 name="矢印: 五方向 2">
            <a:extLst>
              <a:ext uri="{FF2B5EF4-FFF2-40B4-BE49-F238E27FC236}">
                <a16:creationId xmlns:a16="http://schemas.microsoft.com/office/drawing/2014/main" id="{CD42C09F-236F-7800-1D86-EA18B3783A73}"/>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4E43FB78-25DC-2EA9-A884-EA0F25533718}"/>
              </a:ext>
            </a:extLst>
          </p:cNvPr>
          <p:cNvGrpSpPr/>
          <p:nvPr/>
        </p:nvGrpSpPr>
        <p:grpSpPr>
          <a:xfrm>
            <a:off x="8150383" y="298946"/>
            <a:ext cx="2346718" cy="403175"/>
            <a:chOff x="8150383" y="298946"/>
            <a:chExt cx="2346718" cy="403175"/>
          </a:xfrm>
        </p:grpSpPr>
        <p:sp>
          <p:nvSpPr>
            <p:cNvPr id="6" name="正方形/長方形 5">
              <a:extLst>
                <a:ext uri="{FF2B5EF4-FFF2-40B4-BE49-F238E27FC236}">
                  <a16:creationId xmlns:a16="http://schemas.microsoft.com/office/drawing/2014/main" id="{F96F4407-5AA2-E34D-ABD5-2E65231082D4}"/>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69C609C-B92A-26CA-F819-736AA7988CAE}"/>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67E4FF2-8373-074C-5FF0-C4698F913DFB}"/>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A07C4771-615C-2D1C-0532-8E7E157F0441}"/>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4" name="正方形/長方形 13">
              <a:extLst>
                <a:ext uri="{FF2B5EF4-FFF2-40B4-BE49-F238E27FC236}">
                  <a16:creationId xmlns:a16="http://schemas.microsoft.com/office/drawing/2014/main" id="{F7A33E54-3FBA-8649-C683-CDBB0A145E86}"/>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sp>
        <p:nvSpPr>
          <p:cNvPr id="15" name="正方形/長方形 24">
            <a:extLst>
              <a:ext uri="{FF2B5EF4-FFF2-40B4-BE49-F238E27FC236}">
                <a16:creationId xmlns:a16="http://schemas.microsoft.com/office/drawing/2014/main" id="{5F3103CB-3334-8F07-BA7E-BEB1FEA1EF79}"/>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24">
            <a:extLst>
              <a:ext uri="{FF2B5EF4-FFF2-40B4-BE49-F238E27FC236}">
                <a16:creationId xmlns:a16="http://schemas.microsoft.com/office/drawing/2014/main" id="{40551537-A328-CFBF-A980-A8240E1BCBEA}"/>
              </a:ext>
            </a:extLst>
          </p:cNvPr>
          <p:cNvSpPr/>
          <p:nvPr/>
        </p:nvSpPr>
        <p:spPr>
          <a:xfrm>
            <a:off x="559275"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39" name="図 38">
            <a:extLst>
              <a:ext uri="{FF2B5EF4-FFF2-40B4-BE49-F238E27FC236}">
                <a16:creationId xmlns:a16="http://schemas.microsoft.com/office/drawing/2014/main" id="{BDA882F7-E3AC-2282-FAD8-9794DEBF6F00}"/>
              </a:ext>
            </a:extLst>
          </p:cNvPr>
          <p:cNvPicPr>
            <a:picLocks noChangeAspect="1"/>
          </p:cNvPicPr>
          <p:nvPr/>
        </p:nvPicPr>
        <p:blipFill>
          <a:blip r:embed="rId6"/>
          <a:stretch>
            <a:fillRect/>
          </a:stretch>
        </p:blipFill>
        <p:spPr>
          <a:xfrm>
            <a:off x="4309181" y="5587825"/>
            <a:ext cx="1352739" cy="200053"/>
          </a:xfrm>
          <a:prstGeom prst="rect">
            <a:avLst/>
          </a:prstGeom>
        </p:spPr>
      </p:pic>
      <p:pic>
        <p:nvPicPr>
          <p:cNvPr id="43" name="図 42">
            <a:extLst>
              <a:ext uri="{FF2B5EF4-FFF2-40B4-BE49-F238E27FC236}">
                <a16:creationId xmlns:a16="http://schemas.microsoft.com/office/drawing/2014/main" id="{27388F87-5994-A75E-5340-E16AD2A8D406}"/>
              </a:ext>
            </a:extLst>
          </p:cNvPr>
          <p:cNvPicPr>
            <a:picLocks noChangeAspect="1"/>
          </p:cNvPicPr>
          <p:nvPr/>
        </p:nvPicPr>
        <p:blipFill>
          <a:blip r:embed="rId7"/>
          <a:stretch>
            <a:fillRect/>
          </a:stretch>
        </p:blipFill>
        <p:spPr>
          <a:xfrm>
            <a:off x="4354255" y="5823852"/>
            <a:ext cx="600159" cy="161948"/>
          </a:xfrm>
          <a:prstGeom prst="rect">
            <a:avLst/>
          </a:prstGeom>
        </p:spPr>
      </p:pic>
      <p:sp>
        <p:nvSpPr>
          <p:cNvPr id="50" name="正方形/長方形 49">
            <a:extLst>
              <a:ext uri="{FF2B5EF4-FFF2-40B4-BE49-F238E27FC236}">
                <a16:creationId xmlns:a16="http://schemas.microsoft.com/office/drawing/2014/main" id="{36C8B379-F59F-6A63-9928-41D442ADD062}"/>
              </a:ext>
            </a:extLst>
          </p:cNvPr>
          <p:cNvSpPr/>
          <p:nvPr/>
        </p:nvSpPr>
        <p:spPr>
          <a:xfrm>
            <a:off x="4309181" y="5587825"/>
            <a:ext cx="1352739" cy="438095"/>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endParaRPr kumimoji="1" lang="ja-JP" altLang="en-US" sz="1600" b="1">
              <a:solidFill>
                <a:schemeClr val="tx1"/>
              </a:solidFill>
            </a:endParaRPr>
          </a:p>
        </p:txBody>
      </p:sp>
      <p:cxnSp>
        <p:nvCxnSpPr>
          <p:cNvPr id="18" name="直線コネクタ 17">
            <a:extLst>
              <a:ext uri="{FF2B5EF4-FFF2-40B4-BE49-F238E27FC236}">
                <a16:creationId xmlns:a16="http://schemas.microsoft.com/office/drawing/2014/main" id="{D5A17C35-6384-C2C2-EE4E-319CB9EE7437}"/>
              </a:ext>
            </a:extLst>
          </p:cNvPr>
          <p:cNvCxnSpPr>
            <a:cxnSpLocks/>
            <a:endCxn id="49" idx="1"/>
          </p:cNvCxnSpPr>
          <p:nvPr/>
        </p:nvCxnSpPr>
        <p:spPr>
          <a:xfrm flipV="1">
            <a:off x="2773936" y="3241429"/>
            <a:ext cx="302373" cy="31075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32E29CA-F37F-DB3F-89F3-05AC1E0F7D7B}"/>
              </a:ext>
            </a:extLst>
          </p:cNvPr>
          <p:cNvCxnSpPr>
            <a:cxnSpLocks/>
            <a:endCxn id="55" idx="1"/>
          </p:cNvCxnSpPr>
          <p:nvPr/>
        </p:nvCxnSpPr>
        <p:spPr>
          <a:xfrm flipV="1">
            <a:off x="3188874" y="3797214"/>
            <a:ext cx="255875" cy="8080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3F932A36-E9AC-0FCA-BAA0-E4C366BC0AEB}"/>
              </a:ext>
            </a:extLst>
          </p:cNvPr>
          <p:cNvCxnSpPr>
            <a:cxnSpLocks/>
          </p:cNvCxnSpPr>
          <p:nvPr/>
        </p:nvCxnSpPr>
        <p:spPr>
          <a:xfrm flipV="1">
            <a:off x="3188874" y="4358212"/>
            <a:ext cx="255875" cy="953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522B940-6014-C057-A118-07FC867E5F06}"/>
              </a:ext>
            </a:extLst>
          </p:cNvPr>
          <p:cNvCxnSpPr>
            <a:cxnSpLocks/>
            <a:endCxn id="57" idx="1"/>
          </p:cNvCxnSpPr>
          <p:nvPr/>
        </p:nvCxnSpPr>
        <p:spPr>
          <a:xfrm>
            <a:off x="3076309" y="4779469"/>
            <a:ext cx="352823" cy="22476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174A1B39-6F6D-91E2-D1F7-4C8C4D0CC0DD}"/>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宿泊客のターゲット層を把握する＞宿泊客の属性（居住都道府県</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国内）</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971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060C-0801-7168-5618-C51E25D20466}"/>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1B73660-9937-AF9C-9F66-13CE3093A690}"/>
              </a:ext>
            </a:extLst>
          </p:cNvPr>
          <p:cNvSpPr>
            <a:spLocks noGrp="1"/>
          </p:cNvSpPr>
          <p:nvPr>
            <p:ph type="title"/>
          </p:nvPr>
        </p:nvSpPr>
        <p:spPr/>
        <p:txBody>
          <a:bodyPr vert="horz">
            <a:noAutofit/>
          </a:bodyPr>
          <a:lstStyle/>
          <a:p>
            <a:r>
              <a:rPr lang="ja-JP" altLang="en-US" sz="2000">
                <a:solidFill>
                  <a:srgbClr val="000000"/>
                </a:solidFill>
              </a:rPr>
              <a:t>宿泊客のターゲット層を把握する</a:t>
            </a:r>
            <a:br>
              <a:rPr lang="en-US" altLang="ja-JP" sz="2000">
                <a:solidFill>
                  <a:srgbClr val="000000"/>
                </a:solidFill>
              </a:rPr>
            </a:br>
            <a:r>
              <a:rPr lang="ja-JP" altLang="en-US" sz="1600" b="0">
                <a:solidFill>
                  <a:srgbClr val="000000"/>
                </a:solidFill>
              </a:rPr>
              <a:t>宿泊客の属性（居住国・地域</a:t>
            </a:r>
            <a:r>
              <a:rPr lang="en-US" altLang="ja-JP" sz="1600" b="0">
                <a:solidFill>
                  <a:srgbClr val="000000"/>
                </a:solidFill>
              </a:rPr>
              <a:t>-</a:t>
            </a:r>
            <a:r>
              <a:rPr lang="ja-JP" altLang="en-US" sz="1600" b="0">
                <a:solidFill>
                  <a:srgbClr val="000000"/>
                </a:solidFill>
              </a:rPr>
              <a:t>インバウンド）</a:t>
            </a:r>
            <a:endParaRPr lang="ja-JP" altLang="en-US" b="0">
              <a:solidFill>
                <a:srgbClr val="000000"/>
              </a:solidFill>
            </a:endParaRPr>
          </a:p>
        </p:txBody>
      </p:sp>
      <p:sp>
        <p:nvSpPr>
          <p:cNvPr id="7" name="Text Placeholder 7">
            <a:extLst>
              <a:ext uri="{FF2B5EF4-FFF2-40B4-BE49-F238E27FC236}">
                <a16:creationId xmlns:a16="http://schemas.microsoft.com/office/drawing/2014/main" id="{BD884019-E6C0-2AF9-B655-64FB70E63F31}"/>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地域の宿泊客の属性（年齢層、参加形態、居住国・地域等）の傾向を多角的に分析し、宿泊客を増やすためにポイントとなるターゲット層を把握する。</a:t>
            </a:r>
          </a:p>
        </p:txBody>
      </p:sp>
      <p:sp>
        <p:nvSpPr>
          <p:cNvPr id="10" name="正方形/長方形 24">
            <a:extLst>
              <a:ext uri="{FF2B5EF4-FFF2-40B4-BE49-F238E27FC236}">
                <a16:creationId xmlns:a16="http://schemas.microsoft.com/office/drawing/2014/main" id="{034A7C27-DDBD-C37D-4376-9C3BE2567FF5}"/>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宿泊客について、居住国別に分析することで、既に誘客できている層とあまり誘客できていない層を特定します。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既に誘客できている層は、地域の観光コンテンツと観光客のニーズがマッチしており、今後も誘客しやすいターゲット層であることが考えられます。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時系列推移を分析することで、近年拡大している宿泊客の居住国を分析することも、ターゲットを定める上で有用です。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観光地としての方向性が類似している地域（地理的特性、観光資源の種類・規模、観光従事者の規模など）と比較して分析することでターゲット層を検討することも有用です。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居住国別では、「香港」、「韓国」、「台湾」 、「中国」などの近隣のアジア国の宿泊者が全体の</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割程度と大部分を占めている。近隣国以外では、「アメリカ合衆国」からの宿泊者が最も多い。</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時系列推移を分析すると、「香港」からの宿泊客が特に増加傾向にある。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323B2F1E-9EA2-B63B-7AC3-4E6CC274D0AB}"/>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17</a:t>
            </a:fld>
            <a:endParaRPr lang="ja-JP" altLang="en-US"/>
          </a:p>
        </p:txBody>
      </p:sp>
      <p:sp>
        <p:nvSpPr>
          <p:cNvPr id="21" name="矢印: 五方向 20">
            <a:extLst>
              <a:ext uri="{FF2B5EF4-FFF2-40B4-BE49-F238E27FC236}">
                <a16:creationId xmlns:a16="http://schemas.microsoft.com/office/drawing/2014/main" id="{714BF5D6-4D81-0E01-2AC7-6737558ACA1F}"/>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E66FF12D-46C0-6D0E-09BB-C5A5FF4473CE}"/>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6" name="正方形/長方形 25">
            <a:extLst>
              <a:ext uri="{FF2B5EF4-FFF2-40B4-BE49-F238E27FC236}">
                <a16:creationId xmlns:a16="http://schemas.microsoft.com/office/drawing/2014/main" id="{FA12408D-B7BF-92A3-68C7-E48E94169963}"/>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7" name="正方形/長方形 26">
            <a:extLst>
              <a:ext uri="{FF2B5EF4-FFF2-40B4-BE49-F238E27FC236}">
                <a16:creationId xmlns:a16="http://schemas.microsoft.com/office/drawing/2014/main" id="{78582137-DED4-0466-62DC-B4F2EED9AFF1}"/>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8" name="正方形/長方形 27">
            <a:extLst>
              <a:ext uri="{FF2B5EF4-FFF2-40B4-BE49-F238E27FC236}">
                <a16:creationId xmlns:a16="http://schemas.microsoft.com/office/drawing/2014/main" id="{3472B15B-EFD8-E9D5-EFCD-C4F223EE59C7}"/>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9" name="正方形/長方形 28">
            <a:extLst>
              <a:ext uri="{FF2B5EF4-FFF2-40B4-BE49-F238E27FC236}">
                <a16:creationId xmlns:a16="http://schemas.microsoft.com/office/drawing/2014/main" id="{BDB822F0-9FB3-DE41-4112-9CA84EC10EE1}"/>
              </a:ext>
            </a:extLst>
          </p:cNvPr>
          <p:cNvSpPr/>
          <p:nvPr/>
        </p:nvSpPr>
        <p:spPr>
          <a:xfrm>
            <a:off x="6999877"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ターゲット</a:t>
            </a:r>
          </a:p>
        </p:txBody>
      </p:sp>
      <p:sp>
        <p:nvSpPr>
          <p:cNvPr id="30" name="正方形/長方形 29">
            <a:extLst>
              <a:ext uri="{FF2B5EF4-FFF2-40B4-BE49-F238E27FC236}">
                <a16:creationId xmlns:a16="http://schemas.microsoft.com/office/drawing/2014/main" id="{DDEA9713-E620-C150-3BCA-684742DD7A75}"/>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7" name="正方形/長方形 36">
            <a:extLst>
              <a:ext uri="{FF2B5EF4-FFF2-40B4-BE49-F238E27FC236}">
                <a16:creationId xmlns:a16="http://schemas.microsoft.com/office/drawing/2014/main" id="{7C80DEA6-C9B5-3115-6E25-4D19CC4C9716}"/>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38" name="正方形/長方形 37">
            <a:extLst>
              <a:ext uri="{FF2B5EF4-FFF2-40B4-BE49-F238E27FC236}">
                <a16:creationId xmlns:a16="http://schemas.microsoft.com/office/drawing/2014/main" id="{7E7D5473-0234-21B8-E170-A3FAB4FE8B4A}"/>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cxnSp>
        <p:nvCxnSpPr>
          <p:cNvPr id="22" name="直線矢印コネクタ 21">
            <a:extLst>
              <a:ext uri="{FF2B5EF4-FFF2-40B4-BE49-F238E27FC236}">
                <a16:creationId xmlns:a16="http://schemas.microsoft.com/office/drawing/2014/main" id="{AB04D26F-5AC4-2103-0186-BA6D34B3D8ED}"/>
              </a:ext>
            </a:extLst>
          </p:cNvPr>
          <p:cNvCxnSpPr>
            <a:cxnSpLocks/>
          </p:cNvCxnSpPr>
          <p:nvPr/>
        </p:nvCxnSpPr>
        <p:spPr>
          <a:xfrm flipV="1">
            <a:off x="4277276" y="6158975"/>
            <a:ext cx="513878" cy="41703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 name="矢印: 五方向 4">
            <a:extLst>
              <a:ext uri="{FF2B5EF4-FFF2-40B4-BE49-F238E27FC236}">
                <a16:creationId xmlns:a16="http://schemas.microsoft.com/office/drawing/2014/main" id="{85D8D89D-7723-9AEF-4C51-186A0D1C43AA}"/>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7B3BD05A-1F52-5FCC-1A43-9983FFA7CE13}"/>
              </a:ext>
            </a:extLst>
          </p:cNvPr>
          <p:cNvGrpSpPr/>
          <p:nvPr/>
        </p:nvGrpSpPr>
        <p:grpSpPr>
          <a:xfrm>
            <a:off x="8150383" y="298946"/>
            <a:ext cx="2346718" cy="403175"/>
            <a:chOff x="8150383" y="298946"/>
            <a:chExt cx="2346718" cy="403175"/>
          </a:xfrm>
        </p:grpSpPr>
        <p:sp>
          <p:nvSpPr>
            <p:cNvPr id="12" name="正方形/長方形 11">
              <a:extLst>
                <a:ext uri="{FF2B5EF4-FFF2-40B4-BE49-F238E27FC236}">
                  <a16:creationId xmlns:a16="http://schemas.microsoft.com/office/drawing/2014/main" id="{D89643BC-86C8-5D62-8706-03B81A83A677}"/>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CDE25C8C-65F6-69AE-7E61-8794F474F753}"/>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71F47FF-22BE-32D9-0830-54B8563037B5}"/>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0A0942A-D219-5209-D9A6-0CA19925D885}"/>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3" name="正方形/長方形 22">
              <a:extLst>
                <a:ext uri="{FF2B5EF4-FFF2-40B4-BE49-F238E27FC236}">
                  <a16:creationId xmlns:a16="http://schemas.microsoft.com/office/drawing/2014/main" id="{0B8106F7-080F-B67E-3E75-A0BAA3147F5E}"/>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32" name="図 31" descr="グラフ, 折れ線グラフ&#10;&#10;AI 生成コンテンツは誤りを含む可能性があります。">
            <a:extLst>
              <a:ext uri="{FF2B5EF4-FFF2-40B4-BE49-F238E27FC236}">
                <a16:creationId xmlns:a16="http://schemas.microsoft.com/office/drawing/2014/main" id="{BBE073D5-8872-B5F6-0A86-D59ACDF207F6}"/>
              </a:ext>
            </a:extLst>
          </p:cNvPr>
          <p:cNvPicPr>
            <a:picLocks noChangeAspect="1"/>
          </p:cNvPicPr>
          <p:nvPr/>
        </p:nvPicPr>
        <p:blipFill>
          <a:blip r:embed="rId3"/>
          <a:stretch>
            <a:fillRect/>
          </a:stretch>
        </p:blipFill>
        <p:spPr>
          <a:xfrm>
            <a:off x="558799" y="5322112"/>
            <a:ext cx="5752800" cy="2010417"/>
          </a:xfrm>
          <a:prstGeom prst="rect">
            <a:avLst/>
          </a:prstGeom>
          <a:ln>
            <a:solidFill>
              <a:schemeClr val="bg1">
                <a:lumMod val="85000"/>
              </a:schemeClr>
            </a:solidFill>
          </a:ln>
        </p:spPr>
      </p:pic>
      <p:pic>
        <p:nvPicPr>
          <p:cNvPr id="36" name="図 35" descr="グラフ が含まれている画像&#10;&#10;AI 生成コンテンツは誤りを含む可能性があります。">
            <a:extLst>
              <a:ext uri="{FF2B5EF4-FFF2-40B4-BE49-F238E27FC236}">
                <a16:creationId xmlns:a16="http://schemas.microsoft.com/office/drawing/2014/main" id="{E02301D0-E49C-3EAC-C4C9-5290E33DE977}"/>
              </a:ext>
            </a:extLst>
          </p:cNvPr>
          <p:cNvPicPr>
            <a:picLocks noChangeAspect="1"/>
          </p:cNvPicPr>
          <p:nvPr/>
        </p:nvPicPr>
        <p:blipFill>
          <a:blip r:embed="rId4"/>
          <a:stretch>
            <a:fillRect/>
          </a:stretch>
        </p:blipFill>
        <p:spPr>
          <a:xfrm>
            <a:off x="558799" y="2934104"/>
            <a:ext cx="5752800" cy="2119746"/>
          </a:xfrm>
          <a:prstGeom prst="rect">
            <a:avLst/>
          </a:prstGeom>
          <a:ln>
            <a:solidFill>
              <a:schemeClr val="bg1">
                <a:lumMod val="85000"/>
              </a:schemeClr>
            </a:solidFill>
          </a:ln>
        </p:spPr>
      </p:pic>
      <p:sp>
        <p:nvSpPr>
          <p:cNvPr id="40" name="正方形/長方形 39">
            <a:extLst>
              <a:ext uri="{FF2B5EF4-FFF2-40B4-BE49-F238E27FC236}">
                <a16:creationId xmlns:a16="http://schemas.microsoft.com/office/drawing/2014/main" id="{CA5439D0-6383-CD39-2661-36238CCFD522}"/>
              </a:ext>
            </a:extLst>
          </p:cNvPr>
          <p:cNvSpPr/>
          <p:nvPr/>
        </p:nvSpPr>
        <p:spPr>
          <a:xfrm>
            <a:off x="3126554" y="3335674"/>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香港</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46.1%</a:t>
            </a:r>
            <a:endParaRPr kumimoji="0" lang="ja-JP" altLang="en-US" sz="1050" kern="0">
              <a:solidFill>
                <a:schemeClr val="tx1"/>
              </a:solidFill>
              <a:latin typeface="Meiryo UI"/>
              <a:ea typeface="Meiryo UI"/>
            </a:endParaRPr>
          </a:p>
        </p:txBody>
      </p:sp>
      <p:sp>
        <p:nvSpPr>
          <p:cNvPr id="42" name="正方形/長方形 41">
            <a:extLst>
              <a:ext uri="{FF2B5EF4-FFF2-40B4-BE49-F238E27FC236}">
                <a16:creationId xmlns:a16="http://schemas.microsoft.com/office/drawing/2014/main" id="{DAAC2353-4B9C-A375-519C-C7D2BB0FD2BC}"/>
              </a:ext>
            </a:extLst>
          </p:cNvPr>
          <p:cNvSpPr/>
          <p:nvPr/>
        </p:nvSpPr>
        <p:spPr>
          <a:xfrm>
            <a:off x="822341" y="4568348"/>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韓国</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26.6%</a:t>
            </a:r>
            <a:endParaRPr kumimoji="0" lang="ja-JP" altLang="en-US" sz="1050" kern="0">
              <a:solidFill>
                <a:schemeClr val="tx1"/>
              </a:solidFill>
              <a:latin typeface="Meiryo UI"/>
              <a:ea typeface="Meiryo UI"/>
            </a:endParaRPr>
          </a:p>
        </p:txBody>
      </p:sp>
      <p:sp>
        <p:nvSpPr>
          <p:cNvPr id="44" name="正方形/長方形 43">
            <a:extLst>
              <a:ext uri="{FF2B5EF4-FFF2-40B4-BE49-F238E27FC236}">
                <a16:creationId xmlns:a16="http://schemas.microsoft.com/office/drawing/2014/main" id="{F70E50AC-D9FF-078E-0549-D652958F31DB}"/>
              </a:ext>
            </a:extLst>
          </p:cNvPr>
          <p:cNvSpPr/>
          <p:nvPr/>
        </p:nvSpPr>
        <p:spPr>
          <a:xfrm>
            <a:off x="889894" y="3249884"/>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中国</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6.6%</a:t>
            </a:r>
            <a:endParaRPr kumimoji="0" lang="ja-JP" altLang="en-US" sz="1050" kern="0">
              <a:solidFill>
                <a:schemeClr val="tx1"/>
              </a:solidFill>
              <a:latin typeface="Meiryo UI"/>
              <a:ea typeface="Meiryo UI"/>
            </a:endParaRPr>
          </a:p>
        </p:txBody>
      </p:sp>
      <p:sp>
        <p:nvSpPr>
          <p:cNvPr id="47" name="正方形/長方形 46">
            <a:extLst>
              <a:ext uri="{FF2B5EF4-FFF2-40B4-BE49-F238E27FC236}">
                <a16:creationId xmlns:a16="http://schemas.microsoft.com/office/drawing/2014/main" id="{EB00AD27-8557-2669-CEE0-8A29B9237797}"/>
              </a:ext>
            </a:extLst>
          </p:cNvPr>
          <p:cNvSpPr/>
          <p:nvPr/>
        </p:nvSpPr>
        <p:spPr>
          <a:xfrm>
            <a:off x="715374" y="3835219"/>
            <a:ext cx="616336" cy="312583"/>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algn="ctr" fontAlgn="auto">
              <a:spcBef>
                <a:spcPts val="0"/>
              </a:spcBef>
              <a:spcAft>
                <a:spcPts val="0"/>
              </a:spcAft>
            </a:pPr>
            <a:r>
              <a:rPr kumimoji="0" lang="ja-JP" altLang="en-US" sz="1050" kern="0">
                <a:solidFill>
                  <a:schemeClr val="tx1"/>
                </a:solidFill>
                <a:latin typeface="Meiryo UI"/>
                <a:ea typeface="Meiryo UI"/>
              </a:rPr>
              <a:t>台湾</a:t>
            </a:r>
            <a:endParaRPr kumimoji="0" lang="en-US" altLang="ja-JP" sz="1050" kern="0">
              <a:solidFill>
                <a:schemeClr val="tx1"/>
              </a:solidFill>
              <a:latin typeface="Meiryo UI"/>
              <a:ea typeface="Meiryo UI"/>
            </a:endParaRPr>
          </a:p>
          <a:p>
            <a:pPr algn="ctr" fontAlgn="auto">
              <a:spcBef>
                <a:spcPts val="0"/>
              </a:spcBef>
              <a:spcAft>
                <a:spcPts val="0"/>
              </a:spcAft>
            </a:pPr>
            <a:r>
              <a:rPr kumimoji="0" lang="en-US" altLang="ja-JP" sz="1050" kern="0">
                <a:solidFill>
                  <a:schemeClr val="tx1"/>
                </a:solidFill>
                <a:latin typeface="Meiryo UI"/>
                <a:ea typeface="Meiryo UI"/>
              </a:rPr>
              <a:t>10.8%</a:t>
            </a:r>
            <a:endParaRPr kumimoji="0" lang="ja-JP" altLang="en-US" sz="1050" kern="0">
              <a:solidFill>
                <a:schemeClr val="tx1"/>
              </a:solidFill>
              <a:latin typeface="Meiryo UI"/>
              <a:ea typeface="Meiryo UI"/>
            </a:endParaRPr>
          </a:p>
        </p:txBody>
      </p:sp>
      <p:cxnSp>
        <p:nvCxnSpPr>
          <p:cNvPr id="48" name="直線矢印コネクタ 47">
            <a:extLst>
              <a:ext uri="{FF2B5EF4-FFF2-40B4-BE49-F238E27FC236}">
                <a16:creationId xmlns:a16="http://schemas.microsoft.com/office/drawing/2014/main" id="{2A6EECB2-9B98-B560-99E5-BDD8585B5E53}"/>
              </a:ext>
            </a:extLst>
          </p:cNvPr>
          <p:cNvCxnSpPr>
            <a:cxnSpLocks/>
          </p:cNvCxnSpPr>
          <p:nvPr/>
        </p:nvCxnSpPr>
        <p:spPr>
          <a:xfrm flipV="1">
            <a:off x="4957545" y="6413679"/>
            <a:ext cx="944703" cy="24444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24">
            <a:extLst>
              <a:ext uri="{FF2B5EF4-FFF2-40B4-BE49-F238E27FC236}">
                <a16:creationId xmlns:a16="http://schemas.microsoft.com/office/drawing/2014/main" id="{2DFE3CA1-C806-C952-0724-F3573CCBEEE6}"/>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4" name="正方形/長方形 24">
            <a:extLst>
              <a:ext uri="{FF2B5EF4-FFF2-40B4-BE49-F238E27FC236}">
                <a16:creationId xmlns:a16="http://schemas.microsoft.com/office/drawing/2014/main" id="{3346F6B2-70E5-93D7-E87C-C90ED8A635C4}"/>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18" name="図 17">
            <a:extLst>
              <a:ext uri="{FF2B5EF4-FFF2-40B4-BE49-F238E27FC236}">
                <a16:creationId xmlns:a16="http://schemas.microsoft.com/office/drawing/2014/main" id="{CA8B4EC8-DAEF-F12C-A44E-1255103373D1}"/>
              </a:ext>
            </a:extLst>
          </p:cNvPr>
          <p:cNvPicPr>
            <a:picLocks noChangeAspect="1"/>
          </p:cNvPicPr>
          <p:nvPr/>
        </p:nvPicPr>
        <p:blipFill>
          <a:blip r:embed="rId5"/>
          <a:stretch>
            <a:fillRect/>
          </a:stretch>
        </p:blipFill>
        <p:spPr>
          <a:xfrm>
            <a:off x="4083139" y="5648776"/>
            <a:ext cx="1914792" cy="181000"/>
          </a:xfrm>
          <a:prstGeom prst="rect">
            <a:avLst/>
          </a:prstGeom>
          <a:noFill/>
          <a:ln w="19050">
            <a:solidFill>
              <a:schemeClr val="bg1">
                <a:lumMod val="65000"/>
              </a:schemeClr>
            </a:solidFill>
            <a:prstDash val="solid"/>
          </a:ln>
        </p:spPr>
      </p:pic>
      <p:cxnSp>
        <p:nvCxnSpPr>
          <p:cNvPr id="9" name="直線コネクタ 8">
            <a:extLst>
              <a:ext uri="{FF2B5EF4-FFF2-40B4-BE49-F238E27FC236}">
                <a16:creationId xmlns:a16="http://schemas.microsoft.com/office/drawing/2014/main" id="{92D9DBD1-AEC6-D87A-3686-8F47F1E895E2}"/>
              </a:ext>
            </a:extLst>
          </p:cNvPr>
          <p:cNvCxnSpPr>
            <a:cxnSpLocks/>
            <a:endCxn id="40" idx="1"/>
          </p:cNvCxnSpPr>
          <p:nvPr/>
        </p:nvCxnSpPr>
        <p:spPr>
          <a:xfrm flipV="1">
            <a:off x="2756747" y="3491966"/>
            <a:ext cx="369807" cy="15629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EE1FAB60-9682-FCAE-F752-2C2DA050BC44}"/>
              </a:ext>
            </a:extLst>
          </p:cNvPr>
          <p:cNvCxnSpPr>
            <a:cxnSpLocks/>
            <a:stCxn id="42" idx="3"/>
          </p:cNvCxnSpPr>
          <p:nvPr/>
        </p:nvCxnSpPr>
        <p:spPr>
          <a:xfrm flipV="1">
            <a:off x="1438677" y="4503583"/>
            <a:ext cx="308843" cy="22105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1701936-919F-42D6-E3CA-A853B4427E7C}"/>
              </a:ext>
            </a:extLst>
          </p:cNvPr>
          <p:cNvCxnSpPr>
            <a:cxnSpLocks/>
            <a:endCxn id="47" idx="3"/>
          </p:cNvCxnSpPr>
          <p:nvPr/>
        </p:nvCxnSpPr>
        <p:spPr>
          <a:xfrm flipH="1" flipV="1">
            <a:off x="1331710" y="3991511"/>
            <a:ext cx="300663" cy="1195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FF1FB8B1-793F-8013-4E38-10D195E65C81}"/>
              </a:ext>
            </a:extLst>
          </p:cNvPr>
          <p:cNvCxnSpPr>
            <a:cxnSpLocks/>
            <a:endCxn id="44" idx="3"/>
          </p:cNvCxnSpPr>
          <p:nvPr/>
        </p:nvCxnSpPr>
        <p:spPr>
          <a:xfrm flipH="1" flipV="1">
            <a:off x="1506230" y="3406176"/>
            <a:ext cx="193877" cy="24208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C90422D7-8478-F696-FDFE-2651E8CBA443}"/>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宿泊客のターゲット層を把握する＞宿泊客の属性（居住国・地域</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インバウンド）</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0893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64BB-D120-1A38-D095-3F7323B8921C}"/>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9074496-B19C-D5A2-849D-B7DD8D599CE2}"/>
              </a:ext>
            </a:extLst>
          </p:cNvPr>
          <p:cNvSpPr>
            <a:spLocks noGrp="1"/>
          </p:cNvSpPr>
          <p:nvPr>
            <p:ph type="title"/>
          </p:nvPr>
        </p:nvSpPr>
        <p:spPr/>
        <p:txBody>
          <a:bodyPr vert="horz">
            <a:noAutofit/>
          </a:bodyPr>
          <a:lstStyle/>
          <a:p>
            <a:r>
              <a:rPr lang="ja-JP" altLang="en-US" sz="1800">
                <a:solidFill>
                  <a:srgbClr val="000000"/>
                </a:solidFill>
              </a:rPr>
              <a:t>消費単価向上のポイントを把握する</a:t>
            </a:r>
            <a:br>
              <a:rPr lang="en-US" altLang="ja-JP" sz="1400">
                <a:solidFill>
                  <a:srgbClr val="000000"/>
                </a:solidFill>
              </a:rPr>
            </a:br>
            <a:r>
              <a:rPr lang="ja-JP" altLang="en-US" sz="1600" b="0">
                <a:solidFill>
                  <a:srgbClr val="000000"/>
                </a:solidFill>
              </a:rPr>
              <a:t>購入単価層</a:t>
            </a:r>
            <a:endParaRPr lang="ja-JP" altLang="en-US" sz="1600">
              <a:solidFill>
                <a:srgbClr val="000000"/>
              </a:solidFill>
            </a:endParaRPr>
          </a:p>
        </p:txBody>
      </p:sp>
      <p:sp>
        <p:nvSpPr>
          <p:cNvPr id="7" name="Text Placeholder 7">
            <a:extLst>
              <a:ext uri="{FF2B5EF4-FFF2-40B4-BE49-F238E27FC236}">
                <a16:creationId xmlns:a16="http://schemas.microsoft.com/office/drawing/2014/main" id="{C5879474-C409-6F74-FBFD-E1A251ECF98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宿泊客の購入単価層を分析し、地域の消費傾向を把握する。</a:t>
            </a:r>
          </a:p>
        </p:txBody>
      </p:sp>
      <p:sp>
        <p:nvSpPr>
          <p:cNvPr id="10" name="正方形/長方形 24">
            <a:extLst>
              <a:ext uri="{FF2B5EF4-FFF2-40B4-BE49-F238E27FC236}">
                <a16:creationId xmlns:a16="http://schemas.microsoft.com/office/drawing/2014/main" id="{8BD00366-D120-FA47-4E2F-DA99253D30BE}"/>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国内・インバウンドの宿泊客の購入単価層を分析することで、地域においてどの金額層で消費を行っている宿泊客が多いのか把握します。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年の国内宿泊客は、 「</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10,000~29,999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円」の購入単価層が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51.8%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と最も多く、次いで「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~9,999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円」（</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28.2%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）となっており、いずれの金額層も</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年以降同水準で推移している。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年のインバウンド宿泊客は、「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10,000~29,999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円」の購入単価層が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48.2%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と最も多く 、次いで「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30,000~49,999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円」 （</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27.7%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）となっている。また、 「</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~9,999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円」の金額層が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年以降増加している。</a:t>
            </a:r>
          </a:p>
        </p:txBody>
      </p:sp>
      <p:sp>
        <p:nvSpPr>
          <p:cNvPr id="2" name="スライド番号プレースホルダー 1">
            <a:extLst>
              <a:ext uri="{FF2B5EF4-FFF2-40B4-BE49-F238E27FC236}">
                <a16:creationId xmlns:a16="http://schemas.microsoft.com/office/drawing/2014/main" id="{A94CACB2-9E80-54C5-AED2-6E4E7B6A52D9}"/>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18</a:t>
            </a:fld>
            <a:endParaRPr lang="ja-JP" altLang="en-US"/>
          </a:p>
        </p:txBody>
      </p:sp>
      <p:sp>
        <p:nvSpPr>
          <p:cNvPr id="16" name="矢印: 五方向 15">
            <a:extLst>
              <a:ext uri="{FF2B5EF4-FFF2-40B4-BE49-F238E27FC236}">
                <a16:creationId xmlns:a16="http://schemas.microsoft.com/office/drawing/2014/main" id="{2CBEF2C9-F1EF-6540-8482-24BBF4B94B4A}"/>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0EFE512-465B-5ED8-6BA3-3313F2F6D581}"/>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1" name="正方形/長方形 20">
            <a:extLst>
              <a:ext uri="{FF2B5EF4-FFF2-40B4-BE49-F238E27FC236}">
                <a16:creationId xmlns:a16="http://schemas.microsoft.com/office/drawing/2014/main" id="{424E4C4E-3725-DF34-9DE7-3155232830FE}"/>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4" name="正方形/長方形 23">
            <a:extLst>
              <a:ext uri="{FF2B5EF4-FFF2-40B4-BE49-F238E27FC236}">
                <a16:creationId xmlns:a16="http://schemas.microsoft.com/office/drawing/2014/main" id="{E20956F0-4095-3E2E-96FF-429908275F67}"/>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5" name="正方形/長方形 24">
            <a:extLst>
              <a:ext uri="{FF2B5EF4-FFF2-40B4-BE49-F238E27FC236}">
                <a16:creationId xmlns:a16="http://schemas.microsoft.com/office/drawing/2014/main" id="{7D6B153B-C250-4F79-0691-C57372989E16}"/>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6" name="正方形/長方形 25">
            <a:extLst>
              <a:ext uri="{FF2B5EF4-FFF2-40B4-BE49-F238E27FC236}">
                <a16:creationId xmlns:a16="http://schemas.microsoft.com/office/drawing/2014/main" id="{17488900-C92F-84FC-5173-309D580F8D72}"/>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7" name="正方形/長方形 26">
            <a:extLst>
              <a:ext uri="{FF2B5EF4-FFF2-40B4-BE49-F238E27FC236}">
                <a16:creationId xmlns:a16="http://schemas.microsoft.com/office/drawing/2014/main" id="{E203A293-F53D-C998-4276-FADB58CADC5C}"/>
              </a:ext>
            </a:extLst>
          </p:cNvPr>
          <p:cNvSpPr/>
          <p:nvPr/>
        </p:nvSpPr>
        <p:spPr>
          <a:xfrm>
            <a:off x="7475488"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消費単価</a:t>
            </a:r>
          </a:p>
        </p:txBody>
      </p:sp>
      <p:sp>
        <p:nvSpPr>
          <p:cNvPr id="34" name="正方形/長方形 33">
            <a:extLst>
              <a:ext uri="{FF2B5EF4-FFF2-40B4-BE49-F238E27FC236}">
                <a16:creationId xmlns:a16="http://schemas.microsoft.com/office/drawing/2014/main" id="{953CC7DC-ABC9-1B91-B7EB-B39602AFF635}"/>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5" name="正方形/長方形 34">
            <a:extLst>
              <a:ext uri="{FF2B5EF4-FFF2-40B4-BE49-F238E27FC236}">
                <a16:creationId xmlns:a16="http://schemas.microsoft.com/office/drawing/2014/main" id="{C8C3A7B8-D686-67E3-E786-DBCFC2B15434}"/>
              </a:ext>
            </a:extLst>
          </p:cNvPr>
          <p:cNvSpPr/>
          <p:nvPr/>
        </p:nvSpPr>
        <p:spPr>
          <a:xfrm>
            <a:off x="7492333" y="301444"/>
            <a:ext cx="444274"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14FECDA6-92D3-D4C8-B907-C90FA55983DD}"/>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EF7C1FD-C576-C462-B57A-C6BC293F8A39}"/>
              </a:ext>
            </a:extLst>
          </p:cNvPr>
          <p:cNvGrpSpPr/>
          <p:nvPr/>
        </p:nvGrpSpPr>
        <p:grpSpPr>
          <a:xfrm>
            <a:off x="8150383" y="298946"/>
            <a:ext cx="2346718" cy="403175"/>
            <a:chOff x="8150383" y="298946"/>
            <a:chExt cx="2346718" cy="403175"/>
          </a:xfrm>
        </p:grpSpPr>
        <p:sp>
          <p:nvSpPr>
            <p:cNvPr id="11" name="正方形/長方形 10">
              <a:extLst>
                <a:ext uri="{FF2B5EF4-FFF2-40B4-BE49-F238E27FC236}">
                  <a16:creationId xmlns:a16="http://schemas.microsoft.com/office/drawing/2014/main" id="{48FA39C4-9593-37EC-40DA-C4673E0068E0}"/>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4405C6CE-E61C-5925-3E71-FE6D138B2603}"/>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DFD9FB-0FA7-A0E4-C8C0-CDE794F3AB53}"/>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A3B9283-54F8-6415-B058-2F2528E3E0E0}"/>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5" name="正方形/長方形 14">
              <a:extLst>
                <a:ext uri="{FF2B5EF4-FFF2-40B4-BE49-F238E27FC236}">
                  <a16:creationId xmlns:a16="http://schemas.microsoft.com/office/drawing/2014/main" id="{CC943A25-6E79-9775-49E6-2FF860436993}"/>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0" name="図 19" descr="グラフィカル ユーザー インターフェイス が含まれている画像&#10;&#10;AI 生成コンテンツは誤りを含む可能性があります。">
            <a:extLst>
              <a:ext uri="{FF2B5EF4-FFF2-40B4-BE49-F238E27FC236}">
                <a16:creationId xmlns:a16="http://schemas.microsoft.com/office/drawing/2014/main" id="{0DDE663E-F452-5E32-018A-C3E991219F50}"/>
              </a:ext>
            </a:extLst>
          </p:cNvPr>
          <p:cNvPicPr>
            <a:picLocks noChangeAspect="1"/>
          </p:cNvPicPr>
          <p:nvPr/>
        </p:nvPicPr>
        <p:blipFill>
          <a:blip r:embed="rId3"/>
          <a:stretch>
            <a:fillRect/>
          </a:stretch>
        </p:blipFill>
        <p:spPr>
          <a:xfrm>
            <a:off x="558799" y="2934225"/>
            <a:ext cx="5752800" cy="4172959"/>
          </a:xfrm>
          <a:prstGeom prst="rect">
            <a:avLst/>
          </a:prstGeom>
          <a:ln>
            <a:solidFill>
              <a:schemeClr val="bg1">
                <a:lumMod val="85000"/>
              </a:schemeClr>
            </a:solidFill>
          </a:ln>
        </p:spPr>
      </p:pic>
      <p:sp>
        <p:nvSpPr>
          <p:cNvPr id="23" name="正方形/長方形 22">
            <a:extLst>
              <a:ext uri="{FF2B5EF4-FFF2-40B4-BE49-F238E27FC236}">
                <a16:creationId xmlns:a16="http://schemas.microsoft.com/office/drawing/2014/main" id="{403546C1-5386-407E-26A4-135B1C5A9A87}"/>
              </a:ext>
            </a:extLst>
          </p:cNvPr>
          <p:cNvSpPr/>
          <p:nvPr/>
        </p:nvSpPr>
        <p:spPr>
          <a:xfrm flipH="1">
            <a:off x="2434329" y="4573262"/>
            <a:ext cx="2675981" cy="96853"/>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7" name="正方形/長方形 24">
            <a:extLst>
              <a:ext uri="{FF2B5EF4-FFF2-40B4-BE49-F238E27FC236}">
                <a16:creationId xmlns:a16="http://schemas.microsoft.com/office/drawing/2014/main" id="{FE4EBB27-E65A-5768-90DF-8FDBAB8A3B08}"/>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9" name="正方形/長方形 24">
            <a:extLst>
              <a:ext uri="{FF2B5EF4-FFF2-40B4-BE49-F238E27FC236}">
                <a16:creationId xmlns:a16="http://schemas.microsoft.com/office/drawing/2014/main" id="{37D30BB7-0E07-9130-D3DA-C4AFB0CA537E}"/>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30" name="正方形/長方形 29">
            <a:extLst>
              <a:ext uri="{FF2B5EF4-FFF2-40B4-BE49-F238E27FC236}">
                <a16:creationId xmlns:a16="http://schemas.microsoft.com/office/drawing/2014/main" id="{0E9E9A53-667B-C4B7-D0E8-69BAA94870F5}"/>
              </a:ext>
            </a:extLst>
          </p:cNvPr>
          <p:cNvSpPr/>
          <p:nvPr/>
        </p:nvSpPr>
        <p:spPr>
          <a:xfrm flipH="1">
            <a:off x="954279" y="4573262"/>
            <a:ext cx="1440000" cy="96853"/>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1" name="正方形/長方形 30">
            <a:extLst>
              <a:ext uri="{FF2B5EF4-FFF2-40B4-BE49-F238E27FC236}">
                <a16:creationId xmlns:a16="http://schemas.microsoft.com/office/drawing/2014/main" id="{340A8EAE-121E-A013-E203-F261BB419082}"/>
              </a:ext>
            </a:extLst>
          </p:cNvPr>
          <p:cNvSpPr/>
          <p:nvPr/>
        </p:nvSpPr>
        <p:spPr>
          <a:xfrm flipH="1">
            <a:off x="1974983" y="6657494"/>
            <a:ext cx="2520000" cy="96853"/>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2" name="正方形/長方形 31">
            <a:extLst>
              <a:ext uri="{FF2B5EF4-FFF2-40B4-BE49-F238E27FC236}">
                <a16:creationId xmlns:a16="http://schemas.microsoft.com/office/drawing/2014/main" id="{2776A57F-89B3-8E82-67D1-491C71955939}"/>
              </a:ext>
            </a:extLst>
          </p:cNvPr>
          <p:cNvSpPr/>
          <p:nvPr/>
        </p:nvSpPr>
        <p:spPr>
          <a:xfrm flipH="1">
            <a:off x="4514300" y="6657494"/>
            <a:ext cx="1404000" cy="96853"/>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33" name="直線矢印コネクタ 32">
            <a:extLst>
              <a:ext uri="{FF2B5EF4-FFF2-40B4-BE49-F238E27FC236}">
                <a16:creationId xmlns:a16="http://schemas.microsoft.com/office/drawing/2014/main" id="{BE5F094E-D4B3-BC9E-6C2B-8283B1E3B803}"/>
              </a:ext>
            </a:extLst>
          </p:cNvPr>
          <p:cNvCxnSpPr>
            <a:cxnSpLocks/>
          </p:cNvCxnSpPr>
          <p:nvPr/>
        </p:nvCxnSpPr>
        <p:spPr>
          <a:xfrm>
            <a:off x="1500389" y="6512271"/>
            <a:ext cx="343779" cy="24207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64EBC78E-2D5A-7AB6-EC36-3250B27F6293}"/>
              </a:ext>
            </a:extLst>
          </p:cNvPr>
          <p:cNvSpPr/>
          <p:nvPr/>
        </p:nvSpPr>
        <p:spPr>
          <a:xfrm>
            <a:off x="3071611" y="4116008"/>
            <a:ext cx="1680693"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10,000~29,999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a:t>
            </a:r>
            <a:r>
              <a:rPr kumimoji="0" lang="ja-JP" altLang="en-US" sz="1050" kern="0">
                <a:solidFill>
                  <a:schemeClr val="tx1"/>
                </a:solidFill>
                <a:latin typeface="Meiryo UI"/>
                <a:ea typeface="Meiryo UI"/>
              </a:rPr>
              <a:t>」</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51.8%</a:t>
            </a:r>
            <a:endParaRPr kumimoji="0" lang="ja-JP" altLang="en-US" sz="1050" kern="0">
              <a:solidFill>
                <a:schemeClr val="tx1"/>
              </a:solidFill>
              <a:latin typeface="Meiryo UI"/>
              <a:ea typeface="Meiryo UI"/>
            </a:endParaRPr>
          </a:p>
        </p:txBody>
      </p:sp>
      <p:cxnSp>
        <p:nvCxnSpPr>
          <p:cNvPr id="40" name="直線コネクタ 39">
            <a:extLst>
              <a:ext uri="{FF2B5EF4-FFF2-40B4-BE49-F238E27FC236}">
                <a16:creationId xmlns:a16="http://schemas.microsoft.com/office/drawing/2014/main" id="{00C3CD32-01BE-773B-A09C-43CEEFB2646E}"/>
              </a:ext>
            </a:extLst>
          </p:cNvPr>
          <p:cNvCxnSpPr>
            <a:cxnSpLocks/>
            <a:endCxn id="39" idx="2"/>
          </p:cNvCxnSpPr>
          <p:nvPr/>
        </p:nvCxnSpPr>
        <p:spPr>
          <a:xfrm flipV="1">
            <a:off x="3812146" y="4412410"/>
            <a:ext cx="99812" cy="22813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BE18712-7F06-36BD-C8B1-9BF914C49E78}"/>
              </a:ext>
            </a:extLst>
          </p:cNvPr>
          <p:cNvSpPr/>
          <p:nvPr/>
        </p:nvSpPr>
        <p:spPr>
          <a:xfrm>
            <a:off x="1412937" y="4116008"/>
            <a:ext cx="862461"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28.2%</a:t>
            </a:r>
            <a:endParaRPr kumimoji="0" lang="ja-JP" altLang="en-US" sz="1050" kern="0">
              <a:solidFill>
                <a:schemeClr val="tx1"/>
              </a:solidFill>
              <a:latin typeface="Meiryo UI"/>
              <a:ea typeface="Meiryo UI"/>
            </a:endParaRPr>
          </a:p>
        </p:txBody>
      </p:sp>
      <p:cxnSp>
        <p:nvCxnSpPr>
          <p:cNvPr id="44" name="直線コネクタ 43">
            <a:extLst>
              <a:ext uri="{FF2B5EF4-FFF2-40B4-BE49-F238E27FC236}">
                <a16:creationId xmlns:a16="http://schemas.microsoft.com/office/drawing/2014/main" id="{5AD17691-8928-3950-D531-4E23ED8EED45}"/>
              </a:ext>
            </a:extLst>
          </p:cNvPr>
          <p:cNvCxnSpPr>
            <a:cxnSpLocks/>
            <a:endCxn id="43" idx="2"/>
          </p:cNvCxnSpPr>
          <p:nvPr/>
        </p:nvCxnSpPr>
        <p:spPr>
          <a:xfrm flipV="1">
            <a:off x="1758860" y="4412410"/>
            <a:ext cx="85308" cy="22813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1C89B93B-9279-7111-5704-BE5FCDB97992}"/>
              </a:ext>
            </a:extLst>
          </p:cNvPr>
          <p:cNvSpPr/>
          <p:nvPr/>
        </p:nvSpPr>
        <p:spPr>
          <a:xfrm>
            <a:off x="4337917" y="6156456"/>
            <a:ext cx="1680693"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30,000~49,999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a:t>
            </a:r>
            <a:r>
              <a:rPr kumimoji="0" lang="ja-JP" altLang="en-US" sz="1050" kern="0">
                <a:solidFill>
                  <a:schemeClr val="tx1"/>
                </a:solidFill>
                <a:latin typeface="Meiryo UI"/>
                <a:ea typeface="Meiryo UI"/>
              </a:rPr>
              <a:t>」</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27.7%</a:t>
            </a:r>
            <a:endParaRPr kumimoji="0" lang="ja-JP" altLang="en-US" sz="1050" kern="0">
              <a:solidFill>
                <a:schemeClr val="tx1"/>
              </a:solidFill>
              <a:latin typeface="Meiryo UI"/>
              <a:ea typeface="Meiryo UI"/>
            </a:endParaRPr>
          </a:p>
        </p:txBody>
      </p:sp>
      <p:cxnSp>
        <p:nvCxnSpPr>
          <p:cNvPr id="52" name="直線コネクタ 51">
            <a:extLst>
              <a:ext uri="{FF2B5EF4-FFF2-40B4-BE49-F238E27FC236}">
                <a16:creationId xmlns:a16="http://schemas.microsoft.com/office/drawing/2014/main" id="{67BA1FCD-8C89-DF93-F785-B4672C0809BB}"/>
              </a:ext>
            </a:extLst>
          </p:cNvPr>
          <p:cNvCxnSpPr>
            <a:cxnSpLocks/>
            <a:endCxn id="51" idx="2"/>
          </p:cNvCxnSpPr>
          <p:nvPr/>
        </p:nvCxnSpPr>
        <p:spPr>
          <a:xfrm flipV="1">
            <a:off x="5078452" y="6452858"/>
            <a:ext cx="99812" cy="22813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7D2ECD3B-2090-6163-D2C6-AF30CB3E75D5}"/>
              </a:ext>
            </a:extLst>
          </p:cNvPr>
          <p:cNvSpPr/>
          <p:nvPr/>
        </p:nvSpPr>
        <p:spPr>
          <a:xfrm>
            <a:off x="2415972" y="6156456"/>
            <a:ext cx="1389003"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10,000~29,999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48.2%</a:t>
            </a:r>
            <a:endParaRPr kumimoji="0" lang="ja-JP" altLang="en-US" sz="1050" kern="0">
              <a:solidFill>
                <a:schemeClr val="tx1"/>
              </a:solidFill>
              <a:latin typeface="Meiryo UI"/>
              <a:ea typeface="Meiryo UI"/>
            </a:endParaRPr>
          </a:p>
        </p:txBody>
      </p:sp>
      <p:cxnSp>
        <p:nvCxnSpPr>
          <p:cNvPr id="54" name="直線コネクタ 53">
            <a:extLst>
              <a:ext uri="{FF2B5EF4-FFF2-40B4-BE49-F238E27FC236}">
                <a16:creationId xmlns:a16="http://schemas.microsoft.com/office/drawing/2014/main" id="{3E1E5796-2ADC-1D9D-3B01-4F54A94682F1}"/>
              </a:ext>
            </a:extLst>
          </p:cNvPr>
          <p:cNvCxnSpPr>
            <a:cxnSpLocks/>
            <a:endCxn id="53" idx="2"/>
          </p:cNvCxnSpPr>
          <p:nvPr/>
        </p:nvCxnSpPr>
        <p:spPr>
          <a:xfrm flipV="1">
            <a:off x="3025166" y="6452858"/>
            <a:ext cx="85308" cy="22813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282929D-AB85-3C2F-951F-D1F6EA2A6B55}"/>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＞消費単価向上のポイントを把握する＞購入単価層</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720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73D8-6A3F-F4A5-A35B-36B6F3F9399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E0583EFF-0F4A-685C-C8A3-B1E02C4FB8C9}"/>
              </a:ext>
            </a:extLst>
          </p:cNvPr>
          <p:cNvSpPr>
            <a:spLocks noGrp="1"/>
          </p:cNvSpPr>
          <p:nvPr>
            <p:ph type="title"/>
          </p:nvPr>
        </p:nvSpPr>
        <p:spPr/>
        <p:txBody>
          <a:bodyPr vert="horz">
            <a:noAutofit/>
          </a:bodyPr>
          <a:lstStyle/>
          <a:p>
            <a:r>
              <a:rPr lang="ja-JP" altLang="en-US" sz="1800">
                <a:solidFill>
                  <a:srgbClr val="000000"/>
                </a:solidFill>
              </a:rPr>
              <a:t>消費単価向上のポイントを把握する</a:t>
            </a:r>
            <a:br>
              <a:rPr lang="en-US" altLang="ja-JP" sz="1400">
                <a:solidFill>
                  <a:srgbClr val="000000"/>
                </a:solidFill>
              </a:rPr>
            </a:br>
            <a:r>
              <a:rPr lang="ja-JP" altLang="en-US" sz="1400" b="0">
                <a:solidFill>
                  <a:srgbClr val="000000"/>
                </a:solidFill>
              </a:rPr>
              <a:t>購入単価層</a:t>
            </a:r>
            <a:r>
              <a:rPr lang="en-US" altLang="ja-JP" sz="1400" b="0">
                <a:solidFill>
                  <a:srgbClr val="000000"/>
                </a:solidFill>
              </a:rPr>
              <a:t>×</a:t>
            </a:r>
            <a:r>
              <a:rPr lang="ja-JP" altLang="en-US" sz="1400" b="0">
                <a:solidFill>
                  <a:srgbClr val="000000"/>
                </a:solidFill>
              </a:rPr>
              <a:t>宿泊客の属性（年齢層</a:t>
            </a:r>
            <a:r>
              <a:rPr lang="en-US" altLang="ja-JP" sz="1400" b="0">
                <a:solidFill>
                  <a:srgbClr val="000000"/>
                </a:solidFill>
              </a:rPr>
              <a:t>-</a:t>
            </a:r>
            <a:r>
              <a:rPr lang="ja-JP" altLang="en-US" sz="1400" b="0">
                <a:solidFill>
                  <a:srgbClr val="000000"/>
                </a:solidFill>
              </a:rPr>
              <a:t>国内）</a:t>
            </a:r>
            <a:endParaRPr lang="ja-JP" altLang="en-US" sz="1600">
              <a:solidFill>
                <a:srgbClr val="000000"/>
              </a:solidFill>
            </a:endParaRPr>
          </a:p>
        </p:txBody>
      </p:sp>
      <p:sp>
        <p:nvSpPr>
          <p:cNvPr id="7" name="Text Placeholder 7">
            <a:extLst>
              <a:ext uri="{FF2B5EF4-FFF2-40B4-BE49-F238E27FC236}">
                <a16:creationId xmlns:a16="http://schemas.microsoft.com/office/drawing/2014/main" id="{5D47293B-D6EB-1F12-9D69-60E5C15640E0}"/>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宿泊客の属性や購入単価層を掛け合わせて分析し、消費単価向上のポイントとなる宿泊客の属性を把握する。</a:t>
            </a:r>
          </a:p>
        </p:txBody>
      </p:sp>
      <p:sp>
        <p:nvSpPr>
          <p:cNvPr id="10" name="正方形/長方形 24">
            <a:extLst>
              <a:ext uri="{FF2B5EF4-FFF2-40B4-BE49-F238E27FC236}">
                <a16:creationId xmlns:a16="http://schemas.microsoft.com/office/drawing/2014/main" id="{646B4E35-C9B5-4FE4-910C-101EBE188C3F}"/>
              </a:ext>
            </a:extLst>
          </p:cNvPr>
          <p:cNvSpPr/>
          <p:nvPr/>
        </p:nvSpPr>
        <p:spPr>
          <a:xfrm>
            <a:off x="6492930" y="1983661"/>
            <a:ext cx="3641668"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宿泊客の購入単価層と属性（年齢層、居住国、参加形態など）を掛け合わせ、下記の観点で分析することで、地域の消費単価向上に向けて今後注力ポイントとなる層を把握します。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0"/>
              </a:spcAft>
              <a:buFont typeface="Wingdings" panose="05000000000000000000" pitchFamily="2" charset="2"/>
              <a:buChar char="ü"/>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購入単価層が高い宿泊客の属性は何か</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ü"/>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既に誘客できている層のうち、特に購入単価層が低い宿泊客の属性は何か</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該当の層に向けた高付加価値な観光コンテンツの開発を行い、消費の機会を提供することで、地域の消費単価向上に繋げます。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観光地としての方向性が類似している地域（地理的特性、観光資源の種類・規模、観光従事者の規模など）と比較して分析することで目標とする水準を検討することも有用です。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100,000~149,999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円」の高単価の購入単価層においては、 「中年層（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40-59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歳）」の割合が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63.5%</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、「老年層（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）」の割合が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30.2%</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と、他の購入単価層と比較して高くなっている。</a:t>
            </a:r>
          </a:p>
        </p:txBody>
      </p:sp>
      <p:sp>
        <p:nvSpPr>
          <p:cNvPr id="2" name="スライド番号プレースホルダー 1">
            <a:extLst>
              <a:ext uri="{FF2B5EF4-FFF2-40B4-BE49-F238E27FC236}">
                <a16:creationId xmlns:a16="http://schemas.microsoft.com/office/drawing/2014/main" id="{C32B5608-1EE4-E5EF-5ED2-54BCD1471BD6}"/>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19</a:t>
            </a:fld>
            <a:endParaRPr lang="ja-JP" altLang="en-US"/>
          </a:p>
        </p:txBody>
      </p:sp>
      <p:sp>
        <p:nvSpPr>
          <p:cNvPr id="16" name="矢印: 五方向 15">
            <a:extLst>
              <a:ext uri="{FF2B5EF4-FFF2-40B4-BE49-F238E27FC236}">
                <a16:creationId xmlns:a16="http://schemas.microsoft.com/office/drawing/2014/main" id="{D42E7708-DDAC-CD7A-199E-E908F08F21C1}"/>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A9A2EDEE-2A54-10C5-0443-9E1F60E1B9D3}"/>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1" name="正方形/長方形 20">
            <a:extLst>
              <a:ext uri="{FF2B5EF4-FFF2-40B4-BE49-F238E27FC236}">
                <a16:creationId xmlns:a16="http://schemas.microsoft.com/office/drawing/2014/main" id="{AF91319F-77A9-DDBB-EC53-47F885677EF1}"/>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4" name="正方形/長方形 23">
            <a:extLst>
              <a:ext uri="{FF2B5EF4-FFF2-40B4-BE49-F238E27FC236}">
                <a16:creationId xmlns:a16="http://schemas.microsoft.com/office/drawing/2014/main" id="{D58625CE-EDAE-91CA-3D4F-7FEF96843A33}"/>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5" name="正方形/長方形 24">
            <a:extLst>
              <a:ext uri="{FF2B5EF4-FFF2-40B4-BE49-F238E27FC236}">
                <a16:creationId xmlns:a16="http://schemas.microsoft.com/office/drawing/2014/main" id="{41257C2D-A687-3263-7D60-F694D1D61662}"/>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6" name="正方形/長方形 25">
            <a:extLst>
              <a:ext uri="{FF2B5EF4-FFF2-40B4-BE49-F238E27FC236}">
                <a16:creationId xmlns:a16="http://schemas.microsoft.com/office/drawing/2014/main" id="{B263C9EB-4C24-6565-4102-AAE8B7CEFA65}"/>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7" name="正方形/長方形 26">
            <a:extLst>
              <a:ext uri="{FF2B5EF4-FFF2-40B4-BE49-F238E27FC236}">
                <a16:creationId xmlns:a16="http://schemas.microsoft.com/office/drawing/2014/main" id="{19B26172-6D3A-8F98-BA6E-414874C5C657}"/>
              </a:ext>
            </a:extLst>
          </p:cNvPr>
          <p:cNvSpPr/>
          <p:nvPr/>
        </p:nvSpPr>
        <p:spPr>
          <a:xfrm>
            <a:off x="7475488"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消費単価</a:t>
            </a:r>
          </a:p>
        </p:txBody>
      </p:sp>
      <p:sp>
        <p:nvSpPr>
          <p:cNvPr id="34" name="正方形/長方形 33">
            <a:extLst>
              <a:ext uri="{FF2B5EF4-FFF2-40B4-BE49-F238E27FC236}">
                <a16:creationId xmlns:a16="http://schemas.microsoft.com/office/drawing/2014/main" id="{1F25F487-DEDD-4CF9-57D6-9167BC7F48A2}"/>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5" name="正方形/長方形 34">
            <a:extLst>
              <a:ext uri="{FF2B5EF4-FFF2-40B4-BE49-F238E27FC236}">
                <a16:creationId xmlns:a16="http://schemas.microsoft.com/office/drawing/2014/main" id="{9314EED8-0A88-0FED-93C2-9CA6A3671D8A}"/>
              </a:ext>
            </a:extLst>
          </p:cNvPr>
          <p:cNvSpPr/>
          <p:nvPr/>
        </p:nvSpPr>
        <p:spPr>
          <a:xfrm>
            <a:off x="7492333" y="301444"/>
            <a:ext cx="444274"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単価上げる</a:t>
            </a:r>
          </a:p>
        </p:txBody>
      </p:sp>
      <p:sp>
        <p:nvSpPr>
          <p:cNvPr id="11" name="矢印: 五方向 10">
            <a:extLst>
              <a:ext uri="{FF2B5EF4-FFF2-40B4-BE49-F238E27FC236}">
                <a16:creationId xmlns:a16="http://schemas.microsoft.com/office/drawing/2014/main" id="{5332B459-E9E7-4530-92B8-A2A3D01DD6CE}"/>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2" name="グループ化 11">
            <a:extLst>
              <a:ext uri="{FF2B5EF4-FFF2-40B4-BE49-F238E27FC236}">
                <a16:creationId xmlns:a16="http://schemas.microsoft.com/office/drawing/2014/main" id="{8E419689-17DE-DFBF-3D10-791E58933E71}"/>
              </a:ext>
            </a:extLst>
          </p:cNvPr>
          <p:cNvGrpSpPr/>
          <p:nvPr/>
        </p:nvGrpSpPr>
        <p:grpSpPr>
          <a:xfrm>
            <a:off x="8150383" y="298946"/>
            <a:ext cx="2346718" cy="403175"/>
            <a:chOff x="8150383" y="298946"/>
            <a:chExt cx="2346718" cy="403175"/>
          </a:xfrm>
        </p:grpSpPr>
        <p:sp>
          <p:nvSpPr>
            <p:cNvPr id="14" name="正方形/長方形 13">
              <a:extLst>
                <a:ext uri="{FF2B5EF4-FFF2-40B4-BE49-F238E27FC236}">
                  <a16:creationId xmlns:a16="http://schemas.microsoft.com/office/drawing/2014/main" id="{223D24D1-BE45-F4FC-04F7-C7A86D978620}"/>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596F42D-9FD7-9403-0269-D88176FCB556}"/>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A5B4222-ABF6-95C7-3585-734AC1C33F51}"/>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3295CC0-D9AF-8735-F148-361C06C14EA2}"/>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2" name="正方形/長方形 21">
              <a:extLst>
                <a:ext uri="{FF2B5EF4-FFF2-40B4-BE49-F238E27FC236}">
                  <a16:creationId xmlns:a16="http://schemas.microsoft.com/office/drawing/2014/main" id="{499A1605-0E5B-584B-6B31-C2EF2258817D}"/>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8" name="図 27" descr="グラフ, 棒グラフ&#10;&#10;AI 生成コンテンツは誤りを含む可能性があります。">
            <a:extLst>
              <a:ext uri="{FF2B5EF4-FFF2-40B4-BE49-F238E27FC236}">
                <a16:creationId xmlns:a16="http://schemas.microsoft.com/office/drawing/2014/main" id="{28768991-D326-1F0D-C2C8-E9F8EC78B239}"/>
              </a:ext>
            </a:extLst>
          </p:cNvPr>
          <p:cNvPicPr>
            <a:picLocks noChangeAspect="1"/>
          </p:cNvPicPr>
          <p:nvPr/>
        </p:nvPicPr>
        <p:blipFill>
          <a:blip r:embed="rId3"/>
          <a:stretch>
            <a:fillRect/>
          </a:stretch>
        </p:blipFill>
        <p:spPr>
          <a:xfrm>
            <a:off x="558799" y="3608598"/>
            <a:ext cx="5752800" cy="2098994"/>
          </a:xfrm>
          <a:prstGeom prst="rect">
            <a:avLst/>
          </a:prstGeom>
          <a:ln>
            <a:solidFill>
              <a:schemeClr val="bg1">
                <a:lumMod val="85000"/>
              </a:schemeClr>
            </a:solidFill>
          </a:ln>
        </p:spPr>
      </p:pic>
      <p:sp>
        <p:nvSpPr>
          <p:cNvPr id="3" name="正方形/長方形 24">
            <a:extLst>
              <a:ext uri="{FF2B5EF4-FFF2-40B4-BE49-F238E27FC236}">
                <a16:creationId xmlns:a16="http://schemas.microsoft.com/office/drawing/2014/main" id="{D4DE6555-1E81-7D3A-F724-061C80AB7C24}"/>
              </a:ext>
            </a:extLst>
          </p:cNvPr>
          <p:cNvSpPr/>
          <p:nvPr/>
        </p:nvSpPr>
        <p:spPr>
          <a:xfrm>
            <a:off x="6492930" y="1574594"/>
            <a:ext cx="3641668"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6" name="正方形/長方形 24">
            <a:extLst>
              <a:ext uri="{FF2B5EF4-FFF2-40B4-BE49-F238E27FC236}">
                <a16:creationId xmlns:a16="http://schemas.microsoft.com/office/drawing/2014/main" id="{B99D6DD5-6BB6-7BD4-AA26-C80BD7D6B786}"/>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正方形/長方形 7">
            <a:extLst>
              <a:ext uri="{FF2B5EF4-FFF2-40B4-BE49-F238E27FC236}">
                <a16:creationId xmlns:a16="http://schemas.microsoft.com/office/drawing/2014/main" id="{A9A04A20-419C-0E38-66C7-D08636099013}"/>
              </a:ext>
            </a:extLst>
          </p:cNvPr>
          <p:cNvSpPr/>
          <p:nvPr/>
        </p:nvSpPr>
        <p:spPr>
          <a:xfrm>
            <a:off x="3639061" y="5795155"/>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「中年層（</a:t>
            </a:r>
            <a:r>
              <a:rPr kumimoji="0" lang="en-US" altLang="ja-JP" sz="1050" kern="0">
                <a:solidFill>
                  <a:schemeClr val="tx1"/>
                </a:solidFill>
                <a:latin typeface="Meiryo UI"/>
                <a:ea typeface="Meiryo UI"/>
              </a:rPr>
              <a:t>	40-59</a:t>
            </a:r>
            <a:r>
              <a:rPr kumimoji="0" lang="ja-JP" altLang="en-US" sz="1050" kern="0">
                <a:solidFill>
                  <a:schemeClr val="tx1"/>
                </a:solidFill>
                <a:latin typeface="Meiryo UI"/>
                <a:ea typeface="Meiryo UI"/>
              </a:rPr>
              <a:t>歳）」</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63.5%</a:t>
            </a:r>
            <a:endParaRPr kumimoji="0" lang="ja-JP" altLang="en-US" sz="1050" kern="0">
              <a:solidFill>
                <a:schemeClr val="tx1"/>
              </a:solidFill>
              <a:latin typeface="Meiryo UI"/>
              <a:ea typeface="Meiryo UI"/>
            </a:endParaRPr>
          </a:p>
        </p:txBody>
      </p:sp>
      <p:cxnSp>
        <p:nvCxnSpPr>
          <p:cNvPr id="9" name="直線コネクタ 8">
            <a:extLst>
              <a:ext uri="{FF2B5EF4-FFF2-40B4-BE49-F238E27FC236}">
                <a16:creationId xmlns:a16="http://schemas.microsoft.com/office/drawing/2014/main" id="{1898D318-8FF8-005A-DBEB-F3691966A45D}"/>
              </a:ext>
            </a:extLst>
          </p:cNvPr>
          <p:cNvCxnSpPr>
            <a:cxnSpLocks/>
            <a:endCxn id="8" idx="0"/>
          </p:cNvCxnSpPr>
          <p:nvPr/>
        </p:nvCxnSpPr>
        <p:spPr>
          <a:xfrm>
            <a:off x="3768175" y="5318085"/>
            <a:ext cx="205464" cy="47707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36E9F6EB-25C7-7B8B-F12E-F6F37ABB5368}"/>
              </a:ext>
            </a:extLst>
          </p:cNvPr>
          <p:cNvSpPr/>
          <p:nvPr/>
        </p:nvSpPr>
        <p:spPr>
          <a:xfrm flipH="1">
            <a:off x="1863670" y="5250830"/>
            <a:ext cx="2936929" cy="13451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1" name="正方形/長方形 40">
            <a:extLst>
              <a:ext uri="{FF2B5EF4-FFF2-40B4-BE49-F238E27FC236}">
                <a16:creationId xmlns:a16="http://schemas.microsoft.com/office/drawing/2014/main" id="{EEC0D72E-54C2-7D8E-7ABC-FDD3FF69B651}"/>
              </a:ext>
            </a:extLst>
          </p:cNvPr>
          <p:cNvSpPr/>
          <p:nvPr/>
        </p:nvSpPr>
        <p:spPr>
          <a:xfrm>
            <a:off x="5182438" y="5800531"/>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老年層（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 </a:t>
            </a:r>
            <a:r>
              <a:rPr kumimoji="0" lang="ja-JP" altLang="en-US" sz="1050" kern="0">
                <a:solidFill>
                  <a:schemeClr val="tx1"/>
                </a:solidFill>
                <a:latin typeface="Meiryo UI"/>
                <a:ea typeface="Meiryo UI"/>
              </a:rPr>
              <a:t>」</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30.2%</a:t>
            </a:r>
            <a:endParaRPr kumimoji="0" lang="ja-JP" altLang="en-US" sz="1050" kern="0">
              <a:solidFill>
                <a:schemeClr val="tx1"/>
              </a:solidFill>
              <a:latin typeface="Meiryo UI"/>
              <a:ea typeface="Meiryo UI"/>
            </a:endParaRPr>
          </a:p>
        </p:txBody>
      </p:sp>
      <p:sp>
        <p:nvSpPr>
          <p:cNvPr id="44" name="正方形/長方形 43">
            <a:extLst>
              <a:ext uri="{FF2B5EF4-FFF2-40B4-BE49-F238E27FC236}">
                <a16:creationId xmlns:a16="http://schemas.microsoft.com/office/drawing/2014/main" id="{A0E77D8E-45A8-9293-4543-2F311B90713D}"/>
              </a:ext>
            </a:extLst>
          </p:cNvPr>
          <p:cNvSpPr/>
          <p:nvPr/>
        </p:nvSpPr>
        <p:spPr>
          <a:xfrm flipH="1">
            <a:off x="4826417" y="5250830"/>
            <a:ext cx="1381199" cy="13451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30" name="直線コネクタ 29">
            <a:extLst>
              <a:ext uri="{FF2B5EF4-FFF2-40B4-BE49-F238E27FC236}">
                <a16:creationId xmlns:a16="http://schemas.microsoft.com/office/drawing/2014/main" id="{11F75A8A-D5B0-458C-5D47-1B4A5EC18F9D}"/>
              </a:ext>
            </a:extLst>
          </p:cNvPr>
          <p:cNvCxnSpPr>
            <a:cxnSpLocks/>
            <a:endCxn id="41" idx="0"/>
          </p:cNvCxnSpPr>
          <p:nvPr/>
        </p:nvCxnSpPr>
        <p:spPr>
          <a:xfrm flipH="1">
            <a:off x="5517016" y="5318085"/>
            <a:ext cx="54257" cy="482446"/>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417FF733-BEDA-DB0A-8B57-382DE05AB93B}"/>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＞消費単価向上のポイントを把握する＞購入単価層</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宿泊客の属性（年齢層</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国内）</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230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8209818" y="7194496"/>
            <a:ext cx="2495127" cy="402567"/>
          </a:xfrm>
          <a:prstGeom prst="rect">
            <a:avLst/>
          </a:prstGeom>
        </p:spPr>
        <p:txBody>
          <a:bodyPr/>
          <a:lstStyle/>
          <a:p>
            <a:pPr defTabSz="987095" fontAlgn="auto">
              <a:spcBef>
                <a:spcPts val="0"/>
              </a:spcBef>
              <a:spcAft>
                <a:spcPts val="0"/>
              </a:spcAft>
            </a:pPr>
            <a:fld id="{1123D02A-6F86-4A6C-A0C0-E1D6F59CE4A4}" type="slidenum">
              <a:rPr lang="ja-JP" altLang="en-US">
                <a:solidFill>
                  <a:prstClr val="black"/>
                </a:solidFill>
              </a:rPr>
              <a:pPr defTabSz="987095" fontAlgn="auto">
                <a:spcBef>
                  <a:spcPts val="0"/>
                </a:spcBef>
                <a:spcAft>
                  <a:spcPts val="0"/>
                </a:spcAft>
              </a:pPr>
              <a:t>2</a:t>
            </a:fld>
            <a:endParaRPr lang="ja-JP" altLang="en-US">
              <a:solidFill>
                <a:prstClr val="black"/>
              </a:solidFill>
            </a:endParaRPr>
          </a:p>
        </p:txBody>
      </p:sp>
      <p:sp>
        <p:nvSpPr>
          <p:cNvPr id="2" name="タイトル 1">
            <a:extLst>
              <a:ext uri="{FF2B5EF4-FFF2-40B4-BE49-F238E27FC236}">
                <a16:creationId xmlns:a16="http://schemas.microsoft.com/office/drawing/2014/main" id="{186E8C92-3820-8811-BDFA-BC6D71358BB0}"/>
              </a:ext>
            </a:extLst>
          </p:cNvPr>
          <p:cNvSpPr>
            <a:spLocks noGrp="1"/>
          </p:cNvSpPr>
          <p:nvPr>
            <p:ph type="title"/>
          </p:nvPr>
        </p:nvSpPr>
        <p:spPr/>
        <p:txBody>
          <a:bodyPr vert="horz">
            <a:normAutofit/>
          </a:bodyPr>
          <a:lstStyle/>
          <a:p>
            <a:r>
              <a:rPr lang="ja-JP" altLang="en-US" sz="2400" b="1">
                <a:solidFill>
                  <a:prstClr val="black"/>
                </a:solidFill>
                <a:latin typeface="Meiryo UI" panose="020B0604030504040204" pitchFamily="50" charset="-128"/>
                <a:ea typeface="Meiryo UI" panose="020B0604030504040204" pitchFamily="50" charset="-128"/>
                <a:cs typeface="Meiryo UI" panose="020B0604030504040204" pitchFamily="50" charset="-128"/>
              </a:rPr>
              <a:t>地域課題分析ナビゲーション活用の効果</a:t>
            </a:r>
            <a:endParaRPr lang="ja-JP" altLang="en-US"/>
          </a:p>
        </p:txBody>
      </p:sp>
      <p:sp>
        <p:nvSpPr>
          <p:cNvPr id="12" name="テキスト ボックス 11">
            <a:extLst>
              <a:ext uri="{FF2B5EF4-FFF2-40B4-BE49-F238E27FC236}">
                <a16:creationId xmlns:a16="http://schemas.microsoft.com/office/drawing/2014/main" id="{D938ACBC-7A0D-495C-A121-0C3B1F4BFF02}"/>
              </a:ext>
            </a:extLst>
          </p:cNvPr>
          <p:cNvSpPr txBox="1"/>
          <p:nvPr/>
        </p:nvSpPr>
        <p:spPr>
          <a:xfrm>
            <a:off x="605548" y="204972"/>
            <a:ext cx="184731" cy="457818"/>
          </a:xfrm>
          <a:prstGeom prst="rect">
            <a:avLst/>
          </a:prstGeom>
          <a:noFill/>
        </p:spPr>
        <p:txBody>
          <a:bodyPr wrap="none" rtlCol="0">
            <a:spAutoFit/>
          </a:bodyPr>
          <a:lstStyle/>
          <a:p>
            <a:pPr defTabSz="987095" fontAlgn="auto">
              <a:spcBef>
                <a:spcPts val="0"/>
              </a:spcBef>
              <a:spcAft>
                <a:spcPts val="0"/>
              </a:spcAft>
            </a:pPr>
            <a:endParaRPr lang="ja-JP" altLang="en-US" sz="2375"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Placeholder 7">
            <a:extLst>
              <a:ext uri="{FF2B5EF4-FFF2-40B4-BE49-F238E27FC236}">
                <a16:creationId xmlns:a16="http://schemas.microsoft.com/office/drawing/2014/main" id="{E7B1D86E-53B0-45BE-854B-7D6157CFA4F5}"/>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地域の観光の状況を把握し、支援が必要な地域課題を特定する</a:t>
            </a:r>
            <a:r>
              <a:rPr lang="ja-JP" altLang="en-US" sz="1511"/>
              <a:t>ための具体的なデータ活用</a:t>
            </a:r>
            <a:r>
              <a:rPr lang="ja-JP" altLang="en-US" sz="1511">
                <a:solidFill>
                  <a:prstClr val="black"/>
                </a:solidFill>
              </a:rPr>
              <a:t>方法を示します。</a:t>
            </a:r>
            <a:endParaRPr lang="en-US" altLang="ja-JP" sz="1511">
              <a:solidFill>
                <a:prstClr val="black"/>
              </a:solidFill>
            </a:endParaRPr>
          </a:p>
          <a:p>
            <a:pPr marL="194310" indent="-194310" defTabSz="987095" fontAlgn="auto">
              <a:spcBef>
                <a:spcPts val="0"/>
              </a:spcBef>
              <a:spcAft>
                <a:spcPts val="0"/>
              </a:spcAft>
            </a:pPr>
            <a:r>
              <a:rPr lang="ja-JP" altLang="en-US" sz="1511">
                <a:solidFill>
                  <a:prstClr val="black"/>
                </a:solidFill>
              </a:rPr>
              <a:t>関係団体へのヒアリング等の定性的な情報に加えて、データを活用することで優先的に取り組むべき課題を把握できます。</a:t>
            </a:r>
            <a:endParaRPr lang="en-US" altLang="ja-JP" sz="1511">
              <a:solidFill>
                <a:prstClr val="black"/>
              </a:solidFill>
            </a:endParaRPr>
          </a:p>
        </p:txBody>
      </p:sp>
      <p:sp>
        <p:nvSpPr>
          <p:cNvPr id="41" name="二等辺三角形 40">
            <a:extLst>
              <a:ext uri="{FF2B5EF4-FFF2-40B4-BE49-F238E27FC236}">
                <a16:creationId xmlns:a16="http://schemas.microsoft.com/office/drawing/2014/main" id="{B27A1C85-2311-38E3-902D-BAC3BBBD0DBE}"/>
              </a:ext>
            </a:extLst>
          </p:cNvPr>
          <p:cNvSpPr/>
          <p:nvPr/>
        </p:nvSpPr>
        <p:spPr>
          <a:xfrm>
            <a:off x="723493" y="3093962"/>
            <a:ext cx="260364" cy="3652375"/>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2" name="正方形/長方形 41">
            <a:extLst>
              <a:ext uri="{FF2B5EF4-FFF2-40B4-BE49-F238E27FC236}">
                <a16:creationId xmlns:a16="http://schemas.microsoft.com/office/drawing/2014/main" id="{4584B5E6-F25F-4A5D-6B19-15CAFEBFC43D}"/>
              </a:ext>
            </a:extLst>
          </p:cNvPr>
          <p:cNvSpPr/>
          <p:nvPr/>
        </p:nvSpPr>
        <p:spPr>
          <a:xfrm>
            <a:off x="558800" y="1585875"/>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地域課題を検討する際にデータを活用できていますか？</a:t>
            </a:r>
          </a:p>
        </p:txBody>
      </p:sp>
      <p:sp>
        <p:nvSpPr>
          <p:cNvPr id="43" name="正方形/長方形 42">
            <a:extLst>
              <a:ext uri="{FF2B5EF4-FFF2-40B4-BE49-F238E27FC236}">
                <a16:creationId xmlns:a16="http://schemas.microsoft.com/office/drawing/2014/main" id="{C39C318C-C993-C329-6E11-CABD7C70D827}"/>
              </a:ext>
            </a:extLst>
          </p:cNvPr>
          <p:cNvSpPr/>
          <p:nvPr/>
        </p:nvSpPr>
        <p:spPr>
          <a:xfrm>
            <a:off x="5805205" y="1587999"/>
            <a:ext cx="4329395" cy="509626"/>
          </a:xfrm>
          <a:prstGeom prst="rect">
            <a:avLst/>
          </a:prstGeom>
          <a:solidFill>
            <a:sysClr val="window" lastClr="FFFFFF">
              <a:lumMod val="7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a:ea typeface="Meiryo UI"/>
                <a:cs typeface="+mn-cs"/>
              </a:rPr>
              <a:t>データから体系的に地域の課題や施策を検討できます。</a:t>
            </a:r>
          </a:p>
        </p:txBody>
      </p:sp>
      <p:sp>
        <p:nvSpPr>
          <p:cNvPr id="44" name="正方形/長方形 43">
            <a:extLst>
              <a:ext uri="{FF2B5EF4-FFF2-40B4-BE49-F238E27FC236}">
                <a16:creationId xmlns:a16="http://schemas.microsoft.com/office/drawing/2014/main" id="{9AB8A9A5-2112-5FBC-3FCA-8F4104249DA3}"/>
              </a:ext>
            </a:extLst>
          </p:cNvPr>
          <p:cNvSpPr/>
          <p:nvPr/>
        </p:nvSpPr>
        <p:spPr>
          <a:xfrm>
            <a:off x="558800" y="2170632"/>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3223F574-41FB-42E2-AFEA-6D49595D35E1}"/>
              </a:ext>
            </a:extLst>
          </p:cNvPr>
          <p:cNvSpPr/>
          <p:nvPr/>
        </p:nvSpPr>
        <p:spPr>
          <a:xfrm>
            <a:off x="5805205" y="2170633"/>
            <a:ext cx="4329394" cy="4850880"/>
          </a:xfrm>
          <a:prstGeom prst="rect">
            <a:avLst/>
          </a:prstGeom>
          <a:noFill/>
          <a:ln w="9525" cap="flat" cmpd="sng" algn="ctr">
            <a:solidFill>
              <a:srgbClr val="C5C5C5"/>
            </a:solid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6" name="吹き出し: 四角形 45">
            <a:extLst>
              <a:ext uri="{FF2B5EF4-FFF2-40B4-BE49-F238E27FC236}">
                <a16:creationId xmlns:a16="http://schemas.microsoft.com/office/drawing/2014/main" id="{37DB3FD2-CF93-66A2-5912-F07BDE969C3A}"/>
              </a:ext>
            </a:extLst>
          </p:cNvPr>
          <p:cNvSpPr/>
          <p:nvPr/>
        </p:nvSpPr>
        <p:spPr>
          <a:xfrm>
            <a:off x="1778974" y="5023359"/>
            <a:ext cx="2935843" cy="710946"/>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自地域の課題を大まかには把握しているが、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政策として何をしたら良いのか議論できるレベルで課題を具体的に捉えられていない</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47" name="吹き出し: 四角形 46">
            <a:extLst>
              <a:ext uri="{FF2B5EF4-FFF2-40B4-BE49-F238E27FC236}">
                <a16:creationId xmlns:a16="http://schemas.microsoft.com/office/drawing/2014/main" id="{293A9525-7E09-C826-2114-E300C2A8642F}"/>
              </a:ext>
            </a:extLst>
          </p:cNvPr>
          <p:cNvSpPr/>
          <p:nvPr/>
        </p:nvSpPr>
        <p:spPr>
          <a:xfrm>
            <a:off x="1778974" y="6035066"/>
            <a:ext cx="2935843"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はある程度触っているが、</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より自地域の課題を明確にするためには、どの様なデータを追加で分析すれば良いのか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知りたい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8" name="吹き出し: 四角形 47">
            <a:extLst>
              <a:ext uri="{FF2B5EF4-FFF2-40B4-BE49-F238E27FC236}">
                <a16:creationId xmlns:a16="http://schemas.microsoft.com/office/drawing/2014/main" id="{A5BA7477-DB28-C2FA-39FC-34D4EAF234C6}"/>
              </a:ext>
            </a:extLst>
          </p:cNvPr>
          <p:cNvSpPr/>
          <p:nvPr/>
        </p:nvSpPr>
        <p:spPr>
          <a:xfrm>
            <a:off x="1778974" y="4072864"/>
            <a:ext cx="2935843"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画面が多く、</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どのグラフを使い、どの様な流れで分析を行えば自地域の課題を明確にできるのか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49" name="吹き出し: 四角形 48">
            <a:extLst>
              <a:ext uri="{FF2B5EF4-FFF2-40B4-BE49-F238E27FC236}">
                <a16:creationId xmlns:a16="http://schemas.microsoft.com/office/drawing/2014/main" id="{404B3128-00A6-4D80-5276-50E06364277B}"/>
              </a:ext>
            </a:extLst>
          </p:cNvPr>
          <p:cNvSpPr/>
          <p:nvPr/>
        </p:nvSpPr>
        <p:spPr>
          <a:xfrm>
            <a:off x="1778974" y="3160637"/>
            <a:ext cx="2935843"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グラフやデータをどう解釈・評価したら良いのか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よく分からない</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0" name="テキスト ボックス 49">
            <a:extLst>
              <a:ext uri="{FF2B5EF4-FFF2-40B4-BE49-F238E27FC236}">
                <a16:creationId xmlns:a16="http://schemas.microsoft.com/office/drawing/2014/main" id="{7D2B1B5F-B846-5547-D1EF-3FDF4D57DA1F}"/>
              </a:ext>
            </a:extLst>
          </p:cNvPr>
          <p:cNvSpPr txBox="1"/>
          <p:nvPr/>
        </p:nvSpPr>
        <p:spPr>
          <a:xfrm>
            <a:off x="530225"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0"/>
              </a:spcAft>
              <a:buClr>
                <a:srgbClr val="747480"/>
              </a:buClr>
              <a:buFont typeface="Wingdings" panose="05000000000000000000" pitchFamily="2" charset="2"/>
              <a:buChar char="n"/>
            </a:pPr>
            <a:r>
              <a:rPr lang="ja-JP" altLang="en-US" sz="1400">
                <a:solidFill>
                  <a:srgbClr val="2E2E38"/>
                </a:solidFill>
                <a:latin typeface="Meiryo UI"/>
                <a:ea typeface="Meiryo UI"/>
              </a:rPr>
              <a:t>地域経済・社会政策や事業の立案に向けて、地域の課題を調査する際に</a:t>
            </a:r>
            <a:r>
              <a:rPr lang="en-US" altLang="ja-JP" sz="1400">
                <a:solidFill>
                  <a:srgbClr val="2E2E38"/>
                </a:solidFill>
                <a:latin typeface="Meiryo UI"/>
                <a:ea typeface="Meiryo UI"/>
              </a:rPr>
              <a:t>…</a:t>
            </a:r>
          </a:p>
          <a:p>
            <a:pPr marL="444500" indent="-265113" defTabSz="1043056" fontAlgn="auto">
              <a:spcBef>
                <a:spcPts val="0"/>
              </a:spcBef>
              <a:spcAft>
                <a:spcPts val="0"/>
              </a:spcAft>
              <a:buClr>
                <a:srgbClr val="747480"/>
              </a:buClr>
              <a:buFont typeface="Wingdings" panose="05000000000000000000" pitchFamily="2" charset="2"/>
              <a:buChar char="Ø"/>
            </a:pPr>
            <a:r>
              <a:rPr lang="ja-JP" altLang="en-US" sz="1200">
                <a:solidFill>
                  <a:srgbClr val="2E2E38"/>
                </a:solidFill>
                <a:latin typeface="Meiryo UI"/>
                <a:ea typeface="Meiryo UI"/>
              </a:rPr>
              <a:t>地域の産業・人口政策など</a:t>
            </a:r>
          </a:p>
        </p:txBody>
      </p:sp>
      <p:sp>
        <p:nvSpPr>
          <p:cNvPr id="51" name="テキスト ボックス 50">
            <a:extLst>
              <a:ext uri="{FF2B5EF4-FFF2-40B4-BE49-F238E27FC236}">
                <a16:creationId xmlns:a16="http://schemas.microsoft.com/office/drawing/2014/main" id="{3E0DC3B1-FFF9-1048-262C-9E4FD7DD775F}"/>
              </a:ext>
            </a:extLst>
          </p:cNvPr>
          <p:cNvSpPr txBox="1"/>
          <p:nvPr/>
        </p:nvSpPr>
        <p:spPr>
          <a:xfrm>
            <a:off x="718763" y="6677548"/>
            <a:ext cx="265094" cy="277409"/>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高</a:t>
            </a:r>
          </a:p>
        </p:txBody>
      </p:sp>
      <p:sp>
        <p:nvSpPr>
          <p:cNvPr id="52" name="テキスト ボックス 51">
            <a:extLst>
              <a:ext uri="{FF2B5EF4-FFF2-40B4-BE49-F238E27FC236}">
                <a16:creationId xmlns:a16="http://schemas.microsoft.com/office/drawing/2014/main" id="{387A4747-5545-4110-FDD5-7A7D5ED49EEF}"/>
              </a:ext>
            </a:extLst>
          </p:cNvPr>
          <p:cNvSpPr txBox="1"/>
          <p:nvPr/>
        </p:nvSpPr>
        <p:spPr>
          <a:xfrm>
            <a:off x="737489" y="2862920"/>
            <a:ext cx="260364" cy="313606"/>
          </a:xfrm>
          <a:prstGeom prst="rect">
            <a:avLst/>
          </a:prstGeom>
          <a:noFill/>
        </p:spPr>
        <p:txBody>
          <a:bodyPr wrap="square" lIns="108000" tIns="72000" rIns="108000" bIns="72000" rtlCol="0" anchor="t">
            <a:noAutofit/>
          </a:bodyPr>
          <a:lstStyle/>
          <a:p>
            <a:pPr algn="ctr" defTabSz="1043056" fontAlgn="auto">
              <a:spcBef>
                <a:spcPts val="0"/>
              </a:spcBef>
              <a:spcAft>
                <a:spcPts val="600"/>
              </a:spcAft>
              <a:buClr>
                <a:srgbClr val="747480"/>
              </a:buClr>
            </a:pPr>
            <a:r>
              <a:rPr lang="ja-JP" altLang="en-US" sz="1400" b="1">
                <a:solidFill>
                  <a:srgbClr val="2E2E38"/>
                </a:solidFill>
                <a:latin typeface="Meiryo UI"/>
                <a:ea typeface="Meiryo UI"/>
              </a:rPr>
              <a:t>低</a:t>
            </a:r>
          </a:p>
        </p:txBody>
      </p:sp>
      <p:pic>
        <p:nvPicPr>
          <p:cNvPr id="53" name="図 52">
            <a:extLst>
              <a:ext uri="{FF2B5EF4-FFF2-40B4-BE49-F238E27FC236}">
                <a16:creationId xmlns:a16="http://schemas.microsoft.com/office/drawing/2014/main" id="{68C857E5-2378-2085-8F52-534DE109BAE5}"/>
              </a:ext>
            </a:extLst>
          </p:cNvPr>
          <p:cNvPicPr>
            <a:picLocks noChangeAspect="1"/>
          </p:cNvPicPr>
          <p:nvPr/>
        </p:nvPicPr>
        <p:blipFill>
          <a:blip r:embed="rId2"/>
          <a:stretch>
            <a:fillRect/>
          </a:stretch>
        </p:blipFill>
        <p:spPr>
          <a:xfrm>
            <a:off x="1041361" y="3181334"/>
            <a:ext cx="631650" cy="636349"/>
          </a:xfrm>
          <a:prstGeom prst="rect">
            <a:avLst/>
          </a:prstGeom>
        </p:spPr>
      </p:pic>
      <p:pic>
        <p:nvPicPr>
          <p:cNvPr id="54" name="図 53">
            <a:extLst>
              <a:ext uri="{FF2B5EF4-FFF2-40B4-BE49-F238E27FC236}">
                <a16:creationId xmlns:a16="http://schemas.microsoft.com/office/drawing/2014/main" id="{675D80E8-AB27-EB58-6525-6A9D6A61FD41}"/>
              </a:ext>
            </a:extLst>
          </p:cNvPr>
          <p:cNvPicPr>
            <a:picLocks noChangeAspect="1"/>
          </p:cNvPicPr>
          <p:nvPr/>
        </p:nvPicPr>
        <p:blipFill>
          <a:blip r:embed="rId3"/>
          <a:stretch>
            <a:fillRect/>
          </a:stretch>
        </p:blipFill>
        <p:spPr>
          <a:xfrm>
            <a:off x="1021533" y="6077788"/>
            <a:ext cx="663614" cy="668550"/>
          </a:xfrm>
          <a:prstGeom prst="rect">
            <a:avLst/>
          </a:prstGeom>
        </p:spPr>
      </p:pic>
      <p:pic>
        <p:nvPicPr>
          <p:cNvPr id="55" name="図 54">
            <a:extLst>
              <a:ext uri="{FF2B5EF4-FFF2-40B4-BE49-F238E27FC236}">
                <a16:creationId xmlns:a16="http://schemas.microsoft.com/office/drawing/2014/main" id="{FAA85478-515A-7C55-335F-48CB0884E4A3}"/>
              </a:ext>
            </a:extLst>
          </p:cNvPr>
          <p:cNvPicPr>
            <a:picLocks noChangeAspect="1"/>
          </p:cNvPicPr>
          <p:nvPr/>
        </p:nvPicPr>
        <p:blipFill>
          <a:blip r:embed="rId4"/>
          <a:stretch>
            <a:fillRect/>
          </a:stretch>
        </p:blipFill>
        <p:spPr>
          <a:xfrm>
            <a:off x="1041528" y="4064719"/>
            <a:ext cx="631650" cy="636349"/>
          </a:xfrm>
          <a:prstGeom prst="rect">
            <a:avLst/>
          </a:prstGeom>
        </p:spPr>
      </p:pic>
      <p:pic>
        <p:nvPicPr>
          <p:cNvPr id="56" name="図 55">
            <a:extLst>
              <a:ext uri="{FF2B5EF4-FFF2-40B4-BE49-F238E27FC236}">
                <a16:creationId xmlns:a16="http://schemas.microsoft.com/office/drawing/2014/main" id="{C091F8B3-2316-1904-BE8E-AD0E3D09AEB4}"/>
              </a:ext>
            </a:extLst>
          </p:cNvPr>
          <p:cNvPicPr>
            <a:picLocks noChangeAspect="1"/>
          </p:cNvPicPr>
          <p:nvPr/>
        </p:nvPicPr>
        <p:blipFill>
          <a:blip r:embed="rId5"/>
          <a:stretch>
            <a:fillRect/>
          </a:stretch>
        </p:blipFill>
        <p:spPr>
          <a:xfrm>
            <a:off x="1010709" y="5043354"/>
            <a:ext cx="687038" cy="692149"/>
          </a:xfrm>
          <a:prstGeom prst="rect">
            <a:avLst/>
          </a:prstGeom>
        </p:spPr>
      </p:pic>
      <p:sp>
        <p:nvSpPr>
          <p:cNvPr id="57" name="吹き出し: 四角形 56">
            <a:extLst>
              <a:ext uri="{FF2B5EF4-FFF2-40B4-BE49-F238E27FC236}">
                <a16:creationId xmlns:a16="http://schemas.microsoft.com/office/drawing/2014/main" id="{2BBAF85F-7403-95FD-CEE6-6F3F0445B25A}"/>
              </a:ext>
            </a:extLst>
          </p:cNvPr>
          <p:cNvSpPr/>
          <p:nvPr/>
        </p:nvSpPr>
        <p:spPr>
          <a:xfrm>
            <a:off x="6696979" y="4948710"/>
            <a:ext cx="3180446" cy="860245"/>
          </a:xfrm>
          <a:prstGeom prst="wedgeRectCallout">
            <a:avLst>
              <a:gd name="adj1" fmla="val -56872"/>
              <a:gd name="adj2" fmla="val 757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様々なグラフやデータを組み合わせて地域の課題を絞り込み、要因を特定していく方法</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sp>
        <p:nvSpPr>
          <p:cNvPr id="58" name="吹き出し: 四角形 57">
            <a:extLst>
              <a:ext uri="{FF2B5EF4-FFF2-40B4-BE49-F238E27FC236}">
                <a16:creationId xmlns:a16="http://schemas.microsoft.com/office/drawing/2014/main" id="{4F7C27E4-C7CD-59F8-CB02-DBC7632A855A}"/>
              </a:ext>
            </a:extLst>
          </p:cNvPr>
          <p:cNvSpPr/>
          <p:nvPr/>
        </p:nvSpPr>
        <p:spPr>
          <a:xfrm>
            <a:off x="6696979" y="6035066"/>
            <a:ext cx="3180446" cy="773920"/>
          </a:xfrm>
          <a:prstGeom prst="wedgeRectCallout">
            <a:avLst>
              <a:gd name="adj1" fmla="val -57830"/>
              <a:gd name="adj2" fmla="val 4553"/>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en-US" altLang="ja-JP" sz="1200" b="0" i="0" u="none" strike="noStrike" kern="0" cap="none" spc="0" normalizeH="0" baseline="0" noProof="0">
                <a:ln>
                  <a:noFill/>
                </a:ln>
                <a:solidFill>
                  <a:srgbClr val="000000"/>
                </a:solidFill>
                <a:effectLst/>
                <a:uLnTx/>
                <a:uFillTx/>
                <a:latin typeface="Meiryo UI"/>
                <a:ea typeface="Meiryo UI"/>
                <a:cs typeface="+mn-cs"/>
              </a:rPr>
              <a:t>RESAS</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から分かったことを</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さらに掘り下げて分析していくには、どんなデータをどの様に使えば良いのか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59" name="吹き出し: 四角形 58">
            <a:extLst>
              <a:ext uri="{FF2B5EF4-FFF2-40B4-BE49-F238E27FC236}">
                <a16:creationId xmlns:a16="http://schemas.microsoft.com/office/drawing/2014/main" id="{29CF2F1D-B7A9-1533-86E8-0E0E52CB0E60}"/>
              </a:ext>
            </a:extLst>
          </p:cNvPr>
          <p:cNvSpPr/>
          <p:nvPr/>
        </p:nvSpPr>
        <p:spPr>
          <a:xfrm>
            <a:off x="6696979" y="4072864"/>
            <a:ext cx="3180446" cy="649736"/>
          </a:xfrm>
          <a:prstGeom prst="wedgeRectCallout">
            <a:avLst>
              <a:gd name="adj1" fmla="val -56429"/>
              <a:gd name="adj2" fmla="val 5649"/>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どの様な順番でグラフを読み解いていけば、自地域の問題を把握できるのか</a:t>
            </a: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わかりました</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60" name="吹き出し: 四角形 59">
            <a:extLst>
              <a:ext uri="{FF2B5EF4-FFF2-40B4-BE49-F238E27FC236}">
                <a16:creationId xmlns:a16="http://schemas.microsoft.com/office/drawing/2014/main" id="{CEB9DE9A-16BD-34EA-041D-DDC7D531CED8}"/>
              </a:ext>
            </a:extLst>
          </p:cNvPr>
          <p:cNvSpPr/>
          <p:nvPr/>
        </p:nvSpPr>
        <p:spPr>
          <a:xfrm>
            <a:off x="6696979" y="3160637"/>
            <a:ext cx="3180446" cy="686117"/>
          </a:xfrm>
          <a:prstGeom prst="wedgeRectCallout">
            <a:avLst>
              <a:gd name="adj1" fmla="val -56139"/>
              <a:gd name="adj2" fmla="val 4922"/>
            </a:avLst>
          </a:prstGeom>
          <a:solidFill>
            <a:sysClr val="window" lastClr="FFFFFF"/>
          </a:solidFill>
          <a:ln w="9525" cap="flat" cmpd="sng" algn="ctr">
            <a:solidFill>
              <a:srgbClr val="7F7F7F"/>
            </a:solidFill>
            <a:prstDash val="solid"/>
            <a:miter lim="800000"/>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85725" marR="0" lvl="0" indent="-85725" defTabSz="914400" eaLnBrk="1" fontAlgn="auto" latinLnBrk="0" hangingPunct="1">
              <a:lnSpc>
                <a:spcPct val="100000"/>
              </a:lnSpc>
              <a:spcBef>
                <a:spcPts val="0"/>
              </a:spcBef>
              <a:spcAft>
                <a:spcPts val="0"/>
              </a:spcAft>
              <a:buClr>
                <a:srgbClr val="7F7F7F"/>
              </a:buClr>
              <a:buSzTx/>
              <a:buFont typeface="Arial" panose="020B0604020202020204" pitchFamily="34" charset="0"/>
              <a:buChar char="•"/>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それぞれの</a:t>
            </a:r>
            <a:r>
              <a:rPr kumimoji="0" lang="ja-JP" altLang="en-US" sz="1200" b="1" i="0" u="none" strike="noStrike" kern="0" cap="none" spc="0" normalizeH="0" baseline="0" noProof="0">
                <a:ln>
                  <a:noFill/>
                </a:ln>
                <a:solidFill>
                  <a:srgbClr val="000000"/>
                </a:solidFill>
                <a:effectLst/>
                <a:uLnTx/>
                <a:uFillTx/>
                <a:latin typeface="Meiryo UI"/>
                <a:ea typeface="Meiryo UI"/>
                <a:cs typeface="+mn-cs"/>
              </a:rPr>
              <a:t>グラフを使う目的や読み方がわかりました</a:t>
            </a:r>
            <a:endParaRPr kumimoji="0" lang="en-US" altLang="ja-JP" sz="1200" b="1" i="0" u="none" strike="noStrike" kern="0" cap="none" spc="0" normalizeH="0" baseline="0" noProof="0">
              <a:ln>
                <a:noFill/>
              </a:ln>
              <a:solidFill>
                <a:srgbClr val="000000"/>
              </a:solidFill>
              <a:effectLst/>
              <a:uLnTx/>
              <a:uFillTx/>
              <a:latin typeface="Meiryo UI"/>
              <a:ea typeface="Meiryo UI"/>
              <a:cs typeface="+mn-cs"/>
            </a:endParaRPr>
          </a:p>
        </p:txBody>
      </p:sp>
      <p:pic>
        <p:nvPicPr>
          <p:cNvPr id="61" name="図 60">
            <a:extLst>
              <a:ext uri="{FF2B5EF4-FFF2-40B4-BE49-F238E27FC236}">
                <a16:creationId xmlns:a16="http://schemas.microsoft.com/office/drawing/2014/main" id="{5039E17F-E973-7C13-5D13-FD6717A05F3F}"/>
              </a:ext>
            </a:extLst>
          </p:cNvPr>
          <p:cNvPicPr>
            <a:picLocks noChangeAspect="1"/>
          </p:cNvPicPr>
          <p:nvPr/>
        </p:nvPicPr>
        <p:blipFill>
          <a:blip r:embed="rId2"/>
          <a:stretch>
            <a:fillRect/>
          </a:stretch>
        </p:blipFill>
        <p:spPr>
          <a:xfrm>
            <a:off x="5921266" y="3181334"/>
            <a:ext cx="631650" cy="636349"/>
          </a:xfrm>
          <a:prstGeom prst="rect">
            <a:avLst/>
          </a:prstGeom>
        </p:spPr>
      </p:pic>
      <p:pic>
        <p:nvPicPr>
          <p:cNvPr id="62" name="図 61">
            <a:extLst>
              <a:ext uri="{FF2B5EF4-FFF2-40B4-BE49-F238E27FC236}">
                <a16:creationId xmlns:a16="http://schemas.microsoft.com/office/drawing/2014/main" id="{0FF20D9B-698C-1AF5-03B5-2F2C6557E681}"/>
              </a:ext>
            </a:extLst>
          </p:cNvPr>
          <p:cNvPicPr>
            <a:picLocks noChangeAspect="1"/>
          </p:cNvPicPr>
          <p:nvPr/>
        </p:nvPicPr>
        <p:blipFill>
          <a:blip r:embed="rId3"/>
          <a:stretch>
            <a:fillRect/>
          </a:stretch>
        </p:blipFill>
        <p:spPr>
          <a:xfrm>
            <a:off x="5901438" y="6077788"/>
            <a:ext cx="663614" cy="668550"/>
          </a:xfrm>
          <a:prstGeom prst="rect">
            <a:avLst/>
          </a:prstGeom>
        </p:spPr>
      </p:pic>
      <p:pic>
        <p:nvPicPr>
          <p:cNvPr id="63" name="図 62">
            <a:extLst>
              <a:ext uri="{FF2B5EF4-FFF2-40B4-BE49-F238E27FC236}">
                <a16:creationId xmlns:a16="http://schemas.microsoft.com/office/drawing/2014/main" id="{24113053-D401-DA3A-A338-58C49EF46877}"/>
              </a:ext>
            </a:extLst>
          </p:cNvPr>
          <p:cNvPicPr>
            <a:picLocks noChangeAspect="1"/>
          </p:cNvPicPr>
          <p:nvPr/>
        </p:nvPicPr>
        <p:blipFill>
          <a:blip r:embed="rId4"/>
          <a:stretch>
            <a:fillRect/>
          </a:stretch>
        </p:blipFill>
        <p:spPr>
          <a:xfrm>
            <a:off x="5921433" y="4064719"/>
            <a:ext cx="631650" cy="636349"/>
          </a:xfrm>
          <a:prstGeom prst="rect">
            <a:avLst/>
          </a:prstGeom>
        </p:spPr>
      </p:pic>
      <p:pic>
        <p:nvPicPr>
          <p:cNvPr id="64" name="図 63">
            <a:extLst>
              <a:ext uri="{FF2B5EF4-FFF2-40B4-BE49-F238E27FC236}">
                <a16:creationId xmlns:a16="http://schemas.microsoft.com/office/drawing/2014/main" id="{00DBD074-05E8-16A1-AACB-4153EFCF05E3}"/>
              </a:ext>
            </a:extLst>
          </p:cNvPr>
          <p:cNvPicPr>
            <a:picLocks noChangeAspect="1"/>
          </p:cNvPicPr>
          <p:nvPr/>
        </p:nvPicPr>
        <p:blipFill>
          <a:blip r:embed="rId5"/>
          <a:stretch>
            <a:fillRect/>
          </a:stretch>
        </p:blipFill>
        <p:spPr>
          <a:xfrm>
            <a:off x="5890614" y="5043354"/>
            <a:ext cx="687038" cy="692149"/>
          </a:xfrm>
          <a:prstGeom prst="rect">
            <a:avLst/>
          </a:prstGeom>
        </p:spPr>
      </p:pic>
      <p:sp>
        <p:nvSpPr>
          <p:cNvPr id="65" name="テキスト ボックス 64">
            <a:extLst>
              <a:ext uri="{FF2B5EF4-FFF2-40B4-BE49-F238E27FC236}">
                <a16:creationId xmlns:a16="http://schemas.microsoft.com/office/drawing/2014/main" id="{6C5D8C90-4AD1-3FE0-6A8F-744A8A02AA18}"/>
              </a:ext>
            </a:extLst>
          </p:cNvPr>
          <p:cNvSpPr txBox="1"/>
          <p:nvPr/>
        </p:nvSpPr>
        <p:spPr>
          <a:xfrm rot="1253632">
            <a:off x="1354637" y="3051402"/>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6" name="テキスト ボックス 65">
            <a:extLst>
              <a:ext uri="{FF2B5EF4-FFF2-40B4-BE49-F238E27FC236}">
                <a16:creationId xmlns:a16="http://schemas.microsoft.com/office/drawing/2014/main" id="{8BC39DF6-60F2-C50C-8871-2E4429771243}"/>
              </a:ext>
            </a:extLst>
          </p:cNvPr>
          <p:cNvSpPr txBox="1"/>
          <p:nvPr/>
        </p:nvSpPr>
        <p:spPr>
          <a:xfrm rot="1253632">
            <a:off x="1354637" y="392910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7" name="テキスト ボックス 66">
            <a:extLst>
              <a:ext uri="{FF2B5EF4-FFF2-40B4-BE49-F238E27FC236}">
                <a16:creationId xmlns:a16="http://schemas.microsoft.com/office/drawing/2014/main" id="{3D174183-D370-DC34-6A29-4497DE54CB77}"/>
              </a:ext>
            </a:extLst>
          </p:cNvPr>
          <p:cNvSpPr txBox="1"/>
          <p:nvPr/>
        </p:nvSpPr>
        <p:spPr>
          <a:xfrm rot="1253632">
            <a:off x="1354637" y="49195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8" name="テキスト ボックス 67">
            <a:extLst>
              <a:ext uri="{FF2B5EF4-FFF2-40B4-BE49-F238E27FC236}">
                <a16:creationId xmlns:a16="http://schemas.microsoft.com/office/drawing/2014/main" id="{C707CBB0-8D2B-691E-9D67-1EB6119B61E8}"/>
              </a:ext>
            </a:extLst>
          </p:cNvPr>
          <p:cNvSpPr txBox="1"/>
          <p:nvPr/>
        </p:nvSpPr>
        <p:spPr>
          <a:xfrm rot="1253632">
            <a:off x="1354637" y="5942877"/>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0070C0"/>
                </a:solidFill>
                <a:latin typeface="Meiryo UI"/>
                <a:ea typeface="Meiryo UI"/>
              </a:rPr>
              <a:t>？</a:t>
            </a:r>
          </a:p>
        </p:txBody>
      </p:sp>
      <p:sp>
        <p:nvSpPr>
          <p:cNvPr id="69" name="テキスト ボックス 68">
            <a:extLst>
              <a:ext uri="{FF2B5EF4-FFF2-40B4-BE49-F238E27FC236}">
                <a16:creationId xmlns:a16="http://schemas.microsoft.com/office/drawing/2014/main" id="{F8993B33-5503-AB4A-0924-C8D8A6C069ED}"/>
              </a:ext>
            </a:extLst>
          </p:cNvPr>
          <p:cNvSpPr txBox="1"/>
          <p:nvPr/>
        </p:nvSpPr>
        <p:spPr>
          <a:xfrm>
            <a:off x="6213394" y="2989225"/>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0" name="テキスト ボックス 69">
            <a:extLst>
              <a:ext uri="{FF2B5EF4-FFF2-40B4-BE49-F238E27FC236}">
                <a16:creationId xmlns:a16="http://schemas.microsoft.com/office/drawing/2014/main" id="{C0B5882B-9862-4A41-8B92-22D34BFF734E}"/>
              </a:ext>
            </a:extLst>
          </p:cNvPr>
          <p:cNvSpPr txBox="1"/>
          <p:nvPr/>
        </p:nvSpPr>
        <p:spPr>
          <a:xfrm>
            <a:off x="6213394" y="3912838"/>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1" name="テキスト ボックス 70">
            <a:extLst>
              <a:ext uri="{FF2B5EF4-FFF2-40B4-BE49-F238E27FC236}">
                <a16:creationId xmlns:a16="http://schemas.microsoft.com/office/drawing/2014/main" id="{DBA33848-C5E1-8BC0-C792-A8AC9531BF1F}"/>
              </a:ext>
            </a:extLst>
          </p:cNvPr>
          <p:cNvSpPr txBox="1"/>
          <p:nvPr/>
        </p:nvSpPr>
        <p:spPr>
          <a:xfrm>
            <a:off x="6213394" y="4895874"/>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72" name="テキスト ボックス 71">
            <a:extLst>
              <a:ext uri="{FF2B5EF4-FFF2-40B4-BE49-F238E27FC236}">
                <a16:creationId xmlns:a16="http://schemas.microsoft.com/office/drawing/2014/main" id="{C096022E-00F4-EFD1-24F6-87F4D7DE1B3A}"/>
              </a:ext>
            </a:extLst>
          </p:cNvPr>
          <p:cNvSpPr txBox="1"/>
          <p:nvPr/>
        </p:nvSpPr>
        <p:spPr>
          <a:xfrm>
            <a:off x="6213394" y="5904776"/>
            <a:ext cx="424708" cy="385031"/>
          </a:xfrm>
          <a:prstGeom prst="rect">
            <a:avLst/>
          </a:prstGeom>
          <a:noFill/>
        </p:spPr>
        <p:txBody>
          <a:bodyPr wrap="square" lIns="108000" tIns="72000" rIns="108000" bIns="72000" rtlCol="0" anchor="t">
            <a:noAutofit/>
          </a:bodyPr>
          <a:lstStyle/>
          <a:p>
            <a:pPr defTabSz="1043056" fontAlgn="auto">
              <a:spcBef>
                <a:spcPts val="0"/>
              </a:spcBef>
              <a:spcAft>
                <a:spcPts val="600"/>
              </a:spcAft>
              <a:buClr>
                <a:srgbClr val="747480"/>
              </a:buClr>
            </a:pPr>
            <a:r>
              <a:rPr lang="ja-JP" altLang="en-US" sz="1600" b="1">
                <a:solidFill>
                  <a:srgbClr val="FF0000"/>
                </a:solidFill>
                <a:latin typeface="Meiryo UI"/>
                <a:ea typeface="Meiryo UI"/>
              </a:rPr>
              <a:t>！</a:t>
            </a:r>
          </a:p>
        </p:txBody>
      </p:sp>
      <p:sp>
        <p:nvSpPr>
          <p:cNvPr id="109" name="テキスト ボックス 108">
            <a:extLst>
              <a:ext uri="{FF2B5EF4-FFF2-40B4-BE49-F238E27FC236}">
                <a16:creationId xmlns:a16="http://schemas.microsoft.com/office/drawing/2014/main" id="{816C301D-55F6-6599-6B00-D48EAE5C790A}"/>
              </a:ext>
            </a:extLst>
          </p:cNvPr>
          <p:cNvSpPr txBox="1"/>
          <p:nvPr/>
        </p:nvSpPr>
        <p:spPr>
          <a:xfrm>
            <a:off x="5811341" y="2174439"/>
            <a:ext cx="4329394" cy="914400"/>
          </a:xfrm>
          <a:prstGeom prst="rect">
            <a:avLst/>
          </a:prstGeom>
          <a:noFill/>
        </p:spPr>
        <p:txBody>
          <a:bodyPr wrap="square" lIns="108000" tIns="72000" rIns="108000" bIns="72000" rtlCol="0" anchor="t">
            <a:noAutofit/>
          </a:bodyPr>
          <a:lstStyle/>
          <a:p>
            <a:pPr marL="285750" indent="-285750" defTabSz="1043056" fontAlgn="auto">
              <a:spcBef>
                <a:spcPts val="0"/>
              </a:spcBef>
              <a:spcAft>
                <a:spcPts val="600"/>
              </a:spcAft>
              <a:buClr>
                <a:srgbClr val="747480"/>
              </a:buClr>
              <a:buFont typeface="Wingdings" panose="05000000000000000000" pitchFamily="2" charset="2"/>
              <a:buChar char="ü"/>
            </a:pPr>
            <a:r>
              <a:rPr lang="ja-JP" altLang="en-US" sz="1400">
                <a:solidFill>
                  <a:srgbClr val="2E2E38"/>
                </a:solidFill>
                <a:latin typeface="Meiryo UI"/>
                <a:ea typeface="Meiryo UI"/>
              </a:rPr>
              <a:t>「地域課題分析ナビゲーション」を活用することで、</a:t>
            </a:r>
            <a:br>
              <a:rPr lang="en-US" altLang="ja-JP" sz="1400">
                <a:solidFill>
                  <a:srgbClr val="2E2E38"/>
                </a:solidFill>
                <a:latin typeface="Meiryo UI"/>
                <a:ea typeface="Meiryo UI"/>
              </a:rPr>
            </a:br>
            <a:r>
              <a:rPr lang="ja-JP" altLang="en-US" sz="1400">
                <a:solidFill>
                  <a:srgbClr val="2E2E38"/>
                </a:solidFill>
                <a:latin typeface="Meiryo UI"/>
                <a:ea typeface="Meiryo UI"/>
              </a:rPr>
              <a:t>地域で優先的に取り組むべき課題を把握できます</a:t>
            </a:r>
          </a:p>
        </p:txBody>
      </p:sp>
      <p:sp>
        <p:nvSpPr>
          <p:cNvPr id="110" name="テキスト ボックス 109">
            <a:extLst>
              <a:ext uri="{FF2B5EF4-FFF2-40B4-BE49-F238E27FC236}">
                <a16:creationId xmlns:a16="http://schemas.microsoft.com/office/drawing/2014/main" id="{0D0712D2-CE89-A8A8-291D-BEC1B3D7230E}"/>
              </a:ext>
            </a:extLst>
          </p:cNvPr>
          <p:cNvSpPr txBox="1"/>
          <p:nvPr/>
        </p:nvSpPr>
        <p:spPr>
          <a:xfrm>
            <a:off x="716516" y="3160637"/>
            <a:ext cx="350185" cy="3505789"/>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データ分析スキル</a:t>
            </a:r>
          </a:p>
        </p:txBody>
      </p:sp>
      <p:sp>
        <p:nvSpPr>
          <p:cNvPr id="111" name="矢印: 右 13">
            <a:extLst>
              <a:ext uri="{FF2B5EF4-FFF2-40B4-BE49-F238E27FC236}">
                <a16:creationId xmlns:a16="http://schemas.microsoft.com/office/drawing/2014/main" id="{02AEBC73-3851-BBAA-A880-28A66902366B}"/>
              </a:ext>
            </a:extLst>
          </p:cNvPr>
          <p:cNvSpPr/>
          <p:nvPr/>
        </p:nvSpPr>
        <p:spPr>
          <a:xfrm>
            <a:off x="4991859" y="3042687"/>
            <a:ext cx="742192" cy="3779357"/>
          </a:xfrm>
          <a:prstGeom prst="rightArrow">
            <a:avLst/>
          </a:prstGeom>
          <a:solidFill>
            <a:sysClr val="window" lastClr="FFFFFF">
              <a:lumMod val="85000"/>
            </a:sysClr>
          </a:solidFill>
          <a:ln w="9525" cap="flat" cmpd="sng" algn="ctr">
            <a:noFill/>
            <a:prstDash val="solid"/>
            <a:miter lim="800000"/>
          </a:ln>
          <a:effectLst/>
        </p:spPr>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7F7F7F"/>
              </a:buClr>
              <a:buSzTx/>
              <a:buFontTx/>
              <a:buNone/>
              <a:tabLst/>
              <a:defRPr/>
            </a:pP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112" name="テキスト ボックス 111">
            <a:extLst>
              <a:ext uri="{FF2B5EF4-FFF2-40B4-BE49-F238E27FC236}">
                <a16:creationId xmlns:a16="http://schemas.microsoft.com/office/drawing/2014/main" id="{00FE453F-D0B4-E091-E30A-C9C0E1C72447}"/>
              </a:ext>
            </a:extLst>
          </p:cNvPr>
          <p:cNvSpPr txBox="1"/>
          <p:nvPr/>
        </p:nvSpPr>
        <p:spPr>
          <a:xfrm>
            <a:off x="5311308" y="3042687"/>
            <a:ext cx="350185" cy="3779357"/>
          </a:xfrm>
          <a:prstGeom prst="rect">
            <a:avLst/>
          </a:prstGeom>
          <a:noFill/>
        </p:spPr>
        <p:txBody>
          <a:bodyPr vert="eaVert" wrap="square" lIns="108000" tIns="72000" rIns="108000" bIns="72000" rtlCol="0" anchor="t">
            <a:noAutofit/>
          </a:bodyPr>
          <a:lstStyle/>
          <a:p>
            <a:pPr algn="ctr" defTabSz="1043056" fontAlgn="auto">
              <a:spcBef>
                <a:spcPts val="0"/>
              </a:spcBef>
              <a:spcAft>
                <a:spcPts val="600"/>
              </a:spcAft>
              <a:buClr>
                <a:srgbClr val="747480"/>
              </a:buClr>
            </a:pPr>
            <a:r>
              <a:rPr lang="ja-JP" altLang="en-US" sz="1400">
                <a:solidFill>
                  <a:srgbClr val="2E2E38"/>
                </a:solidFill>
                <a:latin typeface="Meiryo UI"/>
                <a:ea typeface="Meiryo UI"/>
              </a:rPr>
              <a:t>地域課題分析ナビゲーションを活用</a:t>
            </a:r>
          </a:p>
        </p:txBody>
      </p:sp>
    </p:spTree>
    <p:extLst>
      <p:ext uri="{BB962C8B-B14F-4D97-AF65-F5344CB8AC3E}">
        <p14:creationId xmlns:p14="http://schemas.microsoft.com/office/powerpoint/2010/main" val="1164558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312FB-82C5-607B-005E-31F353E0E07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23090B8-69D9-65BC-0C0E-0ACFA63C3978}"/>
              </a:ext>
            </a:extLst>
          </p:cNvPr>
          <p:cNvSpPr>
            <a:spLocks noGrp="1"/>
          </p:cNvSpPr>
          <p:nvPr>
            <p:ph type="title"/>
          </p:nvPr>
        </p:nvSpPr>
        <p:spPr/>
        <p:txBody>
          <a:bodyPr vert="horz">
            <a:noAutofit/>
          </a:bodyPr>
          <a:lstStyle/>
          <a:p>
            <a:r>
              <a:rPr lang="ja-JP" altLang="en-US" sz="1800">
                <a:solidFill>
                  <a:srgbClr val="000000"/>
                </a:solidFill>
              </a:rPr>
              <a:t>消費単価向上のポイントを把握する</a:t>
            </a:r>
            <a:br>
              <a:rPr lang="en-US" altLang="ja-JP" sz="1400">
                <a:solidFill>
                  <a:srgbClr val="000000"/>
                </a:solidFill>
              </a:rPr>
            </a:br>
            <a:r>
              <a:rPr lang="ja-JP" altLang="en-US" sz="1400" b="0">
                <a:solidFill>
                  <a:srgbClr val="000000"/>
                </a:solidFill>
              </a:rPr>
              <a:t>購入単価層</a:t>
            </a:r>
            <a:r>
              <a:rPr lang="en-US" altLang="ja-JP" sz="1400" b="0">
                <a:solidFill>
                  <a:srgbClr val="000000"/>
                </a:solidFill>
              </a:rPr>
              <a:t>×</a:t>
            </a:r>
            <a:r>
              <a:rPr lang="ja-JP" altLang="en-US" sz="1400" b="0">
                <a:solidFill>
                  <a:srgbClr val="000000"/>
                </a:solidFill>
              </a:rPr>
              <a:t>宿泊客の属性（居住国</a:t>
            </a:r>
            <a:r>
              <a:rPr lang="en-US" altLang="ja-JP" sz="1400" b="0">
                <a:solidFill>
                  <a:srgbClr val="000000"/>
                </a:solidFill>
              </a:rPr>
              <a:t>-</a:t>
            </a:r>
            <a:r>
              <a:rPr lang="ja-JP" altLang="en-US" sz="1400" b="0">
                <a:solidFill>
                  <a:srgbClr val="000000"/>
                </a:solidFill>
              </a:rPr>
              <a:t>インバウンド）</a:t>
            </a:r>
            <a:endParaRPr lang="ja-JP" altLang="en-US" sz="1600">
              <a:solidFill>
                <a:srgbClr val="000000"/>
              </a:solidFill>
            </a:endParaRPr>
          </a:p>
        </p:txBody>
      </p:sp>
      <p:sp>
        <p:nvSpPr>
          <p:cNvPr id="7" name="Text Placeholder 7">
            <a:extLst>
              <a:ext uri="{FF2B5EF4-FFF2-40B4-BE49-F238E27FC236}">
                <a16:creationId xmlns:a16="http://schemas.microsoft.com/office/drawing/2014/main" id="{552D2E5E-6787-2EC4-F01B-31E94E1CCCB1}"/>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宿泊客の属性や購入単価層を掛け合わせて分析し、消費単価向上のポイントとなる宿泊客の属性を把握する。</a:t>
            </a:r>
          </a:p>
        </p:txBody>
      </p:sp>
      <p:sp>
        <p:nvSpPr>
          <p:cNvPr id="10" name="正方形/長方形 24">
            <a:extLst>
              <a:ext uri="{FF2B5EF4-FFF2-40B4-BE49-F238E27FC236}">
                <a16:creationId xmlns:a16="http://schemas.microsoft.com/office/drawing/2014/main" id="{1505F05E-6EDF-4C04-9CCA-AB9259605B8D}"/>
              </a:ext>
            </a:extLst>
          </p:cNvPr>
          <p:cNvSpPr/>
          <p:nvPr/>
        </p:nvSpPr>
        <p:spPr>
          <a:xfrm>
            <a:off x="6492930" y="1983660"/>
            <a:ext cx="3641668" cy="5348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宿泊客の購入単価層と属性（年齢層、居住国、参加形態など）を掛け合わせ、下記の観点で分析することで、地域の消費単価向上に向けて今後注力ポイントとなる層を把握します。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0"/>
              </a:spcAft>
              <a:buFont typeface="Wingdings" panose="05000000000000000000" pitchFamily="2" charset="2"/>
              <a:buChar char="ü"/>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購入単価層が高い宿泊客の属性は何か</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ü"/>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既に誘客できている層のうち、特に購入単価層が低い宿泊客の属性は何か</a:t>
            </a:r>
            <a:endParaRPr lang="en-US" altLang="ja-JP" sz="12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該当の層に向けた高付加価値な観光コンテンツの開発を行い、消費の機会を提供することで、地域の消費単価向上に繋げます。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観光地としての方向性が類似している地域（地理的特性、観光資源の種類・規模、観光従事者の規模など）と比較して分析することで目標とする水準を検討することも有用です。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50,000~69,999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円」より金額が高い購入単価層においては、「香港」が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100%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を占めている。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~9,999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円」より金額が低い購入単価層においては、「韓国」の割合が</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40%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以上と高くなっている。</a:t>
            </a:r>
            <a:endPar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DE24B22-D881-05E6-9CF8-3C0754D0C1B7}"/>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20</a:t>
            </a:fld>
            <a:endParaRPr lang="ja-JP" altLang="en-US"/>
          </a:p>
        </p:txBody>
      </p:sp>
      <p:sp>
        <p:nvSpPr>
          <p:cNvPr id="16" name="矢印: 五方向 15">
            <a:extLst>
              <a:ext uri="{FF2B5EF4-FFF2-40B4-BE49-F238E27FC236}">
                <a16:creationId xmlns:a16="http://schemas.microsoft.com/office/drawing/2014/main" id="{AEEA24C5-C24A-89AB-B8CE-14BEF11B9AE1}"/>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BA06C33C-0A2A-2C85-5D17-BB6D18CFA93A}"/>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1" name="正方形/長方形 20">
            <a:extLst>
              <a:ext uri="{FF2B5EF4-FFF2-40B4-BE49-F238E27FC236}">
                <a16:creationId xmlns:a16="http://schemas.microsoft.com/office/drawing/2014/main" id="{86EB1260-1C22-93F7-57E5-A84F20882622}"/>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4" name="正方形/長方形 23">
            <a:extLst>
              <a:ext uri="{FF2B5EF4-FFF2-40B4-BE49-F238E27FC236}">
                <a16:creationId xmlns:a16="http://schemas.microsoft.com/office/drawing/2014/main" id="{CB9CD930-31ED-D684-A6AF-BC3DCE99D0A6}"/>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5" name="正方形/長方形 24">
            <a:extLst>
              <a:ext uri="{FF2B5EF4-FFF2-40B4-BE49-F238E27FC236}">
                <a16:creationId xmlns:a16="http://schemas.microsoft.com/office/drawing/2014/main" id="{45E22ACE-478D-B7AA-D52C-4157361F1C23}"/>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6" name="正方形/長方形 25">
            <a:extLst>
              <a:ext uri="{FF2B5EF4-FFF2-40B4-BE49-F238E27FC236}">
                <a16:creationId xmlns:a16="http://schemas.microsoft.com/office/drawing/2014/main" id="{B9258750-3E7A-3117-48F5-C587B47EED62}"/>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7" name="正方形/長方形 26">
            <a:extLst>
              <a:ext uri="{FF2B5EF4-FFF2-40B4-BE49-F238E27FC236}">
                <a16:creationId xmlns:a16="http://schemas.microsoft.com/office/drawing/2014/main" id="{5A4A7B4F-8620-9926-9FD2-5A82166EF70F}"/>
              </a:ext>
            </a:extLst>
          </p:cNvPr>
          <p:cNvSpPr/>
          <p:nvPr/>
        </p:nvSpPr>
        <p:spPr>
          <a:xfrm>
            <a:off x="7475488"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消費単価</a:t>
            </a:r>
          </a:p>
        </p:txBody>
      </p:sp>
      <p:sp>
        <p:nvSpPr>
          <p:cNvPr id="34" name="正方形/長方形 33">
            <a:extLst>
              <a:ext uri="{FF2B5EF4-FFF2-40B4-BE49-F238E27FC236}">
                <a16:creationId xmlns:a16="http://schemas.microsoft.com/office/drawing/2014/main" id="{AF3BEB59-FBFC-2F89-60D9-0E1F7773DB2A}"/>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5" name="正方形/長方形 34">
            <a:extLst>
              <a:ext uri="{FF2B5EF4-FFF2-40B4-BE49-F238E27FC236}">
                <a16:creationId xmlns:a16="http://schemas.microsoft.com/office/drawing/2014/main" id="{DEBCB77C-4992-60E0-67DD-614772B55217}"/>
              </a:ext>
            </a:extLst>
          </p:cNvPr>
          <p:cNvSpPr/>
          <p:nvPr/>
        </p:nvSpPr>
        <p:spPr>
          <a:xfrm>
            <a:off x="7492333" y="301444"/>
            <a:ext cx="444274"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38270270-0906-DA0E-4B98-4670ED8A11E4}"/>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5880CBB9-5203-3879-6C56-9A93AEAB67FD}"/>
              </a:ext>
            </a:extLst>
          </p:cNvPr>
          <p:cNvGrpSpPr/>
          <p:nvPr/>
        </p:nvGrpSpPr>
        <p:grpSpPr>
          <a:xfrm>
            <a:off x="8150383" y="298946"/>
            <a:ext cx="2346718" cy="403175"/>
            <a:chOff x="8150383" y="298946"/>
            <a:chExt cx="2346718" cy="403175"/>
          </a:xfrm>
        </p:grpSpPr>
        <p:sp>
          <p:nvSpPr>
            <p:cNvPr id="14" name="正方形/長方形 13">
              <a:extLst>
                <a:ext uri="{FF2B5EF4-FFF2-40B4-BE49-F238E27FC236}">
                  <a16:creationId xmlns:a16="http://schemas.microsoft.com/office/drawing/2014/main" id="{85FCB852-3A04-2F79-D4E7-D7F1565392AF}"/>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0E903668-653C-D5EC-21D0-3F861628EBB4}"/>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13FABD0-60DA-C591-8957-2120D5FC3117}"/>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27F54E75-E591-DD13-5CBB-9AC2A47C6573}"/>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37" name="正方形/長方形 36">
              <a:extLst>
                <a:ext uri="{FF2B5EF4-FFF2-40B4-BE49-F238E27FC236}">
                  <a16:creationId xmlns:a16="http://schemas.microsoft.com/office/drawing/2014/main" id="{2A3B486E-4031-1C5E-EB41-E2F014AC9CA0}"/>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9" name="図 28" descr="グラフ&#10;&#10;AI 生成コンテンツは誤りを含む可能性があります。">
            <a:extLst>
              <a:ext uri="{FF2B5EF4-FFF2-40B4-BE49-F238E27FC236}">
                <a16:creationId xmlns:a16="http://schemas.microsoft.com/office/drawing/2014/main" id="{218F2447-5275-CC01-86D7-6B09FC85B5F1}"/>
              </a:ext>
            </a:extLst>
          </p:cNvPr>
          <p:cNvPicPr>
            <a:picLocks noChangeAspect="1"/>
          </p:cNvPicPr>
          <p:nvPr/>
        </p:nvPicPr>
        <p:blipFill>
          <a:blip r:embed="rId3"/>
          <a:stretch>
            <a:fillRect/>
          </a:stretch>
        </p:blipFill>
        <p:spPr>
          <a:xfrm>
            <a:off x="558799" y="3637168"/>
            <a:ext cx="5752800" cy="2041855"/>
          </a:xfrm>
          <a:prstGeom prst="rect">
            <a:avLst/>
          </a:prstGeom>
          <a:ln>
            <a:solidFill>
              <a:schemeClr val="bg1">
                <a:lumMod val="85000"/>
              </a:schemeClr>
            </a:solidFill>
          </a:ln>
        </p:spPr>
      </p:pic>
      <p:sp>
        <p:nvSpPr>
          <p:cNvPr id="31" name="正方形/長方形 30">
            <a:extLst>
              <a:ext uri="{FF2B5EF4-FFF2-40B4-BE49-F238E27FC236}">
                <a16:creationId xmlns:a16="http://schemas.microsoft.com/office/drawing/2014/main" id="{E85673ED-B77B-487F-0C50-F39404B6AEA7}"/>
              </a:ext>
            </a:extLst>
          </p:cNvPr>
          <p:cNvSpPr/>
          <p:nvPr/>
        </p:nvSpPr>
        <p:spPr>
          <a:xfrm flipH="1" flipV="1">
            <a:off x="1473198" y="4941529"/>
            <a:ext cx="4792134" cy="15368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2" name="正方形/長方形 31">
            <a:extLst>
              <a:ext uri="{FF2B5EF4-FFF2-40B4-BE49-F238E27FC236}">
                <a16:creationId xmlns:a16="http://schemas.microsoft.com/office/drawing/2014/main" id="{BEDDADD9-C664-1E77-5625-A8C4CD74F91A}"/>
              </a:ext>
            </a:extLst>
          </p:cNvPr>
          <p:cNvSpPr/>
          <p:nvPr/>
        </p:nvSpPr>
        <p:spPr>
          <a:xfrm flipH="1" flipV="1">
            <a:off x="1473198" y="5226692"/>
            <a:ext cx="4792134" cy="15368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3" name="正方形/長方形 32">
            <a:extLst>
              <a:ext uri="{FF2B5EF4-FFF2-40B4-BE49-F238E27FC236}">
                <a16:creationId xmlns:a16="http://schemas.microsoft.com/office/drawing/2014/main" id="{C2299F10-14F5-0977-31AA-14B9673D2DD3}"/>
              </a:ext>
            </a:extLst>
          </p:cNvPr>
          <p:cNvSpPr/>
          <p:nvPr/>
        </p:nvSpPr>
        <p:spPr>
          <a:xfrm flipH="1" flipV="1">
            <a:off x="3014133" y="4103662"/>
            <a:ext cx="2319867" cy="15368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1" name="正方形/長方形 24">
            <a:extLst>
              <a:ext uri="{FF2B5EF4-FFF2-40B4-BE49-F238E27FC236}">
                <a16:creationId xmlns:a16="http://schemas.microsoft.com/office/drawing/2014/main" id="{BC341861-EDC0-5700-30A9-08D59D3F42C9}"/>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2" name="正方形/長方形 11">
            <a:extLst>
              <a:ext uri="{FF2B5EF4-FFF2-40B4-BE49-F238E27FC236}">
                <a16:creationId xmlns:a16="http://schemas.microsoft.com/office/drawing/2014/main" id="{05FAA98B-9384-BA14-3A41-46994E9105AE}"/>
              </a:ext>
            </a:extLst>
          </p:cNvPr>
          <p:cNvSpPr/>
          <p:nvPr/>
        </p:nvSpPr>
        <p:spPr>
          <a:xfrm>
            <a:off x="5236695" y="5792126"/>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「香港」</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100.0%</a:t>
            </a:r>
            <a:endParaRPr kumimoji="0" lang="ja-JP" altLang="en-US" sz="1050" kern="0">
              <a:solidFill>
                <a:schemeClr val="tx1"/>
              </a:solidFill>
              <a:latin typeface="Meiryo UI"/>
              <a:ea typeface="Meiryo UI"/>
            </a:endParaRPr>
          </a:p>
        </p:txBody>
      </p:sp>
      <p:cxnSp>
        <p:nvCxnSpPr>
          <p:cNvPr id="15" name="直線コネクタ 14">
            <a:extLst>
              <a:ext uri="{FF2B5EF4-FFF2-40B4-BE49-F238E27FC236}">
                <a16:creationId xmlns:a16="http://schemas.microsoft.com/office/drawing/2014/main" id="{39E5BB63-E5F2-A006-D5A6-8CB984349A8E}"/>
              </a:ext>
            </a:extLst>
          </p:cNvPr>
          <p:cNvCxnSpPr>
            <a:cxnSpLocks/>
            <a:endCxn id="12" idx="0"/>
          </p:cNvCxnSpPr>
          <p:nvPr/>
        </p:nvCxnSpPr>
        <p:spPr>
          <a:xfrm>
            <a:off x="5403984" y="5333011"/>
            <a:ext cx="167289" cy="45911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D62EC980-247F-B7A1-DE66-8FA7AE5EA13F}"/>
              </a:ext>
            </a:extLst>
          </p:cNvPr>
          <p:cNvSpPr/>
          <p:nvPr/>
        </p:nvSpPr>
        <p:spPr>
          <a:xfrm>
            <a:off x="4044481" y="3279260"/>
            <a:ext cx="669155"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「韓国」</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49.3%</a:t>
            </a:r>
            <a:endParaRPr kumimoji="0" lang="ja-JP" altLang="en-US" sz="1050" kern="0">
              <a:solidFill>
                <a:schemeClr val="tx1"/>
              </a:solidFill>
              <a:latin typeface="Meiryo UI"/>
              <a:ea typeface="Meiryo UI"/>
            </a:endParaRPr>
          </a:p>
        </p:txBody>
      </p:sp>
      <p:cxnSp>
        <p:nvCxnSpPr>
          <p:cNvPr id="40" name="直線コネクタ 39">
            <a:extLst>
              <a:ext uri="{FF2B5EF4-FFF2-40B4-BE49-F238E27FC236}">
                <a16:creationId xmlns:a16="http://schemas.microsoft.com/office/drawing/2014/main" id="{D3ECB7EC-C01E-BC96-4D4E-041052B9369F}"/>
              </a:ext>
            </a:extLst>
          </p:cNvPr>
          <p:cNvCxnSpPr>
            <a:cxnSpLocks/>
          </p:cNvCxnSpPr>
          <p:nvPr/>
        </p:nvCxnSpPr>
        <p:spPr>
          <a:xfrm flipV="1">
            <a:off x="4058889" y="3581400"/>
            <a:ext cx="356997" cy="60553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正方形/長方形 24">
            <a:extLst>
              <a:ext uri="{FF2B5EF4-FFF2-40B4-BE49-F238E27FC236}">
                <a16:creationId xmlns:a16="http://schemas.microsoft.com/office/drawing/2014/main" id="{F62F2F51-CA6C-7FBA-5C48-C971C9D420DD}"/>
              </a:ext>
            </a:extLst>
          </p:cNvPr>
          <p:cNvSpPr/>
          <p:nvPr/>
        </p:nvSpPr>
        <p:spPr>
          <a:xfrm>
            <a:off x="6492930" y="1574594"/>
            <a:ext cx="3641668"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6" name="直線コネクタ 5">
            <a:extLst>
              <a:ext uri="{FF2B5EF4-FFF2-40B4-BE49-F238E27FC236}">
                <a16:creationId xmlns:a16="http://schemas.microsoft.com/office/drawing/2014/main" id="{A79BFBAD-34A6-81BB-64C4-2C2EE62001C0}"/>
              </a:ext>
            </a:extLst>
          </p:cNvPr>
          <p:cNvCxnSpPr>
            <a:cxnSpLocks/>
            <a:endCxn id="12" idx="0"/>
          </p:cNvCxnSpPr>
          <p:nvPr/>
        </p:nvCxnSpPr>
        <p:spPr>
          <a:xfrm flipH="1">
            <a:off x="5571273" y="5018369"/>
            <a:ext cx="25895" cy="773757"/>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1B57A6C8-289F-6D94-2292-6E606080DACF}"/>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＞消費単価向上のポイントを把握する＞購入単価層</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宿泊客の属性（居住国</a:t>
            </a:r>
            <a:r>
              <a:rPr kumimoji="0" lang="en-US" altLang="ja-JP" sz="1050" b="1" u="sng" kern="0">
                <a:solidFill>
                  <a:schemeClr val="tx1"/>
                </a:solidFill>
                <a:latin typeface="Meiryo UI"/>
                <a:ea typeface="Meiryo UI"/>
              </a:rPr>
              <a:t>-</a:t>
            </a:r>
            <a:r>
              <a:rPr kumimoji="0" lang="ja-JP" altLang="en-US" sz="1050" b="1" u="sng" kern="0">
                <a:solidFill>
                  <a:schemeClr val="tx1"/>
                </a:solidFill>
                <a:latin typeface="Meiryo UI"/>
                <a:ea typeface="Meiryo UI"/>
              </a:rPr>
              <a:t>インバウンド）</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1671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41EDD-93C5-B2C0-ABDD-6EE4F9ABC21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ACE8BFB-AC26-6E97-D066-21DABCC501A1}"/>
              </a:ext>
            </a:extLst>
          </p:cNvPr>
          <p:cNvSpPr>
            <a:spLocks noGrp="1"/>
          </p:cNvSpPr>
          <p:nvPr>
            <p:ph type="title"/>
          </p:nvPr>
        </p:nvSpPr>
        <p:spPr/>
        <p:txBody>
          <a:bodyPr vert="horz">
            <a:normAutofit fontScale="90000"/>
          </a:bodyPr>
          <a:lstStyle/>
          <a:p>
            <a:r>
              <a:rPr lang="ja-JP" altLang="en-US" sz="2000">
                <a:solidFill>
                  <a:srgbClr val="000000"/>
                </a:solidFill>
              </a:rPr>
              <a:t>付加価値額・労働生産性の伸びを把握する</a:t>
            </a:r>
            <a:br>
              <a:rPr lang="en-US" altLang="ja-JP" sz="1600">
                <a:solidFill>
                  <a:srgbClr val="000000"/>
                </a:solidFill>
              </a:rPr>
            </a:br>
            <a:r>
              <a:rPr lang="ja-JP" altLang="en-US" sz="1800" b="0">
                <a:solidFill>
                  <a:srgbClr val="000000"/>
                </a:solidFill>
              </a:rPr>
              <a:t>付加価値額</a:t>
            </a:r>
            <a:endParaRPr lang="ja-JP" altLang="en-US" sz="2000">
              <a:solidFill>
                <a:srgbClr val="000000"/>
              </a:solidFill>
            </a:endParaRPr>
          </a:p>
        </p:txBody>
      </p:sp>
      <p:sp>
        <p:nvSpPr>
          <p:cNvPr id="7" name="Text Placeholder 7">
            <a:extLst>
              <a:ext uri="{FF2B5EF4-FFF2-40B4-BE49-F238E27FC236}">
                <a16:creationId xmlns:a16="http://schemas.microsoft.com/office/drawing/2014/main" id="{E8E690B1-2E9B-9954-E744-A8A2CF6CCEAA}"/>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観光産業の付加価値額の金額・成長率を分析し、観光振興により地域の産業が生み出す付加価値が増加しているか把握する。</a:t>
            </a:r>
            <a:endParaRPr lang="en-US" altLang="ja-JP">
              <a:sym typeface="Meiryo UI" panose="020B0604030504040204" pitchFamily="50" charset="-128"/>
            </a:endParaRPr>
          </a:p>
        </p:txBody>
      </p:sp>
      <p:sp>
        <p:nvSpPr>
          <p:cNvPr id="10" name="正方形/長方形 24">
            <a:extLst>
              <a:ext uri="{FF2B5EF4-FFF2-40B4-BE49-F238E27FC236}">
                <a16:creationId xmlns:a16="http://schemas.microsoft.com/office/drawing/2014/main" id="{21737579-62CB-11EF-77FA-9DF3049CF030}"/>
              </a:ext>
            </a:extLst>
          </p:cNvPr>
          <p:cNvSpPr/>
          <p:nvPr/>
        </p:nvSpPr>
        <p:spPr>
          <a:xfrm>
            <a:off x="6709892" y="19201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観光産業</a:t>
            </a:r>
            <a:r>
              <a:rPr lang="en-US" altLang="ja-JP" sz="1400" b="1" baseline="300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の付加価値額について、産業別の時系列推移や成長率を分析することで、観光振興を通じて地域が創出する付加価値が伸び、経済面での地域への持続可能な貢献を実現できているか把握します。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年は新型コロナウイルスの影響等により減少していることが想定されるため、都道府県や全国の成長率と比較する等、分析には留意ください。</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詳細は「</a:t>
            </a:r>
            <a:r>
              <a:rPr lang="ja-JP" altLang="en-US" sz="1100">
                <a:solidFill>
                  <a:schemeClr val="tx1"/>
                </a:solidFill>
                <a:latin typeface="Meiryo UI" panose="020B0604030504040204" pitchFamily="50" charset="-128"/>
                <a:ea typeface="Meiryo UI" panose="020B0604030504040204" pitchFamily="50" charset="-128"/>
                <a:hlinkClick r:id="rId3" action="ppaction://hlinksldjump"/>
              </a:rPr>
              <a:t>地域課題分析ナビゲーションにおける観光産業の捉え方</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」を参照。本分析は「宿泊業</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飲食サービス業」で実施</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「宿泊業</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飲食サービス業」の付加価値額は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2012</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7,909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10,494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百万円と増加し、</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7,386</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百万円と減少した。</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年の付加価値額の成長率は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-29.6%</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であり、全国の平均値の</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-36.4%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よりは減少率が抑えられているが、都道府県の平均値である</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-27.8%</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よりは減少率を抑えられていない。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B07DB51-03A0-ECB8-1710-95EADCC1D014}"/>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21</a:t>
            </a:fld>
            <a:endParaRPr lang="ja-JP" altLang="en-US"/>
          </a:p>
        </p:txBody>
      </p:sp>
      <p:sp>
        <p:nvSpPr>
          <p:cNvPr id="16" name="矢印: 五方向 15">
            <a:extLst>
              <a:ext uri="{FF2B5EF4-FFF2-40B4-BE49-F238E27FC236}">
                <a16:creationId xmlns:a16="http://schemas.microsoft.com/office/drawing/2014/main" id="{53303EA1-D195-8215-CC2C-5F16FCE82C36}"/>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5DDE5F5-8E8E-6AC8-583A-0E3375DB9B28}"/>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4" name="正方形/長方形 23">
            <a:extLst>
              <a:ext uri="{FF2B5EF4-FFF2-40B4-BE49-F238E27FC236}">
                <a16:creationId xmlns:a16="http://schemas.microsoft.com/office/drawing/2014/main" id="{9ECC97F8-A867-1A68-5F79-0D058E204142}"/>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6" name="正方形/長方形 25">
            <a:extLst>
              <a:ext uri="{FF2B5EF4-FFF2-40B4-BE49-F238E27FC236}">
                <a16:creationId xmlns:a16="http://schemas.microsoft.com/office/drawing/2014/main" id="{07F6278A-E75A-E82B-AE3E-39E45D8E3D63}"/>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7" name="正方形/長方形 26">
            <a:extLst>
              <a:ext uri="{FF2B5EF4-FFF2-40B4-BE49-F238E27FC236}">
                <a16:creationId xmlns:a16="http://schemas.microsoft.com/office/drawing/2014/main" id="{9CC4C460-544B-1FAF-7604-07FA185153CF}"/>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8" name="正方形/長方形 27">
            <a:extLst>
              <a:ext uri="{FF2B5EF4-FFF2-40B4-BE49-F238E27FC236}">
                <a16:creationId xmlns:a16="http://schemas.microsoft.com/office/drawing/2014/main" id="{3D06020B-2B55-594F-EC1C-0CBC31817423}"/>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9" name="正方形/長方形 28">
            <a:extLst>
              <a:ext uri="{FF2B5EF4-FFF2-40B4-BE49-F238E27FC236}">
                <a16:creationId xmlns:a16="http://schemas.microsoft.com/office/drawing/2014/main" id="{4C0EAF5A-911F-63EC-8BC9-08F2F36BC7F6}"/>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7" name="正方形/長方形 36">
            <a:extLst>
              <a:ext uri="{FF2B5EF4-FFF2-40B4-BE49-F238E27FC236}">
                <a16:creationId xmlns:a16="http://schemas.microsoft.com/office/drawing/2014/main" id="{F16F631D-BFDA-E86A-C5A3-C7B6D7823568}"/>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8" name="正方形/長方形 37">
            <a:extLst>
              <a:ext uri="{FF2B5EF4-FFF2-40B4-BE49-F238E27FC236}">
                <a16:creationId xmlns:a16="http://schemas.microsoft.com/office/drawing/2014/main" id="{C001DBB0-BCD8-D78D-C841-0C7F83D6B06B}"/>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0A6E515A-3837-FB34-4B5E-42A283FA650E}"/>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345F79EA-3110-2871-A90C-4E8114B3CB95}"/>
              </a:ext>
            </a:extLst>
          </p:cNvPr>
          <p:cNvGrpSpPr/>
          <p:nvPr/>
        </p:nvGrpSpPr>
        <p:grpSpPr>
          <a:xfrm>
            <a:off x="8150383" y="298946"/>
            <a:ext cx="2346718" cy="403175"/>
            <a:chOff x="8150383" y="298946"/>
            <a:chExt cx="2346718" cy="403175"/>
          </a:xfrm>
        </p:grpSpPr>
        <p:sp>
          <p:nvSpPr>
            <p:cNvPr id="11" name="正方形/長方形 10">
              <a:extLst>
                <a:ext uri="{FF2B5EF4-FFF2-40B4-BE49-F238E27FC236}">
                  <a16:creationId xmlns:a16="http://schemas.microsoft.com/office/drawing/2014/main" id="{DC7D6FD8-6935-6E39-DDFB-EC1765F79AE6}"/>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45DCF7E-271A-850C-EA29-1BB8E7EC1934}"/>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p>
          </p:txBody>
        </p:sp>
        <p:sp>
          <p:nvSpPr>
            <p:cNvPr id="15" name="正方形/長方形 14">
              <a:extLst>
                <a:ext uri="{FF2B5EF4-FFF2-40B4-BE49-F238E27FC236}">
                  <a16:creationId xmlns:a16="http://schemas.microsoft.com/office/drawing/2014/main" id="{1403817B-F112-C652-B822-79E2A8689933}"/>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19" name="正方形/長方形 18">
              <a:extLst>
                <a:ext uri="{FF2B5EF4-FFF2-40B4-BE49-F238E27FC236}">
                  <a16:creationId xmlns:a16="http://schemas.microsoft.com/office/drawing/2014/main" id="{B8C85C62-7B37-725B-A2F5-288FFA5AC6EB}"/>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0" name="正方形/長方形 19">
              <a:extLst>
                <a:ext uri="{FF2B5EF4-FFF2-40B4-BE49-F238E27FC236}">
                  <a16:creationId xmlns:a16="http://schemas.microsoft.com/office/drawing/2014/main" id="{037AEA2D-3650-580E-8006-3C7FABCFAD81}"/>
                </a:ext>
              </a:extLst>
            </p:cNvPr>
            <p:cNvSpPr/>
            <p:nvPr/>
          </p:nvSpPr>
          <p:spPr>
            <a:xfrm>
              <a:off x="8150383"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付加価値</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額・労働</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生産性</a:t>
              </a:r>
              <a:endParaRPr lang="ja-JP" altLang="en-US" sz="800" b="1">
                <a:solidFill>
                  <a:schemeClr val="tx1"/>
                </a:solidFill>
                <a:latin typeface="Meiryo UI" panose="020B0604030504040204" pitchFamily="50" charset="-128"/>
                <a:ea typeface="Meiryo UI" panose="020B0604030504040204" pitchFamily="50" charset="-128"/>
              </a:endParaRPr>
            </a:p>
          </p:txBody>
        </p:sp>
      </p:grpSp>
      <p:pic>
        <p:nvPicPr>
          <p:cNvPr id="31" name="図 30" descr="グラフ&#10;&#10;AI 生成コンテンツは誤りを含む可能性があります。">
            <a:extLst>
              <a:ext uri="{FF2B5EF4-FFF2-40B4-BE49-F238E27FC236}">
                <a16:creationId xmlns:a16="http://schemas.microsoft.com/office/drawing/2014/main" id="{BE089C46-594A-0C6D-F524-432E3B973240}"/>
              </a:ext>
            </a:extLst>
          </p:cNvPr>
          <p:cNvPicPr>
            <a:picLocks noChangeAspect="1"/>
          </p:cNvPicPr>
          <p:nvPr/>
        </p:nvPicPr>
        <p:blipFill>
          <a:blip r:embed="rId4"/>
          <a:stretch>
            <a:fillRect/>
          </a:stretch>
        </p:blipFill>
        <p:spPr>
          <a:xfrm>
            <a:off x="558799" y="3594108"/>
            <a:ext cx="5752800" cy="2000974"/>
          </a:xfrm>
          <a:prstGeom prst="rect">
            <a:avLst/>
          </a:prstGeom>
          <a:ln>
            <a:solidFill>
              <a:schemeClr val="bg1">
                <a:lumMod val="85000"/>
              </a:schemeClr>
            </a:solidFill>
          </a:ln>
        </p:spPr>
      </p:pic>
      <p:sp>
        <p:nvSpPr>
          <p:cNvPr id="5" name="正方形/長方形 24">
            <a:extLst>
              <a:ext uri="{FF2B5EF4-FFF2-40B4-BE49-F238E27FC236}">
                <a16:creationId xmlns:a16="http://schemas.microsoft.com/office/drawing/2014/main" id="{41095525-EC85-6287-B70B-5FE8BFDE8B2D}"/>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2" name="正方形/長方形 24">
            <a:extLst>
              <a:ext uri="{FF2B5EF4-FFF2-40B4-BE49-F238E27FC236}">
                <a16:creationId xmlns:a16="http://schemas.microsoft.com/office/drawing/2014/main" id="{9134D2F5-9DE7-0EDA-0266-2B60CE3D0F2F}"/>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4" name="正方形/長方形 13">
            <a:extLst>
              <a:ext uri="{FF2B5EF4-FFF2-40B4-BE49-F238E27FC236}">
                <a16:creationId xmlns:a16="http://schemas.microsoft.com/office/drawing/2014/main" id="{55E9797C-3D3A-0911-A417-AD4D166B2F96}"/>
              </a:ext>
            </a:extLst>
          </p:cNvPr>
          <p:cNvSpPr/>
          <p:nvPr/>
        </p:nvSpPr>
        <p:spPr>
          <a:xfrm>
            <a:off x="5440112" y="5190542"/>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全国</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-39.6%</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0F56FB19-CB78-A24F-3C78-A471E569F8F2}"/>
              </a:ext>
            </a:extLst>
          </p:cNvPr>
          <p:cNvCxnSpPr>
            <a:cxnSpLocks/>
          </p:cNvCxnSpPr>
          <p:nvPr/>
        </p:nvCxnSpPr>
        <p:spPr>
          <a:xfrm>
            <a:off x="5190067" y="5022227"/>
            <a:ext cx="234896" cy="2386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F5ED780-6813-CA5E-EB32-3E3FC29BFE3B}"/>
              </a:ext>
            </a:extLst>
          </p:cNvPr>
          <p:cNvCxnSpPr>
            <a:cxnSpLocks/>
          </p:cNvCxnSpPr>
          <p:nvPr/>
        </p:nvCxnSpPr>
        <p:spPr>
          <a:xfrm>
            <a:off x="5166544" y="5187650"/>
            <a:ext cx="235190" cy="15488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4C8A9B7A-E5B2-C1D3-8914-6E6769D86F45}"/>
              </a:ext>
            </a:extLst>
          </p:cNvPr>
          <p:cNvSpPr/>
          <p:nvPr/>
        </p:nvSpPr>
        <p:spPr>
          <a:xfrm>
            <a:off x="5440112" y="4845471"/>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米子市</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-29.6%</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4D21B2A7-5A38-7FEA-9B18-71AEA426DEB3}"/>
              </a:ext>
            </a:extLst>
          </p:cNvPr>
          <p:cNvSpPr/>
          <p:nvPr/>
        </p:nvSpPr>
        <p:spPr>
          <a:xfrm>
            <a:off x="1355446" y="4182836"/>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7,909</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30" name="正方形/長方形 29">
            <a:extLst>
              <a:ext uri="{FF2B5EF4-FFF2-40B4-BE49-F238E27FC236}">
                <a16:creationId xmlns:a16="http://schemas.microsoft.com/office/drawing/2014/main" id="{0310B2AF-AC6E-8411-C7DB-ADAD9443A1D0}"/>
              </a:ext>
            </a:extLst>
          </p:cNvPr>
          <p:cNvSpPr/>
          <p:nvPr/>
        </p:nvSpPr>
        <p:spPr>
          <a:xfrm>
            <a:off x="5440112" y="4507126"/>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鳥取県</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-27.8%</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CD2EAFF6-D677-66BA-095E-F33EB0497B7A}"/>
              </a:ext>
            </a:extLst>
          </p:cNvPr>
          <p:cNvCxnSpPr>
            <a:cxnSpLocks/>
          </p:cNvCxnSpPr>
          <p:nvPr/>
        </p:nvCxnSpPr>
        <p:spPr>
          <a:xfrm flipV="1">
            <a:off x="5190067" y="4659117"/>
            <a:ext cx="258125" cy="27598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038A443F-28A0-A70A-BF19-CD63E0B13ABB}"/>
              </a:ext>
            </a:extLst>
          </p:cNvPr>
          <p:cNvSpPr/>
          <p:nvPr/>
        </p:nvSpPr>
        <p:spPr>
          <a:xfrm>
            <a:off x="2987396" y="3922486"/>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10,494</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35" name="正方形/長方形 34">
            <a:extLst>
              <a:ext uri="{FF2B5EF4-FFF2-40B4-BE49-F238E27FC236}">
                <a16:creationId xmlns:a16="http://schemas.microsoft.com/office/drawing/2014/main" id="{ED7FF2AF-D207-BFAA-9EC4-285F5CFF624B}"/>
              </a:ext>
            </a:extLst>
          </p:cNvPr>
          <p:cNvSpPr/>
          <p:nvPr/>
        </p:nvSpPr>
        <p:spPr>
          <a:xfrm>
            <a:off x="4660215" y="4252686"/>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7,386</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8" name="正方形/長方形 7">
            <a:extLst>
              <a:ext uri="{FF2B5EF4-FFF2-40B4-BE49-F238E27FC236}">
                <a16:creationId xmlns:a16="http://schemas.microsoft.com/office/drawing/2014/main" id="{C85C1F3A-8E69-F575-9404-AC13321CBCFD}"/>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en-US" altLang="ja-JP" sz="1050" b="1">
                <a:solidFill>
                  <a:prstClr val="black"/>
                </a:solidFill>
                <a:latin typeface="Meiryo UI" panose="020B0604030504040204" pitchFamily="50" charset="-128"/>
                <a:ea typeface="Meiryo UI" panose="020B0604030504040204" pitchFamily="50" charset="-128"/>
                <a:hlinkClick r:id="rId5"/>
              </a:rPr>
              <a:t>RESAS </a:t>
            </a:r>
            <a:r>
              <a:rPr lang="ja-JP" altLang="en-US" sz="1050" b="1">
                <a:solidFill>
                  <a:prstClr val="black"/>
                </a:solidFill>
                <a:latin typeface="Meiryo UI" panose="020B0604030504040204" pitchFamily="50" charset="-128"/>
                <a:ea typeface="Meiryo UI" panose="020B0604030504040204" pitchFamily="50" charset="-128"/>
                <a:hlinkClick r:id="rId5"/>
              </a:rPr>
              <a:t>従業者と労働生産性から見る付加価値額</a:t>
            </a:r>
            <a:r>
              <a:rPr lang="en-US" altLang="ja-JP" sz="1050" b="1">
                <a:solidFill>
                  <a:prstClr val="black"/>
                </a:solidFill>
                <a:latin typeface="Meiryo UI" panose="020B0604030504040204" pitchFamily="50" charset="-128"/>
                <a:ea typeface="Meiryo UI" panose="020B0604030504040204" pitchFamily="50" charset="-128"/>
                <a:hlinkClick r:id="rId5"/>
              </a:rPr>
              <a:t>-</a:t>
            </a:r>
            <a:r>
              <a:rPr lang="ja-JP" altLang="en-US" sz="1050" b="1">
                <a:solidFill>
                  <a:prstClr val="black"/>
                </a:solidFill>
                <a:latin typeface="Meiryo UI" panose="020B0604030504040204" pitchFamily="50" charset="-128"/>
                <a:ea typeface="Meiryo UI" panose="020B0604030504040204" pitchFamily="50" charset="-128"/>
                <a:hlinkClick r:id="rId5"/>
              </a:rPr>
              <a:t>付加価値額順</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付加価値額・労働生産性の伸びを把握する＞付加価値額</a:t>
            </a:r>
          </a:p>
        </p:txBody>
      </p:sp>
    </p:spTree>
    <p:extLst>
      <p:ext uri="{BB962C8B-B14F-4D97-AF65-F5344CB8AC3E}">
        <p14:creationId xmlns:p14="http://schemas.microsoft.com/office/powerpoint/2010/main" val="739625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045A3-98BE-9AFD-1B00-3C01A04937F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5D60F256-8EAE-743E-87CE-D9F724889F42}"/>
              </a:ext>
            </a:extLst>
          </p:cNvPr>
          <p:cNvSpPr>
            <a:spLocks noGrp="1"/>
          </p:cNvSpPr>
          <p:nvPr>
            <p:ph type="title"/>
          </p:nvPr>
        </p:nvSpPr>
        <p:spPr/>
        <p:txBody>
          <a:bodyPr vert="horz">
            <a:normAutofit fontScale="90000"/>
          </a:bodyPr>
          <a:lstStyle/>
          <a:p>
            <a:r>
              <a:rPr kumimoji="1" lang="ja-JP" altLang="en-US"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t>付加価値額・労働生産性の伸びを把握する</a:t>
            </a:r>
            <a:b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Meiryo UI" panose="020B0604030504040204" pitchFamily="50" charset="-128"/>
              </a:rPr>
            </a:br>
            <a:r>
              <a:rPr lang="ja-JP" altLang="en-US" sz="1800" b="0">
                <a:solidFill>
                  <a:srgbClr val="000000"/>
                </a:solidFill>
              </a:rPr>
              <a:t>労働生産性</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3FF80F5A-EC66-99F2-BAD3-E821B23913C3}"/>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観光産業の労働生産性の数値・成長率を分析し、地域の観光産業が生産性高く付加価値を創出できているか把握する。</a:t>
            </a:r>
          </a:p>
        </p:txBody>
      </p:sp>
      <p:sp>
        <p:nvSpPr>
          <p:cNvPr id="10" name="正方形/長方形 24">
            <a:extLst>
              <a:ext uri="{FF2B5EF4-FFF2-40B4-BE49-F238E27FC236}">
                <a16:creationId xmlns:a16="http://schemas.microsoft.com/office/drawing/2014/main" id="{836AA932-8B1D-A13F-EFDF-C1E73C7B2B65}"/>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観光産業</a:t>
            </a:r>
            <a:r>
              <a:rPr lang="en-US" altLang="ja-JP" sz="1600" b="1" baseline="300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の労働生産性について、産業別に都道府県や全国の平均値と比較して分析することで、生産性高く付加価値を創出することができているか把握します。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労働生産性の時系列の成長率も併せて分析することで、生産性の向上が実現できているか把握します。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詳細は「</a:t>
            </a:r>
            <a:r>
              <a:rPr lang="ja-JP" altLang="en-US" sz="1200">
                <a:solidFill>
                  <a:schemeClr val="tx1"/>
                </a:solidFill>
                <a:latin typeface="Meiryo UI" panose="020B0604030504040204" pitchFamily="50" charset="-128"/>
                <a:ea typeface="Meiryo UI" panose="020B0604030504040204" pitchFamily="50" charset="-128"/>
                <a:hlinkClick r:id="rId3" action="ppaction://hlinksldjump"/>
              </a:rPr>
              <a:t>地域課題分析ナビゲーションにおける観光産業の捉え方</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」を参照。本分析は「宿泊業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飲食サービス業」で実施</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年にかけて、都道府県・全国よりも高い労働生産性を実現しながら付加価値額を創出することができており、</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1,832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千円</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人となっている。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年にかけては、労働生産性は下がったものの減少率は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-18.1%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に留まり、全国の</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-29.3%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と比較すると減少率が抑えられている。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28E54278-D015-0C12-FE2D-1C308254A0D2}"/>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22</a:t>
            </a:fld>
            <a:endParaRPr lang="ja-JP" altLang="en-US"/>
          </a:p>
        </p:txBody>
      </p:sp>
      <p:sp>
        <p:nvSpPr>
          <p:cNvPr id="16" name="矢印: 五方向 15">
            <a:extLst>
              <a:ext uri="{FF2B5EF4-FFF2-40B4-BE49-F238E27FC236}">
                <a16:creationId xmlns:a16="http://schemas.microsoft.com/office/drawing/2014/main" id="{9145BA4D-5855-D379-4886-202781B49F74}"/>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7619752A-B1A6-BB25-CDED-45EA69A53A57}"/>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4" name="正方形/長方形 23">
            <a:extLst>
              <a:ext uri="{FF2B5EF4-FFF2-40B4-BE49-F238E27FC236}">
                <a16:creationId xmlns:a16="http://schemas.microsoft.com/office/drawing/2014/main" id="{1266B477-6C5D-88AE-2830-DD292A010BFB}"/>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5" name="正方形/長方形 24">
            <a:extLst>
              <a:ext uri="{FF2B5EF4-FFF2-40B4-BE49-F238E27FC236}">
                <a16:creationId xmlns:a16="http://schemas.microsoft.com/office/drawing/2014/main" id="{084FFF65-921E-BF9F-EA31-73FAD60D26CB}"/>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6" name="正方形/長方形 25">
            <a:extLst>
              <a:ext uri="{FF2B5EF4-FFF2-40B4-BE49-F238E27FC236}">
                <a16:creationId xmlns:a16="http://schemas.microsoft.com/office/drawing/2014/main" id="{8DC7226C-DC68-256E-BF90-0E1D78D6FB79}"/>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7" name="正方形/長方形 26">
            <a:extLst>
              <a:ext uri="{FF2B5EF4-FFF2-40B4-BE49-F238E27FC236}">
                <a16:creationId xmlns:a16="http://schemas.microsoft.com/office/drawing/2014/main" id="{75AD322B-4BC1-2523-BFC0-ACA71148B6A5}"/>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8" name="正方形/長方形 27">
            <a:extLst>
              <a:ext uri="{FF2B5EF4-FFF2-40B4-BE49-F238E27FC236}">
                <a16:creationId xmlns:a16="http://schemas.microsoft.com/office/drawing/2014/main" id="{D019498E-473E-41AB-786B-757DA92E5AB0}"/>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5" name="正方形/長方形 34">
            <a:extLst>
              <a:ext uri="{FF2B5EF4-FFF2-40B4-BE49-F238E27FC236}">
                <a16:creationId xmlns:a16="http://schemas.microsoft.com/office/drawing/2014/main" id="{981C86DB-51CA-BC13-94F7-2592E584F907}"/>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6" name="正方形/長方形 35">
            <a:extLst>
              <a:ext uri="{FF2B5EF4-FFF2-40B4-BE49-F238E27FC236}">
                <a16:creationId xmlns:a16="http://schemas.microsoft.com/office/drawing/2014/main" id="{21D4E866-73BF-ED00-AFB0-3CD7EB5F5DD4}"/>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A0EEC1CF-A928-F382-5C8B-448825507867}"/>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06E258F0-C3B6-E885-BCE5-08C437BE8B33}"/>
              </a:ext>
            </a:extLst>
          </p:cNvPr>
          <p:cNvGrpSpPr/>
          <p:nvPr/>
        </p:nvGrpSpPr>
        <p:grpSpPr>
          <a:xfrm>
            <a:off x="8150383" y="298946"/>
            <a:ext cx="2346718" cy="403175"/>
            <a:chOff x="8150383" y="298946"/>
            <a:chExt cx="2346718" cy="403175"/>
          </a:xfrm>
        </p:grpSpPr>
        <p:sp>
          <p:nvSpPr>
            <p:cNvPr id="13" name="正方形/長方形 12">
              <a:extLst>
                <a:ext uri="{FF2B5EF4-FFF2-40B4-BE49-F238E27FC236}">
                  <a16:creationId xmlns:a16="http://schemas.microsoft.com/office/drawing/2014/main" id="{9F1AFC82-89BB-20FA-FCF0-127B6543F8AB}"/>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FA45ED9-A19E-1AE9-B907-040D22221432}"/>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p>
          </p:txBody>
        </p:sp>
        <p:sp>
          <p:nvSpPr>
            <p:cNvPr id="19" name="正方形/長方形 18">
              <a:extLst>
                <a:ext uri="{FF2B5EF4-FFF2-40B4-BE49-F238E27FC236}">
                  <a16:creationId xmlns:a16="http://schemas.microsoft.com/office/drawing/2014/main" id="{554301FB-EFDD-F42D-074A-27FBD83A76BD}"/>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20" name="正方形/長方形 19">
              <a:extLst>
                <a:ext uri="{FF2B5EF4-FFF2-40B4-BE49-F238E27FC236}">
                  <a16:creationId xmlns:a16="http://schemas.microsoft.com/office/drawing/2014/main" id="{9B9A3964-15F0-D005-FF0D-6B3AEA9AF09B}"/>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2" name="正方形/長方形 21">
              <a:extLst>
                <a:ext uri="{FF2B5EF4-FFF2-40B4-BE49-F238E27FC236}">
                  <a16:creationId xmlns:a16="http://schemas.microsoft.com/office/drawing/2014/main" id="{3FDD1728-5AEE-07D7-42E4-6974E96D3CAE}"/>
                </a:ext>
              </a:extLst>
            </p:cNvPr>
            <p:cNvSpPr/>
            <p:nvPr/>
          </p:nvSpPr>
          <p:spPr>
            <a:xfrm>
              <a:off x="8150383"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付加価値</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額・労働</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生産性</a:t>
              </a:r>
              <a:endParaRPr lang="ja-JP" altLang="en-US" sz="800" b="1">
                <a:solidFill>
                  <a:schemeClr val="tx1"/>
                </a:solidFill>
                <a:latin typeface="Meiryo UI" panose="020B0604030504040204" pitchFamily="50" charset="-128"/>
                <a:ea typeface="Meiryo UI" panose="020B0604030504040204" pitchFamily="50" charset="-128"/>
              </a:endParaRPr>
            </a:p>
          </p:txBody>
        </p:sp>
      </p:grpSp>
      <p:pic>
        <p:nvPicPr>
          <p:cNvPr id="29" name="図 28" descr="グラフ, 棒グラフ&#10;&#10;AI 生成コンテンツは誤りを含む可能性があります。">
            <a:extLst>
              <a:ext uri="{FF2B5EF4-FFF2-40B4-BE49-F238E27FC236}">
                <a16:creationId xmlns:a16="http://schemas.microsoft.com/office/drawing/2014/main" id="{3B03176A-923A-DFCD-FEB8-28E935E071E6}"/>
              </a:ext>
            </a:extLst>
          </p:cNvPr>
          <p:cNvPicPr>
            <a:picLocks noChangeAspect="1"/>
          </p:cNvPicPr>
          <p:nvPr/>
        </p:nvPicPr>
        <p:blipFill>
          <a:blip r:embed="rId4"/>
          <a:stretch>
            <a:fillRect/>
          </a:stretch>
        </p:blipFill>
        <p:spPr>
          <a:xfrm>
            <a:off x="558799" y="3641915"/>
            <a:ext cx="5752800" cy="2032360"/>
          </a:xfrm>
          <a:prstGeom prst="rect">
            <a:avLst/>
          </a:prstGeom>
          <a:ln>
            <a:solidFill>
              <a:schemeClr val="bg1">
                <a:lumMod val="85000"/>
              </a:schemeClr>
            </a:solidFill>
          </a:ln>
        </p:spPr>
      </p:pic>
      <p:sp>
        <p:nvSpPr>
          <p:cNvPr id="5" name="正方形/長方形 24">
            <a:extLst>
              <a:ext uri="{FF2B5EF4-FFF2-40B4-BE49-F238E27FC236}">
                <a16:creationId xmlns:a16="http://schemas.microsoft.com/office/drawing/2014/main" id="{309DDBFE-8637-0733-461B-F9A485CDBE53}"/>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正方形/長方形 24">
            <a:extLst>
              <a:ext uri="{FF2B5EF4-FFF2-40B4-BE49-F238E27FC236}">
                <a16:creationId xmlns:a16="http://schemas.microsoft.com/office/drawing/2014/main" id="{6FF21761-AADE-7A67-3426-155668C589F8}"/>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2" name="正方形/長方形 11">
            <a:extLst>
              <a:ext uri="{FF2B5EF4-FFF2-40B4-BE49-F238E27FC236}">
                <a16:creationId xmlns:a16="http://schemas.microsoft.com/office/drawing/2014/main" id="{E618606D-EC23-19E5-27F4-1BD6CFE278E8}"/>
              </a:ext>
            </a:extLst>
          </p:cNvPr>
          <p:cNvSpPr/>
          <p:nvPr/>
        </p:nvSpPr>
        <p:spPr>
          <a:xfrm>
            <a:off x="5466488" y="4997825"/>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全国</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-29.3%</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49A4C850-21B5-FADD-9EF8-EAAB3FAF7ED6}"/>
              </a:ext>
            </a:extLst>
          </p:cNvPr>
          <p:cNvCxnSpPr>
            <a:cxnSpLocks/>
            <a:endCxn id="23" idx="1"/>
          </p:cNvCxnSpPr>
          <p:nvPr/>
        </p:nvCxnSpPr>
        <p:spPr>
          <a:xfrm>
            <a:off x="5190067" y="4793950"/>
            <a:ext cx="276421" cy="2662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81920C2-644A-21C8-A2E3-8F6403E6804B}"/>
              </a:ext>
            </a:extLst>
          </p:cNvPr>
          <p:cNvCxnSpPr>
            <a:cxnSpLocks/>
            <a:endCxn id="12" idx="1"/>
          </p:cNvCxnSpPr>
          <p:nvPr/>
        </p:nvCxnSpPr>
        <p:spPr>
          <a:xfrm>
            <a:off x="5190067" y="4958745"/>
            <a:ext cx="276421" cy="1910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8D8D7279-486E-7ECB-4DFE-C14AEE489936}"/>
              </a:ext>
            </a:extLst>
          </p:cNvPr>
          <p:cNvSpPr/>
          <p:nvPr/>
        </p:nvSpPr>
        <p:spPr>
          <a:xfrm>
            <a:off x="5466488" y="4682397"/>
            <a:ext cx="571619" cy="276348"/>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米子市</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-18.1%</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92C5DE52-DDF8-D76F-0192-4CF13005AA21}"/>
              </a:ext>
            </a:extLst>
          </p:cNvPr>
          <p:cNvSpPr/>
          <p:nvPr/>
        </p:nvSpPr>
        <p:spPr>
          <a:xfrm>
            <a:off x="4366111" y="4164691"/>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1,832</a:t>
            </a:r>
            <a:r>
              <a:rPr lang="ja-JP" altLang="en-US" sz="1050">
                <a:solidFill>
                  <a:schemeClr val="tx1"/>
                </a:solidFill>
                <a:latin typeface="Meiryo UI" panose="020B0604030504040204" pitchFamily="50" charset="-128"/>
                <a:ea typeface="Meiryo UI" panose="020B0604030504040204" pitchFamily="50" charset="-128"/>
              </a:rPr>
              <a:t>千円</a:t>
            </a:r>
            <a:r>
              <a:rPr lang="en-US" altLang="ja-JP" sz="1050">
                <a:solidFill>
                  <a:schemeClr val="tx1"/>
                </a:solidFill>
                <a:latin typeface="Meiryo UI" panose="020B0604030504040204" pitchFamily="50" charset="-128"/>
                <a:ea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rPr>
              <a:t>人</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38604E8C-5717-2185-7977-4436F503C4EC}"/>
              </a:ext>
            </a:extLst>
          </p:cNvPr>
          <p:cNvSpPr/>
          <p:nvPr/>
        </p:nvSpPr>
        <p:spPr>
          <a:xfrm>
            <a:off x="5466488" y="4373426"/>
            <a:ext cx="571619" cy="276348"/>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鳥取県</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-18.0%</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698BFF-7789-AE89-B2E1-D48888EE8C59}"/>
              </a:ext>
            </a:extLst>
          </p:cNvPr>
          <p:cNvCxnSpPr>
            <a:cxnSpLocks/>
            <a:endCxn id="32" idx="1"/>
          </p:cNvCxnSpPr>
          <p:nvPr/>
        </p:nvCxnSpPr>
        <p:spPr>
          <a:xfrm flipV="1">
            <a:off x="5190067" y="4511600"/>
            <a:ext cx="276421" cy="15764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812E71B4-021F-7527-4972-3204BA01C2D1}"/>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en-US" altLang="ja-JP" sz="1050" b="1">
                <a:solidFill>
                  <a:prstClr val="black"/>
                </a:solidFill>
                <a:latin typeface="Meiryo UI" panose="020B0604030504040204" pitchFamily="50" charset="-128"/>
                <a:ea typeface="Meiryo UI" panose="020B0604030504040204" pitchFamily="50" charset="-128"/>
                <a:hlinkClick r:id="rId5"/>
              </a:rPr>
              <a:t>RESAS </a:t>
            </a:r>
            <a:r>
              <a:rPr lang="ja-JP" altLang="en-US" sz="1050" b="1">
                <a:solidFill>
                  <a:prstClr val="black"/>
                </a:solidFill>
                <a:latin typeface="Meiryo UI" panose="020B0604030504040204" pitchFamily="50" charset="-128"/>
                <a:ea typeface="Meiryo UI" panose="020B0604030504040204" pitchFamily="50" charset="-128"/>
                <a:hlinkClick r:id="rId5"/>
              </a:rPr>
              <a:t>従業者と労働生産性から見る付加価値額</a:t>
            </a:r>
            <a:r>
              <a:rPr lang="en-US" altLang="ja-JP" sz="1050" b="1">
                <a:solidFill>
                  <a:prstClr val="black"/>
                </a:solidFill>
                <a:latin typeface="Meiryo UI" panose="020B0604030504040204" pitchFamily="50" charset="-128"/>
                <a:ea typeface="Meiryo UI" panose="020B0604030504040204" pitchFamily="50" charset="-128"/>
                <a:hlinkClick r:id="rId5"/>
              </a:rPr>
              <a:t>-</a:t>
            </a:r>
            <a:r>
              <a:rPr lang="ja-JP" altLang="en-US" sz="1050" b="1">
                <a:solidFill>
                  <a:prstClr val="black"/>
                </a:solidFill>
                <a:latin typeface="Meiryo UI" panose="020B0604030504040204" pitchFamily="50" charset="-128"/>
                <a:ea typeface="Meiryo UI" panose="020B0604030504040204" pitchFamily="50" charset="-128"/>
                <a:hlinkClick r:id="rId5"/>
              </a:rPr>
              <a:t>付加価値額順</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付加価値額・労働生産性の伸びを把握する＞</a:t>
            </a:r>
            <a:r>
              <a:rPr kumimoji="0" lang="ja-JP" altLang="en-US" sz="1050" b="1" u="sng" kern="0">
                <a:solidFill>
                  <a:schemeClr val="tx1"/>
                </a:solidFill>
                <a:latin typeface="Meiryo UI" panose="020B0604030504040204" pitchFamily="50" charset="-128"/>
                <a:ea typeface="Meiryo UI" panose="020B0604030504040204" pitchFamily="50" charset="-128"/>
              </a:rPr>
              <a:t>労働生産性</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3875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B32E7-7D1F-8D92-B5F7-AEC2BC91C7F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1A7F1EDC-A544-07EC-0A71-1777DE1C5245}"/>
              </a:ext>
            </a:extLst>
          </p:cNvPr>
          <p:cNvSpPr>
            <a:spLocks noGrp="1"/>
          </p:cNvSpPr>
          <p:nvPr>
            <p:ph type="title"/>
          </p:nvPr>
        </p:nvSpPr>
        <p:spPr/>
        <p:txBody>
          <a:bodyPr vert="horz">
            <a:normAutofit fontScale="90000"/>
          </a:bodyPr>
          <a:lstStyle/>
          <a:p>
            <a:r>
              <a:rPr lang="ja-JP" altLang="en-US" sz="2200">
                <a:solidFill>
                  <a:srgbClr val="000000"/>
                </a:solidFill>
              </a:rPr>
              <a:t>事業所数の推移を把握する</a:t>
            </a:r>
            <a:br>
              <a:rPr lang="en-US" altLang="ja-JP" sz="2200">
                <a:solidFill>
                  <a:srgbClr val="000000"/>
                </a:solidFill>
              </a:rPr>
            </a:br>
            <a:r>
              <a:rPr lang="ja-JP" altLang="en-US" sz="1800" b="0">
                <a:solidFill>
                  <a:srgbClr val="000000"/>
                </a:solidFill>
              </a:rPr>
              <a:t>事業所数</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6440D021-A109-AF97-1B9D-5EC4EB0F829B}"/>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観光産業の事業所数の推移を分析し、地域の観光の受入体制を維持し、持続可能性を実現できているか把握する。</a:t>
            </a:r>
          </a:p>
        </p:txBody>
      </p:sp>
      <p:sp>
        <p:nvSpPr>
          <p:cNvPr id="10" name="正方形/長方形 24">
            <a:extLst>
              <a:ext uri="{FF2B5EF4-FFF2-40B4-BE49-F238E27FC236}">
                <a16:creationId xmlns:a16="http://schemas.microsoft.com/office/drawing/2014/main" id="{294A15DE-9191-7E2B-E52F-3FEC2115D0E8}"/>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観光産業</a:t>
            </a:r>
            <a:r>
              <a:rPr lang="en-US" altLang="ja-JP" sz="1600" b="1" baseline="300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の事業所数について、産業別の時系列推移や成長率を分析することで、観光の受入体制を維持し、経済面での地域への持続可能な貢献を実現できているか把握します。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詳細は「</a:t>
            </a:r>
            <a:r>
              <a:rPr lang="ja-JP" altLang="en-US" sz="1200">
                <a:solidFill>
                  <a:schemeClr val="tx1"/>
                </a:solidFill>
                <a:latin typeface="Meiryo UI" panose="020B0604030504040204" pitchFamily="50" charset="-128"/>
                <a:ea typeface="Meiryo UI" panose="020B0604030504040204" pitchFamily="50" charset="-128"/>
                <a:hlinkClick r:id="rId3" action="ppaction://hlinksldjump"/>
              </a:rPr>
              <a:t>地域課題分析ナビゲーションにおける観光産業の捉え方</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」を参照。本分析は「宿泊業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飲食サービス業」で実施</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飲食サービス業」の事業所数は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1,008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事業所、</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992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事業所と減少し、</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829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事業所と減少した。</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年の事業所数の減少率は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-16.4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％であり、都道府県の平均値の</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、全国の平均値の</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-14.0%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よりも減少率が大きい。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4539268-57CF-6A1B-AF05-765C1DBE1252}"/>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23</a:t>
            </a:fld>
            <a:endParaRPr lang="ja-JP" altLang="en-US"/>
          </a:p>
        </p:txBody>
      </p:sp>
      <p:sp>
        <p:nvSpPr>
          <p:cNvPr id="16" name="矢印: 五方向 15">
            <a:extLst>
              <a:ext uri="{FF2B5EF4-FFF2-40B4-BE49-F238E27FC236}">
                <a16:creationId xmlns:a16="http://schemas.microsoft.com/office/drawing/2014/main" id="{BA5B911D-5A10-3CE7-296A-41C4AAB83ACF}"/>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18" name="矢印: 五方向 17">
            <a:extLst>
              <a:ext uri="{FF2B5EF4-FFF2-40B4-BE49-F238E27FC236}">
                <a16:creationId xmlns:a16="http://schemas.microsoft.com/office/drawing/2014/main" id="{97BE0C8E-A294-4DCD-FB2A-8F038863428A}"/>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1EA17743-4F37-5C41-C533-81906EEB7C1C}"/>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4" name="正方形/長方形 23">
            <a:extLst>
              <a:ext uri="{FF2B5EF4-FFF2-40B4-BE49-F238E27FC236}">
                <a16:creationId xmlns:a16="http://schemas.microsoft.com/office/drawing/2014/main" id="{E9E84A9E-77EE-EDA9-E3B0-1821F950B0EB}"/>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5" name="正方形/長方形 24">
            <a:extLst>
              <a:ext uri="{FF2B5EF4-FFF2-40B4-BE49-F238E27FC236}">
                <a16:creationId xmlns:a16="http://schemas.microsoft.com/office/drawing/2014/main" id="{BF0ACCA0-1001-4955-697D-C7E6068EB55A}"/>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6" name="正方形/長方形 25">
            <a:extLst>
              <a:ext uri="{FF2B5EF4-FFF2-40B4-BE49-F238E27FC236}">
                <a16:creationId xmlns:a16="http://schemas.microsoft.com/office/drawing/2014/main" id="{B405369B-FB54-BE40-691A-94732EF28E47}"/>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7" name="正方形/長方形 26">
            <a:extLst>
              <a:ext uri="{FF2B5EF4-FFF2-40B4-BE49-F238E27FC236}">
                <a16:creationId xmlns:a16="http://schemas.microsoft.com/office/drawing/2014/main" id="{899BF57C-AE64-A4AE-49EA-0C181CA1B461}"/>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8" name="正方形/長方形 27">
            <a:extLst>
              <a:ext uri="{FF2B5EF4-FFF2-40B4-BE49-F238E27FC236}">
                <a16:creationId xmlns:a16="http://schemas.microsoft.com/office/drawing/2014/main" id="{3AC1F564-1726-00CF-70A3-9C3EC2B52625}"/>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5" name="正方形/長方形 34">
            <a:extLst>
              <a:ext uri="{FF2B5EF4-FFF2-40B4-BE49-F238E27FC236}">
                <a16:creationId xmlns:a16="http://schemas.microsoft.com/office/drawing/2014/main" id="{9EFA3C54-E0CF-EE17-7921-DC6A84EAF75E}"/>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6" name="正方形/長方形 35">
            <a:extLst>
              <a:ext uri="{FF2B5EF4-FFF2-40B4-BE49-F238E27FC236}">
                <a16:creationId xmlns:a16="http://schemas.microsoft.com/office/drawing/2014/main" id="{E90DACE7-47DA-9440-CC19-156E53BC065E}"/>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grpSp>
        <p:nvGrpSpPr>
          <p:cNvPr id="37" name="グループ化 36">
            <a:extLst>
              <a:ext uri="{FF2B5EF4-FFF2-40B4-BE49-F238E27FC236}">
                <a16:creationId xmlns:a16="http://schemas.microsoft.com/office/drawing/2014/main" id="{92F796F4-D1D4-F2CD-30A5-9A32019DC3C8}"/>
              </a:ext>
            </a:extLst>
          </p:cNvPr>
          <p:cNvGrpSpPr/>
          <p:nvPr/>
        </p:nvGrpSpPr>
        <p:grpSpPr>
          <a:xfrm>
            <a:off x="8150383" y="298946"/>
            <a:ext cx="2346718" cy="403175"/>
            <a:chOff x="8150383" y="298946"/>
            <a:chExt cx="2346718" cy="403175"/>
          </a:xfrm>
        </p:grpSpPr>
        <p:sp>
          <p:nvSpPr>
            <p:cNvPr id="31" name="正方形/長方形 30">
              <a:extLst>
                <a:ext uri="{FF2B5EF4-FFF2-40B4-BE49-F238E27FC236}">
                  <a16:creationId xmlns:a16="http://schemas.microsoft.com/office/drawing/2014/main" id="{A13565BB-B40F-50A0-2AE7-CCBE294C392B}"/>
                </a:ext>
              </a:extLst>
            </p:cNvPr>
            <p:cNvSpPr/>
            <p:nvPr/>
          </p:nvSpPr>
          <p:spPr>
            <a:xfrm>
              <a:off x="8625994"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事業所数</a:t>
              </a:r>
            </a:p>
          </p:txBody>
        </p:sp>
        <p:sp>
          <p:nvSpPr>
            <p:cNvPr id="32" name="正方形/長方形 31">
              <a:extLst>
                <a:ext uri="{FF2B5EF4-FFF2-40B4-BE49-F238E27FC236}">
                  <a16:creationId xmlns:a16="http://schemas.microsoft.com/office/drawing/2014/main" id="{D26804E4-46D6-96E5-BECF-1E64DE2AE091}"/>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p>
          </p:txBody>
        </p:sp>
        <p:sp>
          <p:nvSpPr>
            <p:cNvPr id="33" name="正方形/長方形 32">
              <a:extLst>
                <a:ext uri="{FF2B5EF4-FFF2-40B4-BE49-F238E27FC236}">
                  <a16:creationId xmlns:a16="http://schemas.microsoft.com/office/drawing/2014/main" id="{A111C015-1EF7-8521-E804-0A6B912155CC}"/>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34" name="正方形/長方形 33">
              <a:extLst>
                <a:ext uri="{FF2B5EF4-FFF2-40B4-BE49-F238E27FC236}">
                  <a16:creationId xmlns:a16="http://schemas.microsoft.com/office/drawing/2014/main" id="{4B980854-7765-5D64-05EA-B66FCAD919F5}"/>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3" name="正方形/長方形 22">
              <a:extLst>
                <a:ext uri="{FF2B5EF4-FFF2-40B4-BE49-F238E27FC236}">
                  <a16:creationId xmlns:a16="http://schemas.microsoft.com/office/drawing/2014/main" id="{0936D0EC-CE39-5A50-5EC2-1A068AA874C1}"/>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6" name="図 5" descr="グラフ&#10;&#10;AI 生成コンテンツは誤りを含む可能性があります。">
            <a:extLst>
              <a:ext uri="{FF2B5EF4-FFF2-40B4-BE49-F238E27FC236}">
                <a16:creationId xmlns:a16="http://schemas.microsoft.com/office/drawing/2014/main" id="{0545872C-720A-B9E7-9F46-C7BD724A3C5A}"/>
              </a:ext>
            </a:extLst>
          </p:cNvPr>
          <p:cNvPicPr>
            <a:picLocks noChangeAspect="1"/>
          </p:cNvPicPr>
          <p:nvPr/>
        </p:nvPicPr>
        <p:blipFill>
          <a:blip r:embed="rId4"/>
          <a:stretch>
            <a:fillRect/>
          </a:stretch>
        </p:blipFill>
        <p:spPr>
          <a:xfrm>
            <a:off x="558799" y="3627038"/>
            <a:ext cx="5752800" cy="2062115"/>
          </a:xfrm>
          <a:prstGeom prst="rect">
            <a:avLst/>
          </a:prstGeom>
          <a:ln>
            <a:solidFill>
              <a:schemeClr val="bg1">
                <a:lumMod val="85000"/>
              </a:schemeClr>
            </a:solidFill>
          </a:ln>
        </p:spPr>
      </p:pic>
      <p:sp>
        <p:nvSpPr>
          <p:cNvPr id="3" name="正方形/長方形 24">
            <a:extLst>
              <a:ext uri="{FF2B5EF4-FFF2-40B4-BE49-F238E27FC236}">
                <a16:creationId xmlns:a16="http://schemas.microsoft.com/office/drawing/2014/main" id="{BB807ADA-3D15-59DF-FA64-7C67EAE5171D}"/>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5" name="正方形/長方形 24">
            <a:extLst>
              <a:ext uri="{FF2B5EF4-FFF2-40B4-BE49-F238E27FC236}">
                <a16:creationId xmlns:a16="http://schemas.microsoft.com/office/drawing/2014/main" id="{59FB96C4-9185-0C13-08C7-E34E8503EDEE}"/>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2" name="正方形/長方形 11">
            <a:extLst>
              <a:ext uri="{FF2B5EF4-FFF2-40B4-BE49-F238E27FC236}">
                <a16:creationId xmlns:a16="http://schemas.microsoft.com/office/drawing/2014/main" id="{E98D31D0-2208-3522-2CF4-884F883AA580}"/>
              </a:ext>
            </a:extLst>
          </p:cNvPr>
          <p:cNvSpPr/>
          <p:nvPr/>
        </p:nvSpPr>
        <p:spPr>
          <a:xfrm>
            <a:off x="5387358" y="5082220"/>
            <a:ext cx="571619" cy="334381"/>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米子市</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-16.4%</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F53CF95F-BC58-E839-0E74-C66259899630}"/>
              </a:ext>
            </a:extLst>
          </p:cNvPr>
          <p:cNvSpPr/>
          <p:nvPr/>
        </p:nvSpPr>
        <p:spPr>
          <a:xfrm>
            <a:off x="1268606" y="4078062"/>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1,008</a:t>
            </a:r>
            <a:r>
              <a:rPr lang="ja-JP" altLang="en-US" sz="1050">
                <a:solidFill>
                  <a:schemeClr val="tx1"/>
                </a:solidFill>
                <a:latin typeface="Meiryo UI" panose="020B0604030504040204" pitchFamily="50" charset="-128"/>
                <a:ea typeface="Meiryo UI" panose="020B0604030504040204" pitchFamily="50" charset="-128"/>
              </a:rPr>
              <a:t>事業所</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D54D0ED7-F5F4-B4ED-1F0B-2EAB9E9E112C}"/>
              </a:ext>
            </a:extLst>
          </p:cNvPr>
          <p:cNvCxnSpPr>
            <a:cxnSpLocks/>
          </p:cNvCxnSpPr>
          <p:nvPr/>
        </p:nvCxnSpPr>
        <p:spPr>
          <a:xfrm flipV="1">
            <a:off x="5190067" y="4854521"/>
            <a:ext cx="234896" cy="14156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C0DA71A-6660-F6F7-2588-01C1F39CF0CD}"/>
              </a:ext>
            </a:extLst>
          </p:cNvPr>
          <p:cNvCxnSpPr>
            <a:cxnSpLocks/>
          </p:cNvCxnSpPr>
          <p:nvPr/>
        </p:nvCxnSpPr>
        <p:spPr>
          <a:xfrm>
            <a:off x="5183706" y="5150965"/>
            <a:ext cx="244739" cy="7141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065767B-5E12-F2FA-B244-30B2508A6A52}"/>
              </a:ext>
            </a:extLst>
          </p:cNvPr>
          <p:cNvCxnSpPr>
            <a:cxnSpLocks/>
          </p:cNvCxnSpPr>
          <p:nvPr/>
        </p:nvCxnSpPr>
        <p:spPr>
          <a:xfrm flipV="1">
            <a:off x="5190067" y="4526805"/>
            <a:ext cx="234896" cy="20207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D7535132-000D-2B85-58D1-5938F9F78D16}"/>
              </a:ext>
            </a:extLst>
          </p:cNvPr>
          <p:cNvSpPr/>
          <p:nvPr/>
        </p:nvSpPr>
        <p:spPr>
          <a:xfrm>
            <a:off x="5387358" y="4696733"/>
            <a:ext cx="571619" cy="367819"/>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全国</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-14.0%</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E073056-3EB0-D27A-DC26-DE165C746B66}"/>
              </a:ext>
            </a:extLst>
          </p:cNvPr>
          <p:cNvSpPr/>
          <p:nvPr/>
        </p:nvSpPr>
        <p:spPr>
          <a:xfrm>
            <a:off x="2928393" y="3991792"/>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992</a:t>
            </a:r>
            <a:r>
              <a:rPr lang="ja-JP" altLang="en-US" sz="1050">
                <a:solidFill>
                  <a:schemeClr val="tx1"/>
                </a:solidFill>
                <a:latin typeface="Meiryo UI" panose="020B0604030504040204" pitchFamily="50" charset="-128"/>
                <a:ea typeface="Meiryo UI" panose="020B0604030504040204" pitchFamily="50" charset="-128"/>
              </a:rPr>
              <a:t>事業所</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87335AC2-5614-6FAF-3CCE-F660D6D14014}"/>
              </a:ext>
            </a:extLst>
          </p:cNvPr>
          <p:cNvSpPr/>
          <p:nvPr/>
        </p:nvSpPr>
        <p:spPr>
          <a:xfrm>
            <a:off x="4577865" y="4241691"/>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829</a:t>
            </a:r>
            <a:r>
              <a:rPr lang="ja-JP" altLang="en-US" sz="1050">
                <a:solidFill>
                  <a:schemeClr val="tx1"/>
                </a:solidFill>
                <a:latin typeface="Meiryo UI" panose="020B0604030504040204" pitchFamily="50" charset="-128"/>
                <a:ea typeface="Meiryo UI" panose="020B0604030504040204" pitchFamily="50" charset="-128"/>
              </a:rPr>
              <a:t>事業所</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41E6746B-2378-E733-F472-3BC6BAC9BF1E}"/>
              </a:ext>
            </a:extLst>
          </p:cNvPr>
          <p:cNvSpPr/>
          <p:nvPr/>
        </p:nvSpPr>
        <p:spPr>
          <a:xfrm>
            <a:off x="5387358" y="4301547"/>
            <a:ext cx="571619" cy="367819"/>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鳥取県</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-11.4%</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CB5C1472-CD55-D1EC-385E-80E09763B7A7}"/>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en-US" altLang="ja-JP" sz="1050" b="1">
                <a:solidFill>
                  <a:prstClr val="black"/>
                </a:solidFill>
                <a:latin typeface="Meiryo UI" panose="020B0604030504040204" pitchFamily="50" charset="-128"/>
                <a:ea typeface="Meiryo UI" panose="020B0604030504040204" pitchFamily="50" charset="-128"/>
                <a:hlinkClick r:id="rId5"/>
              </a:rPr>
              <a:t>RESAS</a:t>
            </a:r>
            <a:r>
              <a:rPr lang="ja-JP" altLang="en-US" sz="1050" b="1">
                <a:solidFill>
                  <a:prstClr val="black"/>
                </a:solidFill>
                <a:latin typeface="Meiryo UI" panose="020B0604030504040204" pitchFamily="50" charset="-128"/>
                <a:ea typeface="Meiryo UI" panose="020B0604030504040204" pitchFamily="50" charset="-128"/>
                <a:hlinkClick r:id="rId5"/>
              </a:rPr>
              <a:t> </a:t>
            </a:r>
            <a:r>
              <a:rPr lang="zh-TW" altLang="en-US" sz="1050" b="1">
                <a:solidFill>
                  <a:prstClr val="black"/>
                </a:solidFill>
                <a:latin typeface="Meiryo UI" panose="020B0604030504040204" pitchFamily="50" charset="-128"/>
                <a:ea typeface="Meiryo UI" panose="020B0604030504040204" pitchFamily="50" charset="-128"/>
                <a:hlinkClick r:id="rId5"/>
              </a:rPr>
              <a:t>産業構成割合</a:t>
            </a:r>
            <a:r>
              <a:rPr lang="en-US" altLang="zh-TW" sz="1050" b="1">
                <a:solidFill>
                  <a:prstClr val="black"/>
                </a:solidFill>
                <a:latin typeface="Meiryo UI" panose="020B0604030504040204" pitchFamily="50" charset="-128"/>
                <a:ea typeface="Meiryo UI" panose="020B0604030504040204" pitchFamily="50" charset="-128"/>
                <a:hlinkClick r:id="rId5"/>
              </a:rPr>
              <a:t>-</a:t>
            </a:r>
            <a:r>
              <a:rPr lang="zh-TW" altLang="en-US" sz="1050" b="1">
                <a:solidFill>
                  <a:prstClr val="black"/>
                </a:solidFill>
                <a:latin typeface="Meiryo UI" panose="020B0604030504040204" pitchFamily="50" charset="-128"/>
                <a:ea typeface="Meiryo UI" panose="020B0604030504040204" pitchFamily="50" charset="-128"/>
                <a:hlinkClick r:id="rId5"/>
              </a:rPr>
              <a:t>事業所数（事業所単位）</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事業所数の推移を把握する＞事業所数</a:t>
            </a:r>
            <a:endParaRPr kumimoji="0" lang="ja-JP" altLang="en-US" sz="1050" b="1" u="sng" kern="0">
              <a:solidFill>
                <a:srgbClr val="0070C0"/>
              </a:solidFill>
              <a:latin typeface="Meiryo UI"/>
              <a:ea typeface="Meiryo UI"/>
            </a:endParaRPr>
          </a:p>
        </p:txBody>
      </p:sp>
    </p:spTree>
    <p:extLst>
      <p:ext uri="{BB962C8B-B14F-4D97-AF65-F5344CB8AC3E}">
        <p14:creationId xmlns:p14="http://schemas.microsoft.com/office/powerpoint/2010/main" val="3694657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67B0-1CE7-67CC-90D6-BD44B42228D3}"/>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B937B99-1F57-4156-F21D-34CDC8EA1559}"/>
              </a:ext>
            </a:extLst>
          </p:cNvPr>
          <p:cNvSpPr>
            <a:spLocks noGrp="1"/>
          </p:cNvSpPr>
          <p:nvPr>
            <p:ph type="title"/>
          </p:nvPr>
        </p:nvSpPr>
        <p:spPr/>
        <p:txBody>
          <a:bodyPr vert="horz">
            <a:normAutofit fontScale="90000"/>
          </a:bodyPr>
          <a:lstStyle/>
          <a:p>
            <a:r>
              <a:rPr lang="ja-JP" altLang="en-US" sz="2200">
                <a:solidFill>
                  <a:srgbClr val="000000"/>
                </a:solidFill>
              </a:rPr>
              <a:t>住民の雇用・所得の伸びを把握する</a:t>
            </a:r>
            <a:br>
              <a:rPr lang="en-US" altLang="ja-JP" sz="2200">
                <a:solidFill>
                  <a:srgbClr val="000000"/>
                </a:solidFill>
              </a:rPr>
            </a:br>
            <a:r>
              <a:rPr lang="ja-JP" altLang="en-US" sz="1800" b="0">
                <a:solidFill>
                  <a:srgbClr val="000000"/>
                </a:solidFill>
              </a:rPr>
              <a:t>従業者数</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6952FFF1-44DF-68B8-C7F6-286A66A02B8A}"/>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観光産業の従業者数の成長率を分析し、観光振興により地域の雇用創出に繋がっているか把握する。</a:t>
            </a:r>
          </a:p>
        </p:txBody>
      </p:sp>
      <p:sp>
        <p:nvSpPr>
          <p:cNvPr id="10" name="正方形/長方形 24">
            <a:extLst>
              <a:ext uri="{FF2B5EF4-FFF2-40B4-BE49-F238E27FC236}">
                <a16:creationId xmlns:a16="http://schemas.microsoft.com/office/drawing/2014/main" id="{77E20AD7-2F56-04B5-511B-BC4E2F1E3FA7}"/>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観光産業</a:t>
            </a:r>
            <a:r>
              <a:rPr lang="en-US" altLang="ja-JP" sz="1600" b="1" baseline="300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の従業者数について、産業別の時系列推移や成長率を分析することで、観光振興を通じて地域に雇用が創出され、経済面での地域への持続可能な貢献を実現できているか把握します。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詳細は「</a:t>
            </a:r>
            <a:r>
              <a:rPr lang="ja-JP" altLang="en-US" sz="1200">
                <a:solidFill>
                  <a:schemeClr val="tx1"/>
                </a:solidFill>
                <a:latin typeface="Meiryo UI" panose="020B0604030504040204" pitchFamily="50" charset="-128"/>
                <a:ea typeface="Meiryo UI" panose="020B0604030504040204" pitchFamily="50" charset="-128"/>
                <a:hlinkClick r:id="rId3" action="ppaction://hlinksldjump"/>
              </a:rPr>
              <a:t>地域課題分析ナビゲーションにおける観光産業の捉え方</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」を参照。本分析は「宿泊業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飲食サービス業」で実施</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「宿泊業</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飲食サービス業」の従業者数は、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7,535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7,507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rPr>
              <a:t>6,566</a:t>
            </a:r>
            <a:r>
              <a:rPr lang="ja-JP" altLang="en-US" sz="1200">
                <a:solidFill>
                  <a:schemeClr val="tx1"/>
                </a:solidFill>
                <a:latin typeface="Meiryo UI" panose="020B0604030504040204" pitchFamily="50" charset="-128"/>
                <a:ea typeface="Meiryo UI" panose="020B0604030504040204" pitchFamily="50" charset="-128"/>
              </a:rPr>
              <a:t>人</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と減少した。</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12.5%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減少しており、都道府県や全国の減少率とほぼ同じである。</a:t>
            </a:r>
          </a:p>
        </p:txBody>
      </p:sp>
      <p:sp>
        <p:nvSpPr>
          <p:cNvPr id="2" name="スライド番号プレースホルダー 1">
            <a:extLst>
              <a:ext uri="{FF2B5EF4-FFF2-40B4-BE49-F238E27FC236}">
                <a16:creationId xmlns:a16="http://schemas.microsoft.com/office/drawing/2014/main" id="{405A92CB-927E-6FC0-78BB-6AD5FCF437BF}"/>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24</a:t>
            </a:fld>
            <a:endParaRPr lang="ja-JP" altLang="en-US"/>
          </a:p>
        </p:txBody>
      </p:sp>
      <p:sp>
        <p:nvSpPr>
          <p:cNvPr id="16" name="矢印: 五方向 15">
            <a:extLst>
              <a:ext uri="{FF2B5EF4-FFF2-40B4-BE49-F238E27FC236}">
                <a16:creationId xmlns:a16="http://schemas.microsoft.com/office/drawing/2014/main" id="{EEA41D6F-8F50-D774-B424-2D6199D07A67}"/>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1C8485C5-E702-1CDD-814B-E77C9DF719FD}"/>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4" name="正方形/長方形 23">
            <a:extLst>
              <a:ext uri="{FF2B5EF4-FFF2-40B4-BE49-F238E27FC236}">
                <a16:creationId xmlns:a16="http://schemas.microsoft.com/office/drawing/2014/main" id="{CB1F3D80-8FD9-82D4-2A47-6ADE5BA54C1C}"/>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5" name="正方形/長方形 24">
            <a:extLst>
              <a:ext uri="{FF2B5EF4-FFF2-40B4-BE49-F238E27FC236}">
                <a16:creationId xmlns:a16="http://schemas.microsoft.com/office/drawing/2014/main" id="{881109FE-FB3D-9EA0-7E72-E3CFD74E4CD1}"/>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6" name="正方形/長方形 25">
            <a:extLst>
              <a:ext uri="{FF2B5EF4-FFF2-40B4-BE49-F238E27FC236}">
                <a16:creationId xmlns:a16="http://schemas.microsoft.com/office/drawing/2014/main" id="{ACB88402-4D39-295D-1031-E4A762599DFE}"/>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7" name="正方形/長方形 26">
            <a:extLst>
              <a:ext uri="{FF2B5EF4-FFF2-40B4-BE49-F238E27FC236}">
                <a16:creationId xmlns:a16="http://schemas.microsoft.com/office/drawing/2014/main" id="{C6009E81-A13A-6303-DF75-2D55DFC93CDA}"/>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8" name="正方形/長方形 27">
            <a:extLst>
              <a:ext uri="{FF2B5EF4-FFF2-40B4-BE49-F238E27FC236}">
                <a16:creationId xmlns:a16="http://schemas.microsoft.com/office/drawing/2014/main" id="{476EEC45-AA80-C410-FC39-3368FEB732CA}"/>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5" name="正方形/長方形 34">
            <a:extLst>
              <a:ext uri="{FF2B5EF4-FFF2-40B4-BE49-F238E27FC236}">
                <a16:creationId xmlns:a16="http://schemas.microsoft.com/office/drawing/2014/main" id="{9D127434-3934-8D18-4982-6B0ADDE6205D}"/>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6" name="正方形/長方形 35">
            <a:extLst>
              <a:ext uri="{FF2B5EF4-FFF2-40B4-BE49-F238E27FC236}">
                <a16:creationId xmlns:a16="http://schemas.microsoft.com/office/drawing/2014/main" id="{8B4BCEAC-B166-0F4A-DFBC-90C95FA980B0}"/>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6" name="矢印: 五方向 5">
            <a:extLst>
              <a:ext uri="{FF2B5EF4-FFF2-40B4-BE49-F238E27FC236}">
                <a16:creationId xmlns:a16="http://schemas.microsoft.com/office/drawing/2014/main" id="{8020761D-5C96-FC4C-6606-28AB2076F1E9}"/>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B2B96F77-0E67-BE9F-CBF5-BA9F086266AB}"/>
              </a:ext>
            </a:extLst>
          </p:cNvPr>
          <p:cNvGrpSpPr/>
          <p:nvPr/>
        </p:nvGrpSpPr>
        <p:grpSpPr>
          <a:xfrm>
            <a:off x="8150383" y="298946"/>
            <a:ext cx="2346718" cy="403175"/>
            <a:chOff x="8150383" y="298946"/>
            <a:chExt cx="2346718" cy="403175"/>
          </a:xfrm>
        </p:grpSpPr>
        <p:sp>
          <p:nvSpPr>
            <p:cNvPr id="15" name="正方形/長方形 14">
              <a:extLst>
                <a:ext uri="{FF2B5EF4-FFF2-40B4-BE49-F238E27FC236}">
                  <a16:creationId xmlns:a16="http://schemas.microsoft.com/office/drawing/2014/main" id="{D39D2FCB-EBDA-6570-1FC4-BB7D88CA17F8}"/>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773B3C54-719D-21B5-2B78-42A961F2D3E7}"/>
                </a:ext>
              </a:extLst>
            </p:cNvPr>
            <p:cNvSpPr/>
            <p:nvPr/>
          </p:nvSpPr>
          <p:spPr>
            <a:xfrm>
              <a:off x="9101605"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住民の</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雇用・所得</a:t>
              </a:r>
            </a:p>
          </p:txBody>
        </p:sp>
        <p:sp>
          <p:nvSpPr>
            <p:cNvPr id="20" name="正方形/長方形 19">
              <a:extLst>
                <a:ext uri="{FF2B5EF4-FFF2-40B4-BE49-F238E27FC236}">
                  <a16:creationId xmlns:a16="http://schemas.microsoft.com/office/drawing/2014/main" id="{8414167D-F512-1933-A072-41D1E5FDD6BE}"/>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22" name="正方形/長方形 21">
              <a:extLst>
                <a:ext uri="{FF2B5EF4-FFF2-40B4-BE49-F238E27FC236}">
                  <a16:creationId xmlns:a16="http://schemas.microsoft.com/office/drawing/2014/main" id="{6E4E34E4-7B18-1A4A-988B-388E42688DC5}"/>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3" name="正方形/長方形 22">
              <a:extLst>
                <a:ext uri="{FF2B5EF4-FFF2-40B4-BE49-F238E27FC236}">
                  <a16:creationId xmlns:a16="http://schemas.microsoft.com/office/drawing/2014/main" id="{C15773AC-CE12-613E-0CB4-B2AF04262769}"/>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9" name="図 28" descr="グラフ&#10;&#10;AI 生成コンテンツは誤りを含む可能性があります。">
            <a:extLst>
              <a:ext uri="{FF2B5EF4-FFF2-40B4-BE49-F238E27FC236}">
                <a16:creationId xmlns:a16="http://schemas.microsoft.com/office/drawing/2014/main" id="{8D8D4863-C352-734B-40D5-DC558B660131}"/>
              </a:ext>
            </a:extLst>
          </p:cNvPr>
          <p:cNvPicPr>
            <a:picLocks noChangeAspect="1"/>
          </p:cNvPicPr>
          <p:nvPr/>
        </p:nvPicPr>
        <p:blipFill>
          <a:blip r:embed="rId4"/>
          <a:stretch>
            <a:fillRect/>
          </a:stretch>
        </p:blipFill>
        <p:spPr>
          <a:xfrm>
            <a:off x="558799" y="3648443"/>
            <a:ext cx="5752800" cy="2019305"/>
          </a:xfrm>
          <a:prstGeom prst="rect">
            <a:avLst/>
          </a:prstGeom>
          <a:ln>
            <a:solidFill>
              <a:schemeClr val="bg1">
                <a:lumMod val="85000"/>
              </a:schemeClr>
            </a:solidFill>
          </a:ln>
        </p:spPr>
      </p:pic>
      <p:sp>
        <p:nvSpPr>
          <p:cNvPr id="3" name="正方形/長方形 24">
            <a:extLst>
              <a:ext uri="{FF2B5EF4-FFF2-40B4-BE49-F238E27FC236}">
                <a16:creationId xmlns:a16="http://schemas.microsoft.com/office/drawing/2014/main" id="{1EA37E67-D4C6-D0D1-8ACE-B64262858C38}"/>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5" name="正方形/長方形 24">
            <a:extLst>
              <a:ext uri="{FF2B5EF4-FFF2-40B4-BE49-F238E27FC236}">
                <a16:creationId xmlns:a16="http://schemas.microsoft.com/office/drawing/2014/main" id="{3720E27B-81B4-FB99-187D-2CC2301C446F}"/>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正方形/長方形 10">
            <a:extLst>
              <a:ext uri="{FF2B5EF4-FFF2-40B4-BE49-F238E27FC236}">
                <a16:creationId xmlns:a16="http://schemas.microsoft.com/office/drawing/2014/main" id="{2E46AC2A-A461-B63C-675D-3E8B626A3924}"/>
              </a:ext>
            </a:extLst>
          </p:cNvPr>
          <p:cNvSpPr/>
          <p:nvPr/>
        </p:nvSpPr>
        <p:spPr>
          <a:xfrm>
            <a:off x="5431319" y="4998974"/>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米子市</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-12.5%</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E309743C-5F3B-D8BC-B726-D627C5417B7D}"/>
              </a:ext>
            </a:extLst>
          </p:cNvPr>
          <p:cNvSpPr/>
          <p:nvPr/>
        </p:nvSpPr>
        <p:spPr>
          <a:xfrm>
            <a:off x="5431319" y="4655342"/>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鳥取県</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-12.4%</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660A74CA-9BE6-A2AC-FB0D-12C84303E985}"/>
              </a:ext>
            </a:extLst>
          </p:cNvPr>
          <p:cNvCxnSpPr>
            <a:cxnSpLocks/>
          </p:cNvCxnSpPr>
          <p:nvPr/>
        </p:nvCxnSpPr>
        <p:spPr>
          <a:xfrm flipV="1">
            <a:off x="5190067" y="4854521"/>
            <a:ext cx="234896" cy="14156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23C63DC5-0FDF-238D-4F46-032E61593C02}"/>
              </a:ext>
            </a:extLst>
          </p:cNvPr>
          <p:cNvCxnSpPr>
            <a:cxnSpLocks/>
          </p:cNvCxnSpPr>
          <p:nvPr/>
        </p:nvCxnSpPr>
        <p:spPr>
          <a:xfrm>
            <a:off x="5177307" y="5106473"/>
            <a:ext cx="224427" cy="4449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E0C01BB-401F-5E54-CECA-97928E5F1A51}"/>
              </a:ext>
            </a:extLst>
          </p:cNvPr>
          <p:cNvCxnSpPr>
            <a:cxnSpLocks/>
            <a:endCxn id="38" idx="1"/>
          </p:cNvCxnSpPr>
          <p:nvPr/>
        </p:nvCxnSpPr>
        <p:spPr>
          <a:xfrm>
            <a:off x="5166838" y="5150965"/>
            <a:ext cx="264480" cy="33951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6A6E562F-BB4B-5BF1-BC20-70BE1DD544BF}"/>
              </a:ext>
            </a:extLst>
          </p:cNvPr>
          <p:cNvSpPr/>
          <p:nvPr/>
        </p:nvSpPr>
        <p:spPr>
          <a:xfrm>
            <a:off x="1268606" y="4078062"/>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7,535</a:t>
            </a:r>
            <a:r>
              <a:rPr kumimoji="1" lang="ja-JP" altLang="en-US" sz="1050">
                <a:solidFill>
                  <a:schemeClr val="tx1"/>
                </a:solidFill>
                <a:latin typeface="Meiryo UI" panose="020B0604030504040204" pitchFamily="50" charset="-128"/>
                <a:ea typeface="Meiryo UI" panose="020B0604030504040204" pitchFamily="50" charset="-128"/>
              </a:rPr>
              <a:t>人</a:t>
            </a:r>
          </a:p>
        </p:txBody>
      </p:sp>
      <p:sp>
        <p:nvSpPr>
          <p:cNvPr id="33" name="正方形/長方形 32">
            <a:extLst>
              <a:ext uri="{FF2B5EF4-FFF2-40B4-BE49-F238E27FC236}">
                <a16:creationId xmlns:a16="http://schemas.microsoft.com/office/drawing/2014/main" id="{8331018A-0E95-04A5-A86A-1307802FBE2E}"/>
              </a:ext>
            </a:extLst>
          </p:cNvPr>
          <p:cNvSpPr/>
          <p:nvPr/>
        </p:nvSpPr>
        <p:spPr>
          <a:xfrm>
            <a:off x="2970967" y="4296260"/>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7,507</a:t>
            </a:r>
            <a:r>
              <a:rPr lang="ja-JP" altLang="en-US" sz="1050">
                <a:solidFill>
                  <a:schemeClr val="tx1"/>
                </a:solidFill>
                <a:latin typeface="Meiryo UI" panose="020B0604030504040204" pitchFamily="50" charset="-128"/>
                <a:ea typeface="Meiryo UI" panose="020B0604030504040204" pitchFamily="50" charset="-128"/>
              </a:rPr>
              <a:t>人</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6F32FC99-4F4E-6AF9-F408-F496777BE693}"/>
              </a:ext>
            </a:extLst>
          </p:cNvPr>
          <p:cNvSpPr/>
          <p:nvPr/>
        </p:nvSpPr>
        <p:spPr>
          <a:xfrm>
            <a:off x="4642257" y="4215935"/>
            <a:ext cx="1012658" cy="1887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6,566</a:t>
            </a:r>
            <a:r>
              <a:rPr lang="ja-JP" altLang="en-US" sz="1050">
                <a:solidFill>
                  <a:schemeClr val="tx1"/>
                </a:solidFill>
                <a:latin typeface="Meiryo UI" panose="020B0604030504040204" pitchFamily="50" charset="-128"/>
                <a:ea typeface="Meiryo UI" panose="020B0604030504040204" pitchFamily="50" charset="-128"/>
              </a:rPr>
              <a:t>人</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001AAA01-EF9C-98E3-12AD-6A7A15C67082}"/>
              </a:ext>
            </a:extLst>
          </p:cNvPr>
          <p:cNvSpPr/>
          <p:nvPr/>
        </p:nvSpPr>
        <p:spPr>
          <a:xfrm>
            <a:off x="5431318" y="5338492"/>
            <a:ext cx="571619" cy="303983"/>
          </a:xfrm>
          <a:prstGeom prst="rect">
            <a:avLst/>
          </a:prstGeom>
          <a:solidFill>
            <a:schemeClr val="bg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全国</a:t>
            </a:r>
            <a:endParaRPr lang="en-US" altLang="ja-JP" sz="1050">
              <a:solidFill>
                <a:schemeClr val="tx1"/>
              </a:solidFill>
              <a:latin typeface="Meiryo UI" panose="020B0604030504040204" pitchFamily="50" charset="-128"/>
              <a:ea typeface="Meiryo UI" panose="020B0604030504040204" pitchFamily="50" charset="-128"/>
            </a:endParaRPr>
          </a:p>
          <a:p>
            <a:pPr algn="ctr"/>
            <a:r>
              <a:rPr lang="en-US" altLang="ja-JP" sz="1050">
                <a:solidFill>
                  <a:schemeClr val="tx1"/>
                </a:solidFill>
                <a:latin typeface="Meiryo UI" panose="020B0604030504040204" pitchFamily="50" charset="-128"/>
                <a:ea typeface="Meiryo UI" panose="020B0604030504040204" pitchFamily="50" charset="-128"/>
              </a:rPr>
              <a:t>-12.7%</a:t>
            </a:r>
            <a:endParaRPr kumimoji="1" lang="ja-JP" altLang="en-US" sz="105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80870AB-0E9C-B416-8463-F4CDB8FBA19E}"/>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en-US" altLang="ja-JP" sz="1050" b="1">
                <a:solidFill>
                  <a:prstClr val="black"/>
                </a:solidFill>
                <a:latin typeface="Meiryo UI" panose="020B0604030504040204" pitchFamily="50" charset="-128"/>
                <a:ea typeface="Meiryo UI" panose="020B0604030504040204" pitchFamily="50" charset="-128"/>
                <a:hlinkClick r:id="rId5"/>
              </a:rPr>
              <a:t>RESAS </a:t>
            </a:r>
            <a:r>
              <a:rPr lang="ja-JP" altLang="en-US" sz="1050" b="1">
                <a:solidFill>
                  <a:prstClr val="black"/>
                </a:solidFill>
                <a:latin typeface="Meiryo UI" panose="020B0604030504040204" pitchFamily="50" charset="-128"/>
                <a:ea typeface="Meiryo UI" panose="020B0604030504040204" pitchFamily="50" charset="-128"/>
                <a:hlinkClick r:id="rId5"/>
              </a:rPr>
              <a:t>産業構成割合</a:t>
            </a:r>
            <a:r>
              <a:rPr lang="en-US" altLang="ja-JP" sz="1050" b="1">
                <a:solidFill>
                  <a:prstClr val="black"/>
                </a:solidFill>
                <a:latin typeface="Meiryo UI" panose="020B0604030504040204" pitchFamily="50" charset="-128"/>
                <a:ea typeface="Meiryo UI" panose="020B0604030504040204" pitchFamily="50" charset="-128"/>
                <a:hlinkClick r:id="rId5"/>
              </a:rPr>
              <a:t>-</a:t>
            </a:r>
            <a:r>
              <a:rPr lang="ja-JP" altLang="en-US" sz="1050" b="1">
                <a:solidFill>
                  <a:prstClr val="black"/>
                </a:solidFill>
                <a:latin typeface="Meiryo UI" panose="020B0604030504040204" pitchFamily="50" charset="-128"/>
                <a:ea typeface="Meiryo UI" panose="020B0604030504040204" pitchFamily="50" charset="-128"/>
                <a:hlinkClick r:id="rId5"/>
              </a:rPr>
              <a:t>従業者数（事業所単位）</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住民の雇用・所得の伸びを把握する＞従業者数</a:t>
            </a:r>
            <a:endParaRPr kumimoji="0" lang="ja-JP" altLang="en-US" sz="1050" b="1" u="sng" kern="0">
              <a:solidFill>
                <a:srgbClr val="0070C0"/>
              </a:solidFill>
              <a:latin typeface="Meiryo UI"/>
              <a:ea typeface="Meiryo UI"/>
            </a:endParaRPr>
          </a:p>
        </p:txBody>
      </p:sp>
    </p:spTree>
    <p:extLst>
      <p:ext uri="{BB962C8B-B14F-4D97-AF65-F5344CB8AC3E}">
        <p14:creationId xmlns:p14="http://schemas.microsoft.com/office/powerpoint/2010/main" val="187090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AA07B-D2F6-8FA8-3851-8942CB6A15A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FE28A889-E394-2444-C0DD-CA98EB5B0232}"/>
              </a:ext>
            </a:extLst>
          </p:cNvPr>
          <p:cNvSpPr>
            <a:spLocks noGrp="1"/>
          </p:cNvSpPr>
          <p:nvPr>
            <p:ph type="title"/>
          </p:nvPr>
        </p:nvSpPr>
        <p:spPr/>
        <p:txBody>
          <a:bodyPr vert="horz">
            <a:normAutofit fontScale="90000"/>
          </a:bodyPr>
          <a:lstStyle/>
          <a:p>
            <a:r>
              <a:rPr lang="ja-JP" altLang="en-US" sz="2200">
                <a:solidFill>
                  <a:srgbClr val="000000"/>
                </a:solidFill>
              </a:rPr>
              <a:t>住民の雇用・所得の伸びを把握する</a:t>
            </a:r>
            <a:br>
              <a:rPr lang="en-US" altLang="ja-JP" sz="2000">
                <a:solidFill>
                  <a:srgbClr val="000000"/>
                </a:solidFill>
              </a:rPr>
            </a:br>
            <a:r>
              <a:rPr lang="ja-JP" altLang="en-US" sz="1800" b="0">
                <a:solidFill>
                  <a:srgbClr val="000000"/>
                </a:solidFill>
              </a:rPr>
              <a:t>納税義務者</a:t>
            </a:r>
            <a:r>
              <a:rPr lang="en-US" altLang="ja-JP" sz="1800" b="0">
                <a:solidFill>
                  <a:srgbClr val="000000"/>
                </a:solidFill>
              </a:rPr>
              <a:t>1</a:t>
            </a:r>
            <a:r>
              <a:rPr lang="ja-JP" altLang="en-US" sz="1800" b="0">
                <a:solidFill>
                  <a:srgbClr val="000000"/>
                </a:solidFill>
              </a:rPr>
              <a:t>人当たり課税対象所得</a:t>
            </a:r>
          </a:p>
        </p:txBody>
      </p:sp>
      <p:sp>
        <p:nvSpPr>
          <p:cNvPr id="7" name="Text Placeholder 7">
            <a:extLst>
              <a:ext uri="{FF2B5EF4-FFF2-40B4-BE49-F238E27FC236}">
                <a16:creationId xmlns:a16="http://schemas.microsoft.com/office/drawing/2014/main" id="{228980CD-2503-DD1C-84EB-1B47151BB7E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住民の課税所得の伸びを分析し、観光振興により観光事業者・地域住民の所得向上につながっているか把握する。</a:t>
            </a:r>
          </a:p>
        </p:txBody>
      </p:sp>
      <p:sp>
        <p:nvSpPr>
          <p:cNvPr id="10" name="正方形/長方形 24">
            <a:extLst>
              <a:ext uri="{FF2B5EF4-FFF2-40B4-BE49-F238E27FC236}">
                <a16:creationId xmlns:a16="http://schemas.microsoft.com/office/drawing/2014/main" id="{AC72E293-EECE-D50C-74B1-6AFE1BD747CF}"/>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地域住民の納税義務者</a:t>
            </a:r>
            <a:r>
              <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人当たりの課税対象所得について、時系列推移を分析することで、観光振興を通じて地域が創出した付加価値が地域住民の所得向上につながり、経済面での地域への持続可能な貢献を実現できているか把握しま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4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観光振興による直接的な影響のみを測ることはできませんが、観光産業の従事者や地域住民の所得の状況を捉えることは、観光振興が地域住民に寄与しているか検証する上で重要です。</a:t>
            </a:r>
            <a:endParaRPr lang="en-US" altLang="ja-JP" sz="14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納税義務者</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人当たりの課税対象所得は増加傾向が続き、</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331.1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万円となっており、都道府県の平均値（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309.4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万円）よりも高く、全国の平均値（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393.4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万円）よりは低い水準になっている。</a:t>
            </a:r>
            <a:endPar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年にかけては、一人当たり課税所得は</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6.1%</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増加しており、鳥取県の</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6.5%</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や全国の</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7.4</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％と比較すると伸びは小さい。</a:t>
            </a:r>
            <a:endPar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BA87EC6E-AFC5-A535-1327-710EC363F665}"/>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25</a:t>
            </a:fld>
            <a:endParaRPr lang="ja-JP" altLang="en-US"/>
          </a:p>
        </p:txBody>
      </p:sp>
      <p:sp>
        <p:nvSpPr>
          <p:cNvPr id="37" name="矢印: 五方向 36">
            <a:extLst>
              <a:ext uri="{FF2B5EF4-FFF2-40B4-BE49-F238E27FC236}">
                <a16:creationId xmlns:a16="http://schemas.microsoft.com/office/drawing/2014/main" id="{D5EA2FA6-426A-F725-C107-D1779510DD6A}"/>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39" name="正方形/長方形 38">
            <a:extLst>
              <a:ext uri="{FF2B5EF4-FFF2-40B4-BE49-F238E27FC236}">
                <a16:creationId xmlns:a16="http://schemas.microsoft.com/office/drawing/2014/main" id="{7A0FC70C-5E1F-1C7E-B9CD-42A60286697C}"/>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40" name="正方形/長方形 39">
            <a:extLst>
              <a:ext uri="{FF2B5EF4-FFF2-40B4-BE49-F238E27FC236}">
                <a16:creationId xmlns:a16="http://schemas.microsoft.com/office/drawing/2014/main" id="{8D247DD0-1E31-FEEA-B203-11243CF7ABF5}"/>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41" name="正方形/長方形 40">
            <a:extLst>
              <a:ext uri="{FF2B5EF4-FFF2-40B4-BE49-F238E27FC236}">
                <a16:creationId xmlns:a16="http://schemas.microsoft.com/office/drawing/2014/main" id="{97A8C6F9-A0F7-642E-1B8A-E3BE042823BD}"/>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42" name="正方形/長方形 41">
            <a:extLst>
              <a:ext uri="{FF2B5EF4-FFF2-40B4-BE49-F238E27FC236}">
                <a16:creationId xmlns:a16="http://schemas.microsoft.com/office/drawing/2014/main" id="{08B2274E-7472-B60F-792F-5709C81E1E0C}"/>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43" name="正方形/長方形 42">
            <a:extLst>
              <a:ext uri="{FF2B5EF4-FFF2-40B4-BE49-F238E27FC236}">
                <a16:creationId xmlns:a16="http://schemas.microsoft.com/office/drawing/2014/main" id="{914F438A-234F-12E9-1744-76EEBCB28DA0}"/>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44" name="正方形/長方形 43">
            <a:extLst>
              <a:ext uri="{FF2B5EF4-FFF2-40B4-BE49-F238E27FC236}">
                <a16:creationId xmlns:a16="http://schemas.microsoft.com/office/drawing/2014/main" id="{7E7FDEF1-6C0B-5F8A-BD33-5F1C04BA640F}"/>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51" name="正方形/長方形 50">
            <a:extLst>
              <a:ext uri="{FF2B5EF4-FFF2-40B4-BE49-F238E27FC236}">
                <a16:creationId xmlns:a16="http://schemas.microsoft.com/office/drawing/2014/main" id="{3CB219A0-0A17-EBEA-E265-023396106EF7}"/>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52" name="正方形/長方形 51">
            <a:extLst>
              <a:ext uri="{FF2B5EF4-FFF2-40B4-BE49-F238E27FC236}">
                <a16:creationId xmlns:a16="http://schemas.microsoft.com/office/drawing/2014/main" id="{7FCFCF1F-ECA9-7CB5-9EB5-F40782119DE8}"/>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C0C81E5C-F781-243D-8A71-01E356AAADB4}"/>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80D31DBC-E3AC-5549-67FD-C9F3F7381B4C}"/>
              </a:ext>
            </a:extLst>
          </p:cNvPr>
          <p:cNvGrpSpPr/>
          <p:nvPr/>
        </p:nvGrpSpPr>
        <p:grpSpPr>
          <a:xfrm>
            <a:off x="8150383" y="298946"/>
            <a:ext cx="2346718" cy="403175"/>
            <a:chOff x="8150383" y="298946"/>
            <a:chExt cx="2346718" cy="403175"/>
          </a:xfrm>
        </p:grpSpPr>
        <p:sp>
          <p:nvSpPr>
            <p:cNvPr id="13" name="正方形/長方形 12">
              <a:extLst>
                <a:ext uri="{FF2B5EF4-FFF2-40B4-BE49-F238E27FC236}">
                  <a16:creationId xmlns:a16="http://schemas.microsoft.com/office/drawing/2014/main" id="{D15874AC-9C5F-959E-20B3-B69B76533C23}"/>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AE73364-A971-7E07-F550-6F9B5187DA5A}"/>
                </a:ext>
              </a:extLst>
            </p:cNvPr>
            <p:cNvSpPr/>
            <p:nvPr/>
          </p:nvSpPr>
          <p:spPr>
            <a:xfrm>
              <a:off x="9101605"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住民の</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雇用・所得</a:t>
              </a:r>
            </a:p>
          </p:txBody>
        </p:sp>
        <p:sp>
          <p:nvSpPr>
            <p:cNvPr id="15" name="正方形/長方形 14">
              <a:extLst>
                <a:ext uri="{FF2B5EF4-FFF2-40B4-BE49-F238E27FC236}">
                  <a16:creationId xmlns:a16="http://schemas.microsoft.com/office/drawing/2014/main" id="{517A7337-00C3-AE72-E55E-3D34C64EF659}"/>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16" name="正方形/長方形 15">
              <a:extLst>
                <a:ext uri="{FF2B5EF4-FFF2-40B4-BE49-F238E27FC236}">
                  <a16:creationId xmlns:a16="http://schemas.microsoft.com/office/drawing/2014/main" id="{AD25354B-F1A7-BE46-792A-6D5C1087A39E}"/>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7" name="正方形/長方形 16">
              <a:extLst>
                <a:ext uri="{FF2B5EF4-FFF2-40B4-BE49-F238E27FC236}">
                  <a16:creationId xmlns:a16="http://schemas.microsoft.com/office/drawing/2014/main" id="{F8D7E6BF-3ED6-7DE7-CC80-4277F916E570}"/>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0" name="図 19" descr="グラフ, 棒グラフ&#10;&#10;AI 生成コンテンツは誤りを含む可能性があります。">
            <a:extLst>
              <a:ext uri="{FF2B5EF4-FFF2-40B4-BE49-F238E27FC236}">
                <a16:creationId xmlns:a16="http://schemas.microsoft.com/office/drawing/2014/main" id="{A40EAE9D-D291-EFBB-9556-275911BFBFC2}"/>
              </a:ext>
            </a:extLst>
          </p:cNvPr>
          <p:cNvPicPr>
            <a:picLocks noChangeAspect="1"/>
          </p:cNvPicPr>
          <p:nvPr/>
        </p:nvPicPr>
        <p:blipFill>
          <a:blip r:embed="rId3"/>
          <a:stretch>
            <a:fillRect/>
          </a:stretch>
        </p:blipFill>
        <p:spPr>
          <a:xfrm>
            <a:off x="558799" y="2793159"/>
            <a:ext cx="5752800" cy="2015418"/>
          </a:xfrm>
          <a:prstGeom prst="rect">
            <a:avLst/>
          </a:prstGeom>
          <a:ln>
            <a:solidFill>
              <a:schemeClr val="bg1">
                <a:lumMod val="85000"/>
              </a:schemeClr>
            </a:solidFill>
          </a:ln>
        </p:spPr>
      </p:pic>
      <p:sp>
        <p:nvSpPr>
          <p:cNvPr id="5" name="正方形/長方形 24">
            <a:extLst>
              <a:ext uri="{FF2B5EF4-FFF2-40B4-BE49-F238E27FC236}">
                <a16:creationId xmlns:a16="http://schemas.microsoft.com/office/drawing/2014/main" id="{BB370CEE-1FB6-3862-8B9E-B5DF439FEDCC}"/>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6" name="正方形/長方形 24">
            <a:extLst>
              <a:ext uri="{FF2B5EF4-FFF2-40B4-BE49-F238E27FC236}">
                <a16:creationId xmlns:a16="http://schemas.microsoft.com/office/drawing/2014/main" id="{C2F27101-0507-B9A1-2623-69BD9A48DB84}"/>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8" name="正方形/長方形 17">
            <a:extLst>
              <a:ext uri="{FF2B5EF4-FFF2-40B4-BE49-F238E27FC236}">
                <a16:creationId xmlns:a16="http://schemas.microsoft.com/office/drawing/2014/main" id="{ACE5BA50-7BDC-B2C0-6642-9F27918EC330}"/>
              </a:ext>
            </a:extLst>
          </p:cNvPr>
          <p:cNvSpPr/>
          <p:nvPr/>
        </p:nvSpPr>
        <p:spPr>
          <a:xfrm>
            <a:off x="5044770" y="3212084"/>
            <a:ext cx="970153" cy="1401524"/>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19" name="コネクタ: カギ線 18">
            <a:extLst>
              <a:ext uri="{FF2B5EF4-FFF2-40B4-BE49-F238E27FC236}">
                <a16:creationId xmlns:a16="http://schemas.microsoft.com/office/drawing/2014/main" id="{DB3680B5-6816-988B-9C1B-5DB16046E055}"/>
              </a:ext>
            </a:extLst>
          </p:cNvPr>
          <p:cNvCxnSpPr>
            <a:cxnSpLocks/>
            <a:stCxn id="18" idx="1"/>
            <a:endCxn id="24" idx="0"/>
          </p:cNvCxnSpPr>
          <p:nvPr/>
        </p:nvCxnSpPr>
        <p:spPr>
          <a:xfrm rot="10800000" flipV="1">
            <a:off x="3434724" y="3912846"/>
            <a:ext cx="1610046" cy="998838"/>
          </a:xfrm>
          <a:prstGeom prst="bentConnector2">
            <a:avLst/>
          </a:prstGeom>
          <a:noFill/>
          <a:ln w="190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pic>
        <p:nvPicPr>
          <p:cNvPr id="24" name="図 23" descr="グラフ&#10;&#10;AI 生成コンテンツは誤りを含む可能性があります。">
            <a:extLst>
              <a:ext uri="{FF2B5EF4-FFF2-40B4-BE49-F238E27FC236}">
                <a16:creationId xmlns:a16="http://schemas.microsoft.com/office/drawing/2014/main" id="{42313508-7942-E9D4-7E37-2D006CA400CF}"/>
              </a:ext>
            </a:extLst>
          </p:cNvPr>
          <p:cNvPicPr>
            <a:picLocks noChangeAspect="1"/>
          </p:cNvPicPr>
          <p:nvPr/>
        </p:nvPicPr>
        <p:blipFill>
          <a:blip r:embed="rId4"/>
          <a:stretch>
            <a:fillRect/>
          </a:stretch>
        </p:blipFill>
        <p:spPr>
          <a:xfrm>
            <a:off x="2635058" y="4911684"/>
            <a:ext cx="1599331" cy="2420845"/>
          </a:xfrm>
          <a:prstGeom prst="rect">
            <a:avLst/>
          </a:prstGeom>
          <a:ln w="19050">
            <a:solidFill>
              <a:schemeClr val="bg1">
                <a:lumMod val="75000"/>
              </a:schemeClr>
            </a:solidFill>
          </a:ln>
        </p:spPr>
      </p:pic>
      <p:sp>
        <p:nvSpPr>
          <p:cNvPr id="26" name="正方形/長方形 25">
            <a:extLst>
              <a:ext uri="{FF2B5EF4-FFF2-40B4-BE49-F238E27FC236}">
                <a16:creationId xmlns:a16="http://schemas.microsoft.com/office/drawing/2014/main" id="{E5FCCD4C-A6A1-9ED2-9893-5D9CCFE63230}"/>
              </a:ext>
            </a:extLst>
          </p:cNvPr>
          <p:cNvSpPr/>
          <p:nvPr/>
        </p:nvSpPr>
        <p:spPr>
          <a:xfrm>
            <a:off x="4336854" y="5678103"/>
            <a:ext cx="1012658" cy="3678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2024</a:t>
            </a:r>
            <a:r>
              <a:rPr kumimoji="1" lang="ja-JP" altLang="en-US" sz="1050">
                <a:solidFill>
                  <a:schemeClr val="tx1"/>
                </a:solidFill>
                <a:latin typeface="Meiryo UI" panose="020B0604030504040204" pitchFamily="50" charset="-128"/>
                <a:ea typeface="Meiryo UI" panose="020B0604030504040204" pitchFamily="50" charset="-128"/>
              </a:rPr>
              <a:t>年米子市</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331.1</a:t>
            </a:r>
            <a:r>
              <a:rPr kumimoji="1" lang="ja-JP" altLang="en-US" sz="1050">
                <a:solidFill>
                  <a:schemeClr val="tx1"/>
                </a:solidFill>
                <a:latin typeface="Meiryo UI" panose="020B0604030504040204" pitchFamily="50" charset="-128"/>
                <a:ea typeface="Meiryo UI" panose="020B0604030504040204" pitchFamily="50" charset="-128"/>
              </a:rPr>
              <a:t>万円</a:t>
            </a:r>
          </a:p>
        </p:txBody>
      </p:sp>
      <p:sp>
        <p:nvSpPr>
          <p:cNvPr id="30" name="正方形/長方形 29">
            <a:extLst>
              <a:ext uri="{FF2B5EF4-FFF2-40B4-BE49-F238E27FC236}">
                <a16:creationId xmlns:a16="http://schemas.microsoft.com/office/drawing/2014/main" id="{636E440D-83BE-AA55-4CEF-40BDCF82F3D9}"/>
              </a:ext>
            </a:extLst>
          </p:cNvPr>
          <p:cNvSpPr/>
          <p:nvPr/>
        </p:nvSpPr>
        <p:spPr>
          <a:xfrm>
            <a:off x="4336854" y="6077408"/>
            <a:ext cx="1012658" cy="3678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2024</a:t>
            </a:r>
            <a:r>
              <a:rPr kumimoji="1" lang="ja-JP" altLang="en-US" sz="1050">
                <a:solidFill>
                  <a:schemeClr val="tx1"/>
                </a:solidFill>
                <a:latin typeface="Meiryo UI" panose="020B0604030504040204" pitchFamily="50" charset="-128"/>
                <a:ea typeface="Meiryo UI" panose="020B0604030504040204" pitchFamily="50" charset="-128"/>
              </a:rPr>
              <a:t>年鳥取県</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309.4</a:t>
            </a:r>
            <a:r>
              <a:rPr kumimoji="1" lang="ja-JP" altLang="en-US" sz="1050">
                <a:solidFill>
                  <a:schemeClr val="tx1"/>
                </a:solidFill>
                <a:latin typeface="Meiryo UI" panose="020B0604030504040204" pitchFamily="50" charset="-128"/>
                <a:ea typeface="Meiryo UI" panose="020B0604030504040204" pitchFamily="50" charset="-128"/>
              </a:rPr>
              <a:t>万円</a:t>
            </a:r>
          </a:p>
        </p:txBody>
      </p:sp>
      <p:sp>
        <p:nvSpPr>
          <p:cNvPr id="31" name="正方形/長方形 30">
            <a:extLst>
              <a:ext uri="{FF2B5EF4-FFF2-40B4-BE49-F238E27FC236}">
                <a16:creationId xmlns:a16="http://schemas.microsoft.com/office/drawing/2014/main" id="{90D0CF07-BE73-BBD8-71ED-0A0D786BCFAB}"/>
              </a:ext>
            </a:extLst>
          </p:cNvPr>
          <p:cNvSpPr/>
          <p:nvPr/>
        </p:nvSpPr>
        <p:spPr>
          <a:xfrm>
            <a:off x="4336854" y="6476713"/>
            <a:ext cx="1012658" cy="36781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2024</a:t>
            </a:r>
            <a:r>
              <a:rPr kumimoji="1" lang="ja-JP" altLang="en-US" sz="1050">
                <a:solidFill>
                  <a:schemeClr val="tx1"/>
                </a:solidFill>
                <a:latin typeface="Meiryo UI" panose="020B0604030504040204" pitchFamily="50" charset="-128"/>
                <a:ea typeface="Meiryo UI" panose="020B0604030504040204" pitchFamily="50" charset="-128"/>
              </a:rPr>
              <a:t>年全国</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393.4</a:t>
            </a:r>
            <a:r>
              <a:rPr kumimoji="1" lang="ja-JP" altLang="en-US" sz="1050">
                <a:solidFill>
                  <a:schemeClr val="tx1"/>
                </a:solidFill>
                <a:latin typeface="Meiryo UI" panose="020B0604030504040204" pitchFamily="50" charset="-128"/>
                <a:ea typeface="Meiryo UI" panose="020B0604030504040204" pitchFamily="50" charset="-128"/>
              </a:rPr>
              <a:t>万円</a:t>
            </a:r>
          </a:p>
        </p:txBody>
      </p:sp>
      <p:cxnSp>
        <p:nvCxnSpPr>
          <p:cNvPr id="32" name="直線コネクタ 31">
            <a:extLst>
              <a:ext uri="{FF2B5EF4-FFF2-40B4-BE49-F238E27FC236}">
                <a16:creationId xmlns:a16="http://schemas.microsoft.com/office/drawing/2014/main" id="{64BDD1C3-AFCD-E5BC-3C9C-34F71266B6D9}"/>
              </a:ext>
            </a:extLst>
          </p:cNvPr>
          <p:cNvCxnSpPr>
            <a:cxnSpLocks/>
          </p:cNvCxnSpPr>
          <p:nvPr/>
        </p:nvCxnSpPr>
        <p:spPr>
          <a:xfrm flipV="1">
            <a:off x="3890682" y="6660622"/>
            <a:ext cx="469651" cy="9378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BAD8BEE5-670A-21AB-5A0B-081FD30937E3}"/>
              </a:ext>
            </a:extLst>
          </p:cNvPr>
          <p:cNvCxnSpPr>
            <a:cxnSpLocks/>
          </p:cNvCxnSpPr>
          <p:nvPr/>
        </p:nvCxnSpPr>
        <p:spPr>
          <a:xfrm flipV="1">
            <a:off x="3731275" y="6346770"/>
            <a:ext cx="577356" cy="15692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E52D2CE6-C9E1-0624-8A8B-31BB4B503B31}"/>
              </a:ext>
            </a:extLst>
          </p:cNvPr>
          <p:cNvCxnSpPr>
            <a:cxnSpLocks/>
          </p:cNvCxnSpPr>
          <p:nvPr/>
        </p:nvCxnSpPr>
        <p:spPr>
          <a:xfrm flipV="1">
            <a:off x="3579283" y="5918260"/>
            <a:ext cx="729348" cy="3383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A0F4C166-3A9D-341C-A532-49701F884EEA}"/>
              </a:ext>
            </a:extLst>
          </p:cNvPr>
          <p:cNvSpPr/>
          <p:nvPr/>
        </p:nvSpPr>
        <p:spPr>
          <a:xfrm>
            <a:off x="4340099" y="4770591"/>
            <a:ext cx="760825" cy="2850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全国</a:t>
            </a:r>
            <a:r>
              <a:rPr kumimoji="1" lang="en-US" altLang="ja-JP" sz="1050">
                <a:solidFill>
                  <a:schemeClr val="tx1"/>
                </a:solidFill>
                <a:latin typeface="Meiryo UI" panose="020B0604030504040204" pitchFamily="50" charset="-128"/>
                <a:ea typeface="Meiryo UI" panose="020B0604030504040204" pitchFamily="50" charset="-128"/>
              </a:rPr>
              <a:t> 7.4%</a:t>
            </a:r>
          </a:p>
        </p:txBody>
      </p:sp>
      <p:cxnSp>
        <p:nvCxnSpPr>
          <p:cNvPr id="55" name="直線コネクタ 54">
            <a:extLst>
              <a:ext uri="{FF2B5EF4-FFF2-40B4-BE49-F238E27FC236}">
                <a16:creationId xmlns:a16="http://schemas.microsoft.com/office/drawing/2014/main" id="{9C866AFE-CF8E-B8CB-4336-A7D85223CE1A}"/>
              </a:ext>
            </a:extLst>
          </p:cNvPr>
          <p:cNvCxnSpPr>
            <a:cxnSpLocks/>
            <a:endCxn id="54" idx="1"/>
          </p:cNvCxnSpPr>
          <p:nvPr/>
        </p:nvCxnSpPr>
        <p:spPr>
          <a:xfrm flipV="1">
            <a:off x="3767070" y="4913127"/>
            <a:ext cx="573029" cy="29637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88C35285-74BB-1877-79D9-74D4144FC17A}"/>
              </a:ext>
            </a:extLst>
          </p:cNvPr>
          <p:cNvSpPr/>
          <p:nvPr/>
        </p:nvSpPr>
        <p:spPr>
          <a:xfrm>
            <a:off x="4340099" y="5031676"/>
            <a:ext cx="920599" cy="2850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鳥取県　</a:t>
            </a:r>
            <a:r>
              <a:rPr lang="en-US" altLang="ja-JP" sz="1050">
                <a:solidFill>
                  <a:schemeClr val="tx1"/>
                </a:solidFill>
                <a:latin typeface="Meiryo UI" panose="020B0604030504040204" pitchFamily="50" charset="-128"/>
                <a:ea typeface="Meiryo UI" panose="020B0604030504040204" pitchFamily="50" charset="-128"/>
              </a:rPr>
              <a:t>6.5%</a:t>
            </a:r>
          </a:p>
        </p:txBody>
      </p:sp>
      <p:sp>
        <p:nvSpPr>
          <p:cNvPr id="28" name="正方形/長方形 27">
            <a:extLst>
              <a:ext uri="{FF2B5EF4-FFF2-40B4-BE49-F238E27FC236}">
                <a16:creationId xmlns:a16="http://schemas.microsoft.com/office/drawing/2014/main" id="{E9833E7B-9C54-68A4-D4C8-9B10B8DA0CE4}"/>
              </a:ext>
            </a:extLst>
          </p:cNvPr>
          <p:cNvSpPr/>
          <p:nvPr/>
        </p:nvSpPr>
        <p:spPr>
          <a:xfrm>
            <a:off x="4340099" y="5268701"/>
            <a:ext cx="920599" cy="28507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ja-JP" altLang="en-US" sz="1050">
                <a:solidFill>
                  <a:schemeClr val="tx1"/>
                </a:solidFill>
                <a:latin typeface="Meiryo UI" panose="020B0604030504040204" pitchFamily="50" charset="-128"/>
                <a:ea typeface="Meiryo UI" panose="020B0604030504040204" pitchFamily="50" charset="-128"/>
              </a:rPr>
              <a:t>米子市 </a:t>
            </a:r>
            <a:r>
              <a:rPr kumimoji="1" lang="en-US" altLang="ja-JP" sz="1050">
                <a:solidFill>
                  <a:schemeClr val="tx1"/>
                </a:solidFill>
                <a:latin typeface="Meiryo UI" panose="020B0604030504040204" pitchFamily="50" charset="-128"/>
                <a:ea typeface="Meiryo UI" panose="020B0604030504040204" pitchFamily="50" charset="-128"/>
              </a:rPr>
              <a:t>6.1%</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8E1032E5-F29D-6896-23C1-42C2B600B454}"/>
              </a:ext>
            </a:extLst>
          </p:cNvPr>
          <p:cNvCxnSpPr>
            <a:cxnSpLocks/>
            <a:endCxn id="25" idx="1"/>
          </p:cNvCxnSpPr>
          <p:nvPr/>
        </p:nvCxnSpPr>
        <p:spPr>
          <a:xfrm flipV="1">
            <a:off x="3799268" y="5174212"/>
            <a:ext cx="540831" cy="21440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FA518CD-77EE-FDC5-EC60-06673D14251E}"/>
              </a:ext>
            </a:extLst>
          </p:cNvPr>
          <p:cNvCxnSpPr>
            <a:cxnSpLocks/>
            <a:endCxn id="28" idx="1"/>
          </p:cNvCxnSpPr>
          <p:nvPr/>
        </p:nvCxnSpPr>
        <p:spPr>
          <a:xfrm flipV="1">
            <a:off x="3799268" y="5411237"/>
            <a:ext cx="540831" cy="6897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A983BE4C-A210-88B8-7186-F8D62307B618}"/>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hlinkClick r:id="rId5"/>
              </a:rPr>
              <a:t>市町村税課税状況等の調</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住民の雇用・所得の伸びを把握する＞納税義務者</a:t>
            </a:r>
            <a:r>
              <a:rPr kumimoji="0" lang="en-US" altLang="ja-JP" sz="1050" b="1" u="sng" kern="0">
                <a:solidFill>
                  <a:schemeClr val="tx1"/>
                </a:solidFill>
                <a:latin typeface="Meiryo UI"/>
                <a:ea typeface="Meiryo UI"/>
              </a:rPr>
              <a:t>1</a:t>
            </a:r>
            <a:r>
              <a:rPr kumimoji="0" lang="ja-JP" altLang="en-US" sz="1050" b="1" u="sng" kern="0">
                <a:solidFill>
                  <a:schemeClr val="tx1"/>
                </a:solidFill>
                <a:latin typeface="Meiryo UI"/>
                <a:ea typeface="Meiryo UI"/>
              </a:rPr>
              <a:t>人当たり課税対象所得</a:t>
            </a:r>
            <a:endParaRPr kumimoji="0" lang="ja-JP" altLang="en-US" sz="1050" b="1" u="sng" kern="0">
              <a:solidFill>
                <a:srgbClr val="0070C0"/>
              </a:solidFill>
              <a:latin typeface="Meiryo UI"/>
              <a:ea typeface="Meiryo UI"/>
            </a:endParaRPr>
          </a:p>
        </p:txBody>
      </p:sp>
    </p:spTree>
    <p:extLst>
      <p:ext uri="{BB962C8B-B14F-4D97-AF65-F5344CB8AC3E}">
        <p14:creationId xmlns:p14="http://schemas.microsoft.com/office/powerpoint/2010/main" val="358517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FDE4-B937-4B8C-9D50-C71C89AFE1C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90585B2-1585-42D7-649F-532A91F13643}"/>
              </a:ext>
            </a:extLst>
          </p:cNvPr>
          <p:cNvSpPr>
            <a:spLocks noGrp="1"/>
          </p:cNvSpPr>
          <p:nvPr>
            <p:ph type="title"/>
          </p:nvPr>
        </p:nvSpPr>
        <p:spPr/>
        <p:txBody>
          <a:bodyPr vert="horz">
            <a:normAutofit fontScale="90000"/>
          </a:bodyPr>
          <a:lstStyle/>
          <a:p>
            <a:r>
              <a:rPr lang="ja-JP" altLang="en-US" sz="2200">
                <a:solidFill>
                  <a:srgbClr val="000000"/>
                </a:solidFill>
              </a:rPr>
              <a:t>地方公共団体の税収を把握する</a:t>
            </a:r>
            <a:br>
              <a:rPr lang="en-US" altLang="ja-JP" sz="2000">
                <a:solidFill>
                  <a:srgbClr val="000000"/>
                </a:solidFill>
              </a:rPr>
            </a:br>
            <a:r>
              <a:rPr lang="ja-JP" altLang="en-US" sz="1800" b="0">
                <a:solidFill>
                  <a:srgbClr val="000000"/>
                </a:solidFill>
              </a:rPr>
              <a:t>地方税の歳入額</a:t>
            </a:r>
            <a:endParaRPr lang="ja-JP" altLang="en-US" sz="2000">
              <a:solidFill>
                <a:srgbClr val="000000"/>
              </a:solidFill>
            </a:endParaRPr>
          </a:p>
        </p:txBody>
      </p:sp>
      <p:sp>
        <p:nvSpPr>
          <p:cNvPr id="7" name="Text Placeholder 7">
            <a:extLst>
              <a:ext uri="{FF2B5EF4-FFF2-40B4-BE49-F238E27FC236}">
                <a16:creationId xmlns:a16="http://schemas.microsoft.com/office/drawing/2014/main" id="{249654AE-9A8A-61F8-8744-A4CE6FDD5F65}"/>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地方公共団体の地方税の歳入額や経常収支比率を分析し、観光振興により地域の税収増・財政状況の改善につながっているか把握する。</a:t>
            </a:r>
          </a:p>
        </p:txBody>
      </p:sp>
      <p:sp>
        <p:nvSpPr>
          <p:cNvPr id="10" name="正方形/長方形 24">
            <a:extLst>
              <a:ext uri="{FF2B5EF4-FFF2-40B4-BE49-F238E27FC236}">
                <a16:creationId xmlns:a16="http://schemas.microsoft.com/office/drawing/2014/main" id="{6BF20B30-B9B1-FE8D-F08B-963D4C688743}"/>
              </a:ext>
            </a:extLst>
          </p:cNvPr>
          <p:cNvSpPr/>
          <p:nvPr/>
        </p:nvSpPr>
        <p:spPr>
          <a:xfrm>
            <a:off x="6709892" y="2005314"/>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地方公共団体の地方税の歳入額について、税目別の時系列推移を分析することで、観光振興を通じて地域の事業者や住民の所得が向上し、地方公共団体の税収が改善しているか把握します。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観光振興による直接的な影響のみを測ることはできませんが、地方税の歳入額の変化を捉えることは、観光振興が地方公共団体の健全な財政運営に貢献しているか検証する上で重要です。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地方税の歳入額は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18,559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百万円であるが、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19,297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百万円と増加傾向にある。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市町村民税個人分については、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 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7,390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百万円であるが、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7,644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百万円と僅かに増加傾向にある。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市町村民税法人分については、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 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1,496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百万円であるが、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1,405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百万円と僅かに減少傾向にある。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608406F-8E40-0B0C-5A2C-A60BF6C067DE}"/>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26</a:t>
            </a:fld>
            <a:endParaRPr lang="ja-JP" altLang="en-US"/>
          </a:p>
        </p:txBody>
      </p:sp>
      <p:sp>
        <p:nvSpPr>
          <p:cNvPr id="28" name="矢印: 五方向 27">
            <a:extLst>
              <a:ext uri="{FF2B5EF4-FFF2-40B4-BE49-F238E27FC236}">
                <a16:creationId xmlns:a16="http://schemas.microsoft.com/office/drawing/2014/main" id="{DD586F21-2987-7CA8-0B44-9A004BDCDFE6}"/>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F2E3B19E-DA03-E01B-750F-944BEC091650}"/>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31" name="正方形/長方形 30">
            <a:extLst>
              <a:ext uri="{FF2B5EF4-FFF2-40B4-BE49-F238E27FC236}">
                <a16:creationId xmlns:a16="http://schemas.microsoft.com/office/drawing/2014/main" id="{9AB771D5-C7D5-1AB8-B7E8-899544E9F83D}"/>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32" name="正方形/長方形 31">
            <a:extLst>
              <a:ext uri="{FF2B5EF4-FFF2-40B4-BE49-F238E27FC236}">
                <a16:creationId xmlns:a16="http://schemas.microsoft.com/office/drawing/2014/main" id="{B65CC142-70B3-366D-81BC-A28D246132A4}"/>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33" name="正方形/長方形 32">
            <a:extLst>
              <a:ext uri="{FF2B5EF4-FFF2-40B4-BE49-F238E27FC236}">
                <a16:creationId xmlns:a16="http://schemas.microsoft.com/office/drawing/2014/main" id="{B1E5E311-1B3C-2602-95E9-8733484FA6C3}"/>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34" name="正方形/長方形 33">
            <a:extLst>
              <a:ext uri="{FF2B5EF4-FFF2-40B4-BE49-F238E27FC236}">
                <a16:creationId xmlns:a16="http://schemas.microsoft.com/office/drawing/2014/main" id="{F9ABE1B5-3849-1D0F-6500-B411DFB032A3}"/>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35" name="正方形/長方形 34">
            <a:extLst>
              <a:ext uri="{FF2B5EF4-FFF2-40B4-BE49-F238E27FC236}">
                <a16:creationId xmlns:a16="http://schemas.microsoft.com/office/drawing/2014/main" id="{84CE6030-013A-89C3-EF4B-1E1A73567C93}"/>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42" name="正方形/長方形 41">
            <a:extLst>
              <a:ext uri="{FF2B5EF4-FFF2-40B4-BE49-F238E27FC236}">
                <a16:creationId xmlns:a16="http://schemas.microsoft.com/office/drawing/2014/main" id="{FFAAA062-61AE-2CA8-700D-73B6A36796D3}"/>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43" name="正方形/長方形 42">
            <a:extLst>
              <a:ext uri="{FF2B5EF4-FFF2-40B4-BE49-F238E27FC236}">
                <a16:creationId xmlns:a16="http://schemas.microsoft.com/office/drawing/2014/main" id="{BCC25237-01A8-8D53-7C56-792DA5AD0D8F}"/>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FF7BF41B-95A9-7619-1EC4-80AF50C69930}"/>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25E399BD-815F-922B-9E7C-2106F9628AE5}"/>
              </a:ext>
            </a:extLst>
          </p:cNvPr>
          <p:cNvGrpSpPr/>
          <p:nvPr/>
        </p:nvGrpSpPr>
        <p:grpSpPr>
          <a:xfrm>
            <a:off x="8150383" y="298946"/>
            <a:ext cx="2346718" cy="403175"/>
            <a:chOff x="8150383" y="298946"/>
            <a:chExt cx="2346718" cy="403175"/>
          </a:xfrm>
        </p:grpSpPr>
        <p:sp>
          <p:nvSpPr>
            <p:cNvPr id="12" name="正方形/長方形 11">
              <a:extLst>
                <a:ext uri="{FF2B5EF4-FFF2-40B4-BE49-F238E27FC236}">
                  <a16:creationId xmlns:a16="http://schemas.microsoft.com/office/drawing/2014/main" id="{79D29805-664F-D2EA-A986-2A45B6C1A087}"/>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E5DB316D-0081-7AE0-CEA8-E66ABBC58A05}"/>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BFCFDB1A-62C9-122C-E6BE-FC917AAED3F3}"/>
                </a:ext>
              </a:extLst>
            </p:cNvPr>
            <p:cNvSpPr/>
            <p:nvPr/>
          </p:nvSpPr>
          <p:spPr>
            <a:xfrm>
              <a:off x="9577216"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税収</a:t>
              </a:r>
              <a:endParaRPr lang="ja-JP" altLang="en-US" sz="800" b="1">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4744EE5-1B7B-2613-BE10-D9A0C0187B7A}"/>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9" name="正方形/長方形 18">
              <a:extLst>
                <a:ext uri="{FF2B5EF4-FFF2-40B4-BE49-F238E27FC236}">
                  <a16:creationId xmlns:a16="http://schemas.microsoft.com/office/drawing/2014/main" id="{567BCC15-0896-ADBD-4C1B-33290AF134C5}"/>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3" name="図 22" descr="アイコン&#10;&#10;AI 生成コンテンツは誤りを含む可能性があります。">
            <a:extLst>
              <a:ext uri="{FF2B5EF4-FFF2-40B4-BE49-F238E27FC236}">
                <a16:creationId xmlns:a16="http://schemas.microsoft.com/office/drawing/2014/main" id="{5C002A39-811E-A7D0-C1CB-F906E223E472}"/>
              </a:ext>
            </a:extLst>
          </p:cNvPr>
          <p:cNvPicPr>
            <a:picLocks noChangeAspect="1"/>
          </p:cNvPicPr>
          <p:nvPr/>
        </p:nvPicPr>
        <p:blipFill>
          <a:blip r:embed="rId3"/>
          <a:stretch>
            <a:fillRect/>
          </a:stretch>
        </p:blipFill>
        <p:spPr>
          <a:xfrm>
            <a:off x="558799" y="2801024"/>
            <a:ext cx="5752800" cy="2033366"/>
          </a:xfrm>
          <a:prstGeom prst="rect">
            <a:avLst/>
          </a:prstGeom>
          <a:ln>
            <a:solidFill>
              <a:schemeClr val="bg1">
                <a:lumMod val="75000"/>
              </a:schemeClr>
            </a:solidFill>
          </a:ln>
        </p:spPr>
      </p:pic>
      <p:sp>
        <p:nvSpPr>
          <p:cNvPr id="11" name="正方形/長方形 24">
            <a:extLst>
              <a:ext uri="{FF2B5EF4-FFF2-40B4-BE49-F238E27FC236}">
                <a16:creationId xmlns:a16="http://schemas.microsoft.com/office/drawing/2014/main" id="{1141158E-02A8-C9F4-DE52-F1CD03FA455B}"/>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6" name="正方形/長方形 24">
            <a:extLst>
              <a:ext uri="{FF2B5EF4-FFF2-40B4-BE49-F238E27FC236}">
                <a16:creationId xmlns:a16="http://schemas.microsoft.com/office/drawing/2014/main" id="{02312AD8-1F69-E3D1-4B56-ED1A0743631A}"/>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21" name="図 20" descr="グラフ, 棒グラフ&#10;&#10;AI 生成コンテンツは誤りを含む可能性があります。">
            <a:extLst>
              <a:ext uri="{FF2B5EF4-FFF2-40B4-BE49-F238E27FC236}">
                <a16:creationId xmlns:a16="http://schemas.microsoft.com/office/drawing/2014/main" id="{360B775B-DE7E-7EF6-B451-B9BE2E1AAEA1}"/>
              </a:ext>
            </a:extLst>
          </p:cNvPr>
          <p:cNvPicPr>
            <a:picLocks noChangeAspect="1"/>
          </p:cNvPicPr>
          <p:nvPr/>
        </p:nvPicPr>
        <p:blipFill>
          <a:blip r:embed="rId4"/>
          <a:srcRect l="6716"/>
          <a:stretch>
            <a:fillRect/>
          </a:stretch>
        </p:blipFill>
        <p:spPr>
          <a:xfrm>
            <a:off x="2714919" y="5191704"/>
            <a:ext cx="1439609" cy="2162477"/>
          </a:xfrm>
          <a:prstGeom prst="rect">
            <a:avLst/>
          </a:prstGeom>
          <a:ln w="19050">
            <a:solidFill>
              <a:schemeClr val="bg1">
                <a:lumMod val="65000"/>
              </a:schemeClr>
            </a:solidFill>
          </a:ln>
        </p:spPr>
      </p:pic>
      <p:sp>
        <p:nvSpPr>
          <p:cNvPr id="22" name="正方形/長方形 21">
            <a:extLst>
              <a:ext uri="{FF2B5EF4-FFF2-40B4-BE49-F238E27FC236}">
                <a16:creationId xmlns:a16="http://schemas.microsoft.com/office/drawing/2014/main" id="{D7A30321-B6BB-4FAF-126C-20BD268C1063}"/>
              </a:ext>
            </a:extLst>
          </p:cNvPr>
          <p:cNvSpPr/>
          <p:nvPr/>
        </p:nvSpPr>
        <p:spPr>
          <a:xfrm>
            <a:off x="5541707" y="3525758"/>
            <a:ext cx="752822" cy="1107553"/>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25" name="コネクタ: カギ線 24">
            <a:extLst>
              <a:ext uri="{FF2B5EF4-FFF2-40B4-BE49-F238E27FC236}">
                <a16:creationId xmlns:a16="http://schemas.microsoft.com/office/drawing/2014/main" id="{355697B8-40FC-D124-5079-1FC440AB47BE}"/>
              </a:ext>
            </a:extLst>
          </p:cNvPr>
          <p:cNvCxnSpPr>
            <a:cxnSpLocks/>
            <a:stCxn id="22" idx="1"/>
            <a:endCxn id="21" idx="0"/>
          </p:cNvCxnSpPr>
          <p:nvPr/>
        </p:nvCxnSpPr>
        <p:spPr>
          <a:xfrm rot="10800000" flipV="1">
            <a:off x="3434725" y="4079534"/>
            <a:ext cx="2106983" cy="1112169"/>
          </a:xfrm>
          <a:prstGeom prst="bentConnector2">
            <a:avLst/>
          </a:prstGeom>
          <a:noFill/>
          <a:ln w="190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正方形/長方形 16">
            <a:extLst>
              <a:ext uri="{FF2B5EF4-FFF2-40B4-BE49-F238E27FC236}">
                <a16:creationId xmlns:a16="http://schemas.microsoft.com/office/drawing/2014/main" id="{58083948-02D0-E1D9-56CD-C78F27633E74}"/>
              </a:ext>
            </a:extLst>
          </p:cNvPr>
          <p:cNvSpPr/>
          <p:nvPr/>
        </p:nvSpPr>
        <p:spPr>
          <a:xfrm>
            <a:off x="1888604" y="4818117"/>
            <a:ext cx="949838" cy="32575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2021</a:t>
            </a:r>
            <a:r>
              <a:rPr kumimoji="1" lang="ja-JP" altLang="en-US" sz="1050">
                <a:solidFill>
                  <a:schemeClr val="tx1"/>
                </a:solidFill>
                <a:latin typeface="Meiryo UI" panose="020B0604030504040204" pitchFamily="50" charset="-128"/>
                <a:ea typeface="Meiryo UI" panose="020B0604030504040204" pitchFamily="50" charset="-128"/>
              </a:rPr>
              <a:t>年歳入額</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18,559</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18" name="正方形/長方形 17">
            <a:extLst>
              <a:ext uri="{FF2B5EF4-FFF2-40B4-BE49-F238E27FC236}">
                <a16:creationId xmlns:a16="http://schemas.microsoft.com/office/drawing/2014/main" id="{6D288296-BBFF-C12B-5619-E4F91F8BEAC5}"/>
              </a:ext>
            </a:extLst>
          </p:cNvPr>
          <p:cNvSpPr/>
          <p:nvPr/>
        </p:nvSpPr>
        <p:spPr>
          <a:xfrm>
            <a:off x="4189393" y="4838740"/>
            <a:ext cx="949838" cy="2961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2023</a:t>
            </a:r>
            <a:r>
              <a:rPr kumimoji="1" lang="ja-JP" altLang="en-US" sz="1050">
                <a:solidFill>
                  <a:schemeClr val="tx1"/>
                </a:solidFill>
                <a:latin typeface="Meiryo UI" panose="020B0604030504040204" pitchFamily="50" charset="-128"/>
                <a:ea typeface="Meiryo UI" panose="020B0604030504040204" pitchFamily="50" charset="-128"/>
              </a:rPr>
              <a:t>年歳入額</a:t>
            </a:r>
            <a:r>
              <a:rPr kumimoji="1" lang="en-US" altLang="ja-JP" sz="1050">
                <a:solidFill>
                  <a:schemeClr val="tx1"/>
                </a:solidFill>
                <a:latin typeface="Meiryo UI" panose="020B0604030504040204" pitchFamily="50" charset="-128"/>
                <a:ea typeface="Meiryo UI" panose="020B0604030504040204" pitchFamily="50" charset="-128"/>
              </a:rPr>
              <a:t>19,297</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55" name="正方形/長方形 54">
            <a:extLst>
              <a:ext uri="{FF2B5EF4-FFF2-40B4-BE49-F238E27FC236}">
                <a16:creationId xmlns:a16="http://schemas.microsoft.com/office/drawing/2014/main" id="{9152D302-696E-C464-FDC1-461E50C5E18A}"/>
              </a:ext>
            </a:extLst>
          </p:cNvPr>
          <p:cNvSpPr/>
          <p:nvPr/>
        </p:nvSpPr>
        <p:spPr>
          <a:xfrm>
            <a:off x="4363638" y="5773791"/>
            <a:ext cx="1682695" cy="35833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2023</a:t>
            </a:r>
            <a:r>
              <a:rPr kumimoji="1" lang="ja-JP" altLang="en-US" sz="1050">
                <a:solidFill>
                  <a:schemeClr val="tx1"/>
                </a:solidFill>
                <a:latin typeface="Meiryo UI" panose="020B0604030504040204" pitchFamily="50" charset="-128"/>
                <a:ea typeface="Meiryo UI" panose="020B0604030504040204" pitchFamily="50" charset="-128"/>
              </a:rPr>
              <a:t>年市町村民税法人分</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1,405</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56" name="正方形/長方形 55">
            <a:extLst>
              <a:ext uri="{FF2B5EF4-FFF2-40B4-BE49-F238E27FC236}">
                <a16:creationId xmlns:a16="http://schemas.microsoft.com/office/drawing/2014/main" id="{BEC09E96-E68F-EA1E-29EB-65BC9C08EE4C}"/>
              </a:ext>
            </a:extLst>
          </p:cNvPr>
          <p:cNvSpPr/>
          <p:nvPr/>
        </p:nvSpPr>
        <p:spPr>
          <a:xfrm>
            <a:off x="4363638" y="6294121"/>
            <a:ext cx="1682695" cy="35833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2023</a:t>
            </a:r>
            <a:r>
              <a:rPr kumimoji="1" lang="ja-JP" altLang="en-US" sz="1050">
                <a:solidFill>
                  <a:schemeClr val="tx1"/>
                </a:solidFill>
                <a:latin typeface="Meiryo UI" panose="020B0604030504040204" pitchFamily="50" charset="-128"/>
                <a:ea typeface="Meiryo UI" panose="020B0604030504040204" pitchFamily="50" charset="-128"/>
              </a:rPr>
              <a:t>年</a:t>
            </a:r>
            <a:r>
              <a:rPr lang="ja-JP" altLang="en-US" sz="1050">
                <a:solidFill>
                  <a:schemeClr val="tx1"/>
                </a:solidFill>
                <a:latin typeface="Meiryo UI" panose="020B0604030504040204" pitchFamily="50" charset="-128"/>
                <a:ea typeface="Meiryo UI" panose="020B0604030504040204" pitchFamily="50" charset="-128"/>
              </a:rPr>
              <a:t>市町村民税個人分</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7,644</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58" name="正方形/長方形 57">
            <a:extLst>
              <a:ext uri="{FF2B5EF4-FFF2-40B4-BE49-F238E27FC236}">
                <a16:creationId xmlns:a16="http://schemas.microsoft.com/office/drawing/2014/main" id="{0E8F350F-386A-A221-C02F-776D0A43E571}"/>
              </a:ext>
            </a:extLst>
          </p:cNvPr>
          <p:cNvSpPr/>
          <p:nvPr/>
        </p:nvSpPr>
        <p:spPr>
          <a:xfrm>
            <a:off x="804578" y="5773791"/>
            <a:ext cx="1682695" cy="35833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2021</a:t>
            </a:r>
            <a:r>
              <a:rPr kumimoji="1" lang="ja-JP" altLang="en-US" sz="1050">
                <a:solidFill>
                  <a:schemeClr val="tx1"/>
                </a:solidFill>
                <a:latin typeface="Meiryo UI" panose="020B0604030504040204" pitchFamily="50" charset="-128"/>
                <a:ea typeface="Meiryo UI" panose="020B0604030504040204" pitchFamily="50" charset="-128"/>
              </a:rPr>
              <a:t>年市町村民税法人分</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1,496</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59" name="正方形/長方形 58">
            <a:extLst>
              <a:ext uri="{FF2B5EF4-FFF2-40B4-BE49-F238E27FC236}">
                <a16:creationId xmlns:a16="http://schemas.microsoft.com/office/drawing/2014/main" id="{2EC9B044-2370-7077-FBBB-4F1673787FC6}"/>
              </a:ext>
            </a:extLst>
          </p:cNvPr>
          <p:cNvSpPr/>
          <p:nvPr/>
        </p:nvSpPr>
        <p:spPr>
          <a:xfrm>
            <a:off x="804578" y="6294121"/>
            <a:ext cx="1682695" cy="35833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2021</a:t>
            </a:r>
            <a:r>
              <a:rPr kumimoji="1" lang="ja-JP" altLang="en-US" sz="1050">
                <a:solidFill>
                  <a:schemeClr val="tx1"/>
                </a:solidFill>
                <a:latin typeface="Meiryo UI" panose="020B0604030504040204" pitchFamily="50" charset="-128"/>
                <a:ea typeface="Meiryo UI" panose="020B0604030504040204" pitchFamily="50" charset="-128"/>
              </a:rPr>
              <a:t>年</a:t>
            </a:r>
            <a:r>
              <a:rPr lang="ja-JP" altLang="en-US" sz="1050">
                <a:solidFill>
                  <a:schemeClr val="tx1"/>
                </a:solidFill>
                <a:latin typeface="Meiryo UI" panose="020B0604030504040204" pitchFamily="50" charset="-128"/>
                <a:ea typeface="Meiryo UI" panose="020B0604030504040204" pitchFamily="50" charset="-128"/>
              </a:rPr>
              <a:t>市町村民税個人分</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7,390</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cxnSp>
        <p:nvCxnSpPr>
          <p:cNvPr id="61" name="直線コネクタ 60">
            <a:extLst>
              <a:ext uri="{FF2B5EF4-FFF2-40B4-BE49-F238E27FC236}">
                <a16:creationId xmlns:a16="http://schemas.microsoft.com/office/drawing/2014/main" id="{2614EB9A-747D-FE43-6A03-51879E10CF53}"/>
              </a:ext>
            </a:extLst>
          </p:cNvPr>
          <p:cNvCxnSpPr>
            <a:cxnSpLocks/>
          </p:cNvCxnSpPr>
          <p:nvPr/>
        </p:nvCxnSpPr>
        <p:spPr>
          <a:xfrm>
            <a:off x="2296440" y="6007510"/>
            <a:ext cx="646206" cy="1433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5E5329A1-5B2E-6785-1F97-ED76F735E3C4}"/>
              </a:ext>
            </a:extLst>
          </p:cNvPr>
          <p:cNvCxnSpPr>
            <a:cxnSpLocks/>
          </p:cNvCxnSpPr>
          <p:nvPr/>
        </p:nvCxnSpPr>
        <p:spPr>
          <a:xfrm>
            <a:off x="2296440" y="6504360"/>
            <a:ext cx="646206" cy="1433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4EEE17E-20E1-1E96-525B-352270B403C6}"/>
              </a:ext>
            </a:extLst>
          </p:cNvPr>
          <p:cNvCxnSpPr>
            <a:cxnSpLocks/>
          </p:cNvCxnSpPr>
          <p:nvPr/>
        </p:nvCxnSpPr>
        <p:spPr>
          <a:xfrm flipV="1">
            <a:off x="3871468" y="6504360"/>
            <a:ext cx="661203" cy="1433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59042BC6-3E4E-C951-8842-B82B606F1855}"/>
              </a:ext>
            </a:extLst>
          </p:cNvPr>
          <p:cNvCxnSpPr>
            <a:cxnSpLocks/>
          </p:cNvCxnSpPr>
          <p:nvPr/>
        </p:nvCxnSpPr>
        <p:spPr>
          <a:xfrm flipV="1">
            <a:off x="3871468" y="5980686"/>
            <a:ext cx="661203" cy="1433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A5001363-3254-766B-6690-744EB511462A}"/>
              </a:ext>
            </a:extLst>
          </p:cNvPr>
          <p:cNvSpPr/>
          <p:nvPr/>
        </p:nvSpPr>
        <p:spPr>
          <a:xfrm flipV="1">
            <a:off x="2912191" y="5331854"/>
            <a:ext cx="245080" cy="141023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7" name="正方形/長方形 26">
            <a:extLst>
              <a:ext uri="{FF2B5EF4-FFF2-40B4-BE49-F238E27FC236}">
                <a16:creationId xmlns:a16="http://schemas.microsoft.com/office/drawing/2014/main" id="{08273B74-D8C2-B4D4-8FCF-8B13AA2C0F87}"/>
              </a:ext>
            </a:extLst>
          </p:cNvPr>
          <p:cNvSpPr/>
          <p:nvPr/>
        </p:nvSpPr>
        <p:spPr>
          <a:xfrm flipV="1">
            <a:off x="3728321" y="5275568"/>
            <a:ext cx="245080" cy="1466522"/>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cxnSp>
        <p:nvCxnSpPr>
          <p:cNvPr id="38" name="直線コネクタ 37">
            <a:extLst>
              <a:ext uri="{FF2B5EF4-FFF2-40B4-BE49-F238E27FC236}">
                <a16:creationId xmlns:a16="http://schemas.microsoft.com/office/drawing/2014/main" id="{39719BD5-E2AD-FD47-79E2-366FC99DEC02}"/>
              </a:ext>
            </a:extLst>
          </p:cNvPr>
          <p:cNvCxnSpPr>
            <a:cxnSpLocks/>
            <a:stCxn id="27" idx="2"/>
            <a:endCxn id="18" idx="1"/>
          </p:cNvCxnSpPr>
          <p:nvPr/>
        </p:nvCxnSpPr>
        <p:spPr>
          <a:xfrm flipV="1">
            <a:off x="3850861" y="4986812"/>
            <a:ext cx="338532" cy="28875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1FD55995-06EF-F909-DD22-91ECA40CC4A9}"/>
              </a:ext>
            </a:extLst>
          </p:cNvPr>
          <p:cNvCxnSpPr>
            <a:cxnSpLocks/>
            <a:endCxn id="17" idx="3"/>
          </p:cNvCxnSpPr>
          <p:nvPr/>
        </p:nvCxnSpPr>
        <p:spPr>
          <a:xfrm flipH="1" flipV="1">
            <a:off x="2838442" y="4980996"/>
            <a:ext cx="205884" cy="33619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8A9C1F2-81FB-4AC6-C593-EEA0D0D3CF49}"/>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hlinkClick r:id="rId5"/>
              </a:rPr>
              <a:t>都道府県</a:t>
            </a:r>
            <a:r>
              <a:rPr lang="zh-TW" altLang="en-US" sz="1050" b="1">
                <a:solidFill>
                  <a:prstClr val="black"/>
                </a:solidFill>
                <a:latin typeface="Meiryo UI" panose="020B0604030504040204" pitchFamily="50" charset="-128"/>
                <a:ea typeface="Meiryo UI" panose="020B0604030504040204" pitchFamily="50" charset="-128"/>
                <a:hlinkClick r:id="rId5"/>
              </a:rPr>
              <a:t>決算状況調</a:t>
            </a:r>
            <a:r>
              <a:rPr lang="en-US" altLang="zh-TW" sz="1050" b="1">
                <a:solidFill>
                  <a:prstClr val="black"/>
                </a:solidFill>
                <a:latin typeface="Meiryo UI" panose="020B0604030504040204" pitchFamily="50" charset="-128"/>
                <a:ea typeface="Meiryo UI" panose="020B0604030504040204" pitchFamily="50" charset="-128"/>
              </a:rPr>
              <a:t>/</a:t>
            </a:r>
            <a:r>
              <a:rPr lang="zh-TW" altLang="en-US" sz="1050" b="1">
                <a:solidFill>
                  <a:prstClr val="black"/>
                </a:solidFill>
                <a:latin typeface="Meiryo UI" panose="020B0604030504040204" pitchFamily="50" charset="-128"/>
                <a:ea typeface="Meiryo UI" panose="020B0604030504040204" pitchFamily="50" charset="-128"/>
                <a:hlinkClick r:id="rId6"/>
              </a:rPr>
              <a:t>市町村別決算状況調</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地方公共団体の税収を把握する＞地方税の歳入額</a:t>
            </a:r>
            <a:endParaRPr kumimoji="0" lang="ja-JP" altLang="en-US" sz="1050" b="1" u="sng" kern="0">
              <a:solidFill>
                <a:srgbClr val="0070C0"/>
              </a:solidFill>
              <a:latin typeface="Meiryo UI"/>
              <a:ea typeface="Meiryo UI"/>
            </a:endParaRPr>
          </a:p>
        </p:txBody>
      </p:sp>
    </p:spTree>
    <p:extLst>
      <p:ext uri="{BB962C8B-B14F-4D97-AF65-F5344CB8AC3E}">
        <p14:creationId xmlns:p14="http://schemas.microsoft.com/office/powerpoint/2010/main" val="2791996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C40D9-5FC9-116A-7105-6667D148B6CE}"/>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BD9162AE-38D6-73EA-8F9F-32D929360E52}"/>
              </a:ext>
            </a:extLst>
          </p:cNvPr>
          <p:cNvSpPr>
            <a:spLocks noGrp="1"/>
          </p:cNvSpPr>
          <p:nvPr>
            <p:ph type="title"/>
          </p:nvPr>
        </p:nvSpPr>
        <p:spPr/>
        <p:txBody>
          <a:bodyPr vert="horz">
            <a:normAutofit fontScale="90000"/>
          </a:bodyPr>
          <a:lstStyle/>
          <a:p>
            <a:r>
              <a:rPr lang="ja-JP" altLang="en-US" sz="2200">
                <a:solidFill>
                  <a:srgbClr val="000000"/>
                </a:solidFill>
              </a:rPr>
              <a:t>地方公共団体の税収を把握する</a:t>
            </a:r>
            <a:br>
              <a:rPr lang="en-US" altLang="ja-JP" sz="2200">
                <a:solidFill>
                  <a:srgbClr val="000000"/>
                </a:solidFill>
              </a:rPr>
            </a:br>
            <a:r>
              <a:rPr lang="ja-JP" altLang="en-US" sz="1800" b="0">
                <a:solidFill>
                  <a:srgbClr val="000000"/>
                </a:solidFill>
              </a:rPr>
              <a:t>経常収支比率</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418008E0-775F-70A8-D800-5AE7D34D76A7}"/>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地方公共団体の地方税の歳入額や経常収支比率を分析し、観光振興により地域の税収増・財政状況の改善につながっているか把握する。</a:t>
            </a:r>
          </a:p>
        </p:txBody>
      </p:sp>
      <p:sp>
        <p:nvSpPr>
          <p:cNvPr id="10" name="正方形/長方形 24">
            <a:extLst>
              <a:ext uri="{FF2B5EF4-FFF2-40B4-BE49-F238E27FC236}">
                <a16:creationId xmlns:a16="http://schemas.microsoft.com/office/drawing/2014/main" id="{F929ADB7-EBDC-AC74-F38D-21B01D262E44}"/>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地方公共団体の経常収支比率について、時系列推移を分析することで、観光振興を通じて地方税の歳入額が改善し、政策に活用できる財源の余裕が生まれているか把握します。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観光振興による直接的な影響のみを測ることはできませんが、経常収支比率の変化を捉えることは、観光振興が地方公共団体の健全な財政運営に貢献しているか検証する上で重要です。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分析地域における経常収支比率は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年まで約</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90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％台を推移しており、やや改善傾向がみられる。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年おいては経常収支比率が上昇傾向にあり、</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年では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93.1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％となり、全国平均と同水準である。</a:t>
            </a:r>
          </a:p>
        </p:txBody>
      </p:sp>
      <p:sp>
        <p:nvSpPr>
          <p:cNvPr id="2" name="スライド番号プレースホルダー 1">
            <a:extLst>
              <a:ext uri="{FF2B5EF4-FFF2-40B4-BE49-F238E27FC236}">
                <a16:creationId xmlns:a16="http://schemas.microsoft.com/office/drawing/2014/main" id="{16844BB1-E9C1-C834-37F7-586D6EF1F816}"/>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27</a:t>
            </a:fld>
            <a:endParaRPr lang="ja-JP" altLang="en-US"/>
          </a:p>
        </p:txBody>
      </p:sp>
      <p:sp>
        <p:nvSpPr>
          <p:cNvPr id="16" name="矢印: 五方向 15">
            <a:extLst>
              <a:ext uri="{FF2B5EF4-FFF2-40B4-BE49-F238E27FC236}">
                <a16:creationId xmlns:a16="http://schemas.microsoft.com/office/drawing/2014/main" id="{793A1429-AD4E-1A3D-F082-52039508B2DB}"/>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09E7F8A6-4DAB-F409-9504-E9F7E8008A1E}"/>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7" name="正方形/長方形 26">
            <a:extLst>
              <a:ext uri="{FF2B5EF4-FFF2-40B4-BE49-F238E27FC236}">
                <a16:creationId xmlns:a16="http://schemas.microsoft.com/office/drawing/2014/main" id="{A2BEAC8F-43A6-F0D0-C470-A9B6E9E8FCDA}"/>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28" name="正方形/長方形 27">
            <a:extLst>
              <a:ext uri="{FF2B5EF4-FFF2-40B4-BE49-F238E27FC236}">
                <a16:creationId xmlns:a16="http://schemas.microsoft.com/office/drawing/2014/main" id="{76DD2381-56C2-2380-D7D1-FD3F16C2DCFB}"/>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9" name="正方形/長方形 28">
            <a:extLst>
              <a:ext uri="{FF2B5EF4-FFF2-40B4-BE49-F238E27FC236}">
                <a16:creationId xmlns:a16="http://schemas.microsoft.com/office/drawing/2014/main" id="{1E94172B-F3E3-C9AD-FDA2-71CFE5BA8E2A}"/>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30" name="正方形/長方形 29">
            <a:extLst>
              <a:ext uri="{FF2B5EF4-FFF2-40B4-BE49-F238E27FC236}">
                <a16:creationId xmlns:a16="http://schemas.microsoft.com/office/drawing/2014/main" id="{22AD5A3B-DCEB-8179-7E43-7E86583EC1A7}"/>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31" name="正方形/長方形 30">
            <a:extLst>
              <a:ext uri="{FF2B5EF4-FFF2-40B4-BE49-F238E27FC236}">
                <a16:creationId xmlns:a16="http://schemas.microsoft.com/office/drawing/2014/main" id="{8CF1A2C9-7299-79FD-381F-6B5E32396DC4}"/>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8" name="正方形/長方形 37">
            <a:extLst>
              <a:ext uri="{FF2B5EF4-FFF2-40B4-BE49-F238E27FC236}">
                <a16:creationId xmlns:a16="http://schemas.microsoft.com/office/drawing/2014/main" id="{5B369F93-0D23-F9C6-41D4-F7E3D0A96231}"/>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39" name="正方形/長方形 38">
            <a:extLst>
              <a:ext uri="{FF2B5EF4-FFF2-40B4-BE49-F238E27FC236}">
                <a16:creationId xmlns:a16="http://schemas.microsoft.com/office/drawing/2014/main" id="{8B639A6D-5239-4ADE-091E-2829A9EF5D05}"/>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16164379-F4FE-FAAA-B24A-522A50D18E91}"/>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E1345D97-D03C-BE02-6489-82778933C200}"/>
              </a:ext>
            </a:extLst>
          </p:cNvPr>
          <p:cNvGrpSpPr/>
          <p:nvPr/>
        </p:nvGrpSpPr>
        <p:grpSpPr>
          <a:xfrm>
            <a:off x="8150383" y="298946"/>
            <a:ext cx="2346718" cy="403175"/>
            <a:chOff x="8150383" y="298946"/>
            <a:chExt cx="2346718" cy="403175"/>
          </a:xfrm>
        </p:grpSpPr>
        <p:sp>
          <p:nvSpPr>
            <p:cNvPr id="11" name="正方形/長方形 10">
              <a:extLst>
                <a:ext uri="{FF2B5EF4-FFF2-40B4-BE49-F238E27FC236}">
                  <a16:creationId xmlns:a16="http://schemas.microsoft.com/office/drawing/2014/main" id="{99ED4B7E-E48A-7C7B-E0D1-A393FA02AD69}"/>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F4253FE-6125-DA8B-AB5A-F668561124EB}"/>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7012911-6357-D973-FFD2-939FB3641BBA}"/>
                </a:ext>
              </a:extLst>
            </p:cNvPr>
            <p:cNvSpPr/>
            <p:nvPr/>
          </p:nvSpPr>
          <p:spPr>
            <a:xfrm>
              <a:off x="9577216"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税収</a:t>
              </a:r>
              <a:endParaRPr lang="ja-JP" altLang="en-US" sz="800" b="1">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F91529B-750E-E5FE-36A4-D3837F576598}"/>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15" name="正方形/長方形 14">
              <a:extLst>
                <a:ext uri="{FF2B5EF4-FFF2-40B4-BE49-F238E27FC236}">
                  <a16:creationId xmlns:a16="http://schemas.microsoft.com/office/drawing/2014/main" id="{EA742DE0-EF40-4A30-4EC3-DEA5F3C4F28E}"/>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0" name="図 19" descr="グラフ, 折れ線グラフ&#10;&#10;AI 生成コンテンツは誤りを含む可能性があります。">
            <a:extLst>
              <a:ext uri="{FF2B5EF4-FFF2-40B4-BE49-F238E27FC236}">
                <a16:creationId xmlns:a16="http://schemas.microsoft.com/office/drawing/2014/main" id="{6D6AB4DA-DD13-FFB3-2135-45F64EC7D259}"/>
              </a:ext>
            </a:extLst>
          </p:cNvPr>
          <p:cNvPicPr>
            <a:picLocks noChangeAspect="1"/>
          </p:cNvPicPr>
          <p:nvPr/>
        </p:nvPicPr>
        <p:blipFill>
          <a:blip r:embed="rId3"/>
          <a:stretch>
            <a:fillRect/>
          </a:stretch>
        </p:blipFill>
        <p:spPr>
          <a:xfrm>
            <a:off x="558799" y="3641749"/>
            <a:ext cx="5752800" cy="2032692"/>
          </a:xfrm>
          <a:prstGeom prst="rect">
            <a:avLst/>
          </a:prstGeom>
          <a:ln>
            <a:solidFill>
              <a:schemeClr val="bg1">
                <a:lumMod val="85000"/>
              </a:schemeClr>
            </a:solidFill>
          </a:ln>
        </p:spPr>
      </p:pic>
      <p:sp>
        <p:nvSpPr>
          <p:cNvPr id="17" name="正方形/長方形 24">
            <a:extLst>
              <a:ext uri="{FF2B5EF4-FFF2-40B4-BE49-F238E27FC236}">
                <a16:creationId xmlns:a16="http://schemas.microsoft.com/office/drawing/2014/main" id="{BF181EBD-890C-CDD3-9DCD-073F68CFA00C}"/>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8" name="正方形/長方形 24">
            <a:extLst>
              <a:ext uri="{FF2B5EF4-FFF2-40B4-BE49-F238E27FC236}">
                <a16:creationId xmlns:a16="http://schemas.microsoft.com/office/drawing/2014/main" id="{7F7F321C-9741-F4F0-3B42-222BE859DC32}"/>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22" name="直線矢印コネクタ 21">
            <a:extLst>
              <a:ext uri="{FF2B5EF4-FFF2-40B4-BE49-F238E27FC236}">
                <a16:creationId xmlns:a16="http://schemas.microsoft.com/office/drawing/2014/main" id="{41A1DA24-D9A1-4900-A037-F5538D05BC5A}"/>
              </a:ext>
            </a:extLst>
          </p:cNvPr>
          <p:cNvCxnSpPr>
            <a:cxnSpLocks/>
          </p:cNvCxnSpPr>
          <p:nvPr/>
        </p:nvCxnSpPr>
        <p:spPr>
          <a:xfrm flipV="1">
            <a:off x="5319570" y="4395742"/>
            <a:ext cx="670618" cy="21166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74ECBD2-F24E-E6BF-D08B-7ADE1568E0E0}"/>
              </a:ext>
            </a:extLst>
          </p:cNvPr>
          <p:cNvCxnSpPr>
            <a:cxnSpLocks/>
          </p:cNvCxnSpPr>
          <p:nvPr/>
        </p:nvCxnSpPr>
        <p:spPr>
          <a:xfrm>
            <a:off x="853440" y="4768427"/>
            <a:ext cx="541401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3AD2857-B680-6398-76FC-9FD6733AB4D0}"/>
              </a:ext>
            </a:extLst>
          </p:cNvPr>
          <p:cNvSpPr/>
          <p:nvPr/>
        </p:nvSpPr>
        <p:spPr>
          <a:xfrm flipH="1">
            <a:off x="5663549" y="4898982"/>
            <a:ext cx="492933" cy="202588"/>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0" name="正方形/長方形 39">
            <a:extLst>
              <a:ext uri="{FF2B5EF4-FFF2-40B4-BE49-F238E27FC236}">
                <a16:creationId xmlns:a16="http://schemas.microsoft.com/office/drawing/2014/main" id="{D765DA30-A1EC-EE1F-50C9-968C1BA56830}"/>
              </a:ext>
            </a:extLst>
          </p:cNvPr>
          <p:cNvSpPr/>
          <p:nvPr/>
        </p:nvSpPr>
        <p:spPr>
          <a:xfrm>
            <a:off x="5795181" y="4914887"/>
            <a:ext cx="536159" cy="2961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050">
                <a:solidFill>
                  <a:schemeClr val="tx1"/>
                </a:solidFill>
                <a:latin typeface="Meiryo UI" panose="020B0604030504040204" pitchFamily="50" charset="-128"/>
                <a:ea typeface="Meiryo UI" panose="020B0604030504040204" pitchFamily="50" charset="-128"/>
              </a:rPr>
              <a:t>米子市</a:t>
            </a:r>
            <a:endParaRPr lang="en-US" altLang="ja-JP" sz="1050">
              <a:solidFill>
                <a:schemeClr val="tx1"/>
              </a:solidFill>
              <a:latin typeface="Meiryo UI" panose="020B0604030504040204" pitchFamily="50" charset="-128"/>
              <a:ea typeface="Meiryo UI" panose="020B0604030504040204" pitchFamily="50" charset="-128"/>
            </a:endParaRPr>
          </a:p>
          <a:p>
            <a:pPr algn="ctr"/>
            <a:r>
              <a:rPr kumimoji="1" lang="en-US" altLang="ja-JP" sz="1050">
                <a:solidFill>
                  <a:schemeClr val="tx1"/>
                </a:solidFill>
                <a:latin typeface="Meiryo UI" panose="020B0604030504040204" pitchFamily="50" charset="-128"/>
                <a:ea typeface="Meiryo UI" panose="020B0604030504040204" pitchFamily="50" charset="-128"/>
              </a:rPr>
              <a:t>93.1%</a:t>
            </a:r>
            <a:endParaRPr kumimoji="1" lang="ja-JP" altLang="en-US" sz="1050">
              <a:solidFill>
                <a:schemeClr val="tx1"/>
              </a:solidFill>
              <a:latin typeface="Meiryo UI" panose="020B0604030504040204" pitchFamily="50" charset="-128"/>
              <a:ea typeface="Meiryo UI" panose="020B0604030504040204" pitchFamily="50" charset="-128"/>
            </a:endParaRPr>
          </a:p>
        </p:txBody>
      </p:sp>
      <p:cxnSp>
        <p:nvCxnSpPr>
          <p:cNvPr id="42" name="直線コネクタ 41">
            <a:extLst>
              <a:ext uri="{FF2B5EF4-FFF2-40B4-BE49-F238E27FC236}">
                <a16:creationId xmlns:a16="http://schemas.microsoft.com/office/drawing/2014/main" id="{CE8434E5-07C1-8D83-D416-75206566F62F}"/>
              </a:ext>
            </a:extLst>
          </p:cNvPr>
          <p:cNvCxnSpPr>
            <a:cxnSpLocks/>
            <a:stCxn id="40" idx="0"/>
          </p:cNvCxnSpPr>
          <p:nvPr/>
        </p:nvCxnSpPr>
        <p:spPr>
          <a:xfrm flipV="1">
            <a:off x="6063261" y="4559121"/>
            <a:ext cx="60643" cy="35576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6CB624D5-9D4F-452C-19FE-3A6B7951824E}"/>
              </a:ext>
            </a:extLst>
          </p:cNvPr>
          <p:cNvCxnSpPr>
            <a:cxnSpLocks/>
          </p:cNvCxnSpPr>
          <p:nvPr/>
        </p:nvCxnSpPr>
        <p:spPr>
          <a:xfrm>
            <a:off x="2260242" y="4137924"/>
            <a:ext cx="3026750" cy="49994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FC5B8BC-0C65-D9CD-7680-E8B5E332D0EE}"/>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endParaRPr lang="en-US" altLang="ja-JP" sz="1050">
              <a:solidFill>
                <a:prstClr val="black"/>
              </a:solidFill>
              <a:latin typeface="Meiryo UI" panose="020B0604030504040204" pitchFamily="50" charset="-128"/>
              <a:ea typeface="Meiryo UI" panose="020B0604030504040204" pitchFamily="50" charset="-128"/>
            </a:endParaRPr>
          </a:p>
          <a:p>
            <a:pPr algn="ctr" fontAlgn="auto">
              <a:spcAft>
                <a:spcPts val="600"/>
              </a:spcAft>
              <a:defRPr/>
            </a:pPr>
            <a:r>
              <a:rPr lang="ja-JP" altLang="en-US" sz="1050" b="1">
                <a:solidFill>
                  <a:prstClr val="black"/>
                </a:solidFill>
                <a:latin typeface="Meiryo UI" panose="020B0604030504040204" pitchFamily="50" charset="-128"/>
                <a:ea typeface="Meiryo UI" panose="020B0604030504040204" pitchFamily="50" charset="-128"/>
                <a:hlinkClick r:id="rId4"/>
              </a:rPr>
              <a:t>地方公共団体の主要財政指標一覧</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②観光振興が地域社会・経済の好循環を生んでいるか把握する＞</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地方公共団体の税収を把握する＞経常収支比率</a:t>
            </a:r>
            <a:endParaRPr kumimoji="0" lang="ja-JP" altLang="en-US" sz="1050" b="1" u="sng" kern="0">
              <a:solidFill>
                <a:srgbClr val="0070C0"/>
              </a:solidFill>
              <a:latin typeface="Meiryo UI"/>
              <a:ea typeface="Meiryo UI"/>
            </a:endParaRPr>
          </a:p>
        </p:txBody>
      </p:sp>
    </p:spTree>
    <p:extLst>
      <p:ext uri="{BB962C8B-B14F-4D97-AF65-F5344CB8AC3E}">
        <p14:creationId xmlns:p14="http://schemas.microsoft.com/office/powerpoint/2010/main" val="840543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87F3A-3381-F9D8-11D4-945F8DADCBE2}"/>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2952B3B0-2D72-D03D-F92F-AB2960FE90E7}"/>
              </a:ext>
            </a:extLst>
          </p:cNvPr>
          <p:cNvSpPr>
            <a:spLocks noGrp="1"/>
          </p:cNvSpPr>
          <p:nvPr>
            <p:ph type="title"/>
          </p:nvPr>
        </p:nvSpPr>
        <p:spPr/>
        <p:txBody>
          <a:bodyPr vert="horz">
            <a:noAutofit/>
          </a:bodyPr>
          <a:lstStyle/>
          <a:p>
            <a:r>
              <a:rPr lang="ja-JP" altLang="en-US" sz="1400">
                <a:solidFill>
                  <a:schemeClr val="tx1"/>
                </a:solidFill>
                <a:latin typeface="Meiryo UI" panose="020B0604030504040204" pitchFamily="50" charset="-128"/>
                <a:ea typeface="Meiryo UI" panose="020B0604030504040204" pitchFamily="50" charset="-128"/>
              </a:rPr>
              <a:t>住民の観光への理解、地域への誇り・愛着を把握する</a:t>
            </a:r>
            <a:br>
              <a:rPr lang="en-US" altLang="ja-JP" sz="1400">
                <a:solidFill>
                  <a:schemeClr val="tx1"/>
                </a:solidFill>
                <a:latin typeface="Meiryo UI" panose="020B0604030504040204" pitchFamily="50" charset="-128"/>
                <a:ea typeface="Meiryo UI" panose="020B0604030504040204" pitchFamily="50" charset="-128"/>
              </a:rPr>
            </a:br>
            <a:r>
              <a:rPr lang="ja-JP" altLang="en-US" sz="1200" b="0">
                <a:solidFill>
                  <a:schemeClr val="tx1"/>
                </a:solidFill>
                <a:latin typeface="Meiryo UI" panose="020B0604030504040204" pitchFamily="50" charset="-128"/>
                <a:ea typeface="Meiryo UI" panose="020B0604030504040204" pitchFamily="50" charset="-128"/>
              </a:rPr>
              <a:t>観光の重要性や地域への愛着・誇りを感じる住民の割合</a:t>
            </a:r>
            <a:endParaRPr lang="ja-JP" altLang="en-US" sz="1200" b="0">
              <a:solidFill>
                <a:srgbClr val="000000"/>
              </a:solidFill>
            </a:endParaRPr>
          </a:p>
        </p:txBody>
      </p:sp>
      <p:sp>
        <p:nvSpPr>
          <p:cNvPr id="7" name="Text Placeholder 7">
            <a:extLst>
              <a:ext uri="{FF2B5EF4-FFF2-40B4-BE49-F238E27FC236}">
                <a16:creationId xmlns:a16="http://schemas.microsoft.com/office/drawing/2014/main" id="{3CEAB829-EF87-A287-0292-638BBF3285AD}"/>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観光の重要性や地域への愛着・誇りを感じる住民の割合を分析し、持続可能な観光に向け住民理解を得ているか、地域への誇り・愛着を醸成できているか把握する。</a:t>
            </a:r>
          </a:p>
        </p:txBody>
      </p:sp>
      <p:sp>
        <p:nvSpPr>
          <p:cNvPr id="10" name="正方形/長方形 24">
            <a:extLst>
              <a:ext uri="{FF2B5EF4-FFF2-40B4-BE49-F238E27FC236}">
                <a16:creationId xmlns:a16="http://schemas.microsoft.com/office/drawing/2014/main" id="{348B61E3-1928-D40C-AE61-CB18288C4114}"/>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観光が地域の発展に重要な役割を担っていると感じるか、地方公共団体や</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DMO</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の観光地づくりが満足のいくものになっているか、等の地域住民の意見を分析することで、地域住民の理解を得た上での持続可能な観光振興に取り組むことができているか把握します。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地域への愛着や誇りを感じる住民の割合を捉えていくことも、地域社会・経済の好循環を捉えていく上で重要です。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年まで一貫して、観光施策に「満足している」、「やや満足している」と回答した市民の割合は増加傾向にあり、</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％であったが、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まで増加している。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観光施策に「不満である」、「まあ不満」である市民の合計の割合は、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％であったが、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にまで減少している。</a:t>
            </a:r>
          </a:p>
        </p:txBody>
      </p:sp>
      <p:sp>
        <p:nvSpPr>
          <p:cNvPr id="2" name="スライド番号プレースホルダー 1">
            <a:extLst>
              <a:ext uri="{FF2B5EF4-FFF2-40B4-BE49-F238E27FC236}">
                <a16:creationId xmlns:a16="http://schemas.microsoft.com/office/drawing/2014/main" id="{94011D16-F60F-FBFF-3735-8EF1C2423A9E}"/>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28</a:t>
            </a:fld>
            <a:endParaRPr lang="ja-JP" altLang="en-US"/>
          </a:p>
        </p:txBody>
      </p:sp>
      <p:sp>
        <p:nvSpPr>
          <p:cNvPr id="5" name="正方形/長方形 24">
            <a:extLst>
              <a:ext uri="{FF2B5EF4-FFF2-40B4-BE49-F238E27FC236}">
                <a16:creationId xmlns:a16="http://schemas.microsoft.com/office/drawing/2014/main" id="{C912D016-410B-94A1-523E-F0C20494E7CB}"/>
              </a:ext>
            </a:extLst>
          </p:cNvPr>
          <p:cNvSpPr/>
          <p:nvPr/>
        </p:nvSpPr>
        <p:spPr>
          <a:xfrm>
            <a:off x="558800" y="1876082"/>
            <a:ext cx="5751846" cy="295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ja-JP" altLang="en-US" sz="120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サンプルデータ</a:t>
            </a:r>
          </a:p>
        </p:txBody>
      </p:sp>
      <p:graphicFrame>
        <p:nvGraphicFramePr>
          <p:cNvPr id="14" name="グラフ 13">
            <a:extLst>
              <a:ext uri="{FF2B5EF4-FFF2-40B4-BE49-F238E27FC236}">
                <a16:creationId xmlns:a16="http://schemas.microsoft.com/office/drawing/2014/main" id="{AEE9BECC-B70E-5637-BEF0-2189F293E7D8}"/>
              </a:ext>
            </a:extLst>
          </p:cNvPr>
          <p:cNvGraphicFramePr>
            <a:graphicFrameLocks/>
          </p:cNvGraphicFramePr>
          <p:nvPr>
            <p:extLst>
              <p:ext uri="{D42A27DB-BD31-4B8C-83A1-F6EECF244321}">
                <p14:modId xmlns:p14="http://schemas.microsoft.com/office/powerpoint/2010/main" val="25747249"/>
              </p:ext>
            </p:extLst>
          </p:nvPr>
        </p:nvGraphicFramePr>
        <p:xfrm>
          <a:off x="558799" y="2279574"/>
          <a:ext cx="5751845" cy="5052955"/>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a:extLst>
              <a:ext uri="{FF2B5EF4-FFF2-40B4-BE49-F238E27FC236}">
                <a16:creationId xmlns:a16="http://schemas.microsoft.com/office/drawing/2014/main" id="{57AC8308-09C3-39B1-26E9-247FF50F0E39}"/>
              </a:ext>
            </a:extLst>
          </p:cNvPr>
          <p:cNvSpPr/>
          <p:nvPr/>
        </p:nvSpPr>
        <p:spPr>
          <a:xfrm flipH="1">
            <a:off x="1331977" y="5985080"/>
            <a:ext cx="492933" cy="1043487"/>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8" name="正方形/長方形 17">
            <a:extLst>
              <a:ext uri="{FF2B5EF4-FFF2-40B4-BE49-F238E27FC236}">
                <a16:creationId xmlns:a16="http://schemas.microsoft.com/office/drawing/2014/main" id="{3E862DA5-4036-4D8A-50A1-4B55DB1BB7A8}"/>
              </a:ext>
            </a:extLst>
          </p:cNvPr>
          <p:cNvSpPr/>
          <p:nvPr/>
        </p:nvSpPr>
        <p:spPr>
          <a:xfrm flipH="1">
            <a:off x="2371276" y="5765305"/>
            <a:ext cx="492933" cy="125743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9" name="正方形/長方形 18">
            <a:extLst>
              <a:ext uri="{FF2B5EF4-FFF2-40B4-BE49-F238E27FC236}">
                <a16:creationId xmlns:a16="http://schemas.microsoft.com/office/drawing/2014/main" id="{96E35228-4063-4C1A-5934-CEA596E921B4}"/>
              </a:ext>
            </a:extLst>
          </p:cNvPr>
          <p:cNvSpPr/>
          <p:nvPr/>
        </p:nvSpPr>
        <p:spPr>
          <a:xfrm flipH="1">
            <a:off x="3386719" y="5627550"/>
            <a:ext cx="492933" cy="1409487"/>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0" name="正方形/長方形 19">
            <a:extLst>
              <a:ext uri="{FF2B5EF4-FFF2-40B4-BE49-F238E27FC236}">
                <a16:creationId xmlns:a16="http://schemas.microsoft.com/office/drawing/2014/main" id="{119852EC-2E2B-5315-B1C8-1350B41101BD}"/>
              </a:ext>
            </a:extLst>
          </p:cNvPr>
          <p:cNvSpPr/>
          <p:nvPr/>
        </p:nvSpPr>
        <p:spPr>
          <a:xfrm flipH="1">
            <a:off x="4391154" y="5471853"/>
            <a:ext cx="492933" cy="1564375"/>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21" name="正方形/長方形 20">
            <a:extLst>
              <a:ext uri="{FF2B5EF4-FFF2-40B4-BE49-F238E27FC236}">
                <a16:creationId xmlns:a16="http://schemas.microsoft.com/office/drawing/2014/main" id="{8E6F0EAE-2171-BBE0-8777-5B18001942DE}"/>
              </a:ext>
            </a:extLst>
          </p:cNvPr>
          <p:cNvSpPr/>
          <p:nvPr/>
        </p:nvSpPr>
        <p:spPr>
          <a:xfrm flipH="1">
            <a:off x="5415213" y="5276029"/>
            <a:ext cx="492933" cy="1753264"/>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40" name="矢印: 五方向 39">
            <a:extLst>
              <a:ext uri="{FF2B5EF4-FFF2-40B4-BE49-F238E27FC236}">
                <a16:creationId xmlns:a16="http://schemas.microsoft.com/office/drawing/2014/main" id="{86C3F736-D924-5F5D-97AE-E765BB3949A4}"/>
              </a:ext>
            </a:extLst>
          </p:cNvPr>
          <p:cNvSpPr/>
          <p:nvPr/>
        </p:nvSpPr>
        <p:spPr>
          <a:xfrm>
            <a:off x="5040535" y="90684"/>
            <a:ext cx="3034939"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a:solidFill>
                <a:schemeClr val="accent6"/>
              </a:solidFill>
              <a:latin typeface="Meiryo UI" panose="020B0604030504040204" pitchFamily="50" charset="-128"/>
              <a:ea typeface="Meiryo UI" panose="020B0604030504040204" pitchFamily="50" charset="-128"/>
            </a:endParaRPr>
          </a:p>
        </p:txBody>
      </p:sp>
      <p:sp>
        <p:nvSpPr>
          <p:cNvPr id="42" name="正方形/長方形 41">
            <a:extLst>
              <a:ext uri="{FF2B5EF4-FFF2-40B4-BE49-F238E27FC236}">
                <a16:creationId xmlns:a16="http://schemas.microsoft.com/office/drawing/2014/main" id="{AC8E9827-7468-64DF-10AB-C0D895F752E7}"/>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43" name="正方形/長方形 42">
            <a:extLst>
              <a:ext uri="{FF2B5EF4-FFF2-40B4-BE49-F238E27FC236}">
                <a16:creationId xmlns:a16="http://schemas.microsoft.com/office/drawing/2014/main" id="{994FF5C8-60C6-4CAA-0112-F9859231A603}"/>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44" name="正方形/長方形 43">
            <a:extLst>
              <a:ext uri="{FF2B5EF4-FFF2-40B4-BE49-F238E27FC236}">
                <a16:creationId xmlns:a16="http://schemas.microsoft.com/office/drawing/2014/main" id="{8C2E71CE-153E-54A3-61A4-7DA4175ECCA1}"/>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45" name="正方形/長方形 44">
            <a:extLst>
              <a:ext uri="{FF2B5EF4-FFF2-40B4-BE49-F238E27FC236}">
                <a16:creationId xmlns:a16="http://schemas.microsoft.com/office/drawing/2014/main" id="{A30CB1A2-7F26-7275-26DB-54B531411646}"/>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46" name="正方形/長方形 45">
            <a:extLst>
              <a:ext uri="{FF2B5EF4-FFF2-40B4-BE49-F238E27FC236}">
                <a16:creationId xmlns:a16="http://schemas.microsoft.com/office/drawing/2014/main" id="{8FB7441D-00AC-6602-3844-D80F51FB3EB1}"/>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47" name="正方形/長方形 46">
            <a:extLst>
              <a:ext uri="{FF2B5EF4-FFF2-40B4-BE49-F238E27FC236}">
                <a16:creationId xmlns:a16="http://schemas.microsoft.com/office/drawing/2014/main" id="{1AAFA875-3BDD-7CCB-526C-B4D836C3813C}"/>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54" name="正方形/長方形 53">
            <a:extLst>
              <a:ext uri="{FF2B5EF4-FFF2-40B4-BE49-F238E27FC236}">
                <a16:creationId xmlns:a16="http://schemas.microsoft.com/office/drawing/2014/main" id="{4EF99987-87F8-A6E3-A212-FBC6EF2697A7}"/>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55" name="正方形/長方形 54">
            <a:extLst>
              <a:ext uri="{FF2B5EF4-FFF2-40B4-BE49-F238E27FC236}">
                <a16:creationId xmlns:a16="http://schemas.microsoft.com/office/drawing/2014/main" id="{94AF8E04-4178-0477-EA82-B58E81A2C2EE}"/>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6540E2A8-48F7-9614-C078-DEA971EA653A}"/>
              </a:ext>
            </a:extLst>
          </p:cNvPr>
          <p:cNvSpPr/>
          <p:nvPr/>
        </p:nvSpPr>
        <p:spPr>
          <a:xfrm>
            <a:off x="8075474" y="90684"/>
            <a:ext cx="2587488"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b="1">
                <a:solidFill>
                  <a:schemeClr val="bg1"/>
                </a:solidFill>
                <a:latin typeface="Meiryo UI" panose="020B0604030504040204" pitchFamily="50" charset="-128"/>
                <a:ea typeface="Meiryo UI" panose="020B0604030504040204" pitchFamily="50" charset="-128"/>
              </a:rPr>
              <a:t>地域社会・経済の好循環を生んでいるか把握する</a:t>
            </a:r>
            <a:endParaRPr lang="en-US" altLang="ja-JP" b="1">
              <a:solidFill>
                <a:schemeClr val="bg1"/>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787276D1-FF86-EEC7-96CA-07BFD47FA0D6}"/>
              </a:ext>
            </a:extLst>
          </p:cNvPr>
          <p:cNvGrpSpPr/>
          <p:nvPr/>
        </p:nvGrpSpPr>
        <p:grpSpPr>
          <a:xfrm>
            <a:off x="8150383" y="298946"/>
            <a:ext cx="2346718" cy="403175"/>
            <a:chOff x="8150383" y="298946"/>
            <a:chExt cx="2346718" cy="403175"/>
          </a:xfrm>
        </p:grpSpPr>
        <p:sp>
          <p:nvSpPr>
            <p:cNvPr id="11" name="正方形/長方形 10">
              <a:extLst>
                <a:ext uri="{FF2B5EF4-FFF2-40B4-BE49-F238E27FC236}">
                  <a16:creationId xmlns:a16="http://schemas.microsoft.com/office/drawing/2014/main" id="{376A5A19-EE2C-081A-B516-8A5327AB5EAE}"/>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55E5A01-B811-8653-2D36-9ABF113EF56A}"/>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466051D3-A04C-F1C0-1AF5-676BABBAA82D}"/>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税収</a:t>
              </a:r>
            </a:p>
          </p:txBody>
        </p:sp>
        <p:sp>
          <p:nvSpPr>
            <p:cNvPr id="16" name="正方形/長方形 15">
              <a:extLst>
                <a:ext uri="{FF2B5EF4-FFF2-40B4-BE49-F238E27FC236}">
                  <a16:creationId xmlns:a16="http://schemas.microsoft.com/office/drawing/2014/main" id="{E3CE85B3-9B4A-B6D9-6672-45ADC8F4A7A6}"/>
                </a:ext>
              </a:extLst>
            </p:cNvPr>
            <p:cNvSpPr/>
            <p:nvPr/>
          </p:nvSpPr>
          <p:spPr>
            <a:xfrm>
              <a:off x="10052827"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理解、</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誇り、愛着</a:t>
              </a:r>
              <a:endParaRPr lang="ja-JP" altLang="en-US" sz="800" b="1">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09A417D-BFB7-F643-5A11-F6802D6DD1A7}"/>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sp>
        <p:nvSpPr>
          <p:cNvPr id="22" name="正方形/長方形 24">
            <a:extLst>
              <a:ext uri="{FF2B5EF4-FFF2-40B4-BE49-F238E27FC236}">
                <a16:creationId xmlns:a16="http://schemas.microsoft.com/office/drawing/2014/main" id="{998BA6C2-510A-8FC2-E6E9-FBA5EA33AF7C}"/>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23" name="正方形/長方形 24">
            <a:extLst>
              <a:ext uri="{FF2B5EF4-FFF2-40B4-BE49-F238E27FC236}">
                <a16:creationId xmlns:a16="http://schemas.microsoft.com/office/drawing/2014/main" id="{AB8A1925-6678-F62E-F54F-4D590880098E}"/>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23009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B55864-EEF2-4AF3-A696-562A1C5C83EC}"/>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CB98FEB5-C321-49FC-A4B6-F55F7330D0A0}"/>
              </a:ext>
            </a:extLst>
          </p:cNvPr>
          <p:cNvSpPr/>
          <p:nvPr/>
        </p:nvSpPr>
        <p:spPr>
          <a:xfrm>
            <a:off x="1371740" y="1257561"/>
            <a:ext cx="6095857" cy="25622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E564DBB8-9B30-46FC-AAC1-0C647591E857}"/>
              </a:ext>
            </a:extLst>
          </p:cNvPr>
          <p:cNvSpPr/>
          <p:nvPr/>
        </p:nvSpPr>
        <p:spPr>
          <a:xfrm rot="5400000">
            <a:off x="5634038" y="4384913"/>
            <a:ext cx="3979541" cy="115043"/>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FA75E9A2-E0CD-4E75-92B4-343A50C77190}"/>
              </a:ext>
            </a:extLst>
          </p:cNvPr>
          <p:cNvSpPr/>
          <p:nvPr/>
        </p:nvSpPr>
        <p:spPr>
          <a:xfrm>
            <a:off x="7780020" y="1259039"/>
            <a:ext cx="2697456" cy="25622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優先的な取組（例）</a:t>
            </a:r>
          </a:p>
        </p:txBody>
      </p:sp>
      <p:sp>
        <p:nvSpPr>
          <p:cNvPr id="7" name="Text Placeholder 7">
            <a:extLst>
              <a:ext uri="{FF2B5EF4-FFF2-40B4-BE49-F238E27FC236}">
                <a16:creationId xmlns:a16="http://schemas.microsoft.com/office/drawing/2014/main" id="{D71C28E1-6D25-C56E-D42E-304C96DEC0CF}"/>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これまでの分析結果を踏まえて、優先的な取組を特定する</a:t>
            </a:r>
          </a:p>
        </p:txBody>
      </p:sp>
      <p:sp>
        <p:nvSpPr>
          <p:cNvPr id="11" name="Rectangle 11">
            <a:extLst>
              <a:ext uri="{FF2B5EF4-FFF2-40B4-BE49-F238E27FC236}">
                <a16:creationId xmlns:a16="http://schemas.microsoft.com/office/drawing/2014/main" id="{E826C8AD-6448-8136-752C-6D6B6C869405}"/>
              </a:ext>
            </a:extLst>
          </p:cNvPr>
          <p:cNvSpPr/>
          <p:nvPr/>
        </p:nvSpPr>
        <p:spPr>
          <a:xfrm>
            <a:off x="215927" y="1560212"/>
            <a:ext cx="553694" cy="380403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国内・インバウンドの</a:t>
            </a:r>
          </a:p>
          <a:p>
            <a:pPr algn="ctr" fontAlgn="auto">
              <a:spcBef>
                <a:spcPts val="0"/>
              </a:spcBef>
              <a:spcAft>
                <a:spcPts val="0"/>
              </a:spcAft>
            </a:pPr>
            <a:r>
              <a:rPr kumimoji="0" lang="ja-JP" altLang="en-US" sz="1600" b="1" kern="0">
                <a:solidFill>
                  <a:srgbClr val="FFFFFF"/>
                </a:solidFill>
                <a:latin typeface="Meiryo UI"/>
                <a:ea typeface="Meiryo UI"/>
              </a:rPr>
              <a:t>消費拡大に向けたポイント</a:t>
            </a:r>
          </a:p>
        </p:txBody>
      </p:sp>
      <p:sp>
        <p:nvSpPr>
          <p:cNvPr id="5" name="スライド番号プレースホルダー 4">
            <a:extLst>
              <a:ext uri="{FF2B5EF4-FFF2-40B4-BE49-F238E27FC236}">
                <a16:creationId xmlns:a16="http://schemas.microsoft.com/office/drawing/2014/main" id="{00D0B704-17E4-910C-EC0F-49192BCDB482}"/>
              </a:ext>
            </a:extLst>
          </p:cNvPr>
          <p:cNvSpPr>
            <a:spLocks noGrp="1"/>
          </p:cNvSpPr>
          <p:nvPr>
            <p:ph type="sldNum" sz="quarter" idx="12"/>
          </p:nvPr>
        </p:nvSpPr>
        <p:spPr>
          <a:xfrm>
            <a:off x="8209818" y="7127121"/>
            <a:ext cx="2495127" cy="402567"/>
          </a:xfrm>
          <a:prstGeom prst="rect">
            <a:avLst/>
          </a:prstGeom>
        </p:spPr>
        <p:txBody>
          <a:bodyPr/>
          <a:lstStyle/>
          <a:p>
            <a:fld id="{D9550142-B990-490A-A107-ED7302A7FD52}" type="slidenum">
              <a:rPr lang="ja-JP" altLang="en-US" smtClean="0"/>
              <a:pPr/>
              <a:t>29</a:t>
            </a:fld>
            <a:endParaRPr lang="ja-JP" altLang="en-US"/>
          </a:p>
        </p:txBody>
      </p:sp>
      <p:sp>
        <p:nvSpPr>
          <p:cNvPr id="3" name="Rectangle 11">
            <a:extLst>
              <a:ext uri="{FF2B5EF4-FFF2-40B4-BE49-F238E27FC236}">
                <a16:creationId xmlns:a16="http://schemas.microsoft.com/office/drawing/2014/main" id="{1D07E554-1A78-755B-1F5D-FE2A1FF9D6B2}"/>
              </a:ext>
            </a:extLst>
          </p:cNvPr>
          <p:cNvSpPr/>
          <p:nvPr/>
        </p:nvSpPr>
        <p:spPr>
          <a:xfrm>
            <a:off x="827285" y="1560211"/>
            <a:ext cx="486793" cy="2573799"/>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宿泊客数の増加・平準化</a:t>
            </a:r>
          </a:p>
        </p:txBody>
      </p:sp>
      <p:sp>
        <p:nvSpPr>
          <p:cNvPr id="14" name="Rectangle 9">
            <a:extLst>
              <a:ext uri="{FF2B5EF4-FFF2-40B4-BE49-F238E27FC236}">
                <a16:creationId xmlns:a16="http://schemas.microsoft.com/office/drawing/2014/main" id="{888B988B-E12C-9B00-1014-DE1C45F37984}"/>
              </a:ext>
            </a:extLst>
          </p:cNvPr>
          <p:cNvSpPr/>
          <p:nvPr/>
        </p:nvSpPr>
        <p:spPr>
          <a:xfrm>
            <a:off x="1371741" y="1560211"/>
            <a:ext cx="6095857" cy="257379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0"/>
              </a:spcAft>
              <a:buFont typeface="Wingdings" panose="05000000000000000000" pitchFamily="2" charset="2"/>
              <a:buChar char="n"/>
            </a:pPr>
            <a:r>
              <a:rPr kumimoji="0" lang="en-US" altLang="ja-JP" sz="1050" b="1" kern="0">
                <a:solidFill>
                  <a:schemeClr val="tx1"/>
                </a:solidFill>
                <a:latin typeface="Meiryo UI"/>
                <a:ea typeface="Meiryo UI"/>
              </a:rPr>
              <a:t>【</a:t>
            </a:r>
            <a:r>
              <a:rPr kumimoji="0" lang="ja-JP" altLang="en-US" sz="1050" b="1" kern="0">
                <a:solidFill>
                  <a:schemeClr val="tx1"/>
                </a:solidFill>
                <a:latin typeface="Meiryo UI"/>
                <a:ea typeface="Meiryo UI"/>
              </a:rPr>
              <a:t>全体傾向</a:t>
            </a:r>
            <a:r>
              <a:rPr kumimoji="0" lang="en-US" altLang="ja-JP" sz="1050" b="1" kern="0">
                <a:solidFill>
                  <a:schemeClr val="tx1"/>
                </a:solidFill>
                <a:latin typeface="Meiryo UI"/>
                <a:ea typeface="Meiryo UI"/>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宿泊客数は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年にかけて国内・インバウンドともに増加傾向にあり、国内については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1,159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千人、インバウンドについては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30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千人となっている。</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宿泊客数</a:t>
            </a:r>
            <a:r>
              <a:rPr lang="en-US" altLang="ja-JP" b="1">
                <a:solidFill>
                  <a:srgbClr val="7DD4A5"/>
                </a:solidFill>
                <a:latin typeface="Meiryo UI" panose="020B0604030504040204" pitchFamily="50" charset="-128"/>
                <a:ea typeface="Meiryo UI" panose="020B0604030504040204" pitchFamily="50" charset="-128"/>
              </a:rPr>
              <a:t>】</a:t>
            </a:r>
          </a:p>
          <a:p>
            <a:pPr marL="285750" lvl="1" indent="-285750" fontAlgn="auto">
              <a:spcBef>
                <a:spcPts val="0"/>
              </a:spcBef>
              <a:spcAft>
                <a:spcPts val="300"/>
              </a:spcAft>
              <a:buFont typeface="Wingdings" panose="05000000000000000000" pitchFamily="2" charset="2"/>
              <a:buChar char="n"/>
            </a:pPr>
            <a:r>
              <a:rPr kumimoji="0" lang="en-US" altLang="ja-JP" sz="1050" b="1" kern="0">
                <a:solidFill>
                  <a:schemeClr val="tx1"/>
                </a:solidFill>
                <a:latin typeface="Meiryo UI"/>
                <a:ea typeface="Meiryo UI"/>
              </a:rPr>
              <a:t>【</a:t>
            </a:r>
            <a:r>
              <a:rPr kumimoji="0" lang="ja-JP" altLang="en-US" sz="1050" b="1" kern="0">
                <a:solidFill>
                  <a:schemeClr val="tx1"/>
                </a:solidFill>
                <a:latin typeface="Meiryo UI"/>
                <a:ea typeface="Meiryo UI"/>
              </a:rPr>
              <a:t>閑散期</a:t>
            </a:r>
            <a:r>
              <a:rPr kumimoji="0" lang="en-US" altLang="ja-JP" sz="1050" b="1" kern="0">
                <a:solidFill>
                  <a:schemeClr val="tx1"/>
                </a:solidFill>
                <a:latin typeface="Meiryo UI"/>
                <a:ea typeface="Meiryo UI"/>
              </a:rPr>
              <a:t>】</a:t>
            </a:r>
            <a:r>
              <a:rPr kumimoji="0" lang="ja-JP" altLang="en-US" sz="1050" kern="0">
                <a:solidFill>
                  <a:schemeClr val="tx1"/>
                </a:solidFill>
                <a:latin typeface="Meiryo UI"/>
                <a:ea typeface="Meiryo UI"/>
              </a:rPr>
              <a:t>国内客は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月において、宿泊者数が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80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千人を下回っており、比較的閑散期である。また、インバウンド客は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月、</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8</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月において、宿泊客数が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千人を下回っており、比較的閑散期である。</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宿泊客数</a:t>
            </a:r>
            <a:r>
              <a:rPr lang="en-US" altLang="ja-JP" b="1">
                <a:solidFill>
                  <a:srgbClr val="7DD4A5"/>
                </a:solidFill>
                <a:latin typeface="Meiryo UI" panose="020B0604030504040204" pitchFamily="50" charset="-128"/>
                <a:ea typeface="Meiryo UI" panose="020B0604030504040204" pitchFamily="50" charset="-128"/>
              </a:rPr>
              <a:t>】</a:t>
            </a:r>
            <a:endParaRPr kumimoji="0" lang="en-US" altLang="ja-JP" sz="1050" kern="0">
              <a:solidFill>
                <a:schemeClr val="tx1"/>
              </a:solidFill>
              <a:latin typeface="Meiryo UI"/>
              <a:ea typeface="Meiryo UI"/>
            </a:endParaRPr>
          </a:p>
          <a:p>
            <a:pPr marL="285750" lvl="1" indent="-285750" fontAlgn="auto">
              <a:spcBef>
                <a:spcPts val="0"/>
              </a:spcBef>
              <a:spcAft>
                <a:spcPts val="300"/>
              </a:spcAft>
              <a:buFont typeface="Wingdings" panose="05000000000000000000" pitchFamily="2" charset="2"/>
              <a:buChar char="n"/>
            </a:pPr>
            <a:r>
              <a:rPr kumimoji="0" lang="en-US" altLang="ja-JP" sz="1050" b="1" kern="0">
                <a:solidFill>
                  <a:schemeClr val="tx1"/>
                </a:solidFill>
                <a:latin typeface="Meiryo UI"/>
                <a:ea typeface="Meiryo UI"/>
              </a:rPr>
              <a:t>【</a:t>
            </a:r>
            <a:r>
              <a:rPr kumimoji="0" lang="ja-JP" altLang="en-US" sz="1050" b="1" kern="0">
                <a:solidFill>
                  <a:schemeClr val="tx1"/>
                </a:solidFill>
                <a:latin typeface="Meiryo UI"/>
                <a:ea typeface="Meiryo UI"/>
              </a:rPr>
              <a:t>滞在日数</a:t>
            </a:r>
            <a:r>
              <a:rPr kumimoji="0" lang="en-US" altLang="ja-JP" sz="1050" b="1" kern="0">
                <a:solidFill>
                  <a:schemeClr val="tx1"/>
                </a:solidFill>
                <a:latin typeface="Meiryo UI"/>
                <a:ea typeface="Meiryo UI"/>
              </a:rPr>
              <a:t>】</a:t>
            </a:r>
            <a:r>
              <a:rPr kumimoji="0" lang="ja-JP" altLang="en-US" sz="1050" kern="0">
                <a:solidFill>
                  <a:schemeClr val="tx1"/>
                </a:solidFill>
                <a:latin typeface="Meiryo UI"/>
                <a:ea typeface="Meiryo UI"/>
              </a:rPr>
              <a:t>宿泊日数別の国内宿泊客について、</a:t>
            </a:r>
            <a:r>
              <a:rPr kumimoji="0" lang="en-US" altLang="ja-JP" sz="1050" kern="0">
                <a:solidFill>
                  <a:schemeClr val="tx1"/>
                </a:solidFill>
                <a:latin typeface="Meiryo UI"/>
                <a:ea typeface="Meiryo UI"/>
              </a:rPr>
              <a:t>2</a:t>
            </a:r>
            <a:r>
              <a:rPr kumimoji="0" lang="ja-JP" altLang="en-US" sz="1050" kern="0">
                <a:solidFill>
                  <a:schemeClr val="tx1"/>
                </a:solidFill>
                <a:latin typeface="Meiryo UI"/>
                <a:ea typeface="Meiryo UI"/>
              </a:rPr>
              <a:t>泊以上の宿泊客は</a:t>
            </a:r>
            <a:r>
              <a:rPr kumimoji="0" lang="en-US" altLang="ja-JP" sz="1050" kern="0">
                <a:solidFill>
                  <a:schemeClr val="tx1"/>
                </a:solidFill>
                <a:latin typeface="Meiryo UI"/>
                <a:ea typeface="Meiryo UI"/>
              </a:rPr>
              <a:t>2020</a:t>
            </a:r>
            <a:r>
              <a:rPr kumimoji="0" lang="ja-JP" altLang="en-US" sz="1050" kern="0">
                <a:solidFill>
                  <a:schemeClr val="tx1"/>
                </a:solidFill>
                <a:latin typeface="Meiryo UI"/>
                <a:ea typeface="Meiryo UI"/>
              </a:rPr>
              <a:t>年</a:t>
            </a: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年に</a:t>
            </a:r>
            <a:r>
              <a:rPr kumimoji="0" lang="en-US" altLang="ja-JP" sz="1050" kern="0">
                <a:solidFill>
                  <a:schemeClr val="tx1"/>
                </a:solidFill>
                <a:latin typeface="Meiryo UI"/>
                <a:ea typeface="Meiryo UI"/>
              </a:rPr>
              <a:t>29.7%</a:t>
            </a:r>
            <a:r>
              <a:rPr kumimoji="0" lang="ja-JP" altLang="en-US" sz="1050" kern="0">
                <a:solidFill>
                  <a:schemeClr val="tx1"/>
                </a:solidFill>
                <a:latin typeface="Meiryo UI"/>
                <a:ea typeface="Meiryo UI"/>
              </a:rPr>
              <a:t>増である一方で、 </a:t>
            </a:r>
            <a:r>
              <a:rPr kumimoji="0" lang="en-US" altLang="ja-JP" sz="1050" kern="0">
                <a:solidFill>
                  <a:schemeClr val="tx1"/>
                </a:solidFill>
                <a:latin typeface="Meiryo UI"/>
                <a:ea typeface="Meiryo UI"/>
              </a:rPr>
              <a:t>1</a:t>
            </a:r>
            <a:r>
              <a:rPr kumimoji="0" lang="ja-JP" altLang="en-US" sz="1050" kern="0">
                <a:solidFill>
                  <a:schemeClr val="tx1"/>
                </a:solidFill>
                <a:latin typeface="Meiryo UI"/>
                <a:ea typeface="Meiryo UI"/>
              </a:rPr>
              <a:t>泊の宿泊客は</a:t>
            </a:r>
            <a:r>
              <a:rPr kumimoji="0" lang="en-US" altLang="ja-JP" sz="1050" kern="0">
                <a:solidFill>
                  <a:schemeClr val="tx1"/>
                </a:solidFill>
                <a:latin typeface="Meiryo UI"/>
                <a:ea typeface="Meiryo UI"/>
              </a:rPr>
              <a:t>2020</a:t>
            </a:r>
            <a:r>
              <a:rPr kumimoji="0" lang="ja-JP" altLang="en-US" sz="1050" kern="0">
                <a:solidFill>
                  <a:schemeClr val="tx1"/>
                </a:solidFill>
                <a:latin typeface="Meiryo UI"/>
                <a:ea typeface="Meiryo UI"/>
              </a:rPr>
              <a:t>年</a:t>
            </a:r>
            <a:r>
              <a:rPr kumimoji="0" lang="en-US" altLang="ja-JP" sz="1050" kern="0">
                <a:solidFill>
                  <a:schemeClr val="tx1"/>
                </a:solidFill>
                <a:latin typeface="Meiryo UI"/>
                <a:ea typeface="Meiryo UI"/>
              </a:rPr>
              <a:t>~2024</a:t>
            </a:r>
            <a:r>
              <a:rPr kumimoji="0" lang="ja-JP" altLang="en-US" sz="1050" kern="0">
                <a:solidFill>
                  <a:schemeClr val="tx1"/>
                </a:solidFill>
                <a:latin typeface="Meiryo UI"/>
                <a:ea typeface="Meiryo UI"/>
              </a:rPr>
              <a:t>年に</a:t>
            </a:r>
            <a:r>
              <a:rPr kumimoji="0" lang="en-US" altLang="ja-JP" sz="1050" kern="0">
                <a:solidFill>
                  <a:schemeClr val="tx1"/>
                </a:solidFill>
                <a:latin typeface="Meiryo UI"/>
                <a:ea typeface="Meiryo UI"/>
              </a:rPr>
              <a:t>115.2%</a:t>
            </a:r>
            <a:r>
              <a:rPr kumimoji="0" lang="ja-JP" altLang="en-US" sz="1050" kern="0">
                <a:solidFill>
                  <a:schemeClr val="tx1"/>
                </a:solidFill>
                <a:latin typeface="Meiryo UI"/>
                <a:ea typeface="Meiryo UI"/>
              </a:rPr>
              <a:t>増であり、急増している。</a:t>
            </a:r>
            <a:r>
              <a:rPr lang="en-US" altLang="ja-JP" sz="1050" b="1">
                <a:solidFill>
                  <a:srgbClr val="7DD4A5"/>
                </a:solidFill>
                <a:latin typeface="Meiryo UI" panose="020B0604030504040204" pitchFamily="50" charset="-128"/>
                <a:ea typeface="Meiryo UI" panose="020B0604030504040204" pitchFamily="50" charset="-128"/>
              </a:rPr>
              <a:t> </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宿泊客の宿泊日数</a:t>
            </a:r>
            <a:r>
              <a:rPr lang="en-US" altLang="ja-JP" b="1">
                <a:solidFill>
                  <a:srgbClr val="7DD4A5"/>
                </a:solidFill>
                <a:latin typeface="Meiryo UI" panose="020B0604030504040204" pitchFamily="50" charset="-128"/>
                <a:ea typeface="Meiryo UI" panose="020B0604030504040204" pitchFamily="50" charset="-128"/>
              </a:rPr>
              <a:t>】</a:t>
            </a:r>
            <a:endParaRPr kumimoji="0" lang="en-US" altLang="ja-JP" sz="1050" kern="0">
              <a:solidFill>
                <a:schemeClr val="tx1"/>
              </a:solidFill>
              <a:latin typeface="Meiryo UI"/>
              <a:ea typeface="Meiryo UI"/>
            </a:endParaRPr>
          </a:p>
          <a:p>
            <a:pPr marL="285750" lvl="1" indent="-285750" fontAlgn="auto">
              <a:spcBef>
                <a:spcPts val="0"/>
              </a:spcBef>
              <a:spcAft>
                <a:spcPts val="300"/>
              </a:spcAft>
              <a:buFont typeface="Wingdings" panose="05000000000000000000" pitchFamily="2" charset="2"/>
              <a:buChar char="n"/>
              <a:defRPr/>
            </a:pP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ターゲット</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国内・インバウンド</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年齢層別では、「中年層（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40-59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40%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を超えて最も多く宿泊しており、次いで「老年層（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 、次いで「若年層（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20-39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歳）」が多い。</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sym typeface="Meiryo UI" panose="020B0604030504040204" pitchFamily="50" charset="-128"/>
              </a:rPr>
              <a:t>【</a:t>
            </a:r>
            <a:r>
              <a:rPr kumimoji="1" lang="ja-JP" altLang="en-US"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宿泊客の属性（年齢層、参加形態</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国内・インバウンド）</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cs typeface="+mn-cs"/>
              </a:rPr>
              <a:t>】</a:t>
            </a:r>
            <a:endPar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lvl="1" indent="-285750" fontAlgn="auto">
              <a:spcBef>
                <a:spcPts val="0"/>
              </a:spcBef>
              <a:spcAft>
                <a:spcPts val="300"/>
              </a:spcAft>
              <a:buFont typeface="Wingdings" panose="05000000000000000000" pitchFamily="2" charset="2"/>
              <a:buChar char="n"/>
              <a:defRPr/>
            </a:pP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ターゲット</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居住都道府県別では、「大阪府」や「広島県」の宿泊者が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を超えて最も多く、次いで、「兵庫県」、「東京都」が多い。</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宿泊客の属性（居住都道府県）</a:t>
            </a:r>
            <a:r>
              <a:rPr lang="en-US" altLang="ja-JP" b="1">
                <a:solidFill>
                  <a:srgbClr val="7DD4A5"/>
                </a:solidFill>
                <a:latin typeface="Meiryo UI" panose="020B0604030504040204" pitchFamily="50" charset="-128"/>
                <a:ea typeface="Meiryo UI" panose="020B0604030504040204" pitchFamily="50" charset="-128"/>
              </a:rPr>
              <a:t>】</a:t>
            </a:r>
            <a:endPar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endParaRPr>
          </a:p>
          <a:p>
            <a:pPr marL="285750" lvl="1" indent="-285750" fontAlgn="auto">
              <a:spcBef>
                <a:spcPts val="0"/>
              </a:spcBef>
              <a:spcAft>
                <a:spcPts val="0"/>
              </a:spcAft>
              <a:buFont typeface="Wingdings" panose="05000000000000000000" pitchFamily="2" charset="2"/>
              <a:buChar char="n"/>
            </a:pP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ターゲット</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インバウンド</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居住国別では、「香港」、「韓国」、「台湾」 、「中国」などの近隣のアジア国の宿泊者が全体の</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割程度と大部分を占めている。</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宿泊客の属性（居住国）</a:t>
            </a:r>
            <a:r>
              <a:rPr lang="en-US" altLang="ja-JP" b="1">
                <a:solidFill>
                  <a:srgbClr val="7DD4A5"/>
                </a:solidFill>
                <a:latin typeface="Meiryo UI" panose="020B0604030504040204" pitchFamily="50" charset="-128"/>
                <a:ea typeface="Meiryo UI" panose="020B0604030504040204" pitchFamily="50" charset="-128"/>
              </a:rPr>
              <a:t>】</a:t>
            </a:r>
            <a:endPar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Rectangle 11">
            <a:extLst>
              <a:ext uri="{FF2B5EF4-FFF2-40B4-BE49-F238E27FC236}">
                <a16:creationId xmlns:a16="http://schemas.microsoft.com/office/drawing/2014/main" id="{20CDD5F7-8DC3-7CA0-088A-B3B969D450A3}"/>
              </a:ext>
            </a:extLst>
          </p:cNvPr>
          <p:cNvSpPr/>
          <p:nvPr/>
        </p:nvSpPr>
        <p:spPr>
          <a:xfrm>
            <a:off x="827285" y="4183513"/>
            <a:ext cx="486793" cy="1180732"/>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単価の増加</a:t>
            </a:r>
            <a:endParaRPr kumimoji="0" lang="en-US" altLang="ja-JP" sz="1600" b="1" kern="0">
              <a:solidFill>
                <a:srgbClr val="FFFFFF"/>
              </a:solidFill>
              <a:latin typeface="Meiryo UI"/>
              <a:ea typeface="Meiryo UI"/>
            </a:endParaRPr>
          </a:p>
        </p:txBody>
      </p:sp>
      <p:sp>
        <p:nvSpPr>
          <p:cNvPr id="16" name="Rectangle 9">
            <a:extLst>
              <a:ext uri="{FF2B5EF4-FFF2-40B4-BE49-F238E27FC236}">
                <a16:creationId xmlns:a16="http://schemas.microsoft.com/office/drawing/2014/main" id="{3186126D-0269-0E73-FE7A-5FA10098A6AF}"/>
              </a:ext>
            </a:extLst>
          </p:cNvPr>
          <p:cNvSpPr/>
          <p:nvPr/>
        </p:nvSpPr>
        <p:spPr>
          <a:xfrm>
            <a:off x="1371740" y="4183513"/>
            <a:ext cx="6095858" cy="118073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300"/>
              </a:spcAft>
              <a:buFont typeface="Wingdings" panose="05000000000000000000" pitchFamily="2" charset="2"/>
              <a:buChar char="n"/>
            </a:pP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購入単価</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年齢層</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国内宿泊客において、「</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100,000~149,999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円」の高単価の購入単価層においては、 「中年層（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40-59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歳）」の割合が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63.5%</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、「老年層（</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）」の割合が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30.2%</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と、他の購入単価層と比較して高くなっている。</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購入単価層</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宿泊客の属性（年齢層）</a:t>
            </a:r>
            <a:r>
              <a:rPr lang="en-US" altLang="ja-JP" b="1">
                <a:solidFill>
                  <a:srgbClr val="7DD4A5"/>
                </a:solidFill>
                <a:latin typeface="Meiryo UI" panose="020B0604030504040204" pitchFamily="50" charset="-128"/>
                <a:ea typeface="Meiryo UI" panose="020B0604030504040204" pitchFamily="50" charset="-128"/>
              </a:rPr>
              <a:t>】</a:t>
            </a:r>
          </a:p>
          <a:p>
            <a:pPr marL="285750" indent="-285750">
              <a:spcAft>
                <a:spcPts val="600"/>
              </a:spcAft>
              <a:buFont typeface="Wingdings" panose="05000000000000000000" pitchFamily="2" charset="2"/>
              <a:buChar char="n"/>
            </a:pP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購入単価</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居住国</a:t>
            </a:r>
            <a:r>
              <a:rPr lang="en-US" altLang="ja-JP" sz="105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インバウンド宿泊客において、「</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50,000~69,999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円」より金額が高い購入単価層においては、「香港」が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100%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を占めている。「</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~9,999</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円」より金額が低い購入単価層においては、「韓国」の割合が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40%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以上と高くなっている。</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購入単価層</a:t>
            </a:r>
            <a:r>
              <a:rPr lang="en-US" altLang="ja-JP" b="1">
                <a:solidFill>
                  <a:srgbClr val="7DD4A5"/>
                </a:solidFill>
                <a:latin typeface="Meiryo UI" panose="020B0604030504040204" pitchFamily="50" charset="-128"/>
                <a:ea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rPr>
              <a:t>宿泊客の属性（居住国）</a:t>
            </a:r>
            <a:r>
              <a:rPr lang="en-US" altLang="ja-JP" b="1">
                <a:solidFill>
                  <a:srgbClr val="7DD4A5"/>
                </a:solidFill>
                <a:latin typeface="Meiryo UI" panose="020B0604030504040204" pitchFamily="50" charset="-128"/>
                <a:ea typeface="Meiryo UI" panose="020B0604030504040204" pitchFamily="50" charset="-128"/>
              </a:rPr>
              <a:t>】</a:t>
            </a:r>
            <a:endParaRPr kumimoji="0" lang="ja-JP" altLang="en-US" sz="1050" kern="0">
              <a:solidFill>
                <a:schemeClr val="tx1"/>
              </a:solidFill>
              <a:latin typeface="Meiryo UI"/>
              <a:ea typeface="Meiryo UI"/>
            </a:endParaRPr>
          </a:p>
        </p:txBody>
      </p:sp>
      <p:sp>
        <p:nvSpPr>
          <p:cNvPr id="20" name="Rectangle 11" descr="あ">
            <a:extLst>
              <a:ext uri="{FF2B5EF4-FFF2-40B4-BE49-F238E27FC236}">
                <a16:creationId xmlns:a16="http://schemas.microsoft.com/office/drawing/2014/main" id="{865358DF-19B7-4B49-21DA-0EAFDD8F643F}"/>
              </a:ext>
            </a:extLst>
          </p:cNvPr>
          <p:cNvSpPr/>
          <p:nvPr/>
        </p:nvSpPr>
        <p:spPr>
          <a:xfrm>
            <a:off x="215925" y="5413748"/>
            <a:ext cx="1098152" cy="1910909"/>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地域社会・</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経済の好循環の状況</a:t>
            </a:r>
          </a:p>
        </p:txBody>
      </p:sp>
      <p:sp>
        <p:nvSpPr>
          <p:cNvPr id="15" name="Rectangle 9" descr="あ">
            <a:extLst>
              <a:ext uri="{FF2B5EF4-FFF2-40B4-BE49-F238E27FC236}">
                <a16:creationId xmlns:a16="http://schemas.microsoft.com/office/drawing/2014/main" id="{58E8AD8C-B2EF-6209-D022-BE7C11533F23}"/>
              </a:ext>
            </a:extLst>
          </p:cNvPr>
          <p:cNvSpPr/>
          <p:nvPr/>
        </p:nvSpPr>
        <p:spPr>
          <a:xfrm>
            <a:off x="1371740" y="5413748"/>
            <a:ext cx="6095858" cy="191090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300"/>
              </a:spcAft>
              <a:buFont typeface="Wingdings" panose="05000000000000000000" pitchFamily="2" charset="2"/>
              <a:buChar char="n"/>
              <a:defRPr/>
            </a:pPr>
            <a:r>
              <a:rPr kumimoji="0" lang="ja-JP" altLang="en-US" sz="1050" kern="0">
                <a:solidFill>
                  <a:schemeClr val="tx1"/>
                </a:solidFill>
                <a:latin typeface="Meiryo UI"/>
                <a:ea typeface="Meiryo UI"/>
              </a:rPr>
              <a:t>「宿泊業</a:t>
            </a:r>
            <a:r>
              <a:rPr kumimoji="0" lang="en-US" altLang="ja-JP" sz="1050" kern="0">
                <a:solidFill>
                  <a:schemeClr val="tx1"/>
                </a:solidFill>
                <a:latin typeface="Meiryo UI"/>
                <a:ea typeface="Meiryo UI"/>
              </a:rPr>
              <a:t>,</a:t>
            </a:r>
            <a:r>
              <a:rPr kumimoji="0" lang="ja-JP" altLang="en-US" sz="1050" kern="0">
                <a:solidFill>
                  <a:schemeClr val="tx1"/>
                </a:solidFill>
                <a:latin typeface="Meiryo UI"/>
                <a:ea typeface="Meiryo UI"/>
              </a:rPr>
              <a:t>飲食サービス業」の付加価値額は</a:t>
            </a:r>
            <a:r>
              <a:rPr kumimoji="0" lang="en-US" altLang="ja-JP" sz="1050" kern="0">
                <a:solidFill>
                  <a:schemeClr val="tx1"/>
                </a:solidFill>
                <a:latin typeface="Meiryo UI"/>
                <a:ea typeface="Meiryo UI"/>
              </a:rPr>
              <a:t>2012</a:t>
            </a:r>
            <a:r>
              <a:rPr kumimoji="0" lang="ja-JP" altLang="en-US" sz="1050" kern="0">
                <a:solidFill>
                  <a:schemeClr val="tx1"/>
                </a:solidFill>
                <a:latin typeface="Meiryo UI"/>
                <a:ea typeface="Meiryo UI"/>
              </a:rPr>
              <a:t>年に</a:t>
            </a:r>
            <a:r>
              <a:rPr kumimoji="0" lang="en-US" altLang="ja-JP" sz="1050" kern="0">
                <a:solidFill>
                  <a:schemeClr val="tx1"/>
                </a:solidFill>
                <a:latin typeface="Meiryo UI"/>
                <a:ea typeface="Meiryo UI"/>
              </a:rPr>
              <a:t>7,909</a:t>
            </a:r>
            <a:r>
              <a:rPr kumimoji="0" lang="ja-JP" altLang="en-US" sz="1050" kern="0">
                <a:solidFill>
                  <a:schemeClr val="tx1"/>
                </a:solidFill>
                <a:latin typeface="Meiryo UI"/>
                <a:ea typeface="Meiryo UI"/>
              </a:rPr>
              <a:t>百万円、</a:t>
            </a:r>
            <a:r>
              <a:rPr kumimoji="0" lang="en-US" altLang="ja-JP" sz="1050" kern="0">
                <a:solidFill>
                  <a:schemeClr val="tx1"/>
                </a:solidFill>
                <a:latin typeface="Meiryo UI"/>
                <a:ea typeface="Meiryo UI"/>
              </a:rPr>
              <a:t>2016</a:t>
            </a:r>
            <a:r>
              <a:rPr kumimoji="0" lang="ja-JP" altLang="en-US" sz="1050" kern="0">
                <a:solidFill>
                  <a:schemeClr val="tx1"/>
                </a:solidFill>
                <a:latin typeface="Meiryo UI"/>
                <a:ea typeface="Meiryo UI"/>
              </a:rPr>
              <a:t>年に</a:t>
            </a:r>
            <a:r>
              <a:rPr kumimoji="0" lang="en-US" altLang="ja-JP" sz="1050" kern="0">
                <a:solidFill>
                  <a:schemeClr val="tx1"/>
                </a:solidFill>
                <a:latin typeface="Meiryo UI"/>
                <a:ea typeface="Meiryo UI"/>
              </a:rPr>
              <a:t>10,494</a:t>
            </a:r>
            <a:r>
              <a:rPr kumimoji="0" lang="ja-JP" altLang="en-US" sz="1050" kern="0">
                <a:solidFill>
                  <a:schemeClr val="tx1"/>
                </a:solidFill>
                <a:latin typeface="Meiryo UI"/>
                <a:ea typeface="Meiryo UI"/>
              </a:rPr>
              <a:t>百万円と増加し、</a:t>
            </a:r>
            <a:r>
              <a:rPr kumimoji="0" lang="en-US" altLang="ja-JP" sz="1050" kern="0">
                <a:solidFill>
                  <a:schemeClr val="tx1"/>
                </a:solidFill>
                <a:latin typeface="Meiryo UI"/>
                <a:ea typeface="Meiryo UI"/>
              </a:rPr>
              <a:t>2021</a:t>
            </a:r>
            <a:r>
              <a:rPr kumimoji="0" lang="ja-JP" altLang="en-US" sz="1050" kern="0">
                <a:solidFill>
                  <a:schemeClr val="tx1"/>
                </a:solidFill>
                <a:latin typeface="Meiryo UI"/>
                <a:ea typeface="Meiryo UI"/>
              </a:rPr>
              <a:t>年には</a:t>
            </a:r>
            <a:r>
              <a:rPr kumimoji="0" lang="en-US" altLang="ja-JP" sz="1050" kern="0">
                <a:solidFill>
                  <a:schemeClr val="tx1"/>
                </a:solidFill>
                <a:latin typeface="Meiryo UI"/>
                <a:ea typeface="Meiryo UI"/>
              </a:rPr>
              <a:t>7,386</a:t>
            </a:r>
            <a:r>
              <a:rPr kumimoji="0" lang="ja-JP" altLang="en-US" sz="1050" kern="0">
                <a:solidFill>
                  <a:schemeClr val="tx1"/>
                </a:solidFill>
                <a:latin typeface="Meiryo UI"/>
                <a:ea typeface="Meiryo UI"/>
              </a:rPr>
              <a:t>百万円と減少したが、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年の付加価値額の成長率は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-29.6%</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であり、全国値の</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-36.4%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よりは減少率が抑えられている。</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rPr>
              <a:t>付加価値額</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p>
          <a:p>
            <a:pPr marL="285750" lvl="1" indent="-285750" fontAlgn="auto">
              <a:spcBef>
                <a:spcPts val="0"/>
              </a:spcBef>
              <a:spcAft>
                <a:spcPts val="300"/>
              </a:spcAft>
              <a:buFont typeface="Wingdings" panose="05000000000000000000" pitchFamily="2" charset="2"/>
              <a:buChar char="n"/>
              <a:defRPr/>
            </a:pP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「宿泊業</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飲食サービス業」の事業所数は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16.4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％減少しており、鳥取県の</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-11.4%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、全国の</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-14.0%</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よりも減少率が大きい。</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rPr>
              <a:t>事業所数</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p>
          <a:p>
            <a:pPr marL="285750" lvl="1" indent="-285750" fontAlgn="auto">
              <a:spcBef>
                <a:spcPts val="0"/>
              </a:spcBef>
              <a:spcAft>
                <a:spcPts val="300"/>
              </a:spcAft>
              <a:buFont typeface="Wingdings" panose="05000000000000000000" pitchFamily="2" charset="2"/>
              <a:buChar char="n"/>
              <a:defRPr/>
            </a:pPr>
            <a:r>
              <a:rPr kumimoji="0" lang="ja-JP" altLang="en-US" sz="1050" kern="0">
                <a:solidFill>
                  <a:schemeClr val="tx1"/>
                </a:solidFill>
                <a:latin typeface="Meiryo UI"/>
                <a:ea typeface="Meiryo UI"/>
              </a:rPr>
              <a:t>「宿泊業</a:t>
            </a:r>
            <a:r>
              <a:rPr kumimoji="0" lang="en-US" altLang="ja-JP" sz="1050" kern="0">
                <a:solidFill>
                  <a:schemeClr val="tx1"/>
                </a:solidFill>
                <a:latin typeface="Meiryo UI"/>
                <a:ea typeface="Meiryo UI"/>
              </a:rPr>
              <a:t>,</a:t>
            </a:r>
            <a:r>
              <a:rPr kumimoji="0" lang="ja-JP" altLang="en-US" sz="1050" kern="0">
                <a:solidFill>
                  <a:schemeClr val="tx1"/>
                </a:solidFill>
                <a:latin typeface="Meiryo UI"/>
                <a:ea typeface="Meiryo UI"/>
              </a:rPr>
              <a:t>飲食サービス業」の従業者数は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2016</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12.5%</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減少しており、都道府県や全国の減少率とほぼ同じである。</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rPr>
              <a:t>従業者数</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p>
          <a:p>
            <a:pPr marL="285750" lvl="1" indent="-285750" fontAlgn="auto">
              <a:spcBef>
                <a:spcPts val="0"/>
              </a:spcBef>
              <a:spcAft>
                <a:spcPts val="0"/>
              </a:spcAft>
              <a:buFont typeface="Wingdings" panose="05000000000000000000" pitchFamily="2" charset="2"/>
              <a:buChar char="n"/>
              <a:defRPr/>
            </a:pP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市町村民税法人分については、 </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1,496</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百万円であるが、</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1,405</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百万円と僅かに減少傾向にある。</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rPr>
              <a:t>地方税の歳入額</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p>
          <a:p>
            <a:pPr marL="285750" lvl="1" indent="-285750" fontAlgn="auto">
              <a:spcBef>
                <a:spcPts val="0"/>
              </a:spcBef>
              <a:spcAft>
                <a:spcPts val="0"/>
              </a:spcAft>
              <a:buFont typeface="Wingdings" panose="05000000000000000000" pitchFamily="2" charset="2"/>
              <a:buChar char="n"/>
              <a:defRPr/>
            </a:pP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年おいては経常収支比率が上昇傾向にあり、</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年では</a:t>
            </a: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93.1</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％となり、全国平均と同水準である。</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rPr>
              <a:t>地方税の歳入額</a:t>
            </a:r>
            <a:r>
              <a:rPr lang="en-US" altLang="ja-JP" b="1">
                <a:solidFill>
                  <a:srgbClr val="7DD4A5"/>
                </a:solidFill>
                <a:latin typeface="Meiryo UI" panose="020B0604030504040204" pitchFamily="50" charset="-128"/>
                <a:ea typeface="Meiryo UI" panose="020B0604030504040204" pitchFamily="50" charset="-128"/>
                <a:sym typeface="Meiryo UI" panose="020B0604030504040204" pitchFamily="50" charset="-128"/>
              </a:rPr>
              <a:t>】</a:t>
            </a:r>
            <a:endPar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endParaRPr>
          </a:p>
        </p:txBody>
      </p:sp>
      <p:grpSp>
        <p:nvGrpSpPr>
          <p:cNvPr id="12" name="グループ化 11">
            <a:extLst>
              <a:ext uri="{FF2B5EF4-FFF2-40B4-BE49-F238E27FC236}">
                <a16:creationId xmlns:a16="http://schemas.microsoft.com/office/drawing/2014/main" id="{BEA571A9-F685-06DB-EC95-7385DAC5EB1A}"/>
              </a:ext>
            </a:extLst>
          </p:cNvPr>
          <p:cNvGrpSpPr/>
          <p:nvPr/>
        </p:nvGrpSpPr>
        <p:grpSpPr>
          <a:xfrm>
            <a:off x="7780020" y="1560211"/>
            <a:ext cx="2697455" cy="5764446"/>
            <a:chOff x="7780020" y="1560211"/>
            <a:chExt cx="2697455" cy="5764446"/>
          </a:xfrm>
        </p:grpSpPr>
        <p:sp>
          <p:nvSpPr>
            <p:cNvPr id="18" name="Oval 22">
              <a:extLst>
                <a:ext uri="{FF2B5EF4-FFF2-40B4-BE49-F238E27FC236}">
                  <a16:creationId xmlns:a16="http://schemas.microsoft.com/office/drawing/2014/main" id="{EC612EAB-8A45-BF94-00BA-070F09BE516F}"/>
                </a:ext>
              </a:extLst>
            </p:cNvPr>
            <p:cNvSpPr/>
            <p:nvPr/>
          </p:nvSpPr>
          <p:spPr>
            <a:xfrm>
              <a:off x="7780020" y="1560211"/>
              <a:ext cx="2697453" cy="257379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6"/>
                </a:buClr>
              </a:pPr>
              <a:r>
                <a:rPr lang="en-US" altLang="ja-JP" sz="1100" b="1">
                  <a:solidFill>
                    <a:schemeClr val="tx1"/>
                  </a:solidFill>
                  <a:latin typeface="Meiryo UI" panose="020B0604030504040204" pitchFamily="50" charset="-128"/>
                  <a:ea typeface="Meiryo UI" panose="020B0604030504040204" pitchFamily="50" charset="-128"/>
                </a:rPr>
                <a:t>【</a:t>
              </a:r>
              <a:r>
                <a:rPr lang="ja-JP" altLang="en-US" sz="1100" b="1">
                  <a:solidFill>
                    <a:schemeClr val="tx1"/>
                  </a:solidFill>
                  <a:latin typeface="Meiryo UI" panose="020B0604030504040204" pitchFamily="50" charset="-128"/>
                  <a:ea typeface="Meiryo UI" panose="020B0604030504040204" pitchFamily="50" charset="-128"/>
                </a:rPr>
                <a:t>繁閑差の縮小</a:t>
              </a:r>
              <a:r>
                <a:rPr lang="en-US" altLang="ja-JP" sz="1100" b="1">
                  <a:solidFill>
                    <a:schemeClr val="tx1"/>
                  </a:solidFill>
                  <a:latin typeface="Meiryo UI" panose="020B0604030504040204" pitchFamily="50" charset="-128"/>
                  <a:ea typeface="Meiryo UI" panose="020B0604030504040204" pitchFamily="50" charset="-128"/>
                </a:rPr>
                <a:t>】</a:t>
              </a:r>
            </a:p>
            <a:p>
              <a:pPr marL="285750" indent="-285750">
                <a:buClr>
                  <a:schemeClr val="accent6"/>
                </a:buClr>
                <a:buFont typeface="Wingdings" panose="05000000000000000000" pitchFamily="2" charset="2"/>
                <a:buChar char="ü"/>
              </a:pPr>
              <a:r>
                <a:rPr kumimoji="0" lang="ja-JP" altLang="en-US" sz="1100" kern="0">
                  <a:solidFill>
                    <a:schemeClr val="tx1"/>
                  </a:solidFill>
                  <a:latin typeface="Meiryo UI"/>
                  <a:ea typeface="Meiryo UI"/>
                </a:rPr>
                <a:t>国内宿泊客は</a:t>
              </a:r>
              <a:r>
                <a:rPr kumimoji="0" lang="en-US" altLang="ja-JP" sz="1100" kern="0">
                  <a:solidFill>
                    <a:schemeClr val="tx1"/>
                  </a:solidFill>
                  <a:latin typeface="Meiryo UI"/>
                  <a:ea typeface="Meiryo UI"/>
                </a:rPr>
                <a:t>1</a:t>
              </a:r>
              <a:r>
                <a:rPr kumimoji="0" lang="ja-JP" altLang="en-US" sz="1100" kern="0">
                  <a:solidFill>
                    <a:schemeClr val="tx1"/>
                  </a:solidFill>
                  <a:latin typeface="Meiryo UI"/>
                  <a:ea typeface="Meiryo UI"/>
                </a:rPr>
                <a:t>月、</a:t>
              </a:r>
              <a:r>
                <a:rPr kumimoji="0" lang="en-US" altLang="ja-JP" sz="1100" kern="0">
                  <a:solidFill>
                    <a:schemeClr val="tx1"/>
                  </a:solidFill>
                  <a:latin typeface="Meiryo UI"/>
                  <a:ea typeface="Meiryo UI"/>
                </a:rPr>
                <a:t>2</a:t>
              </a:r>
              <a:r>
                <a:rPr kumimoji="0" lang="ja-JP" altLang="en-US" sz="1100" kern="0">
                  <a:solidFill>
                    <a:schemeClr val="tx1"/>
                  </a:solidFill>
                  <a:latin typeface="Meiryo UI"/>
                  <a:ea typeface="Meiryo UI"/>
                </a:rPr>
                <a:t>月、</a:t>
              </a:r>
              <a:r>
                <a:rPr kumimoji="0" lang="en-US" altLang="ja-JP" sz="1100" kern="0">
                  <a:solidFill>
                    <a:schemeClr val="tx1"/>
                  </a:solidFill>
                  <a:latin typeface="Meiryo UI"/>
                  <a:ea typeface="Meiryo UI"/>
                </a:rPr>
                <a:t>10</a:t>
              </a:r>
              <a:r>
                <a:rPr kumimoji="0" lang="ja-JP" altLang="en-US" sz="1100" kern="0">
                  <a:solidFill>
                    <a:schemeClr val="tx1"/>
                  </a:solidFill>
                  <a:latin typeface="Meiryo UI"/>
                  <a:ea typeface="Meiryo UI"/>
                </a:rPr>
                <a:t>月が閑散期</a:t>
              </a:r>
              <a:endParaRPr kumimoji="0" lang="en-US" altLang="ja-JP" sz="1100" kern="0">
                <a:solidFill>
                  <a:schemeClr val="tx1"/>
                </a:solidFill>
                <a:latin typeface="Meiryo UI"/>
                <a:ea typeface="Meiryo UI"/>
              </a:endParaRPr>
            </a:p>
            <a:p>
              <a:pPr marL="285750" indent="-285750">
                <a:buClr>
                  <a:schemeClr val="accent6"/>
                </a:buClr>
                <a:buFont typeface="Wingdings" panose="05000000000000000000" pitchFamily="2" charset="2"/>
                <a:buChar char="ü"/>
              </a:pPr>
              <a:r>
                <a:rPr kumimoji="0" lang="ja-JP" altLang="en-US" sz="1100" kern="0">
                  <a:solidFill>
                    <a:schemeClr val="tx1"/>
                  </a:solidFill>
                  <a:latin typeface="Meiryo UI"/>
                  <a:ea typeface="Meiryo UI"/>
                </a:rPr>
                <a:t>インバウンド宿泊客は</a:t>
              </a:r>
              <a:r>
                <a:rPr kumimoji="0" lang="en-US" altLang="ja-JP" sz="1100" kern="0">
                  <a:solidFill>
                    <a:schemeClr val="tx1"/>
                  </a:solidFill>
                  <a:latin typeface="Meiryo UI"/>
                  <a:ea typeface="Meiryo UI"/>
                </a:rPr>
                <a:t>4</a:t>
              </a:r>
              <a:r>
                <a:rPr kumimoji="0" lang="ja-JP" altLang="en-US" sz="1100" kern="0">
                  <a:solidFill>
                    <a:schemeClr val="tx1"/>
                  </a:solidFill>
                  <a:latin typeface="Meiryo UI"/>
                  <a:ea typeface="Meiryo UI"/>
                </a:rPr>
                <a:t>月、</a:t>
              </a:r>
              <a:r>
                <a:rPr kumimoji="0" lang="en-US" altLang="ja-JP" sz="1100" kern="0">
                  <a:solidFill>
                    <a:schemeClr val="tx1"/>
                  </a:solidFill>
                  <a:latin typeface="Meiryo UI"/>
                  <a:ea typeface="Meiryo UI"/>
                </a:rPr>
                <a:t>8</a:t>
              </a:r>
              <a:r>
                <a:rPr kumimoji="0" lang="ja-JP" altLang="en-US" sz="1100" kern="0">
                  <a:solidFill>
                    <a:schemeClr val="tx1"/>
                  </a:solidFill>
                  <a:latin typeface="Meiryo UI"/>
                  <a:ea typeface="Meiryo UI"/>
                </a:rPr>
                <a:t>月が閑散期</a:t>
              </a:r>
              <a:endParaRPr kumimoji="0" lang="en-US" altLang="ja-JP" sz="1100" kern="0">
                <a:solidFill>
                  <a:schemeClr val="tx1"/>
                </a:solidFill>
                <a:latin typeface="Meiryo UI"/>
                <a:ea typeface="Meiryo UI"/>
              </a:endParaRPr>
            </a:p>
            <a:p>
              <a:pPr>
                <a:buClr>
                  <a:schemeClr val="tx1"/>
                </a:buClr>
              </a:pPr>
              <a:r>
                <a:rPr kumimoji="1" lang="en-US" altLang="ja-JP" sz="1100" b="1">
                  <a:solidFill>
                    <a:schemeClr val="tx1"/>
                  </a:solidFill>
                  <a:latin typeface="Meiryo UI" panose="020B0604030504040204" pitchFamily="50" charset="-128"/>
                  <a:ea typeface="Meiryo UI" panose="020B0604030504040204" pitchFamily="50" charset="-128"/>
                </a:rPr>
                <a:t>【</a:t>
              </a:r>
              <a:r>
                <a:rPr kumimoji="1" lang="ja-JP" altLang="en-US" sz="1100" b="1">
                  <a:solidFill>
                    <a:schemeClr val="tx1"/>
                  </a:solidFill>
                  <a:latin typeface="Meiryo UI" panose="020B0604030504040204" pitchFamily="50" charset="-128"/>
                  <a:ea typeface="Meiryo UI" panose="020B0604030504040204" pitchFamily="50" charset="-128"/>
                </a:rPr>
                <a:t>滞在日数の長期化</a:t>
              </a:r>
              <a:r>
                <a:rPr lang="en-US" altLang="ja-JP" sz="1100" b="1">
                  <a:solidFill>
                    <a:schemeClr val="tx1"/>
                  </a:solidFill>
                  <a:latin typeface="Meiryo UI" panose="020B0604030504040204" pitchFamily="50" charset="-128"/>
                  <a:ea typeface="Meiryo UI" panose="020B0604030504040204" pitchFamily="50" charset="-128"/>
                </a:rPr>
                <a:t>】</a:t>
              </a:r>
              <a:endParaRPr kumimoji="1" lang="en-US" altLang="ja-JP" sz="1100" b="1">
                <a:solidFill>
                  <a:schemeClr val="tx1"/>
                </a:solidFill>
                <a:latin typeface="Meiryo UI" panose="020B0604030504040204" pitchFamily="50" charset="-128"/>
                <a:ea typeface="Meiryo UI" panose="020B0604030504040204" pitchFamily="50" charset="-128"/>
              </a:endParaRPr>
            </a:p>
            <a:p>
              <a:pPr marL="285750" indent="-285750">
                <a:buClr>
                  <a:schemeClr val="accent6"/>
                </a:buClr>
                <a:buFont typeface="Wingdings" panose="05000000000000000000" pitchFamily="2" charset="2"/>
                <a:buChar char="ü"/>
              </a:pPr>
              <a:r>
                <a:rPr lang="en-US" altLang="ja-JP" sz="1100">
                  <a:solidFill>
                    <a:schemeClr val="tx1"/>
                  </a:solidFill>
                  <a:latin typeface="Meiryo UI" panose="020B0604030504040204" pitchFamily="50" charset="-128"/>
                  <a:ea typeface="Meiryo UI" panose="020B0604030504040204" pitchFamily="50" charset="-128"/>
                </a:rPr>
                <a:t>1</a:t>
              </a:r>
              <a:r>
                <a:rPr lang="ja-JP" altLang="en-US" sz="1100">
                  <a:solidFill>
                    <a:schemeClr val="tx1"/>
                  </a:solidFill>
                  <a:latin typeface="Meiryo UI" panose="020B0604030504040204" pitchFamily="50" charset="-128"/>
                  <a:ea typeface="Meiryo UI" panose="020B0604030504040204" pitchFamily="50" charset="-128"/>
                </a:rPr>
                <a:t>泊の短期滞在が急増中</a:t>
              </a:r>
              <a:endParaRPr lang="en-US" altLang="ja-JP" sz="1100">
                <a:solidFill>
                  <a:schemeClr val="tx1"/>
                </a:solidFill>
                <a:latin typeface="Meiryo UI" panose="020B0604030504040204" pitchFamily="50" charset="-128"/>
                <a:ea typeface="Meiryo UI" panose="020B0604030504040204" pitchFamily="50" charset="-128"/>
              </a:endParaRPr>
            </a:p>
            <a:p>
              <a:pPr>
                <a:buClr>
                  <a:schemeClr val="tx1"/>
                </a:buClr>
              </a:pPr>
              <a:r>
                <a:rPr lang="en-US" altLang="ja-JP" sz="1100" b="1">
                  <a:solidFill>
                    <a:schemeClr val="tx1"/>
                  </a:solidFill>
                  <a:latin typeface="Meiryo UI" panose="020B0604030504040204" pitchFamily="50" charset="-128"/>
                  <a:ea typeface="Meiryo UI" panose="020B0604030504040204" pitchFamily="50" charset="-128"/>
                </a:rPr>
                <a:t>【</a:t>
              </a:r>
              <a:r>
                <a:rPr lang="ja-JP" altLang="en-US" sz="1100" b="1">
                  <a:solidFill>
                    <a:schemeClr val="tx1"/>
                  </a:solidFill>
                  <a:latin typeface="Meiryo UI" panose="020B0604030504040204" pitchFamily="50" charset="-128"/>
                  <a:ea typeface="Meiryo UI" panose="020B0604030504040204" pitchFamily="50" charset="-128"/>
                </a:rPr>
                <a:t>宿泊客のターゲット層候補</a:t>
              </a:r>
              <a:r>
                <a:rPr lang="en-US" altLang="ja-JP" sz="1100" b="1">
                  <a:solidFill>
                    <a:schemeClr val="tx1"/>
                  </a:solidFill>
                  <a:latin typeface="Meiryo UI" panose="020B0604030504040204" pitchFamily="50" charset="-128"/>
                  <a:ea typeface="Meiryo UI" panose="020B0604030504040204" pitchFamily="50" charset="-128"/>
                </a:rPr>
                <a:t>】</a:t>
              </a:r>
              <a:endParaRPr lang="ja-JP" altLang="en-US" sz="1100" b="1">
                <a:solidFill>
                  <a:schemeClr val="tx1"/>
                </a:solidFill>
                <a:latin typeface="Meiryo UI" panose="020B0604030504040204" pitchFamily="50" charset="-128"/>
                <a:ea typeface="Meiryo UI" panose="020B0604030504040204" pitchFamily="50" charset="-128"/>
              </a:endParaRPr>
            </a:p>
            <a:p>
              <a:pPr marL="285750" indent="-285750">
                <a:buClr>
                  <a:schemeClr val="accent6"/>
                </a:buClr>
                <a:buFont typeface="Wingdings" panose="05000000000000000000" pitchFamily="2" charset="2"/>
                <a:buChar char="ü"/>
              </a:pP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「中年層（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40-59</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歳）」や「老年層（</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）」の属性に該当する宿泊客</a:t>
              </a:r>
              <a:endParaRPr lang="en-US" altLang="ja-JP" sz="1100" b="1">
                <a:solidFill>
                  <a:schemeClr val="tx1"/>
                </a:solidFill>
                <a:latin typeface="Meiryo UI" panose="020B0604030504040204" pitchFamily="50" charset="-128"/>
                <a:ea typeface="Meiryo UI" panose="020B0604030504040204" pitchFamily="50" charset="-128"/>
              </a:endParaRPr>
            </a:p>
            <a:p>
              <a:pPr marL="285750" indent="-285750">
                <a:buClr>
                  <a:schemeClr val="accent6"/>
                </a:buClr>
                <a:buFont typeface="Wingdings" panose="05000000000000000000" pitchFamily="2" charset="2"/>
                <a:buChar char="ü"/>
              </a:pPr>
              <a:r>
                <a:rPr lang="ja-JP" altLang="en-US" sz="1100">
                  <a:solidFill>
                    <a:schemeClr val="tx1"/>
                  </a:solidFill>
                  <a:latin typeface="Meiryo UI" panose="020B0604030504040204" pitchFamily="50" charset="-128"/>
                  <a:ea typeface="Meiryo UI" panose="020B0604030504040204" pitchFamily="50" charset="-128"/>
                </a:rPr>
                <a:t>国内では「大阪府」、「広島県」、等からの宿泊客</a:t>
              </a:r>
              <a:endParaRPr lang="en-US" altLang="ja-JP" sz="1100">
                <a:solidFill>
                  <a:schemeClr val="tx1"/>
                </a:solidFill>
                <a:latin typeface="Meiryo UI" panose="020B0604030504040204" pitchFamily="50" charset="-128"/>
                <a:ea typeface="Meiryo UI" panose="020B0604030504040204" pitchFamily="50" charset="-128"/>
              </a:endParaRPr>
            </a:p>
            <a:p>
              <a:pPr marL="285750" indent="-285750">
                <a:buClr>
                  <a:schemeClr val="accent6"/>
                </a:buClr>
                <a:buFont typeface="Wingdings" panose="05000000000000000000" pitchFamily="2" charset="2"/>
                <a:buChar char="ü"/>
              </a:pPr>
              <a:r>
                <a:rPr lang="ja-JP" altLang="en-US" sz="1100">
                  <a:solidFill>
                    <a:schemeClr val="tx1"/>
                  </a:solidFill>
                  <a:latin typeface="Meiryo UI" panose="020B0604030504040204" pitchFamily="50" charset="-128"/>
                  <a:ea typeface="Meiryo UI" panose="020B0604030504040204" pitchFamily="50" charset="-128"/>
                </a:rPr>
                <a:t>インバウンドでは</a:t>
              </a:r>
              <a:r>
                <a:rPr lang="ja-JP" altLang="en-US" sz="1100">
                  <a:solidFill>
                    <a:schemeClr val="tx1"/>
                  </a:solidFill>
                  <a:latin typeface="Meiryo UI" panose="020B0604030504040204" pitchFamily="50" charset="-128"/>
                  <a:ea typeface="Meiryo UI" panose="020B0604030504040204" pitchFamily="50" charset="-128"/>
                  <a:sym typeface="Meiryo UI" panose="020B0604030504040204" pitchFamily="50" charset="-128"/>
                </a:rPr>
                <a:t>「香港」、「韓国」、「台湾」 、「中国」などの近隣のアジア国の宿泊客</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4" name="Oval 22">
              <a:extLst>
                <a:ext uri="{FF2B5EF4-FFF2-40B4-BE49-F238E27FC236}">
                  <a16:creationId xmlns:a16="http://schemas.microsoft.com/office/drawing/2014/main" id="{9BA5040D-9958-8FA3-4D32-0F70B03C128C}"/>
                </a:ext>
              </a:extLst>
            </p:cNvPr>
            <p:cNvSpPr/>
            <p:nvPr/>
          </p:nvSpPr>
          <p:spPr>
            <a:xfrm>
              <a:off x="7780020" y="4183513"/>
              <a:ext cx="2697455" cy="1180732"/>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1"/>
                </a:buClr>
              </a:pPr>
              <a:r>
                <a:rPr lang="en-US" altLang="ja-JP" sz="1200" b="1">
                  <a:solidFill>
                    <a:schemeClr val="tx1"/>
                  </a:solidFill>
                  <a:latin typeface="Meiryo UI" panose="020B0604030504040204" pitchFamily="50" charset="-128"/>
                  <a:ea typeface="Meiryo UI" panose="020B0604030504040204" pitchFamily="50" charset="-128"/>
                </a:rPr>
                <a:t>【</a:t>
              </a:r>
              <a:r>
                <a:rPr lang="ja-JP" altLang="en-US" sz="1200" b="1">
                  <a:solidFill>
                    <a:schemeClr val="tx1"/>
                  </a:solidFill>
                  <a:latin typeface="Meiryo UI" panose="020B0604030504040204" pitchFamily="50" charset="-128"/>
                  <a:ea typeface="Meiryo UI" panose="020B0604030504040204" pitchFamily="50" charset="-128"/>
                </a:rPr>
                <a:t>消費ポテンシャルがあると想定される層（下記）へのコンテンツ開発</a:t>
              </a:r>
              <a:r>
                <a:rPr lang="en-US" altLang="ja-JP" sz="1200" b="1">
                  <a:solidFill>
                    <a:schemeClr val="tx1"/>
                  </a:solidFill>
                  <a:latin typeface="Meiryo UI" panose="020B0604030504040204" pitchFamily="50" charset="-128"/>
                  <a:ea typeface="Meiryo UI" panose="020B0604030504040204" pitchFamily="50" charset="-128"/>
                </a:rPr>
                <a:t>】</a:t>
              </a:r>
            </a:p>
            <a:p>
              <a:pPr marL="171450" indent="-171450">
                <a:buClr>
                  <a:schemeClr val="accent6"/>
                </a:buClr>
                <a:buFont typeface="Wingdings" panose="05000000000000000000" pitchFamily="2" charset="2"/>
                <a:buChar char="ü"/>
              </a:pPr>
              <a:r>
                <a:rPr lang="ja-JP" altLang="en-US" sz="1200">
                  <a:solidFill>
                    <a:schemeClr val="tx1"/>
                  </a:solidFill>
                  <a:latin typeface="Meiryo UI" panose="020B0604030504040204" pitchFamily="50" charset="-128"/>
                  <a:ea typeface="Meiryo UI" panose="020B0604030504040204" pitchFamily="50" charset="-128"/>
                </a:rPr>
                <a:t>国内：「中年層（</a:t>
              </a:r>
              <a:r>
                <a:rPr lang="en-US" altLang="ja-JP" sz="1200">
                  <a:solidFill>
                    <a:schemeClr val="tx1"/>
                  </a:solidFill>
                  <a:latin typeface="Meiryo UI" panose="020B0604030504040204" pitchFamily="50" charset="-128"/>
                  <a:ea typeface="Meiryo UI" panose="020B0604030504040204" pitchFamily="50" charset="-128"/>
                </a:rPr>
                <a:t>40-59</a:t>
              </a:r>
              <a:r>
                <a:rPr lang="ja-JP" altLang="en-US" sz="1200">
                  <a:solidFill>
                    <a:schemeClr val="tx1"/>
                  </a:solidFill>
                  <a:latin typeface="Meiryo UI" panose="020B0604030504040204" pitchFamily="50" charset="-128"/>
                  <a:ea typeface="Meiryo UI" panose="020B0604030504040204" pitchFamily="50" charset="-128"/>
                </a:rPr>
                <a:t>歳）」、</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 「老年層（</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60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歳</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endParaRPr lang="en-US" altLang="ja-JP" sz="1200">
                <a:solidFill>
                  <a:schemeClr val="tx1"/>
                </a:solidFill>
                <a:latin typeface="Meiryo UI" panose="020B0604030504040204" pitchFamily="50" charset="-128"/>
                <a:ea typeface="Meiryo UI" panose="020B0604030504040204" pitchFamily="50" charset="-128"/>
              </a:endParaRPr>
            </a:p>
            <a:p>
              <a:pPr marL="171450" indent="-171450">
                <a:buClr>
                  <a:schemeClr val="accent6"/>
                </a:buClr>
                <a:buFont typeface="Wingdings" panose="05000000000000000000" pitchFamily="2" charset="2"/>
                <a:buChar char="ü"/>
              </a:pPr>
              <a:r>
                <a:rPr lang="ja-JP" altLang="en-US" sz="1200">
                  <a:solidFill>
                    <a:schemeClr val="tx1"/>
                  </a:solidFill>
                  <a:latin typeface="Meiryo UI" panose="020B0604030504040204" pitchFamily="50" charset="-128"/>
                  <a:ea typeface="Meiryo UI" panose="020B0604030504040204" pitchFamily="50" charset="-128"/>
                </a:rPr>
                <a:t>インバウンド：「香港」、「韓国」</a:t>
              </a: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25" name="Oval 22">
              <a:extLst>
                <a:ext uri="{FF2B5EF4-FFF2-40B4-BE49-F238E27FC236}">
                  <a16:creationId xmlns:a16="http://schemas.microsoft.com/office/drawing/2014/main" id="{528158A2-DF00-4F70-2E54-276E8E502FAE}"/>
                </a:ext>
              </a:extLst>
            </p:cNvPr>
            <p:cNvSpPr/>
            <p:nvPr/>
          </p:nvSpPr>
          <p:spPr>
            <a:xfrm>
              <a:off x="7780020" y="5413748"/>
              <a:ext cx="2697455" cy="191090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1"/>
                </a:buClr>
              </a:pPr>
              <a:r>
                <a:rPr kumimoji="1" lang="en-US" altLang="ja-JP" sz="1400" b="1">
                  <a:solidFill>
                    <a:schemeClr val="tx1"/>
                  </a:solidFill>
                  <a:latin typeface="Meiryo UI" panose="020B0604030504040204" pitchFamily="50" charset="-128"/>
                  <a:ea typeface="Meiryo UI" panose="020B0604030504040204" pitchFamily="50" charset="-128"/>
                </a:rPr>
                <a:t>【</a:t>
              </a:r>
              <a:r>
                <a:rPr lang="ja-JP" altLang="en-US" sz="1400" b="1">
                  <a:solidFill>
                    <a:schemeClr val="tx1"/>
                  </a:solidFill>
                  <a:latin typeface="Meiryo UI" panose="020B0604030504040204" pitchFamily="50" charset="-128"/>
                  <a:ea typeface="Meiryo UI" panose="020B0604030504040204" pitchFamily="50" charset="-128"/>
                </a:rPr>
                <a:t>悪化している</a:t>
              </a:r>
              <a:r>
                <a:rPr kumimoji="1" lang="ja-JP" altLang="en-US" sz="1400" b="1">
                  <a:solidFill>
                    <a:schemeClr val="tx1"/>
                  </a:solidFill>
                  <a:latin typeface="Meiryo UI" panose="020B0604030504040204" pitchFamily="50" charset="-128"/>
                  <a:ea typeface="Meiryo UI" panose="020B0604030504040204" pitchFamily="50" charset="-128"/>
                </a:rPr>
                <a:t>指標</a:t>
              </a:r>
              <a:r>
                <a:rPr kumimoji="1" lang="en-US" altLang="ja-JP" sz="1400" b="1">
                  <a:solidFill>
                    <a:schemeClr val="tx1"/>
                  </a:solidFill>
                  <a:latin typeface="Meiryo UI" panose="020B0604030504040204" pitchFamily="50" charset="-128"/>
                  <a:ea typeface="Meiryo UI" panose="020B0604030504040204" pitchFamily="50" charset="-128"/>
                </a:rPr>
                <a:t>】</a:t>
              </a:r>
            </a:p>
            <a:p>
              <a:pPr marL="171450" indent="-171450">
                <a:buClr>
                  <a:schemeClr val="accent6"/>
                </a:buClr>
                <a:buFont typeface="Wingdings" panose="05000000000000000000" pitchFamily="2" charset="2"/>
                <a:buChar char="ü"/>
              </a:pPr>
              <a:r>
                <a:rPr lang="ja-JP" altLang="en-US" sz="1200">
                  <a:solidFill>
                    <a:schemeClr val="tx1"/>
                  </a:solidFill>
                  <a:latin typeface="Meiryo UI" panose="020B0604030504040204" pitchFamily="50" charset="-128"/>
                  <a:ea typeface="Meiryo UI" panose="020B0604030504040204" pitchFamily="50" charset="-128"/>
                </a:rPr>
                <a:t>宿泊業、飲食サービス業</a:t>
              </a:r>
              <a:r>
                <a:rPr kumimoji="1" lang="ja-JP" altLang="en-US" sz="1200">
                  <a:solidFill>
                    <a:schemeClr val="tx1"/>
                  </a:solidFill>
                  <a:latin typeface="Meiryo UI" panose="020B0604030504040204" pitchFamily="50" charset="-128"/>
                  <a:ea typeface="Meiryo UI" panose="020B0604030504040204" pitchFamily="50" charset="-128"/>
                </a:rPr>
                <a:t>の付加価値額</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buClr>
                  <a:schemeClr val="accent6"/>
                </a:buClr>
                <a:buFont typeface="Wingdings" panose="05000000000000000000" pitchFamily="2" charset="2"/>
                <a:buChar char="ü"/>
              </a:pPr>
              <a:r>
                <a:rPr lang="ja-JP" altLang="en-US" sz="1200">
                  <a:solidFill>
                    <a:schemeClr val="tx1"/>
                  </a:solidFill>
                  <a:latin typeface="Meiryo UI" panose="020B0604030504040204" pitchFamily="50" charset="-128"/>
                  <a:ea typeface="Meiryo UI" panose="020B0604030504040204" pitchFamily="50" charset="-128"/>
                </a:rPr>
                <a:t>同産業の事業所数</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buClr>
                  <a:schemeClr val="accent6"/>
                </a:buClr>
                <a:buFont typeface="Wingdings" panose="05000000000000000000" pitchFamily="2" charset="2"/>
                <a:buChar char="ü"/>
              </a:pPr>
              <a:r>
                <a:rPr kumimoji="1" lang="ja-JP" altLang="en-US" sz="1200">
                  <a:solidFill>
                    <a:schemeClr val="tx1"/>
                  </a:solidFill>
                  <a:latin typeface="Meiryo UI" panose="020B0604030504040204" pitchFamily="50" charset="-128"/>
                  <a:ea typeface="Meiryo UI" panose="020B0604030504040204" pitchFamily="50" charset="-128"/>
                </a:rPr>
                <a:t>同産業の従業者数</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buClr>
                  <a:schemeClr val="accent6"/>
                </a:buClr>
                <a:buFont typeface="Wingdings" panose="05000000000000000000" pitchFamily="2" charset="2"/>
                <a:buChar char="ü"/>
              </a:pPr>
              <a:r>
                <a:rPr lang="ja-JP" altLang="en-US" sz="1200">
                  <a:solidFill>
                    <a:schemeClr val="tx1"/>
                  </a:solidFill>
                  <a:latin typeface="Meiryo UI" panose="020B0604030504040204" pitchFamily="50" charset="-128"/>
                  <a:ea typeface="Meiryo UI" panose="020B0604030504040204" pitchFamily="50" charset="-128"/>
                </a:rPr>
                <a:t>地方税</a:t>
              </a:r>
              <a:r>
                <a:rPr lang="ja-JP" altLang="en-US" sz="1100">
                  <a:solidFill>
                    <a:schemeClr val="tx1"/>
                  </a:solidFill>
                  <a:latin typeface="Meiryo UI" panose="020B0604030504040204" pitchFamily="50" charset="-128"/>
                  <a:ea typeface="Meiryo UI" panose="020B0604030504040204" pitchFamily="50" charset="-128"/>
                </a:rPr>
                <a:t>（市町村民税法人分）</a:t>
              </a:r>
              <a:endParaRPr lang="en-US" altLang="ja-JP" sz="1100">
                <a:solidFill>
                  <a:schemeClr val="tx1"/>
                </a:solidFill>
                <a:latin typeface="Meiryo UI" panose="020B0604030504040204" pitchFamily="50" charset="-128"/>
                <a:ea typeface="Meiryo UI" panose="020B0604030504040204" pitchFamily="50" charset="-128"/>
              </a:endParaRPr>
            </a:p>
            <a:p>
              <a:pPr marL="171450" indent="-171450">
                <a:buClr>
                  <a:schemeClr val="accent6"/>
                </a:buClr>
                <a:buFont typeface="Wingdings" panose="05000000000000000000" pitchFamily="2" charset="2"/>
                <a:buChar char="ü"/>
              </a:pPr>
              <a:r>
                <a:rPr kumimoji="1" lang="ja-JP" altLang="en-US" sz="1100">
                  <a:solidFill>
                    <a:schemeClr val="tx1"/>
                  </a:solidFill>
                  <a:latin typeface="Meiryo UI" panose="020B0604030504040204" pitchFamily="50" charset="-128"/>
                  <a:ea typeface="Meiryo UI" panose="020B0604030504040204" pitchFamily="50" charset="-128"/>
                </a:rPr>
                <a:t>経常収支比率</a:t>
              </a:r>
              <a:endParaRPr kumimoji="1" lang="en-US" altLang="ja-JP" sz="1400">
                <a:solidFill>
                  <a:schemeClr val="tx1"/>
                </a:solidFill>
                <a:latin typeface="Meiryo UI" panose="020B0604030504040204" pitchFamily="50" charset="-128"/>
                <a:ea typeface="Meiryo UI" panose="020B0604030504040204" pitchFamily="50" charset="-128"/>
              </a:endParaRPr>
            </a:p>
          </p:txBody>
        </p:sp>
      </p:grpSp>
      <p:sp>
        <p:nvSpPr>
          <p:cNvPr id="26" name="TextBox 31">
            <a:extLst>
              <a:ext uri="{FF2B5EF4-FFF2-40B4-BE49-F238E27FC236}">
                <a16:creationId xmlns:a16="http://schemas.microsoft.com/office/drawing/2014/main" id="{846E7ED2-4D1F-1274-8220-705997D66D99}"/>
              </a:ext>
            </a:extLst>
          </p:cNvPr>
          <p:cNvSpPr txBox="1"/>
          <p:nvPr/>
        </p:nvSpPr>
        <p:spPr>
          <a:xfrm>
            <a:off x="5129273" y="1021784"/>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凡例：</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rPr>
              <a:t>【</a:t>
            </a:r>
            <a:r>
              <a:rPr lang="ja-JP" altLang="en-US" sz="900" b="1">
                <a:solidFill>
                  <a:srgbClr val="7DD4A5"/>
                </a:solidFill>
                <a:latin typeface="Meiryo UI" panose="020B0604030504040204" pitchFamily="50" charset="-128"/>
                <a:ea typeface="Meiryo UI" panose="020B0604030504040204" pitchFamily="50" charset="-128"/>
              </a:rPr>
              <a:t>分析データ</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rPr>
              <a:t>】</a:t>
            </a:r>
            <a:endParaRPr lang="ja-JP" altLang="en-US" sz="9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049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E291-9B84-8F2D-7AF1-CF4E87FE4159}"/>
            </a:ext>
          </a:extLst>
        </p:cNvPr>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E39BDD5E-20F5-0E62-326A-F103BF0D180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592" imgH="591" progId="TCLayout.ActiveDocument.1">
                  <p:embed/>
                </p:oleObj>
              </mc:Choice>
              <mc:Fallback>
                <p:oleObj name="think-cellスライド" r:id="rId4" imgW="592" imgH="591" progId="TCLayout.ActiveDocument.1">
                  <p:embed/>
                  <p:pic>
                    <p:nvPicPr>
                      <p:cNvPr id="19" name="think-cell data - do not delete" hidden="1">
                        <a:extLst>
                          <a:ext uri="{FF2B5EF4-FFF2-40B4-BE49-F238E27FC236}">
                            <a16:creationId xmlns:a16="http://schemas.microsoft.com/office/drawing/2014/main" id="{E39BDD5E-20F5-0E62-326A-F103BF0D18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スライド番号プレースホルダー 4">
            <a:extLst>
              <a:ext uri="{FF2B5EF4-FFF2-40B4-BE49-F238E27FC236}">
                <a16:creationId xmlns:a16="http://schemas.microsoft.com/office/drawing/2014/main" id="{3ECE2C12-AE84-89A7-A8F5-17188C5DBD8A}"/>
              </a:ext>
            </a:extLst>
          </p:cNvPr>
          <p:cNvSpPr>
            <a:spLocks noGrp="1"/>
          </p:cNvSpPr>
          <p:nvPr>
            <p:ph type="sldNum" sz="quarter" idx="12"/>
          </p:nvPr>
        </p:nvSpPr>
        <p:spPr>
          <a:xfrm>
            <a:off x="8209818" y="7194496"/>
            <a:ext cx="2495127" cy="40256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A05B3-115D-4D5B-96FB-44B1C24AEF8C}" type="slidenum">
              <a:rPr kumimoji="1" lang="ja-JP" altLang="en-US" sz="1511"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21" name="タイトル 20">
            <a:extLst>
              <a:ext uri="{FF2B5EF4-FFF2-40B4-BE49-F238E27FC236}">
                <a16:creationId xmlns:a16="http://schemas.microsoft.com/office/drawing/2014/main" id="{53E19FA8-8699-8C5D-2A19-65AD4DACCE5B}"/>
              </a:ext>
            </a:extLst>
          </p:cNvPr>
          <p:cNvSpPr>
            <a:spLocks noGrp="1"/>
          </p:cNvSpPr>
          <p:nvPr>
            <p:ph type="title"/>
          </p:nvPr>
        </p:nvSpPr>
        <p:spPr/>
        <p:txBody>
          <a:bodyPr/>
          <a:lstStyle/>
          <a:p>
            <a:r>
              <a:rPr lang="ja-JP" altLang="en-US">
                <a:solidFill>
                  <a:prstClr val="black"/>
                </a:solidFill>
              </a:rPr>
              <a:t>地域課題分析ナビゲーション（観光振興）でわかること</a:t>
            </a:r>
            <a:endParaRPr lang="ja-JP" altLang="en-US"/>
          </a:p>
        </p:txBody>
      </p:sp>
      <p:sp>
        <p:nvSpPr>
          <p:cNvPr id="24" name="Text Placeholder 7">
            <a:extLst>
              <a:ext uri="{FF2B5EF4-FFF2-40B4-BE49-F238E27FC236}">
                <a16:creationId xmlns:a16="http://schemas.microsoft.com/office/drawing/2014/main" id="{51AFA056-9DE7-6505-1DF4-8E76A640245E}"/>
              </a:ext>
            </a:extLst>
          </p:cNvPr>
          <p:cNvSpPr txBox="1">
            <a:spLocks/>
          </p:cNvSpPr>
          <p:nvPr/>
        </p:nvSpPr>
        <p:spPr>
          <a:xfrm>
            <a:off x="215925" y="985250"/>
            <a:ext cx="10261551" cy="293927"/>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defRPr/>
            </a:pPr>
            <a:r>
              <a:rPr lang="ja-JP" altLang="en-US" sz="1400">
                <a:sym typeface="Meiryo UI" panose="020B0604030504040204" pitchFamily="50" charset="-128"/>
              </a:rPr>
              <a:t>「観光消費額拡大」、「観光振興を通じた地域社会・経済の好循環」の実現</a:t>
            </a:r>
            <a:r>
              <a:rPr lang="ja-JP" altLang="en-US" sz="1400"/>
              <a:t>に向けたポイントが分かる</a:t>
            </a:r>
          </a:p>
        </p:txBody>
      </p:sp>
      <p:sp>
        <p:nvSpPr>
          <p:cNvPr id="29" name="正方形/長方形 28">
            <a:extLst>
              <a:ext uri="{FF2B5EF4-FFF2-40B4-BE49-F238E27FC236}">
                <a16:creationId xmlns:a16="http://schemas.microsoft.com/office/drawing/2014/main" id="{8BDC69ED-5531-BE54-5DDB-33384D64739A}"/>
              </a:ext>
            </a:extLst>
          </p:cNvPr>
          <p:cNvSpPr/>
          <p:nvPr/>
        </p:nvSpPr>
        <p:spPr>
          <a:xfrm>
            <a:off x="309965" y="3915563"/>
            <a:ext cx="4960393" cy="2082143"/>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t" anchorCtr="0" forceAA="0" compatLnSpc="1">
            <a:prstTxWarp prst="textNoShape">
              <a:avLst/>
            </a:prstTxWarp>
            <a:noAutofit/>
          </a:bodyPr>
          <a:lstStyle/>
          <a:p>
            <a:pPr marL="285750" indent="-285750" fontAlgn="auto">
              <a:spcAft>
                <a:spcPts val="300"/>
              </a:spcAft>
              <a:buFont typeface="Wingdings" panose="05000000000000000000" pitchFamily="2" charset="2"/>
              <a:buChar char="ü"/>
            </a:pPr>
            <a:r>
              <a:rPr lang="ja-JP" altLang="en-US" sz="1800">
                <a:solidFill>
                  <a:schemeClr val="tx1"/>
                </a:solidFill>
                <a:latin typeface="Meiryo UI" panose="020B0604030504040204" pitchFamily="50" charset="-128"/>
                <a:ea typeface="Meiryo UI" panose="020B0604030504040204" pitchFamily="50" charset="-128"/>
              </a:rPr>
              <a:t>国内・インバウンド別の</a:t>
            </a:r>
            <a:r>
              <a:rPr lang="ja-JP" altLang="en-US" sz="1800" b="1">
                <a:solidFill>
                  <a:schemeClr val="tx1"/>
                </a:solidFill>
                <a:latin typeface="Meiryo UI" panose="020B0604030504040204" pitchFamily="50" charset="-128"/>
                <a:ea typeface="Meiryo UI" panose="020B0604030504040204" pitchFamily="50" charset="-128"/>
              </a:rPr>
              <a:t>「宿泊客数」と「購入単価」</a:t>
            </a:r>
            <a:r>
              <a:rPr lang="ja-JP" altLang="en-US" sz="1800">
                <a:solidFill>
                  <a:schemeClr val="tx1"/>
                </a:solidFill>
                <a:latin typeface="Meiryo UI" panose="020B0604030504040204" pitchFamily="50" charset="-128"/>
                <a:ea typeface="Meiryo UI" panose="020B0604030504040204" pitchFamily="50" charset="-128"/>
              </a:rPr>
              <a:t>の増減傾向から、</a:t>
            </a:r>
            <a:r>
              <a:rPr lang="ja-JP" altLang="en-US" sz="1800" b="1">
                <a:solidFill>
                  <a:schemeClr val="tx1"/>
                </a:solidFill>
                <a:latin typeface="Meiryo UI" panose="020B0604030504040204" pitchFamily="50" charset="-128"/>
                <a:ea typeface="Meiryo UI" panose="020B0604030504040204" pitchFamily="50" charset="-128"/>
              </a:rPr>
              <a:t>注力すべき方向性が分かる</a:t>
            </a:r>
            <a:endParaRPr lang="en-US" altLang="ja-JP" sz="1800" b="1">
              <a:solidFill>
                <a:schemeClr val="tx1"/>
              </a:solidFill>
              <a:latin typeface="Meiryo UI" panose="020B0604030504040204" pitchFamily="50" charset="-128"/>
              <a:ea typeface="Meiryo UI" panose="020B0604030504040204" pitchFamily="50" charset="-128"/>
            </a:endParaRPr>
          </a:p>
          <a:p>
            <a:pPr marL="285750" indent="-285750" fontAlgn="auto">
              <a:spcAft>
                <a:spcPts val="600"/>
              </a:spcAft>
              <a:buFont typeface="Wingdings" panose="05000000000000000000" pitchFamily="2" charset="2"/>
              <a:buChar char="ü"/>
            </a:pPr>
            <a:r>
              <a:rPr lang="ja-JP" altLang="en-US" sz="1800" b="1">
                <a:solidFill>
                  <a:schemeClr val="tx1"/>
                </a:solidFill>
                <a:latin typeface="Meiryo UI" panose="020B0604030504040204" pitchFamily="50" charset="-128"/>
                <a:ea typeface="Meiryo UI" panose="020B0604030504040204" pitchFamily="50" charset="-128"/>
              </a:rPr>
              <a:t>宿泊客数や購入単価を伸ばすポイント</a:t>
            </a:r>
            <a:r>
              <a:rPr lang="ja-JP" altLang="en-US" sz="1800">
                <a:solidFill>
                  <a:schemeClr val="tx1"/>
                </a:solidFill>
                <a:latin typeface="Meiryo UI" panose="020B0604030504040204" pitchFamily="50" charset="-128"/>
                <a:ea typeface="Meiryo UI" panose="020B0604030504040204" pitchFamily="50" charset="-128"/>
              </a:rPr>
              <a:t>を明確化できる（ターゲット層の属性、繁閑差の縮小など）</a:t>
            </a:r>
            <a:endParaRPr lang="en-US" altLang="ja-JP" sz="180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6652A92-82DF-C2D8-4C6D-E85637676C7F}"/>
              </a:ext>
            </a:extLst>
          </p:cNvPr>
          <p:cNvSpPr/>
          <p:nvPr/>
        </p:nvSpPr>
        <p:spPr>
          <a:xfrm>
            <a:off x="5411999" y="3915563"/>
            <a:ext cx="4960393" cy="2082143"/>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80000" rIns="72000" bIns="180000" numCol="1" spcCol="0" rtlCol="0" fromWordArt="0" anchor="t" anchorCtr="0" forceAA="0" compatLnSpc="1">
            <a:prstTxWarp prst="textNoShape">
              <a:avLst/>
            </a:prstTxWarp>
            <a:noAutofit/>
          </a:bodyPr>
          <a:lstStyle/>
          <a:p>
            <a:pPr marL="285750" indent="-285750" fontAlgn="auto">
              <a:spcAft>
                <a:spcPts val="600"/>
              </a:spcAft>
              <a:buFont typeface="Wingdings" panose="05000000000000000000" pitchFamily="2" charset="2"/>
              <a:buChar char="ü"/>
            </a:pPr>
            <a:r>
              <a:rPr lang="ja-JP" altLang="en-US" sz="1800" b="1">
                <a:solidFill>
                  <a:schemeClr val="tx1"/>
                </a:solidFill>
                <a:latin typeface="Meiryo UI" panose="020B0604030504040204" pitchFamily="50" charset="-128"/>
                <a:ea typeface="Meiryo UI" panose="020B0604030504040204" pitchFamily="50" charset="-128"/>
              </a:rPr>
              <a:t>観光振興を通じた地域へのメリット創出・循環を捉える指標が分かる</a:t>
            </a:r>
            <a:endParaRPr lang="en-US" altLang="ja-JP" sz="1800" b="1">
              <a:solidFill>
                <a:schemeClr val="tx1"/>
              </a:solidFill>
              <a:latin typeface="Meiryo UI" panose="020B0604030504040204" pitchFamily="50" charset="-128"/>
              <a:ea typeface="Meiryo UI" panose="020B0604030504040204" pitchFamily="50" charset="-128"/>
            </a:endParaRPr>
          </a:p>
          <a:p>
            <a:pPr marL="742950" lvl="1" indent="-285750" fontAlgn="auto">
              <a:spcAft>
                <a:spcPts val="600"/>
              </a:spcAft>
              <a:buFont typeface="Arial" panose="020B0604020202020204" pitchFamily="34" charset="0"/>
              <a:buChar char="•"/>
            </a:pPr>
            <a:r>
              <a:rPr lang="ja-JP" altLang="en-US" sz="1800">
                <a:solidFill>
                  <a:schemeClr val="tx1"/>
                </a:solidFill>
                <a:latin typeface="Meiryo UI" panose="020B0604030504040204" pitchFamily="50" charset="-128"/>
                <a:ea typeface="Meiryo UI" panose="020B0604030504040204" pitchFamily="50" charset="-128"/>
              </a:rPr>
              <a:t>付加価値額</a:t>
            </a:r>
            <a:endParaRPr lang="en-US" altLang="ja-JP" sz="1800">
              <a:solidFill>
                <a:schemeClr val="tx1"/>
              </a:solidFill>
              <a:latin typeface="Meiryo UI" panose="020B0604030504040204" pitchFamily="50" charset="-128"/>
              <a:ea typeface="Meiryo UI" panose="020B0604030504040204" pitchFamily="50" charset="-128"/>
            </a:endParaRPr>
          </a:p>
          <a:p>
            <a:pPr marL="742950" lvl="1" indent="-285750" fontAlgn="auto">
              <a:spcAft>
                <a:spcPts val="600"/>
              </a:spcAft>
              <a:buFont typeface="Arial" panose="020B0604020202020204" pitchFamily="34" charset="0"/>
              <a:buChar char="•"/>
            </a:pPr>
            <a:r>
              <a:rPr lang="ja-JP" altLang="en-US" sz="1800">
                <a:solidFill>
                  <a:schemeClr val="tx1"/>
                </a:solidFill>
                <a:latin typeface="Meiryo UI" panose="020B0604030504040204" pitchFamily="50" charset="-128"/>
                <a:ea typeface="Meiryo UI" panose="020B0604030504040204" pitchFamily="50" charset="-128"/>
              </a:rPr>
              <a:t>住民の雇用創出・所得</a:t>
            </a:r>
            <a:endParaRPr lang="en-US" altLang="ja-JP" sz="1800">
              <a:solidFill>
                <a:schemeClr val="tx1"/>
              </a:solidFill>
              <a:latin typeface="Meiryo UI" panose="020B0604030504040204" pitchFamily="50" charset="-128"/>
              <a:ea typeface="Meiryo UI" panose="020B0604030504040204" pitchFamily="50" charset="-128"/>
            </a:endParaRPr>
          </a:p>
          <a:p>
            <a:pPr marL="742950" lvl="1" indent="-285750" fontAlgn="auto">
              <a:spcAft>
                <a:spcPts val="600"/>
              </a:spcAft>
              <a:buFont typeface="Arial" panose="020B0604020202020204" pitchFamily="34" charset="0"/>
              <a:buChar char="•"/>
            </a:pPr>
            <a:r>
              <a:rPr lang="ja-JP" altLang="en-US" sz="1800">
                <a:solidFill>
                  <a:schemeClr val="tx1"/>
                </a:solidFill>
                <a:latin typeface="Meiryo UI" panose="020B0604030504040204" pitchFamily="50" charset="-128"/>
                <a:ea typeface="Meiryo UI" panose="020B0604030504040204" pitchFamily="50" charset="-128"/>
              </a:rPr>
              <a:t>地方公共団体の税収　など</a:t>
            </a:r>
            <a:endParaRPr lang="en-US" altLang="ja-JP" sz="1800" b="1">
              <a:solidFill>
                <a:schemeClr val="tx1"/>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D84B2DC1-2509-BAAF-CF5E-23A7276655A7}"/>
              </a:ext>
            </a:extLst>
          </p:cNvPr>
          <p:cNvSpPr/>
          <p:nvPr/>
        </p:nvSpPr>
        <p:spPr>
          <a:xfrm>
            <a:off x="309965" y="2990850"/>
            <a:ext cx="4960393" cy="9247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「観光消費額拡大」の実現に向けて、</a:t>
            </a:r>
            <a:br>
              <a:rPr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b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「宿泊客数」・「購入単価」増加のポイントが分かる</a:t>
            </a:r>
            <a:endParaRPr kumimoji="1" lang="ja-JP" altLang="en-US" sz="1800" b="1">
              <a:solidFill>
                <a:schemeClr val="bg1"/>
              </a:solidFill>
            </a:endParaRPr>
          </a:p>
        </p:txBody>
      </p:sp>
      <p:sp>
        <p:nvSpPr>
          <p:cNvPr id="34" name="正方形/長方形 33">
            <a:extLst>
              <a:ext uri="{FF2B5EF4-FFF2-40B4-BE49-F238E27FC236}">
                <a16:creationId xmlns:a16="http://schemas.microsoft.com/office/drawing/2014/main" id="{4EBAE029-B3D1-0376-C706-A18DF0BA618F}"/>
              </a:ext>
            </a:extLst>
          </p:cNvPr>
          <p:cNvSpPr/>
          <p:nvPr/>
        </p:nvSpPr>
        <p:spPr>
          <a:xfrm>
            <a:off x="5404615" y="2990850"/>
            <a:ext cx="4960393" cy="924713"/>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rPr>
              <a:t>「観光振興を通じた地域社会・経済の好循環」</a:t>
            </a:r>
            <a:endParaRPr lang="en-US" altLang="ja-JP" sz="1800" b="1">
              <a:solidFill>
                <a:schemeClr val="bg1"/>
              </a:solidFill>
              <a:latin typeface="Meiryo UI" panose="020B0604030504040204" pitchFamily="50" charset="-128"/>
              <a:ea typeface="Meiryo UI" panose="020B0604030504040204" pitchFamily="50" charset="-128"/>
              <a:cs typeface="Meiryo UI" panose="020B0604030504040204" pitchFamily="50" charset="-128"/>
              <a:sym typeface="Meiryo UI" panose="020B0604030504040204" pitchFamily="50" charset="-128"/>
            </a:endParaRPr>
          </a:p>
          <a:p>
            <a:pPr algn="ctr"/>
            <a:r>
              <a:rPr kumimoji="1" lang="ja-JP" altLang="en-US"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の実現に向けて、捉えるべき指標が分かる</a:t>
            </a:r>
            <a:endParaRPr kumimoji="1" lang="ja-JP" altLang="en-US" sz="1800" b="1">
              <a:solidFill>
                <a:schemeClr val="bg1"/>
              </a:solidFill>
            </a:endParaRPr>
          </a:p>
        </p:txBody>
      </p:sp>
      <p:sp>
        <p:nvSpPr>
          <p:cNvPr id="44" name="正方形/長方形 43">
            <a:extLst>
              <a:ext uri="{FF2B5EF4-FFF2-40B4-BE49-F238E27FC236}">
                <a16:creationId xmlns:a16="http://schemas.microsoft.com/office/drawing/2014/main" id="{0F9A66C8-1FC2-1041-6750-8FFABB4AE1C2}"/>
              </a:ext>
            </a:extLst>
          </p:cNvPr>
          <p:cNvSpPr/>
          <p:nvPr/>
        </p:nvSpPr>
        <p:spPr>
          <a:xfrm>
            <a:off x="309965" y="2199198"/>
            <a:ext cx="10062427" cy="631279"/>
          </a:xfrm>
          <a:prstGeom prst="rect">
            <a:avLst/>
          </a:prstGeom>
          <a:solidFill>
            <a:schemeClr val="accent6"/>
          </a:solidFill>
          <a:ln w="12700">
            <a:noFill/>
          </a:ln>
        </p:spPr>
        <p:txBody>
          <a:bodyPr wrap="square" rtlCol="0" anchor="ctr">
            <a:noAutofit/>
          </a:bodyPr>
          <a:lstStyle/>
          <a:p>
            <a:pPr marL="194310" lvl="0" indent="-194310" algn="ctr" defTabSz="987095" fontAlgn="auto">
              <a:spcBef>
                <a:spcPts val="0"/>
              </a:spcBef>
              <a:spcAft>
                <a:spcPts val="0"/>
              </a:spcAft>
              <a:defRPr/>
            </a:pPr>
            <a:r>
              <a:rPr lang="ja-JP" altLang="en-US"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地域課題分析ナビゲーション</a:t>
            </a:r>
            <a:r>
              <a:rPr lang="en-US" altLang="ja-JP"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観光振興</a:t>
            </a:r>
            <a:r>
              <a:rPr lang="en-US" altLang="ja-JP"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800" b="1">
                <a:solidFill>
                  <a:schemeClr val="bg1"/>
                </a:solidFill>
                <a:latin typeface="Meiryo UI" panose="020B0604030504040204" pitchFamily="50" charset="-128"/>
                <a:ea typeface="Meiryo UI" panose="020B0604030504040204" pitchFamily="50" charset="-128"/>
                <a:sym typeface="Meiryo UI" panose="020B0604030504040204" pitchFamily="50" charset="-128"/>
              </a:rPr>
              <a:t>で分かること</a:t>
            </a:r>
            <a:endParaRPr lang="en-US" altLang="ja-JP" sz="1800" b="1">
              <a:solidFill>
                <a:schemeClr val="bg1"/>
              </a:solidFill>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397248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B06F9-24B5-FAED-AECB-9AE1CF20BE3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ABE36A-5946-939D-DCD7-ECAA8F827A4B}"/>
              </a:ext>
            </a:extLst>
          </p:cNvPr>
          <p:cNvSpPr>
            <a:spLocks noGrp="1"/>
          </p:cNvSpPr>
          <p:nvPr>
            <p:ph type="title"/>
          </p:nvPr>
        </p:nvSpPr>
        <p:spPr/>
        <p:txBody>
          <a:bodyPr vert="horz">
            <a:normAutofit/>
          </a:bodyPr>
          <a:lstStyle/>
          <a:p>
            <a:r>
              <a:rPr kumimoji="1" lang="ja-JP" altLang="en-US">
                <a:latin typeface="+mn-ea"/>
                <a:ea typeface="+mn-ea"/>
              </a:rPr>
              <a:t>分析サマリー</a:t>
            </a:r>
            <a:endParaRPr kumimoji="1" lang="ja-JP" altLang="en-US" sz="2000">
              <a:latin typeface="+mn-ea"/>
              <a:ea typeface="+mn-ea"/>
            </a:endParaRPr>
          </a:p>
        </p:txBody>
      </p:sp>
      <p:sp>
        <p:nvSpPr>
          <p:cNvPr id="6" name="Rectangle 5">
            <a:extLst>
              <a:ext uri="{FF2B5EF4-FFF2-40B4-BE49-F238E27FC236}">
                <a16:creationId xmlns:a16="http://schemas.microsoft.com/office/drawing/2014/main" id="{13251B64-4912-40FF-34E1-01C19C61C2E5}"/>
              </a:ext>
            </a:extLst>
          </p:cNvPr>
          <p:cNvSpPr/>
          <p:nvPr/>
        </p:nvSpPr>
        <p:spPr>
          <a:xfrm>
            <a:off x="1371740" y="1257561"/>
            <a:ext cx="6095857" cy="25622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分析結果</a:t>
            </a:r>
          </a:p>
        </p:txBody>
      </p:sp>
      <p:sp>
        <p:nvSpPr>
          <p:cNvPr id="21" name="Isosceles Triangle 20">
            <a:extLst>
              <a:ext uri="{FF2B5EF4-FFF2-40B4-BE49-F238E27FC236}">
                <a16:creationId xmlns:a16="http://schemas.microsoft.com/office/drawing/2014/main" id="{FBB675A3-E027-6B69-F158-78D395BEB896}"/>
              </a:ext>
            </a:extLst>
          </p:cNvPr>
          <p:cNvSpPr/>
          <p:nvPr/>
        </p:nvSpPr>
        <p:spPr>
          <a:xfrm rot="5400000">
            <a:off x="5634038" y="4384913"/>
            <a:ext cx="3979541" cy="115043"/>
          </a:xfrm>
          <a:prstGeom prst="triangle">
            <a:avLst>
              <a:gd name="adj" fmla="val 50000"/>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endParaRPr kumimoji="0" lang="ja-JP" altLang="en-US" sz="1600" b="1" kern="0">
              <a:solidFill>
                <a:srgbClr val="FFFFFF"/>
              </a:solidFill>
              <a:latin typeface="Meiryo UI"/>
              <a:ea typeface="Meiryo UI"/>
            </a:endParaRPr>
          </a:p>
        </p:txBody>
      </p:sp>
      <p:sp>
        <p:nvSpPr>
          <p:cNvPr id="22" name="Rectangle 21">
            <a:extLst>
              <a:ext uri="{FF2B5EF4-FFF2-40B4-BE49-F238E27FC236}">
                <a16:creationId xmlns:a16="http://schemas.microsoft.com/office/drawing/2014/main" id="{3206D348-3867-F321-2E5B-59897B59460F}"/>
              </a:ext>
            </a:extLst>
          </p:cNvPr>
          <p:cNvSpPr/>
          <p:nvPr/>
        </p:nvSpPr>
        <p:spPr>
          <a:xfrm>
            <a:off x="7780020" y="1259039"/>
            <a:ext cx="2697456" cy="256220"/>
          </a:xfrm>
          <a:prstGeom prst="rect">
            <a:avLst/>
          </a:prstGeom>
          <a:solidFill>
            <a:srgbClr val="687A70"/>
          </a:solidFill>
          <a:ln w="12700" cap="flat" cmpd="sng" algn="ctr">
            <a:noFill/>
            <a:prstDash val="solid"/>
            <a:miter lim="800000"/>
          </a:ln>
          <a:effectLst/>
        </p:spPr>
        <p:txBody>
          <a:bodyPr rtlCol="0" anchor="ctr"/>
          <a:lstStyle/>
          <a:p>
            <a:pPr algn="ctr" fontAlgn="auto">
              <a:spcBef>
                <a:spcPts val="0"/>
              </a:spcBef>
              <a:spcAft>
                <a:spcPts val="0"/>
              </a:spcAft>
            </a:pPr>
            <a:r>
              <a:rPr kumimoji="0" lang="ja-JP" altLang="en-US" sz="1600" b="1" kern="0">
                <a:solidFill>
                  <a:srgbClr val="FFFFFF"/>
                </a:solidFill>
                <a:latin typeface="Meiryo UI"/>
                <a:ea typeface="Meiryo UI"/>
              </a:rPr>
              <a:t>優先的な取組（例）</a:t>
            </a:r>
          </a:p>
        </p:txBody>
      </p:sp>
      <p:sp>
        <p:nvSpPr>
          <p:cNvPr id="7" name="Text Placeholder 7">
            <a:extLst>
              <a:ext uri="{FF2B5EF4-FFF2-40B4-BE49-F238E27FC236}">
                <a16:creationId xmlns:a16="http://schemas.microsoft.com/office/drawing/2014/main" id="{F7BAB4F8-1AB7-1C33-C1D8-CD416468CEEE}"/>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indent="-194310" defTabSz="987095" fontAlgn="auto">
              <a:spcBef>
                <a:spcPts val="0"/>
              </a:spcBef>
              <a:spcAft>
                <a:spcPts val="0"/>
              </a:spcAft>
            </a:pPr>
            <a:r>
              <a:rPr lang="ja-JP" altLang="en-US" sz="1511">
                <a:solidFill>
                  <a:prstClr val="black"/>
                </a:solidFill>
              </a:rPr>
              <a:t>これまでの分析結果を踏まえて、優先的な取組を特定する</a:t>
            </a:r>
          </a:p>
        </p:txBody>
      </p:sp>
      <p:sp>
        <p:nvSpPr>
          <p:cNvPr id="11" name="Rectangle 11">
            <a:extLst>
              <a:ext uri="{FF2B5EF4-FFF2-40B4-BE49-F238E27FC236}">
                <a16:creationId xmlns:a16="http://schemas.microsoft.com/office/drawing/2014/main" id="{008105E2-3989-9552-3960-1D881978909F}"/>
              </a:ext>
            </a:extLst>
          </p:cNvPr>
          <p:cNvSpPr/>
          <p:nvPr/>
        </p:nvSpPr>
        <p:spPr>
          <a:xfrm>
            <a:off x="215927" y="1560212"/>
            <a:ext cx="553694" cy="3804033"/>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国内・インバウンドの</a:t>
            </a:r>
          </a:p>
          <a:p>
            <a:pPr algn="ctr" fontAlgn="auto">
              <a:spcBef>
                <a:spcPts val="0"/>
              </a:spcBef>
              <a:spcAft>
                <a:spcPts val="0"/>
              </a:spcAft>
            </a:pPr>
            <a:r>
              <a:rPr kumimoji="0" lang="ja-JP" altLang="en-US" sz="1600" b="1" kern="0">
                <a:solidFill>
                  <a:srgbClr val="FFFFFF"/>
                </a:solidFill>
                <a:latin typeface="Meiryo UI"/>
                <a:ea typeface="Meiryo UI"/>
              </a:rPr>
              <a:t>消費拡大に向けたポイント</a:t>
            </a:r>
          </a:p>
        </p:txBody>
      </p:sp>
      <p:sp>
        <p:nvSpPr>
          <p:cNvPr id="5" name="スライド番号プレースホルダー 4">
            <a:extLst>
              <a:ext uri="{FF2B5EF4-FFF2-40B4-BE49-F238E27FC236}">
                <a16:creationId xmlns:a16="http://schemas.microsoft.com/office/drawing/2014/main" id="{DC1DC264-486E-FA52-71CB-B276ACF3B9AC}"/>
              </a:ext>
            </a:extLst>
          </p:cNvPr>
          <p:cNvSpPr>
            <a:spLocks noGrp="1"/>
          </p:cNvSpPr>
          <p:nvPr>
            <p:ph type="sldNum" sz="quarter" idx="12"/>
          </p:nvPr>
        </p:nvSpPr>
        <p:spPr>
          <a:xfrm>
            <a:off x="8209818" y="7127121"/>
            <a:ext cx="2495127" cy="402567"/>
          </a:xfrm>
          <a:prstGeom prst="rect">
            <a:avLst/>
          </a:prstGeom>
        </p:spPr>
        <p:txBody>
          <a:bodyPr/>
          <a:lstStyle/>
          <a:p>
            <a:fld id="{D9550142-B990-490A-A107-ED7302A7FD52}" type="slidenum">
              <a:rPr lang="ja-JP" altLang="en-US" smtClean="0"/>
              <a:pPr/>
              <a:t>30</a:t>
            </a:fld>
            <a:endParaRPr lang="ja-JP" altLang="en-US"/>
          </a:p>
        </p:txBody>
      </p:sp>
      <p:sp>
        <p:nvSpPr>
          <p:cNvPr id="3" name="Rectangle 11">
            <a:extLst>
              <a:ext uri="{FF2B5EF4-FFF2-40B4-BE49-F238E27FC236}">
                <a16:creationId xmlns:a16="http://schemas.microsoft.com/office/drawing/2014/main" id="{38ECAA07-248B-2686-9CFE-9E1BFCEBBA5A}"/>
              </a:ext>
            </a:extLst>
          </p:cNvPr>
          <p:cNvSpPr/>
          <p:nvPr/>
        </p:nvSpPr>
        <p:spPr>
          <a:xfrm>
            <a:off x="827285" y="1560211"/>
            <a:ext cx="486793" cy="2573799"/>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宿泊客数の増加・平準化</a:t>
            </a:r>
          </a:p>
        </p:txBody>
      </p:sp>
      <p:sp>
        <p:nvSpPr>
          <p:cNvPr id="14" name="Rectangle 9">
            <a:extLst>
              <a:ext uri="{FF2B5EF4-FFF2-40B4-BE49-F238E27FC236}">
                <a16:creationId xmlns:a16="http://schemas.microsoft.com/office/drawing/2014/main" id="{EE3B0C46-3999-7E65-EF4D-600AE7D47836}"/>
              </a:ext>
            </a:extLst>
          </p:cNvPr>
          <p:cNvSpPr/>
          <p:nvPr/>
        </p:nvSpPr>
        <p:spPr>
          <a:xfrm>
            <a:off x="1371741" y="1560211"/>
            <a:ext cx="6095857" cy="257379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0"/>
              </a:spcAft>
              <a:buFont typeface="Wingdings" panose="05000000000000000000" pitchFamily="2" charset="2"/>
              <a:buChar char="n"/>
            </a:pPr>
            <a:endPar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Rectangle 11">
            <a:extLst>
              <a:ext uri="{FF2B5EF4-FFF2-40B4-BE49-F238E27FC236}">
                <a16:creationId xmlns:a16="http://schemas.microsoft.com/office/drawing/2014/main" id="{26539535-D432-2BC8-A723-4EA8D840FBEC}"/>
              </a:ext>
            </a:extLst>
          </p:cNvPr>
          <p:cNvSpPr/>
          <p:nvPr/>
        </p:nvSpPr>
        <p:spPr>
          <a:xfrm>
            <a:off x="827285" y="4183513"/>
            <a:ext cx="486793" cy="1180732"/>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単価の増加</a:t>
            </a:r>
            <a:endParaRPr kumimoji="0" lang="en-US" altLang="ja-JP" sz="1600" b="1" kern="0">
              <a:solidFill>
                <a:srgbClr val="FFFFFF"/>
              </a:solidFill>
              <a:latin typeface="Meiryo UI"/>
              <a:ea typeface="Meiryo UI"/>
            </a:endParaRPr>
          </a:p>
        </p:txBody>
      </p:sp>
      <p:sp>
        <p:nvSpPr>
          <p:cNvPr id="16" name="Rectangle 9">
            <a:extLst>
              <a:ext uri="{FF2B5EF4-FFF2-40B4-BE49-F238E27FC236}">
                <a16:creationId xmlns:a16="http://schemas.microsoft.com/office/drawing/2014/main" id="{CD0F958B-3D5A-CDA2-ACFB-3EA58360FAB4}"/>
              </a:ext>
            </a:extLst>
          </p:cNvPr>
          <p:cNvSpPr/>
          <p:nvPr/>
        </p:nvSpPr>
        <p:spPr>
          <a:xfrm>
            <a:off x="1371740" y="4183513"/>
            <a:ext cx="6095858" cy="118073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300"/>
              </a:spcAft>
              <a:buFont typeface="Wingdings" panose="05000000000000000000" pitchFamily="2" charset="2"/>
              <a:buChar char="n"/>
            </a:pPr>
            <a:endParaRPr kumimoji="0" lang="ja-JP" altLang="en-US" sz="1050" kern="0">
              <a:solidFill>
                <a:schemeClr val="tx1"/>
              </a:solidFill>
              <a:latin typeface="Meiryo UI"/>
              <a:ea typeface="Meiryo UI"/>
            </a:endParaRPr>
          </a:p>
        </p:txBody>
      </p:sp>
      <p:sp>
        <p:nvSpPr>
          <p:cNvPr id="20" name="Rectangle 11" descr="あ">
            <a:extLst>
              <a:ext uri="{FF2B5EF4-FFF2-40B4-BE49-F238E27FC236}">
                <a16:creationId xmlns:a16="http://schemas.microsoft.com/office/drawing/2014/main" id="{6E70C9AF-722F-032D-37BE-D31DA6F3445A}"/>
              </a:ext>
            </a:extLst>
          </p:cNvPr>
          <p:cNvSpPr/>
          <p:nvPr/>
        </p:nvSpPr>
        <p:spPr>
          <a:xfrm>
            <a:off x="215925" y="5413748"/>
            <a:ext cx="1098152" cy="1910909"/>
          </a:xfrm>
          <a:prstGeom prst="rect">
            <a:avLst/>
          </a:prstGeom>
          <a:solidFill>
            <a:srgbClr val="687A70"/>
          </a:solidFill>
          <a:ln w="12700" cap="flat" cmpd="sng" algn="ctr">
            <a:noFill/>
            <a:prstDash val="solid"/>
            <a:miter lim="800000"/>
          </a:ln>
          <a:effectLst/>
        </p:spPr>
        <p:txBody>
          <a:bodyPr vert="eaVert" lIns="36000" tIns="36000" rIns="36000" bIns="36000" rtlCol="0" anchor="ctr"/>
          <a:lstStyle/>
          <a:p>
            <a:pPr algn="ctr" fontAlgn="auto">
              <a:spcBef>
                <a:spcPts val="0"/>
              </a:spcBef>
              <a:spcAft>
                <a:spcPts val="0"/>
              </a:spcAft>
            </a:pPr>
            <a:r>
              <a:rPr kumimoji="0" lang="ja-JP" altLang="en-US" sz="1600" b="1" kern="0">
                <a:solidFill>
                  <a:srgbClr val="FFFFFF"/>
                </a:solidFill>
                <a:latin typeface="Meiryo UI"/>
                <a:ea typeface="Meiryo UI"/>
              </a:rPr>
              <a:t>地域社会・</a:t>
            </a:r>
            <a:endParaRPr kumimoji="0" lang="en-US" altLang="ja-JP" sz="1600" b="1" kern="0">
              <a:solidFill>
                <a:srgbClr val="FFFFFF"/>
              </a:solidFill>
              <a:latin typeface="Meiryo UI"/>
              <a:ea typeface="Meiryo UI"/>
            </a:endParaRPr>
          </a:p>
          <a:p>
            <a:pPr algn="ctr" fontAlgn="auto">
              <a:spcBef>
                <a:spcPts val="0"/>
              </a:spcBef>
              <a:spcAft>
                <a:spcPts val="0"/>
              </a:spcAft>
            </a:pPr>
            <a:r>
              <a:rPr kumimoji="0" lang="ja-JP" altLang="en-US" sz="1600" b="1" kern="0">
                <a:solidFill>
                  <a:srgbClr val="FFFFFF"/>
                </a:solidFill>
                <a:latin typeface="Meiryo UI"/>
                <a:ea typeface="Meiryo UI"/>
              </a:rPr>
              <a:t>経済の好循環の状況</a:t>
            </a:r>
          </a:p>
        </p:txBody>
      </p:sp>
      <p:sp>
        <p:nvSpPr>
          <p:cNvPr id="15" name="Rectangle 9" descr="あ">
            <a:extLst>
              <a:ext uri="{FF2B5EF4-FFF2-40B4-BE49-F238E27FC236}">
                <a16:creationId xmlns:a16="http://schemas.microsoft.com/office/drawing/2014/main" id="{98FEFD6A-BAC7-E1A5-C093-4762BFC5E0A9}"/>
              </a:ext>
            </a:extLst>
          </p:cNvPr>
          <p:cNvSpPr/>
          <p:nvPr/>
        </p:nvSpPr>
        <p:spPr>
          <a:xfrm>
            <a:off x="1371740" y="5413748"/>
            <a:ext cx="6095858" cy="191090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marL="285750" lvl="1" indent="-285750" fontAlgn="auto">
              <a:spcBef>
                <a:spcPts val="0"/>
              </a:spcBef>
              <a:spcAft>
                <a:spcPts val="300"/>
              </a:spcAft>
              <a:buFont typeface="Wingdings" panose="05000000000000000000" pitchFamily="2" charset="2"/>
              <a:buChar char="n"/>
              <a:defRPr/>
            </a:pPr>
            <a:endParaRPr lang="ja-JP" altLang="en-US" b="1">
              <a:solidFill>
                <a:srgbClr val="7DD4A5"/>
              </a:solidFill>
              <a:latin typeface="Meiryo UI" panose="020B0604030504040204" pitchFamily="50" charset="-128"/>
              <a:ea typeface="Meiryo UI" panose="020B0604030504040204" pitchFamily="50" charset="-128"/>
              <a:sym typeface="Meiryo UI" panose="020B0604030504040204" pitchFamily="50" charset="-128"/>
            </a:endParaRPr>
          </a:p>
        </p:txBody>
      </p:sp>
      <p:grpSp>
        <p:nvGrpSpPr>
          <p:cNvPr id="12" name="グループ化 11">
            <a:extLst>
              <a:ext uri="{FF2B5EF4-FFF2-40B4-BE49-F238E27FC236}">
                <a16:creationId xmlns:a16="http://schemas.microsoft.com/office/drawing/2014/main" id="{FEA0A950-BC92-EE57-6503-FD04832F7690}"/>
              </a:ext>
            </a:extLst>
          </p:cNvPr>
          <p:cNvGrpSpPr/>
          <p:nvPr/>
        </p:nvGrpSpPr>
        <p:grpSpPr>
          <a:xfrm>
            <a:off x="7780020" y="1560211"/>
            <a:ext cx="2697455" cy="5764446"/>
            <a:chOff x="7780020" y="1560211"/>
            <a:chExt cx="2697455" cy="5764446"/>
          </a:xfrm>
        </p:grpSpPr>
        <p:sp>
          <p:nvSpPr>
            <p:cNvPr id="18" name="Oval 22">
              <a:extLst>
                <a:ext uri="{FF2B5EF4-FFF2-40B4-BE49-F238E27FC236}">
                  <a16:creationId xmlns:a16="http://schemas.microsoft.com/office/drawing/2014/main" id="{E865BB10-9D1F-920B-E7D4-A754415902E0}"/>
                </a:ext>
              </a:extLst>
            </p:cNvPr>
            <p:cNvSpPr/>
            <p:nvPr/>
          </p:nvSpPr>
          <p:spPr>
            <a:xfrm>
              <a:off x="7780020" y="1560211"/>
              <a:ext cx="2697453" cy="257379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6"/>
                </a:buClr>
              </a:pP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4" name="Oval 22">
              <a:extLst>
                <a:ext uri="{FF2B5EF4-FFF2-40B4-BE49-F238E27FC236}">
                  <a16:creationId xmlns:a16="http://schemas.microsoft.com/office/drawing/2014/main" id="{B763F9C3-87EE-B2C8-D865-8370F8B07BB2}"/>
                </a:ext>
              </a:extLst>
            </p:cNvPr>
            <p:cNvSpPr/>
            <p:nvPr/>
          </p:nvSpPr>
          <p:spPr>
            <a:xfrm>
              <a:off x="7780020" y="4183513"/>
              <a:ext cx="2697455" cy="1180732"/>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1"/>
                </a:buClr>
              </a:pP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25" name="Oval 22">
              <a:extLst>
                <a:ext uri="{FF2B5EF4-FFF2-40B4-BE49-F238E27FC236}">
                  <a16:creationId xmlns:a16="http://schemas.microsoft.com/office/drawing/2014/main" id="{E11B326B-6AD9-AB7A-B21E-61A277285D29}"/>
                </a:ext>
              </a:extLst>
            </p:cNvPr>
            <p:cNvSpPr/>
            <p:nvPr/>
          </p:nvSpPr>
          <p:spPr>
            <a:xfrm>
              <a:off x="7780020" y="5413748"/>
              <a:ext cx="2697455" cy="1910909"/>
            </a:xfrm>
            <a:prstGeom prst="rect">
              <a:avLst/>
            </a:prstGeom>
            <a:solidFill>
              <a:srgbClr val="7DD4A5"/>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buClr>
                  <a:schemeClr val="accent1"/>
                </a:buClr>
              </a:pPr>
              <a:endParaRPr kumimoji="1" lang="en-US" altLang="ja-JP" sz="1400">
                <a:solidFill>
                  <a:schemeClr val="tx1"/>
                </a:solidFill>
                <a:latin typeface="Meiryo UI" panose="020B0604030504040204" pitchFamily="50" charset="-128"/>
                <a:ea typeface="Meiryo UI" panose="020B0604030504040204" pitchFamily="50" charset="-128"/>
              </a:endParaRPr>
            </a:p>
          </p:txBody>
        </p:sp>
      </p:grpSp>
      <p:sp>
        <p:nvSpPr>
          <p:cNvPr id="26" name="TextBox 31">
            <a:extLst>
              <a:ext uri="{FF2B5EF4-FFF2-40B4-BE49-F238E27FC236}">
                <a16:creationId xmlns:a16="http://schemas.microsoft.com/office/drawing/2014/main" id="{5E340908-63AD-9479-6BDD-1048D490D340}"/>
              </a:ext>
            </a:extLst>
          </p:cNvPr>
          <p:cNvSpPr txBox="1"/>
          <p:nvPr/>
        </p:nvSpPr>
        <p:spPr>
          <a:xfrm>
            <a:off x="5129273" y="1021784"/>
            <a:ext cx="2338324" cy="230832"/>
          </a:xfrm>
          <a:prstGeom prst="rect">
            <a:avLst/>
          </a:prstGeom>
          <a:noFill/>
        </p:spPr>
        <p:txBody>
          <a:bodyPr wrap="square">
            <a:spAutoFit/>
          </a:bodyPr>
          <a:lstStyle/>
          <a:p>
            <a:pPr algn="r"/>
            <a:r>
              <a:rPr kumimoji="1" lang="ja-JP" altLang="en-US" sz="900"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凡例：</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rPr>
              <a:t>【</a:t>
            </a:r>
            <a:r>
              <a:rPr lang="ja-JP" altLang="en-US" sz="900" b="1">
                <a:solidFill>
                  <a:srgbClr val="7DD4A5"/>
                </a:solidFill>
                <a:latin typeface="Meiryo UI" panose="020B0604030504040204" pitchFamily="50" charset="-128"/>
                <a:ea typeface="Meiryo UI" panose="020B0604030504040204" pitchFamily="50" charset="-128"/>
              </a:rPr>
              <a:t>分析データ</a:t>
            </a:r>
            <a:r>
              <a:rPr kumimoji="1" lang="en-US" altLang="ja-JP" sz="900" b="1" i="0" u="none" strike="noStrike" kern="1200" cap="none" spc="0" normalizeH="0" baseline="0" noProof="0">
                <a:ln>
                  <a:noFill/>
                </a:ln>
                <a:solidFill>
                  <a:srgbClr val="7DD4A5"/>
                </a:solidFill>
                <a:effectLst/>
                <a:uLnTx/>
                <a:uFillTx/>
                <a:latin typeface="Meiryo UI" panose="020B0604030504040204" pitchFamily="50" charset="-128"/>
                <a:ea typeface="Meiryo UI" panose="020B0604030504040204" pitchFamily="50" charset="-128"/>
              </a:rPr>
              <a:t>】</a:t>
            </a:r>
            <a:endParaRPr lang="ja-JP" altLang="en-US" sz="9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3687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06B3C-D321-2A6F-7A23-F6AEC07EAEAD}"/>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C32717A-DD71-DCE2-BBD2-D453E10D9AFB}"/>
              </a:ext>
            </a:extLst>
          </p:cNvPr>
          <p:cNvSpPr>
            <a:spLocks noGrp="1"/>
          </p:cNvSpPr>
          <p:nvPr>
            <p:ph type="title"/>
          </p:nvPr>
        </p:nvSpPr>
        <p:spPr/>
        <p:txBody>
          <a:bodyPr vert="horz">
            <a:normAutofit/>
          </a:bodyPr>
          <a:lstStyle/>
          <a:p>
            <a:r>
              <a:rPr lang="en-US" altLang="ja-JP" sz="1800">
                <a:solidFill>
                  <a:schemeClr val="tx1"/>
                </a:solidFill>
                <a:latin typeface="Meiryo UI" panose="020B0604030504040204" pitchFamily="50" charset="-128"/>
                <a:ea typeface="Meiryo UI" panose="020B0604030504040204" pitchFamily="50" charset="-128"/>
              </a:rPr>
              <a:t>(</a:t>
            </a:r>
            <a:r>
              <a:rPr lang="ja-JP" altLang="en-US" sz="1800">
                <a:solidFill>
                  <a:schemeClr val="tx1"/>
                </a:solidFill>
                <a:latin typeface="Meiryo UI" panose="020B0604030504040204" pitchFamily="50" charset="-128"/>
                <a:ea typeface="Meiryo UI" panose="020B0604030504040204" pitchFamily="50" charset="-128"/>
              </a:rPr>
              <a:t>参考</a:t>
            </a:r>
            <a:r>
              <a:rPr lang="en-US" altLang="ja-JP" sz="1800">
                <a:solidFill>
                  <a:schemeClr val="tx1"/>
                </a:solidFill>
                <a:latin typeface="Meiryo UI" panose="020B0604030504040204" pitchFamily="50" charset="-128"/>
                <a:ea typeface="Meiryo UI" panose="020B0604030504040204" pitchFamily="50" charset="-128"/>
              </a:rPr>
              <a:t>)</a:t>
            </a:r>
            <a:r>
              <a:rPr lang="ja-JP" altLang="en-US" sz="1800">
                <a:solidFill>
                  <a:schemeClr val="tx1"/>
                </a:solidFill>
                <a:latin typeface="Meiryo UI" panose="020B0604030504040204" pitchFamily="50" charset="-128"/>
                <a:ea typeface="Meiryo UI" panose="020B0604030504040204" pitchFamily="50" charset="-128"/>
              </a:rPr>
              <a:t>地域課題分析ナビゲーションにおける観光産業の捉え方</a:t>
            </a:r>
            <a:endParaRPr lang="ja-JP" altLang="en-US" sz="1800">
              <a:solidFill>
                <a:srgbClr val="000000"/>
              </a:solidFill>
            </a:endParaRPr>
          </a:p>
        </p:txBody>
      </p:sp>
      <p:sp>
        <p:nvSpPr>
          <p:cNvPr id="7" name="Text Placeholder 7">
            <a:extLst>
              <a:ext uri="{FF2B5EF4-FFF2-40B4-BE49-F238E27FC236}">
                <a16:creationId xmlns:a16="http://schemas.microsoft.com/office/drawing/2014/main" id="{B9CF5E64-EFA9-98E3-DAD0-2BF879A4572A}"/>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b="1">
                <a:sym typeface="Meiryo UI" panose="020B0604030504040204" pitchFamily="50" charset="-128"/>
                <a:hlinkClick r:id="rId3"/>
              </a:rPr>
              <a:t>旅行・サテライト勘定</a:t>
            </a:r>
            <a:r>
              <a:rPr lang="en-US" altLang="ja-JP" b="1">
                <a:sym typeface="Meiryo UI" panose="020B0604030504040204" pitchFamily="50" charset="-128"/>
                <a:hlinkClick r:id="rId3"/>
              </a:rPr>
              <a:t>(TSA)</a:t>
            </a:r>
            <a:r>
              <a:rPr lang="ja-JP" altLang="en-US">
                <a:sym typeface="Meiryo UI" panose="020B0604030504040204" pitchFamily="50" charset="-128"/>
              </a:rPr>
              <a:t>（国際基準に基づき、観光産業が及ぼす経済効果、雇用効果を推計する統計）における観光産業の定義を参考に、本資料では日本標準産業分類における観光産業を下記のように捉えている。</a:t>
            </a:r>
          </a:p>
        </p:txBody>
      </p:sp>
      <p:sp>
        <p:nvSpPr>
          <p:cNvPr id="2" name="スライド番号プレースホルダー 1">
            <a:extLst>
              <a:ext uri="{FF2B5EF4-FFF2-40B4-BE49-F238E27FC236}">
                <a16:creationId xmlns:a16="http://schemas.microsoft.com/office/drawing/2014/main" id="{050D9E1D-C8F6-F759-BC9B-2A55E14CED5D}"/>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31</a:t>
            </a:fld>
            <a:endParaRPr lang="ja-JP" altLang="en-US"/>
          </a:p>
        </p:txBody>
      </p:sp>
      <p:graphicFrame>
        <p:nvGraphicFramePr>
          <p:cNvPr id="3" name="表 2">
            <a:extLst>
              <a:ext uri="{FF2B5EF4-FFF2-40B4-BE49-F238E27FC236}">
                <a16:creationId xmlns:a16="http://schemas.microsoft.com/office/drawing/2014/main" id="{82B1EA37-528F-CF72-B56D-8BD33BAE3EDA}"/>
              </a:ext>
            </a:extLst>
          </p:cNvPr>
          <p:cNvGraphicFramePr>
            <a:graphicFrameLocks noGrp="1"/>
          </p:cNvGraphicFramePr>
          <p:nvPr>
            <p:extLst>
              <p:ext uri="{D42A27DB-BD31-4B8C-83A1-F6EECF244321}">
                <p14:modId xmlns:p14="http://schemas.microsoft.com/office/powerpoint/2010/main" val="2742985098"/>
              </p:ext>
            </p:extLst>
          </p:nvPr>
        </p:nvGraphicFramePr>
        <p:xfrm>
          <a:off x="694449" y="1950720"/>
          <a:ext cx="9287751" cy="4815842"/>
        </p:xfrm>
        <a:graphic>
          <a:graphicData uri="http://schemas.openxmlformats.org/drawingml/2006/table">
            <a:tbl>
              <a:tblPr firstRow="1" bandRow="1">
                <a:tableStyleId>{7E9639D4-E3E2-4D34-9284-5A2195B3D0D7}</a:tableStyleId>
              </a:tblPr>
              <a:tblGrid>
                <a:gridCol w="3560051">
                  <a:extLst>
                    <a:ext uri="{9D8B030D-6E8A-4147-A177-3AD203B41FA5}">
                      <a16:colId xmlns:a16="http://schemas.microsoft.com/office/drawing/2014/main" val="2451228068"/>
                    </a:ext>
                  </a:extLst>
                </a:gridCol>
                <a:gridCol w="2885440">
                  <a:extLst>
                    <a:ext uri="{9D8B030D-6E8A-4147-A177-3AD203B41FA5}">
                      <a16:colId xmlns:a16="http://schemas.microsoft.com/office/drawing/2014/main" val="336827835"/>
                    </a:ext>
                  </a:extLst>
                </a:gridCol>
                <a:gridCol w="2842260">
                  <a:extLst>
                    <a:ext uri="{9D8B030D-6E8A-4147-A177-3AD203B41FA5}">
                      <a16:colId xmlns:a16="http://schemas.microsoft.com/office/drawing/2014/main" val="1985933864"/>
                    </a:ext>
                  </a:extLst>
                </a:gridCol>
              </a:tblGrid>
              <a:tr h="352911">
                <a:tc rowSpan="2">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50" charset="-128"/>
                          <a:ea typeface="Meiryo UI" panose="020B0604030504040204" pitchFamily="50" charset="-128"/>
                          <a:sym typeface="Meiryo UI" panose="020B0604030504040204" pitchFamily="50" charset="-128"/>
                        </a:rPr>
                        <a:t>旅行・サテライト勘定</a:t>
                      </a:r>
                      <a:r>
                        <a:rPr lang="en-US" altLang="ja-JP" sz="1400" b="1">
                          <a:latin typeface="Meiryo UI" panose="020B0604030504040204" pitchFamily="50" charset="-128"/>
                          <a:ea typeface="Meiryo UI" panose="020B0604030504040204" pitchFamily="50" charset="-128"/>
                          <a:sym typeface="Meiryo UI" panose="020B0604030504040204" pitchFamily="50" charset="-128"/>
                        </a:rPr>
                        <a:t>(TSA)</a:t>
                      </a:r>
                      <a:r>
                        <a:rPr lang="ja-JP" altLang="en-US" sz="1400" b="1">
                          <a:latin typeface="Meiryo UI" panose="020B0604030504040204" pitchFamily="50" charset="-128"/>
                          <a:ea typeface="Meiryo UI" panose="020B0604030504040204" pitchFamily="50" charset="-128"/>
                          <a:sym typeface="Meiryo UI" panose="020B0604030504040204" pitchFamily="50" charset="-128"/>
                        </a:rPr>
                        <a:t>における</a:t>
                      </a:r>
                      <a:endParaRPr lang="en-US" altLang="ja-JP" sz="1400" b="1">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87095" rtl="0" eaLnBrk="1" fontAlgn="auto" latinLnBrk="0" hangingPunct="1">
                        <a:lnSpc>
                          <a:spcPct val="100000"/>
                        </a:lnSpc>
                        <a:spcBef>
                          <a:spcPts val="0"/>
                        </a:spcBef>
                        <a:spcAft>
                          <a:spcPts val="0"/>
                        </a:spcAft>
                        <a:buClrTx/>
                        <a:buSzTx/>
                        <a:buFontTx/>
                        <a:buNone/>
                        <a:tabLst/>
                        <a:defRPr/>
                      </a:pPr>
                      <a:r>
                        <a:rPr lang="ja-JP" altLang="en-US" sz="1400" b="1">
                          <a:latin typeface="Meiryo UI" panose="020B0604030504040204" pitchFamily="50" charset="-128"/>
                          <a:ea typeface="Meiryo UI" panose="020B0604030504040204" pitchFamily="50" charset="-128"/>
                          <a:sym typeface="Meiryo UI" panose="020B0604030504040204" pitchFamily="50" charset="-128"/>
                        </a:rPr>
                        <a:t>観光産業</a:t>
                      </a:r>
                      <a:endParaRPr lang="en-US" altLang="ja-JP" sz="1400" b="1">
                        <a:latin typeface="Meiryo UI" panose="020B0604030504040204" pitchFamily="50" charset="-128"/>
                        <a:ea typeface="Meiryo UI" panose="020B0604030504040204" pitchFamily="50" charset="-128"/>
                        <a:sym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日本標準産業分類における観光産業</a:t>
                      </a:r>
                      <a:endParaRPr kumimoji="1" lang="en-US" altLang="ja-JP" sz="14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a:endParaRPr kumimoji="1" lang="en-US" altLang="ja-JP" sz="1400">
                        <a:solidFill>
                          <a:schemeClr val="bg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solidFill>
                      <a:schemeClr val="tx1">
                        <a:lumMod val="65000"/>
                        <a:lumOff val="35000"/>
                      </a:schemeClr>
                    </a:solidFill>
                  </a:tcPr>
                </a:tc>
                <a:extLst>
                  <a:ext uri="{0D108BD9-81ED-4DB2-BD59-A6C34878D82A}">
                    <a16:rowId xmlns:a16="http://schemas.microsoft.com/office/drawing/2014/main" val="2411859636"/>
                  </a:ext>
                </a:extLst>
              </a:tr>
              <a:tr h="352911">
                <a:tc vMerge="1">
                  <a:txBody>
                    <a:bodyPr/>
                    <a:lstStyle/>
                    <a:p>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solidFill>
                      <a:schemeClr val="tx1">
                        <a:lumMod val="65000"/>
                        <a:lumOff val="35000"/>
                      </a:schemeClr>
                    </a:solidFill>
                  </a:tcPr>
                </a:tc>
                <a:tc>
                  <a:txBody>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中分類</a:t>
                      </a:r>
                      <a:endParaRPr kumimoji="1" lang="en-US" altLang="ja-JP" sz="14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kumimoji="1" lang="ja-JP" altLang="en-US" sz="1400" b="1">
                          <a:solidFill>
                            <a:schemeClr val="bg1"/>
                          </a:solidFill>
                          <a:latin typeface="Meiryo UI" panose="020B0604030504040204" pitchFamily="50" charset="-128"/>
                          <a:ea typeface="Meiryo UI" panose="020B0604030504040204" pitchFamily="50" charset="-128"/>
                        </a:rPr>
                        <a:t>大分類</a:t>
                      </a:r>
                      <a:endParaRPr kumimoji="1" lang="en-US" altLang="ja-JP" sz="1400" b="1">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625701523"/>
                  </a:ext>
                </a:extLst>
              </a:tr>
              <a:tr h="486185">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a:solidFill>
                            <a:srgbClr val="000000"/>
                          </a:solidFill>
                          <a:effectLst/>
                          <a:latin typeface="Meiryo UI" panose="020B0604030504040204" pitchFamily="50" charset="-128"/>
                          <a:ea typeface="Meiryo UI" panose="020B0604030504040204" pitchFamily="50" charset="-128"/>
                        </a:rPr>
                        <a:t>宿泊業</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75.</a:t>
                      </a:r>
                      <a:r>
                        <a:rPr kumimoji="1" lang="ja-JP" altLang="en-US" sz="1400" b="1">
                          <a:solidFill>
                            <a:schemeClr val="tx1"/>
                          </a:solidFill>
                          <a:latin typeface="Meiryo UI" panose="020B0604030504040204" pitchFamily="50" charset="-128"/>
                          <a:ea typeface="Meiryo UI" panose="020B0604030504040204" pitchFamily="50" charset="-128"/>
                        </a:rPr>
                        <a:t>宿泊業</a:t>
                      </a:r>
                      <a:endParaRPr kumimoji="1" lang="en-US" altLang="ja-JP"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en-US" altLang="ja-JP" sz="1400" b="1">
                          <a:solidFill>
                            <a:schemeClr val="tx1"/>
                          </a:solidFill>
                          <a:latin typeface="Meiryo UI" panose="020B0604030504040204" pitchFamily="50" charset="-128"/>
                          <a:ea typeface="Meiryo UI" panose="020B0604030504040204" pitchFamily="50" charset="-128"/>
                        </a:rPr>
                        <a:t>M.</a:t>
                      </a:r>
                      <a:r>
                        <a:rPr kumimoji="1" lang="ja-JP" altLang="en-US" sz="1400" b="1">
                          <a:solidFill>
                            <a:schemeClr val="tx1"/>
                          </a:solidFill>
                          <a:latin typeface="Meiryo UI" panose="020B0604030504040204" pitchFamily="50" charset="-128"/>
                          <a:ea typeface="Meiryo UI" panose="020B0604030504040204" pitchFamily="50" charset="-128"/>
                        </a:rPr>
                        <a:t>宿泊業、飲食サービス業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0415123"/>
                  </a:ext>
                </a:extLst>
              </a:tr>
              <a:tr h="433056">
                <a:tc rowSpan="2">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a:solidFill>
                            <a:srgbClr val="000000"/>
                          </a:solidFill>
                          <a:effectLst/>
                          <a:latin typeface="Meiryo UI" panose="020B0604030504040204" pitchFamily="50" charset="-128"/>
                          <a:ea typeface="Meiryo UI" panose="020B0604030504040204" pitchFamily="50" charset="-128"/>
                        </a:rPr>
                        <a:t>飲食業</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76.</a:t>
                      </a:r>
                      <a:r>
                        <a:rPr kumimoji="1" lang="ja-JP" altLang="en-US" sz="1400" b="1">
                          <a:solidFill>
                            <a:schemeClr val="tx1"/>
                          </a:solidFill>
                          <a:latin typeface="Meiryo UI" panose="020B0604030504040204" pitchFamily="50" charset="-128"/>
                          <a:ea typeface="Meiryo UI" panose="020B0604030504040204" pitchFamily="50" charset="-128"/>
                        </a:rPr>
                        <a:t>飲食店</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6618909"/>
                  </a:ext>
                </a:extLst>
              </a:tr>
              <a:tr h="433056">
                <a:tc vMerge="1">
                  <a:txBody>
                    <a:bodyPr/>
                    <a:lstStyle/>
                    <a:p>
                      <a:pPr algn="ctr" fontAlgn="t"/>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a:solidFill>
                            <a:srgbClr val="000000"/>
                          </a:solidFill>
                          <a:effectLst/>
                          <a:latin typeface="Meiryo UI" panose="020B0604030504040204" pitchFamily="50" charset="-128"/>
                          <a:ea typeface="Meiryo UI" panose="020B0604030504040204" pitchFamily="50" charset="-128"/>
                        </a:rPr>
                        <a:t>77.</a:t>
                      </a:r>
                      <a:r>
                        <a:rPr kumimoji="1" lang="ja-JP" altLang="ja-JP" sz="1400" b="1" i="0" u="none" strike="noStrike" kern="1200">
                          <a:solidFill>
                            <a:srgbClr val="000000"/>
                          </a:solidFill>
                          <a:effectLst/>
                          <a:latin typeface="Meiryo UI" panose="020B0604030504040204" pitchFamily="50" charset="-128"/>
                          <a:ea typeface="Meiryo UI" panose="020B0604030504040204" pitchFamily="50" charset="-128"/>
                        </a:rPr>
                        <a:t>持ち帰り・配達飲</a:t>
                      </a:r>
                      <a:r>
                        <a:rPr kumimoji="1" lang="ja-JP" altLang="en-US" sz="1400" b="1" i="0" u="none" strike="noStrike" kern="1200">
                          <a:solidFill>
                            <a:srgbClr val="000000"/>
                          </a:solidFill>
                          <a:effectLst/>
                          <a:latin typeface="Meiryo UI" panose="020B0604030504040204" pitchFamily="50" charset="-128"/>
                          <a:ea typeface="Meiryo UI" panose="020B0604030504040204" pitchFamily="50" charset="-128"/>
                        </a:rPr>
                        <a:t>食</a:t>
                      </a:r>
                      <a:r>
                        <a:rPr kumimoji="1" lang="ja-JP" altLang="ja-JP" sz="1400" b="1" i="0" u="none" strike="noStrike" kern="1200">
                          <a:solidFill>
                            <a:srgbClr val="000000"/>
                          </a:solidFill>
                          <a:effectLst/>
                          <a:latin typeface="Meiryo UI" panose="020B0604030504040204" pitchFamily="50" charset="-128"/>
                          <a:ea typeface="Meiryo UI" panose="020B0604030504040204" pitchFamily="50" charset="-128"/>
                        </a:rPr>
                        <a:t>サービス業</a:t>
                      </a:r>
                      <a:endParaRPr lang="ja-JP" altLang="ja-JP" sz="1400" b="0" i="0" u="none" strike="noStrike">
                        <a:effectLst/>
                        <a:latin typeface="Arial" panose="020B0604020202020204"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78996061"/>
                  </a:ext>
                </a:extLst>
              </a:tr>
              <a:tr h="433056">
                <a:tc>
                  <a:txBody>
                    <a:bodyPr/>
                    <a:lstStyle/>
                    <a:p>
                      <a:pPr algn="ctr" fontAlgn="t"/>
                      <a:r>
                        <a:rPr lang="en-US" altLang="zh-TW" sz="1400" b="0" i="0" u="none" strike="noStrike">
                          <a:solidFill>
                            <a:srgbClr val="000000"/>
                          </a:solidFill>
                          <a:effectLst/>
                          <a:latin typeface="Meiryo UI" panose="020B0604030504040204" pitchFamily="50" charset="-128"/>
                          <a:ea typeface="Meiryo UI" panose="020B0604030504040204" pitchFamily="50" charset="-128"/>
                        </a:rPr>
                        <a:t>3.</a:t>
                      </a:r>
                      <a:r>
                        <a:rPr lang="zh-TW" altLang="en-US" sz="1400" b="0" i="0" u="none" strike="noStrike">
                          <a:solidFill>
                            <a:srgbClr val="000000"/>
                          </a:solidFill>
                          <a:effectLst/>
                          <a:latin typeface="Meiryo UI" panose="020B0604030504040204" pitchFamily="50" charset="-128"/>
                          <a:ea typeface="Meiryo UI" panose="020B0604030504040204" pitchFamily="50" charset="-128"/>
                        </a:rPr>
                        <a:t>鉄道旅客輸送</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42.</a:t>
                      </a:r>
                      <a:r>
                        <a:rPr kumimoji="1" lang="ja-JP" altLang="en-US" sz="1400" b="1">
                          <a:solidFill>
                            <a:schemeClr val="tx1"/>
                          </a:solidFill>
                          <a:latin typeface="Meiryo UI" panose="020B0604030504040204" pitchFamily="50" charset="-128"/>
                          <a:ea typeface="Meiryo UI" panose="020B0604030504040204" pitchFamily="50" charset="-128"/>
                        </a:rPr>
                        <a:t>鉄道業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lang="en-US" altLang="ja-JP" sz="1400" b="1">
                          <a:latin typeface="Meiryo UI" panose="020B0604030504040204" pitchFamily="50" charset="-128"/>
                          <a:ea typeface="Meiryo UI" panose="020B0604030504040204" pitchFamily="50" charset="-128"/>
                        </a:rPr>
                        <a:t>G.</a:t>
                      </a:r>
                      <a:r>
                        <a:rPr lang="ja-JP" altLang="en-US" sz="1400" b="1">
                          <a:latin typeface="Meiryo UI" panose="020B0604030504040204" pitchFamily="50" charset="-128"/>
                          <a:ea typeface="Meiryo UI" panose="020B0604030504040204" pitchFamily="50" charset="-128"/>
                        </a:rPr>
                        <a:t>運輸業・郵便業</a:t>
                      </a:r>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250746"/>
                  </a:ext>
                </a:extLst>
              </a:tr>
              <a:tr h="433056">
                <a:tc>
                  <a:txBody>
                    <a:bodyPr/>
                    <a:lstStyle/>
                    <a:p>
                      <a:pPr algn="ctr" fontAlgn="t"/>
                      <a:r>
                        <a:rPr lang="en-US" altLang="zh-TW" sz="1400" b="0" i="0" u="none" strike="noStrike">
                          <a:solidFill>
                            <a:srgbClr val="000000"/>
                          </a:solidFill>
                          <a:effectLst/>
                          <a:latin typeface="Meiryo UI" panose="020B0604030504040204" pitchFamily="50" charset="-128"/>
                          <a:ea typeface="Meiryo UI" panose="020B0604030504040204" pitchFamily="50" charset="-128"/>
                        </a:rPr>
                        <a:t>4.</a:t>
                      </a:r>
                      <a:r>
                        <a:rPr lang="zh-TW" altLang="en-US" sz="1400" b="0" i="0" u="none" strike="noStrike">
                          <a:solidFill>
                            <a:srgbClr val="000000"/>
                          </a:solidFill>
                          <a:effectLst/>
                          <a:latin typeface="Meiryo UI" panose="020B0604030504040204" pitchFamily="50" charset="-128"/>
                          <a:ea typeface="Meiryo UI" panose="020B0604030504040204" pitchFamily="50" charset="-128"/>
                        </a:rPr>
                        <a:t>道路旅客輸送</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43.</a:t>
                      </a:r>
                      <a:r>
                        <a:rPr kumimoji="1" lang="ja-JP" altLang="en-US" sz="1400" b="1">
                          <a:solidFill>
                            <a:schemeClr val="tx1"/>
                          </a:solidFill>
                          <a:latin typeface="Meiryo UI" panose="020B0604030504040204" pitchFamily="50" charset="-128"/>
                          <a:ea typeface="Meiryo UI" panose="020B0604030504040204" pitchFamily="50" charset="-128"/>
                        </a:rPr>
                        <a:t>道路旅客運送業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09922867"/>
                  </a:ext>
                </a:extLst>
              </a:tr>
              <a:tr h="433056">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5.</a:t>
                      </a:r>
                      <a:r>
                        <a:rPr lang="ja-JP" altLang="en-US" sz="1400" b="0" i="0" u="none" strike="noStrike">
                          <a:solidFill>
                            <a:srgbClr val="000000"/>
                          </a:solidFill>
                          <a:effectLst/>
                          <a:latin typeface="Meiryo UI" panose="020B0604030504040204" pitchFamily="50" charset="-128"/>
                          <a:ea typeface="Meiryo UI" panose="020B0604030504040204" pitchFamily="50" charset="-128"/>
                        </a:rPr>
                        <a:t>水運</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45.</a:t>
                      </a:r>
                      <a:r>
                        <a:rPr kumimoji="1" lang="ja-JP" altLang="en-US" sz="1400" b="1">
                          <a:solidFill>
                            <a:schemeClr val="tx1"/>
                          </a:solidFill>
                          <a:latin typeface="Meiryo UI" panose="020B0604030504040204" pitchFamily="50" charset="-128"/>
                          <a:ea typeface="Meiryo UI" panose="020B0604030504040204" pitchFamily="50" charset="-128"/>
                        </a:rPr>
                        <a:t>水運業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032873"/>
                  </a:ext>
                </a:extLst>
              </a:tr>
              <a:tr h="486185">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6.</a:t>
                      </a:r>
                      <a:r>
                        <a:rPr lang="ja-JP" altLang="en-US" sz="1400" b="0" i="0" u="none" strike="noStrike">
                          <a:solidFill>
                            <a:srgbClr val="000000"/>
                          </a:solidFill>
                          <a:effectLst/>
                          <a:latin typeface="Meiryo UI" panose="020B0604030504040204" pitchFamily="50" charset="-128"/>
                          <a:ea typeface="Meiryo UI" panose="020B0604030504040204" pitchFamily="50" charset="-128"/>
                        </a:rPr>
                        <a:t>航空輸送</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46.</a:t>
                      </a:r>
                      <a:r>
                        <a:rPr kumimoji="1" lang="ja-JP" altLang="en-US" sz="1400" b="1">
                          <a:solidFill>
                            <a:schemeClr val="tx1"/>
                          </a:solidFill>
                          <a:latin typeface="Meiryo UI" panose="020B0604030504040204" pitchFamily="50" charset="-128"/>
                          <a:ea typeface="Meiryo UI" panose="020B0604030504040204" pitchFamily="50" charset="-128"/>
                        </a:rPr>
                        <a:t>航空運輸業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33558653"/>
                  </a:ext>
                </a:extLst>
              </a:tr>
              <a:tr h="486185">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7.</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その他の運輸業</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a:t>
                      </a:r>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a:endParaRPr kumimoji="1" lang="ja-JP" altLang="en-US" sz="1400" b="1">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3268468"/>
                  </a:ext>
                </a:extLst>
              </a:tr>
              <a:tr h="486185">
                <a:tc>
                  <a:txBody>
                    <a:bodyPr/>
                    <a:lstStyle/>
                    <a:p>
                      <a:pPr algn="ctr" fontAlgn="t"/>
                      <a:r>
                        <a:rPr lang="en-US" altLang="ja-JP" sz="1400" b="0" i="0" u="none" strike="noStrike">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a:solidFill>
                            <a:srgbClr val="000000"/>
                          </a:solidFill>
                          <a:effectLst/>
                          <a:latin typeface="Meiryo UI" panose="020B0604030504040204" pitchFamily="50" charset="-128"/>
                          <a:ea typeface="Meiryo UI" panose="020B0604030504040204" pitchFamily="50" charset="-128"/>
                        </a:rPr>
                        <a:t>スポーツ・娯楽業</a:t>
                      </a:r>
                    </a:p>
                  </a:txBody>
                  <a:tcPr marL="6350" marR="6350" marT="6350" marB="0"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a:solidFill>
                            <a:schemeClr val="tx1"/>
                          </a:solidFill>
                          <a:latin typeface="Meiryo UI" panose="020B0604030504040204" pitchFamily="50" charset="-128"/>
                          <a:ea typeface="Meiryo UI" panose="020B0604030504040204" pitchFamily="50" charset="-128"/>
                        </a:rPr>
                        <a:t>80.</a:t>
                      </a:r>
                      <a:r>
                        <a:rPr kumimoji="1" lang="ja-JP" altLang="en-US" sz="1400" b="1">
                          <a:solidFill>
                            <a:schemeClr val="tx1"/>
                          </a:solidFill>
                          <a:latin typeface="Meiryo UI" panose="020B0604030504040204" pitchFamily="50" charset="-128"/>
                          <a:ea typeface="Meiryo UI" panose="020B0604030504040204" pitchFamily="50" charset="-128"/>
                        </a:rPr>
                        <a:t>娯楽業</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87095" rtl="0" eaLnBrk="1" fontAlgn="auto" latinLnBrk="0" hangingPunct="1">
                        <a:lnSpc>
                          <a:spcPct val="100000"/>
                        </a:lnSpc>
                        <a:spcBef>
                          <a:spcPts val="0"/>
                        </a:spcBef>
                        <a:spcAft>
                          <a:spcPts val="0"/>
                        </a:spcAft>
                        <a:buClrTx/>
                        <a:buSzTx/>
                        <a:buFontTx/>
                        <a:buNone/>
                        <a:tabLst/>
                        <a:defRPr/>
                      </a:pPr>
                      <a:r>
                        <a:rPr lang="en-US" altLang="ja-JP" sz="1400" b="1" dirty="0">
                          <a:latin typeface="Meiryo UI" panose="020B0604030504040204" pitchFamily="50" charset="-128"/>
                          <a:ea typeface="Meiryo UI" panose="020B0604030504040204" pitchFamily="50" charset="-128"/>
                        </a:rPr>
                        <a:t>N.</a:t>
                      </a:r>
                      <a:r>
                        <a:rPr lang="ja-JP" altLang="en-US" sz="1400" b="1" dirty="0">
                          <a:latin typeface="Meiryo UI" panose="020B0604030504040204" pitchFamily="50" charset="-128"/>
                          <a:ea typeface="Meiryo UI" panose="020B0604030504040204" pitchFamily="50" charset="-128"/>
                        </a:rPr>
                        <a:t>生活関連サービス業・娯楽業</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84765804"/>
                  </a:ext>
                </a:extLst>
              </a:tr>
            </a:tbl>
          </a:graphicData>
        </a:graphic>
      </p:graphicFrame>
    </p:spTree>
    <p:extLst>
      <p:ext uri="{BB962C8B-B14F-4D97-AF65-F5344CB8AC3E}">
        <p14:creationId xmlns:p14="http://schemas.microsoft.com/office/powerpoint/2010/main" val="367752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11582-02FA-8B3A-9358-B2E1F6701465}"/>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0AD99C95-7702-17EB-10F8-99A552357C95}"/>
              </a:ext>
            </a:extLst>
          </p:cNvPr>
          <p:cNvSpPr>
            <a:spLocks noGrp="1"/>
          </p:cNvSpPr>
          <p:nvPr>
            <p:ph type="title"/>
          </p:nvPr>
        </p:nvSpPr>
        <p:spPr/>
        <p:txBody>
          <a:bodyPr vert="horz">
            <a:normAutofit/>
          </a:bodyPr>
          <a:lstStyle/>
          <a:p>
            <a:r>
              <a:rPr lang="ja-JP" altLang="en-US" sz="2000">
                <a:solidFill>
                  <a:srgbClr val="000000"/>
                </a:solidFill>
                <a:latin typeface="Meiryo UI"/>
                <a:ea typeface="Meiryo UI"/>
                <a:cs typeface="Arial" pitchFamily="34" charset="0"/>
              </a:rPr>
              <a:t>ｘｘｘｘ</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F5FCB8B6-B4ED-F629-0924-F633D13A4FF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t>ｘｘｘｘｘ</a:t>
            </a:r>
            <a:endParaRPr lang="ja-JP" altLang="en-US">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C77B23EC-5C64-391B-D8B5-F0EB3E557D01}"/>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32</a:t>
            </a:fld>
            <a:endParaRPr lang="ja-JP" altLang="en-US"/>
          </a:p>
        </p:txBody>
      </p:sp>
      <p:sp>
        <p:nvSpPr>
          <p:cNvPr id="17" name="正方形/長方形 24">
            <a:extLst>
              <a:ext uri="{FF2B5EF4-FFF2-40B4-BE49-F238E27FC236}">
                <a16:creationId xmlns:a16="http://schemas.microsoft.com/office/drawing/2014/main" id="{999684D1-D269-F24A-9296-C66F3F261590}"/>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8" name="正方形/長方形 24">
            <a:extLst>
              <a:ext uri="{FF2B5EF4-FFF2-40B4-BE49-F238E27FC236}">
                <a16:creationId xmlns:a16="http://schemas.microsoft.com/office/drawing/2014/main" id="{068D2D34-3C18-E362-F32D-3638EC096E01}"/>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8" name="正方形/長方形 24">
            <a:extLst>
              <a:ext uri="{FF2B5EF4-FFF2-40B4-BE49-F238E27FC236}">
                <a16:creationId xmlns:a16="http://schemas.microsoft.com/office/drawing/2014/main" id="{E328ADA8-76EB-3C24-D736-469E84A9EB6A}"/>
              </a:ext>
            </a:extLst>
          </p:cNvPr>
          <p:cNvSpPr/>
          <p:nvPr/>
        </p:nvSpPr>
        <p:spPr>
          <a:xfrm>
            <a:off x="6709892" y="1937487"/>
            <a:ext cx="3424706" cy="5029943"/>
          </a:xfrm>
          <a:prstGeom prst="rect">
            <a:avLst/>
          </a:prstGeom>
          <a:solidFill>
            <a:sysClr val="window" lastClr="FFFFFF">
              <a:lumMod val="95000"/>
            </a:sysClr>
          </a:solidFill>
          <a:ln w="1270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600" b="1" kern="0">
                <a:latin typeface="Meiryo UI"/>
                <a:ea typeface="Meiryo UI"/>
              </a:rPr>
              <a:t>Ｚｚｚｚ</a:t>
            </a:r>
            <a:endParaRPr kumimoji="0" lang="en-US" altLang="ja-JP" sz="1600" b="1" i="0" u="none" strike="noStrike" kern="0" cap="none" spc="0" normalizeH="0" baseline="0" noProof="0">
              <a:ln>
                <a:noFill/>
              </a:ln>
              <a:solidFill>
                <a:srgbClr val="000000"/>
              </a:solidFill>
              <a:effectLst/>
              <a:uLnTx/>
              <a:uFillTx/>
              <a:latin typeface="Meiryo UI"/>
              <a:ea typeface="Meiryo UI"/>
              <a:cs typeface="+mn-cs"/>
            </a:endParaRPr>
          </a:p>
          <a:p>
            <a:pPr marL="0" marR="0" lvl="1" indent="0" defTabSz="914400" eaLnBrk="1" fontAlgn="auto" latinLnBrk="0" hangingPunct="1">
              <a:lnSpc>
                <a:spcPct val="100000"/>
              </a:lnSpc>
              <a:spcBef>
                <a:spcPts val="0"/>
              </a:spcBef>
              <a:spcAft>
                <a:spcPts val="600"/>
              </a:spcAft>
              <a:buClrTx/>
              <a:buSzTx/>
              <a:buFontTx/>
              <a:buNone/>
              <a:tabLst/>
              <a:defRPr/>
            </a:pPr>
            <a:r>
              <a:rPr kumimoji="0" lang="ja-JP" altLang="en-US" sz="1200" b="0" i="0" u="none" strike="noStrike" kern="0" cap="none" spc="0" normalizeH="0" baseline="0" noProof="0">
                <a:ln>
                  <a:noFill/>
                </a:ln>
                <a:solidFill>
                  <a:srgbClr val="000000"/>
                </a:solidFill>
                <a:effectLst/>
                <a:uLnTx/>
                <a:uFillTx/>
                <a:latin typeface="Meiryo UI"/>
                <a:ea typeface="Meiryo UI"/>
                <a:cs typeface="+mn-cs"/>
              </a:rPr>
              <a:t>（分析結果の例）</a:t>
            </a:r>
            <a:endParaRPr kumimoji="0" lang="en-US" altLang="ja-JP" sz="1200" b="0" i="0" u="none" strike="noStrike" kern="0" cap="none" spc="0" normalizeH="0" baseline="0" noProof="0">
              <a:ln>
                <a:noFill/>
              </a:ln>
              <a:solidFill>
                <a:srgbClr val="000000"/>
              </a:solidFill>
              <a:effectLst/>
              <a:uLnTx/>
              <a:uFillTx/>
              <a:latin typeface="Meiryo UI"/>
              <a:ea typeface="Meiryo UI"/>
              <a:cs typeface="+mn-cs"/>
            </a:endParaRPr>
          </a:p>
          <a:p>
            <a:pPr marL="742950" marR="0" lvl="1"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ja-JP" altLang="en-US" sz="1200" kern="0">
                <a:latin typeface="Meiryo UI"/>
                <a:ea typeface="Meiryo UI"/>
              </a:rPr>
              <a:t>ｘｘｘｘｘ</a:t>
            </a:r>
            <a:endParaRPr kumimoji="0" lang="ja-JP" altLang="en-US" sz="1200" b="0" i="0" u="none" strike="noStrike" kern="0" cap="none" spc="0" normalizeH="0" baseline="0" noProof="0">
              <a:ln>
                <a:noFill/>
              </a:ln>
              <a:solidFill>
                <a:srgbClr val="000000"/>
              </a:solidFill>
              <a:effectLst/>
              <a:uLnTx/>
              <a:uFillTx/>
              <a:latin typeface="Meiryo UI"/>
              <a:ea typeface="Meiryo UI"/>
              <a:cs typeface="+mn-cs"/>
            </a:endParaRPr>
          </a:p>
        </p:txBody>
      </p:sp>
      <p:sp>
        <p:nvSpPr>
          <p:cNvPr id="9" name="正方形/長方形 24">
            <a:extLst>
              <a:ext uri="{FF2B5EF4-FFF2-40B4-BE49-F238E27FC236}">
                <a16:creationId xmlns:a16="http://schemas.microsoft.com/office/drawing/2014/main" id="{2296359E-30F4-B82D-F0BB-3E269E9E05AF}"/>
              </a:ext>
            </a:extLst>
          </p:cNvPr>
          <p:cNvSpPr/>
          <p:nvPr/>
        </p:nvSpPr>
        <p:spPr>
          <a:xfrm>
            <a:off x="1148722" y="1953383"/>
            <a:ext cx="4572000" cy="31671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ja-JP" altLang="en-US" sz="1400" b="1" i="0" u="sng" strike="noStrike" kern="0" cap="none" spc="0" normalizeH="0" baseline="0" noProof="0">
                <a:ln>
                  <a:noFill/>
                </a:ln>
                <a:solidFill>
                  <a:srgbClr val="0070C0"/>
                </a:solidFill>
                <a:effectLst/>
                <a:uLnTx/>
                <a:uFillTx/>
                <a:latin typeface="Meiryo UI"/>
                <a:ea typeface="Meiryo UI"/>
                <a:cs typeface="+mn-cs"/>
              </a:rPr>
              <a:t>ｘｘｘｘ</a:t>
            </a:r>
          </a:p>
        </p:txBody>
      </p:sp>
      <p:sp>
        <p:nvSpPr>
          <p:cNvPr id="19" name="正方形/長方形 18">
            <a:extLst>
              <a:ext uri="{FF2B5EF4-FFF2-40B4-BE49-F238E27FC236}">
                <a16:creationId xmlns:a16="http://schemas.microsoft.com/office/drawing/2014/main" id="{5CD5017D-8BFC-CEBC-C71A-EC55BF822B34}"/>
              </a:ext>
            </a:extLst>
          </p:cNvPr>
          <p:cNvSpPr/>
          <p:nvPr/>
        </p:nvSpPr>
        <p:spPr>
          <a:xfrm>
            <a:off x="2039247" y="3597388"/>
            <a:ext cx="2790950" cy="1710141"/>
          </a:xfrm>
          <a:prstGeom prst="rect">
            <a:avLst/>
          </a:prstGeom>
          <a:solidFill>
            <a:schemeClr val="bg1">
              <a:lumMod val="75000"/>
              <a:alpha val="5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algn="ctr"/>
            <a:r>
              <a:rPr kumimoji="1" lang="ja-JP" altLang="en-US" sz="1600" b="1">
                <a:solidFill>
                  <a:schemeClr val="tx1"/>
                </a:solidFill>
              </a:rPr>
              <a:t>グラフ挿入</a:t>
            </a:r>
          </a:p>
        </p:txBody>
      </p:sp>
    </p:spTree>
    <p:extLst>
      <p:ext uri="{BB962C8B-B14F-4D97-AF65-F5344CB8AC3E}">
        <p14:creationId xmlns:p14="http://schemas.microsoft.com/office/powerpoint/2010/main" val="3873288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09A9AF-FE22-4FCE-9639-2EEAE3B0D930}"/>
              </a:ext>
            </a:extLst>
          </p:cNvPr>
          <p:cNvSpPr>
            <a:spLocks noGrp="1"/>
          </p:cNvSpPr>
          <p:nvPr>
            <p:ph type="title"/>
          </p:nvPr>
        </p:nvSpPr>
        <p:spPr>
          <a:xfrm>
            <a:off x="558800" y="3258631"/>
            <a:ext cx="9575800" cy="1044000"/>
          </a:xfrm>
          <a:noFill/>
        </p:spPr>
        <p:txBody>
          <a:bodyPr vert="horz" wrap="none" lIns="0" tIns="0" rIns="0" bIns="0" rtlCol="0">
            <a:spAutoFit/>
          </a:bodyPr>
          <a:lstStyle/>
          <a:p>
            <a:pPr>
              <a:spcBef>
                <a:spcPts val="0"/>
              </a:spcBef>
              <a:buClr>
                <a:srgbClr val="002060"/>
              </a:buClr>
              <a:buFont typeface="Wingdings" panose="05000000000000000000" pitchFamily="2" charset="2"/>
            </a:pPr>
            <a:r>
              <a:rPr lang="ja-JP" altLang="en-US" sz="4000">
                <a:solidFill>
                  <a:schemeClr val="tx1"/>
                </a:solidFill>
              </a:rPr>
              <a:t>おわり</a:t>
            </a:r>
          </a:p>
        </p:txBody>
      </p:sp>
      <p:sp>
        <p:nvSpPr>
          <p:cNvPr id="4" name="スライド番号プレースホルダー 1">
            <a:extLst>
              <a:ext uri="{FF2B5EF4-FFF2-40B4-BE49-F238E27FC236}">
                <a16:creationId xmlns:a16="http://schemas.microsoft.com/office/drawing/2014/main" id="{85125911-C151-67C0-F57B-79C54CF07F9E}"/>
              </a:ext>
            </a:extLst>
          </p:cNvPr>
          <p:cNvSpPr txBox="1">
            <a:spLocks/>
          </p:cNvSpPr>
          <p:nvPr/>
        </p:nvSpPr>
        <p:spPr>
          <a:xfrm>
            <a:off x="8209818" y="7194496"/>
            <a:ext cx="2495127" cy="402567"/>
          </a:xfrm>
          <a:prstGeom prst="rect">
            <a:avLst/>
          </a:prstGeom>
        </p:spPr>
        <p:txBody>
          <a:bodyPr/>
          <a:lstStyle>
            <a:defPPr>
              <a:defRPr lang="en-US"/>
            </a:defPPr>
            <a:lvl1pPr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1pPr>
            <a:lvl2pPr marL="4572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2pPr>
            <a:lvl3pPr marL="9144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3pPr>
            <a:lvl4pPr marL="13716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4pPr>
            <a:lvl5pPr marL="1828800" algn="l" rtl="0" fontAlgn="base">
              <a:spcBef>
                <a:spcPct val="0"/>
              </a:spcBef>
              <a:spcAft>
                <a:spcPct val="0"/>
              </a:spcAft>
              <a:defRPr kumimoji="1" sz="900" kern="1200">
                <a:solidFill>
                  <a:srgbClr val="000000"/>
                </a:solidFill>
                <a:latin typeface="EYInterstate Light" pitchFamily="2" charset="0"/>
                <a:ea typeface="ＭＳ Ｐゴシック" pitchFamily="50" charset="-128"/>
                <a:cs typeface="+mn-cs"/>
              </a:defRPr>
            </a:lvl5pPr>
            <a:lvl6pPr marL="22860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6pPr>
            <a:lvl7pPr marL="27432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7pPr>
            <a:lvl8pPr marL="32004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8pPr>
            <a:lvl9pPr marL="3657600" algn="l" defTabSz="914400" rtl="0" eaLnBrk="1" latinLnBrk="0" hangingPunct="1">
              <a:defRPr kumimoji="1" sz="900" kern="1200">
                <a:solidFill>
                  <a:srgbClr val="000000"/>
                </a:solidFill>
                <a:latin typeface="EYInterstate Light" pitchFamily="2" charset="0"/>
                <a:ea typeface="ＭＳ Ｐゴシック" pitchFamily="50" charset="-128"/>
                <a:cs typeface="+mn-cs"/>
              </a:defRPr>
            </a:lvl9pPr>
          </a:lstStyle>
          <a:p>
            <a:pPr algn="r"/>
            <a:fld id="{D9550142-B990-490A-A107-ED7302A7FD52}" type="slidenum">
              <a:rPr lang="ja-JP" altLang="en-US" sz="1510" smtClean="0">
                <a:latin typeface="Meiryo UI" panose="020B0604030504040204" pitchFamily="50" charset="-128"/>
                <a:ea typeface="Meiryo UI" panose="020B0604030504040204" pitchFamily="50" charset="-128"/>
              </a:rPr>
              <a:pPr algn="r"/>
              <a:t>33</a:t>
            </a:fld>
            <a:endParaRPr lang="ja-JP" altLang="en-US" sz="151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750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FF14-B4EA-65CE-F7E4-3AE6D435267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DF681C0B-A397-60D7-8ADA-E7CB5F68DEB5}"/>
              </a:ext>
            </a:extLst>
          </p:cNvPr>
          <p:cNvSpPr>
            <a:spLocks noGrp="1"/>
          </p:cNvSpPr>
          <p:nvPr>
            <p:ph type="title"/>
          </p:nvPr>
        </p:nvSpPr>
        <p:spPr/>
        <p:txBody>
          <a:bodyPr vert="horz"/>
          <a:lstStyle/>
          <a:p>
            <a:r>
              <a:rPr lang="ja-JP" altLang="en-US"/>
              <a:t>分析の全体像（概要版）</a:t>
            </a:r>
          </a:p>
        </p:txBody>
      </p:sp>
      <p:sp>
        <p:nvSpPr>
          <p:cNvPr id="12" name="Text Placeholder 7">
            <a:extLst>
              <a:ext uri="{FF2B5EF4-FFF2-40B4-BE49-F238E27FC236}">
                <a16:creationId xmlns:a16="http://schemas.microsoft.com/office/drawing/2014/main" id="{DBADAA3B-31BD-32DC-0AEF-F78646F051C3}"/>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ステップに沿って分析を行うことで、観光消費額拡大、地域社会・経済の好循環に向けた地域課題を特定する。</a:t>
            </a:r>
          </a:p>
        </p:txBody>
      </p:sp>
      <p:grpSp>
        <p:nvGrpSpPr>
          <p:cNvPr id="2" name="グループ化 1">
            <a:extLst>
              <a:ext uri="{FF2B5EF4-FFF2-40B4-BE49-F238E27FC236}">
                <a16:creationId xmlns:a16="http://schemas.microsoft.com/office/drawing/2014/main" id="{6CE6EA02-41BA-E0A4-0F07-00DF15102369}"/>
              </a:ext>
            </a:extLst>
          </p:cNvPr>
          <p:cNvGrpSpPr/>
          <p:nvPr/>
        </p:nvGrpSpPr>
        <p:grpSpPr>
          <a:xfrm>
            <a:off x="511098" y="1570733"/>
            <a:ext cx="9671205" cy="5181325"/>
            <a:chOff x="511098" y="1570733"/>
            <a:chExt cx="9671205" cy="5181325"/>
          </a:xfrm>
        </p:grpSpPr>
        <p:grpSp>
          <p:nvGrpSpPr>
            <p:cNvPr id="32" name="グループ化 31">
              <a:extLst>
                <a:ext uri="{FF2B5EF4-FFF2-40B4-BE49-F238E27FC236}">
                  <a16:creationId xmlns:a16="http://schemas.microsoft.com/office/drawing/2014/main" id="{597A2E25-790E-B4D2-22F9-88F3855D4FB4}"/>
                </a:ext>
              </a:extLst>
            </p:cNvPr>
            <p:cNvGrpSpPr/>
            <p:nvPr/>
          </p:nvGrpSpPr>
          <p:grpSpPr>
            <a:xfrm>
              <a:off x="511098" y="1896898"/>
              <a:ext cx="2324276" cy="2614778"/>
              <a:chOff x="558598" y="2641602"/>
              <a:chExt cx="1737561" cy="961813"/>
            </a:xfrm>
            <a:solidFill>
              <a:schemeClr val="accent6"/>
            </a:solidFill>
          </p:grpSpPr>
          <p:sp>
            <p:nvSpPr>
              <p:cNvPr id="42" name="矢印: 五方向 41">
                <a:extLst>
                  <a:ext uri="{FF2B5EF4-FFF2-40B4-BE49-F238E27FC236}">
                    <a16:creationId xmlns:a16="http://schemas.microsoft.com/office/drawing/2014/main" id="{D78EE6BE-3097-7F58-E91E-A45DC70F5A56}"/>
                  </a:ext>
                </a:extLst>
              </p:cNvPr>
              <p:cNvSpPr/>
              <p:nvPr/>
            </p:nvSpPr>
            <p:spPr>
              <a:xfrm rot="5400000">
                <a:off x="946472" y="2253728"/>
                <a:ext cx="961813" cy="1737561"/>
              </a:xfrm>
              <a:prstGeom prst="homePlate">
                <a:avLst>
                  <a:gd name="adj" fmla="val 25352"/>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4D382D0A-55BC-27FF-9772-D7F804F520F6}"/>
                  </a:ext>
                </a:extLst>
              </p:cNvPr>
              <p:cNvSpPr/>
              <p:nvPr/>
            </p:nvSpPr>
            <p:spPr>
              <a:xfrm>
                <a:off x="609398" y="2870879"/>
                <a:ext cx="1635960" cy="331657"/>
              </a:xfrm>
              <a:prstGeom prst="rect">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国内・インバウンドの</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消費額拡大に</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向けたポイントを把握する</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57" name="グループ化 56">
              <a:extLst>
                <a:ext uri="{FF2B5EF4-FFF2-40B4-BE49-F238E27FC236}">
                  <a16:creationId xmlns:a16="http://schemas.microsoft.com/office/drawing/2014/main" id="{60411932-7CD0-55AF-AE9E-FFB3B4C3F2AB}"/>
                </a:ext>
              </a:extLst>
            </p:cNvPr>
            <p:cNvGrpSpPr/>
            <p:nvPr/>
          </p:nvGrpSpPr>
          <p:grpSpPr>
            <a:xfrm>
              <a:off x="511098" y="4585353"/>
              <a:ext cx="2324276" cy="2166705"/>
              <a:chOff x="558598" y="2641602"/>
              <a:chExt cx="1737561" cy="961813"/>
            </a:xfrm>
            <a:solidFill>
              <a:schemeClr val="accent6"/>
            </a:solidFill>
          </p:grpSpPr>
          <p:sp>
            <p:nvSpPr>
              <p:cNvPr id="60" name="矢印: 五方向 59">
                <a:extLst>
                  <a:ext uri="{FF2B5EF4-FFF2-40B4-BE49-F238E27FC236}">
                    <a16:creationId xmlns:a16="http://schemas.microsoft.com/office/drawing/2014/main" id="{7782644E-781D-7AE6-3F2C-A4EC84E30B7B}"/>
                  </a:ext>
                </a:extLst>
              </p:cNvPr>
              <p:cNvSpPr/>
              <p:nvPr/>
            </p:nvSpPr>
            <p:spPr>
              <a:xfrm rot="5400000">
                <a:off x="946472" y="2253728"/>
                <a:ext cx="961813" cy="1737561"/>
              </a:xfrm>
              <a:prstGeom prst="homePlate">
                <a:avLst>
                  <a:gd name="adj" fmla="val 25352"/>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1" name="正方形/長方形 70">
                <a:extLst>
                  <a:ext uri="{FF2B5EF4-FFF2-40B4-BE49-F238E27FC236}">
                    <a16:creationId xmlns:a16="http://schemas.microsoft.com/office/drawing/2014/main" id="{E6D0CA2B-4438-25FD-B1E3-9142EBC91691}"/>
                  </a:ext>
                </a:extLst>
              </p:cNvPr>
              <p:cNvSpPr/>
              <p:nvPr/>
            </p:nvSpPr>
            <p:spPr>
              <a:xfrm>
                <a:off x="609398" y="2747748"/>
                <a:ext cx="1635960" cy="534137"/>
              </a:xfrm>
              <a:prstGeom prst="rect">
                <a:avLst/>
              </a:prstGeom>
              <a:no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観光振興が</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地域社会・経済の</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好循環を生んでいるか</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把握する</a:t>
                </a:r>
                <a:endParaRPr kumimoji="1" lang="en-US" altLang="ja-JP"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104" name="グループ化 103">
              <a:extLst>
                <a:ext uri="{FF2B5EF4-FFF2-40B4-BE49-F238E27FC236}">
                  <a16:creationId xmlns:a16="http://schemas.microsoft.com/office/drawing/2014/main" id="{ACB282E9-0AA2-DAEF-E6A0-2697B2CCFC04}"/>
                </a:ext>
              </a:extLst>
            </p:cNvPr>
            <p:cNvGrpSpPr/>
            <p:nvPr/>
          </p:nvGrpSpPr>
          <p:grpSpPr>
            <a:xfrm>
              <a:off x="511098" y="1570733"/>
              <a:ext cx="2324275" cy="207833"/>
              <a:chOff x="733426" y="1387609"/>
              <a:chExt cx="2126583" cy="207833"/>
            </a:xfrm>
          </p:grpSpPr>
          <p:cxnSp>
            <p:nvCxnSpPr>
              <p:cNvPr id="90" name="直線コネクタ 89">
                <a:extLst>
                  <a:ext uri="{FF2B5EF4-FFF2-40B4-BE49-F238E27FC236}">
                    <a16:creationId xmlns:a16="http://schemas.microsoft.com/office/drawing/2014/main" id="{F9A77BDA-6E73-8A16-919D-DD1024C2DC80}"/>
                  </a:ext>
                </a:extLst>
              </p:cNvPr>
              <p:cNvCxnSpPr>
                <a:cxnSpLocks/>
              </p:cNvCxnSpPr>
              <p:nvPr/>
            </p:nvCxnSpPr>
            <p:spPr>
              <a:xfrm>
                <a:off x="733426" y="1490135"/>
                <a:ext cx="212658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1" name="正方形/長方形 90">
                <a:extLst>
                  <a:ext uri="{FF2B5EF4-FFF2-40B4-BE49-F238E27FC236}">
                    <a16:creationId xmlns:a16="http://schemas.microsoft.com/office/drawing/2014/main" id="{F2B2BF29-12CB-1846-BDBC-D5014F3AA167}"/>
                  </a:ext>
                </a:extLst>
              </p:cNvPr>
              <p:cNvSpPr/>
              <p:nvPr/>
            </p:nvSpPr>
            <p:spPr>
              <a:xfrm>
                <a:off x="1320754" y="1387609"/>
                <a:ext cx="951929" cy="207833"/>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分析の構成</a:t>
                </a:r>
              </a:p>
            </p:txBody>
          </p:sp>
        </p:grpSp>
        <p:sp>
          <p:nvSpPr>
            <p:cNvPr id="87" name="正方形/長方形 86">
              <a:extLst>
                <a:ext uri="{FF2B5EF4-FFF2-40B4-BE49-F238E27FC236}">
                  <a16:creationId xmlns:a16="http://schemas.microsoft.com/office/drawing/2014/main" id="{A6DA1CF8-6A16-E1F6-206F-BC37CB246E5E}"/>
                </a:ext>
              </a:extLst>
            </p:cNvPr>
            <p:cNvSpPr/>
            <p:nvPr/>
          </p:nvSpPr>
          <p:spPr>
            <a:xfrm>
              <a:off x="7682016" y="1915471"/>
              <a:ext cx="2500287" cy="2574196"/>
            </a:xfrm>
            <a:prstGeom prst="rect">
              <a:avLst/>
            </a:prstGeom>
            <a:noFill/>
            <a:ln w="9525">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観光消費額拡大（宿泊客数の増加・平準化、消費単価の向上）に向けて何に取り組むべきか</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を明らかにする</a:t>
              </a:r>
            </a:p>
          </p:txBody>
        </p:sp>
        <p:sp>
          <p:nvSpPr>
            <p:cNvPr id="88" name="正方形/長方形 87">
              <a:extLst>
                <a:ext uri="{FF2B5EF4-FFF2-40B4-BE49-F238E27FC236}">
                  <a16:creationId xmlns:a16="http://schemas.microsoft.com/office/drawing/2014/main" id="{15F7BC80-861E-F158-8AB2-589DCFC854DF}"/>
                </a:ext>
              </a:extLst>
            </p:cNvPr>
            <p:cNvSpPr/>
            <p:nvPr/>
          </p:nvSpPr>
          <p:spPr>
            <a:xfrm>
              <a:off x="7682016" y="4588159"/>
              <a:ext cx="2500287" cy="2155663"/>
            </a:xfrm>
            <a:prstGeom prst="rect">
              <a:avLst/>
            </a:prstGeom>
            <a:noFill/>
            <a:ln w="9525">
              <a:solidFill>
                <a:srgbClr val="D2D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観光振興を通じて地域の</a:t>
              </a:r>
              <a:endParaRPr kumimoji="1" lang="en-US" altLang="ja-JP"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メリット</a:t>
              </a:r>
              <a:r>
                <a:rPr kumimoji="1" lang="en-US" altLang="ja-JP" sz="1600" b="1"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を創出し、循環できているか、どこで好循環が止まっているか</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を明らかにする</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例えば、地域の付加価値向上、住民の雇用創出・所得向上、税収の増加、地域住民の誇り・愛着、など</a:t>
              </a:r>
              <a:endParaRPr kumimoji="1" lang="ja-JP" altLang="en-US" sz="16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06" name="グループ化 105">
              <a:extLst>
                <a:ext uri="{FF2B5EF4-FFF2-40B4-BE49-F238E27FC236}">
                  <a16:creationId xmlns:a16="http://schemas.microsoft.com/office/drawing/2014/main" id="{C94AFB68-A61E-FB63-B4AF-E56FC879ACAA}"/>
                </a:ext>
              </a:extLst>
            </p:cNvPr>
            <p:cNvGrpSpPr/>
            <p:nvPr/>
          </p:nvGrpSpPr>
          <p:grpSpPr>
            <a:xfrm>
              <a:off x="7682020" y="1570735"/>
              <a:ext cx="2500283" cy="207836"/>
              <a:chOff x="7603623" y="1387611"/>
              <a:chExt cx="2294178" cy="207836"/>
            </a:xfrm>
          </p:grpSpPr>
          <p:cxnSp>
            <p:nvCxnSpPr>
              <p:cNvPr id="92" name="直線コネクタ 91">
                <a:extLst>
                  <a:ext uri="{FF2B5EF4-FFF2-40B4-BE49-F238E27FC236}">
                    <a16:creationId xmlns:a16="http://schemas.microsoft.com/office/drawing/2014/main" id="{0B1CE378-A98E-CC22-AD57-356E001275F7}"/>
                  </a:ext>
                </a:extLst>
              </p:cNvPr>
              <p:cNvCxnSpPr>
                <a:cxnSpLocks/>
              </p:cNvCxnSpPr>
              <p:nvPr/>
            </p:nvCxnSpPr>
            <p:spPr>
              <a:xfrm>
                <a:off x="7603623" y="1490135"/>
                <a:ext cx="2294178"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正方形/長方形 92">
                <a:extLst>
                  <a:ext uri="{FF2B5EF4-FFF2-40B4-BE49-F238E27FC236}">
                    <a16:creationId xmlns:a16="http://schemas.microsoft.com/office/drawing/2014/main" id="{EE9B31B7-F5E3-B016-5B71-E35C4B575FE9}"/>
                  </a:ext>
                </a:extLst>
              </p:cNvPr>
              <p:cNvSpPr/>
              <p:nvPr/>
            </p:nvSpPr>
            <p:spPr>
              <a:xfrm>
                <a:off x="8282975" y="1387611"/>
                <a:ext cx="935474" cy="207836"/>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分析目的</a:t>
                </a:r>
              </a:p>
            </p:txBody>
          </p:sp>
        </p:grpSp>
        <p:sp>
          <p:nvSpPr>
            <p:cNvPr id="44" name="正方形/長方形 43">
              <a:extLst>
                <a:ext uri="{FF2B5EF4-FFF2-40B4-BE49-F238E27FC236}">
                  <a16:creationId xmlns:a16="http://schemas.microsoft.com/office/drawing/2014/main" id="{1749343F-6E97-1197-F341-49E64A792BE2}"/>
                </a:ext>
              </a:extLst>
            </p:cNvPr>
            <p:cNvSpPr/>
            <p:nvPr/>
          </p:nvSpPr>
          <p:spPr>
            <a:xfrm>
              <a:off x="4064501" y="2344973"/>
              <a:ext cx="3528179"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観光客数の推移を把握する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EE720B3B-3AB6-1E94-7B40-70E7894C8EA4}"/>
                </a:ext>
              </a:extLst>
            </p:cNvPr>
            <p:cNvSpPr/>
            <p:nvPr/>
          </p:nvSpPr>
          <p:spPr>
            <a:xfrm>
              <a:off x="4064501" y="2793050"/>
              <a:ext cx="3528179"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閑散期を把握する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a:extLst>
                <a:ext uri="{FF2B5EF4-FFF2-40B4-BE49-F238E27FC236}">
                  <a16:creationId xmlns:a16="http://schemas.microsoft.com/office/drawing/2014/main" id="{9A0EB0A6-B99C-785E-0108-5949F1BADD4C}"/>
                </a:ext>
              </a:extLst>
            </p:cNvPr>
            <p:cNvSpPr/>
            <p:nvPr/>
          </p:nvSpPr>
          <p:spPr>
            <a:xfrm>
              <a:off x="4064501" y="4137278"/>
              <a:ext cx="3528179"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消費単価向上のポイントを把握する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a:extLst>
                <a:ext uri="{FF2B5EF4-FFF2-40B4-BE49-F238E27FC236}">
                  <a16:creationId xmlns:a16="http://schemas.microsoft.com/office/drawing/2014/main" id="{13DB1A82-AED7-CEB8-1274-64A0975115DE}"/>
                </a:ext>
              </a:extLst>
            </p:cNvPr>
            <p:cNvSpPr/>
            <p:nvPr/>
          </p:nvSpPr>
          <p:spPr>
            <a:xfrm>
              <a:off x="4064501" y="3689202"/>
              <a:ext cx="3528179"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宿泊客のターゲット層を把握する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AE7C91DE-42C7-B336-FE37-B9F11B902EDB}"/>
                </a:ext>
              </a:extLst>
            </p:cNvPr>
            <p:cNvSpPr/>
            <p:nvPr/>
          </p:nvSpPr>
          <p:spPr>
            <a:xfrm>
              <a:off x="4064501" y="3241126"/>
              <a:ext cx="3528179"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滞在日数増加のポイントを把握する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71">
              <a:extLst>
                <a:ext uri="{FF2B5EF4-FFF2-40B4-BE49-F238E27FC236}">
                  <a16:creationId xmlns:a16="http://schemas.microsoft.com/office/drawing/2014/main" id="{5428B0F1-CD38-2B21-3523-814BB4C560BA}"/>
                </a:ext>
              </a:extLst>
            </p:cNvPr>
            <p:cNvSpPr/>
            <p:nvPr/>
          </p:nvSpPr>
          <p:spPr>
            <a:xfrm>
              <a:off x="2924714" y="4585354"/>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付加価値額・労働生産性の伸びを把握する</a:t>
              </a:r>
            </a:p>
          </p:txBody>
        </p:sp>
        <p:sp>
          <p:nvSpPr>
            <p:cNvPr id="77" name="正方形/長方形 76">
              <a:extLst>
                <a:ext uri="{FF2B5EF4-FFF2-40B4-BE49-F238E27FC236}">
                  <a16:creationId xmlns:a16="http://schemas.microsoft.com/office/drawing/2014/main" id="{0727EE8F-D65D-069F-560F-EC651E4BBD06}"/>
                </a:ext>
              </a:extLst>
            </p:cNvPr>
            <p:cNvSpPr/>
            <p:nvPr/>
          </p:nvSpPr>
          <p:spPr>
            <a:xfrm>
              <a:off x="2924714" y="5033430"/>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事業所数の推移を把握する</a:t>
              </a:r>
            </a:p>
          </p:txBody>
        </p:sp>
        <p:sp>
          <p:nvSpPr>
            <p:cNvPr id="78" name="正方形/長方形 77">
              <a:extLst>
                <a:ext uri="{FF2B5EF4-FFF2-40B4-BE49-F238E27FC236}">
                  <a16:creationId xmlns:a16="http://schemas.microsoft.com/office/drawing/2014/main" id="{929D226F-2B2A-5904-1CF8-57EBDE37F4AC}"/>
                </a:ext>
              </a:extLst>
            </p:cNvPr>
            <p:cNvSpPr/>
            <p:nvPr/>
          </p:nvSpPr>
          <p:spPr>
            <a:xfrm>
              <a:off x="2924714" y="5481506"/>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住民の雇用・所得の伸びを把握する</a:t>
              </a:r>
            </a:p>
          </p:txBody>
        </p:sp>
        <p:sp>
          <p:nvSpPr>
            <p:cNvPr id="79" name="正方形/長方形 78">
              <a:extLst>
                <a:ext uri="{FF2B5EF4-FFF2-40B4-BE49-F238E27FC236}">
                  <a16:creationId xmlns:a16="http://schemas.microsoft.com/office/drawing/2014/main" id="{7ED3503D-EC04-F0C8-03F3-0C9FFA116536}"/>
                </a:ext>
              </a:extLst>
            </p:cNvPr>
            <p:cNvSpPr/>
            <p:nvPr/>
          </p:nvSpPr>
          <p:spPr>
            <a:xfrm>
              <a:off x="2924714" y="5929582"/>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地方公共団体の税収を把握する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0" name="正方形/長方形 79">
              <a:extLst>
                <a:ext uri="{FF2B5EF4-FFF2-40B4-BE49-F238E27FC236}">
                  <a16:creationId xmlns:a16="http://schemas.microsoft.com/office/drawing/2014/main" id="{0B7553DA-0A15-1075-0116-D9C42BB1F547}"/>
                </a:ext>
              </a:extLst>
            </p:cNvPr>
            <p:cNvSpPr/>
            <p:nvPr/>
          </p:nvSpPr>
          <p:spPr>
            <a:xfrm>
              <a:off x="2924714" y="6377659"/>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住民の観光への理解、地域への誇り・愛着を把握する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1" name="正方形/長方形 80">
              <a:extLst>
                <a:ext uri="{FF2B5EF4-FFF2-40B4-BE49-F238E27FC236}">
                  <a16:creationId xmlns:a16="http://schemas.microsoft.com/office/drawing/2014/main" id="{AAF2D2FE-EA83-6CAC-DEE8-A6025EBEB0C4}"/>
                </a:ext>
              </a:extLst>
            </p:cNvPr>
            <p:cNvSpPr/>
            <p:nvPr/>
          </p:nvSpPr>
          <p:spPr>
            <a:xfrm>
              <a:off x="2924710" y="1896897"/>
              <a:ext cx="4667966" cy="374396"/>
            </a:xfrm>
            <a:prstGeom prst="rect">
              <a:avLst/>
            </a:prstGeom>
            <a:solidFill>
              <a:schemeClr val="tx2">
                <a:lumMod val="20000"/>
                <a:lumOff val="80000"/>
              </a:schemeClr>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観光消費額の傾向を把握する</a:t>
              </a: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05" name="グループ化 104">
              <a:extLst>
                <a:ext uri="{FF2B5EF4-FFF2-40B4-BE49-F238E27FC236}">
                  <a16:creationId xmlns:a16="http://schemas.microsoft.com/office/drawing/2014/main" id="{5986EB0C-7315-76CD-858A-B5607329E775}"/>
                </a:ext>
              </a:extLst>
            </p:cNvPr>
            <p:cNvGrpSpPr/>
            <p:nvPr/>
          </p:nvGrpSpPr>
          <p:grpSpPr>
            <a:xfrm>
              <a:off x="2924714" y="1570734"/>
              <a:ext cx="4695635" cy="205050"/>
              <a:chOff x="2996156" y="1387610"/>
              <a:chExt cx="4471319" cy="205050"/>
            </a:xfrm>
          </p:grpSpPr>
          <p:cxnSp>
            <p:nvCxnSpPr>
              <p:cNvPr id="94" name="直線コネクタ 93">
                <a:extLst>
                  <a:ext uri="{FF2B5EF4-FFF2-40B4-BE49-F238E27FC236}">
                    <a16:creationId xmlns:a16="http://schemas.microsoft.com/office/drawing/2014/main" id="{1709C8E3-A6C2-293E-43BD-05C0504468A6}"/>
                  </a:ext>
                </a:extLst>
              </p:cNvPr>
              <p:cNvCxnSpPr>
                <a:cxnSpLocks/>
              </p:cNvCxnSpPr>
              <p:nvPr/>
            </p:nvCxnSpPr>
            <p:spPr>
              <a:xfrm>
                <a:off x="2996156" y="1490135"/>
                <a:ext cx="447131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a:extLst>
                  <a:ext uri="{FF2B5EF4-FFF2-40B4-BE49-F238E27FC236}">
                    <a16:creationId xmlns:a16="http://schemas.microsoft.com/office/drawing/2014/main" id="{DD57D3D1-89F3-3D70-938A-780EE313CB1C}"/>
                  </a:ext>
                </a:extLst>
              </p:cNvPr>
              <p:cNvSpPr/>
              <p:nvPr/>
            </p:nvSpPr>
            <p:spPr>
              <a:xfrm>
                <a:off x="4764078" y="1387610"/>
                <a:ext cx="935474" cy="205050"/>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分析フロー</a:t>
                </a:r>
              </a:p>
            </p:txBody>
          </p:sp>
        </p:grpSp>
        <p:sp>
          <p:nvSpPr>
            <p:cNvPr id="82" name="正方形/長方形 81">
              <a:extLst>
                <a:ext uri="{FF2B5EF4-FFF2-40B4-BE49-F238E27FC236}">
                  <a16:creationId xmlns:a16="http://schemas.microsoft.com/office/drawing/2014/main" id="{64ECF63D-B03C-3D0A-1EB9-174BECC1EF0C}"/>
                </a:ext>
              </a:extLst>
            </p:cNvPr>
            <p:cNvSpPr/>
            <p:nvPr/>
          </p:nvSpPr>
          <p:spPr>
            <a:xfrm>
              <a:off x="2924714" y="2344973"/>
              <a:ext cx="1078119" cy="1718629"/>
            </a:xfrm>
            <a:prstGeom prst="rect">
              <a:avLst/>
            </a:prstGeom>
            <a:solidFill>
              <a:schemeClr val="tx2">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宿泊客数を</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増やす・</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平準化する</a:t>
              </a:r>
            </a:p>
          </p:txBody>
        </p:sp>
        <p:sp>
          <p:nvSpPr>
            <p:cNvPr id="83" name="正方形/長方形 82">
              <a:extLst>
                <a:ext uri="{FF2B5EF4-FFF2-40B4-BE49-F238E27FC236}">
                  <a16:creationId xmlns:a16="http://schemas.microsoft.com/office/drawing/2014/main" id="{FFCAAA2A-37DD-1040-ECB9-F49C6242A55A}"/>
                </a:ext>
              </a:extLst>
            </p:cNvPr>
            <p:cNvSpPr/>
            <p:nvPr/>
          </p:nvSpPr>
          <p:spPr>
            <a:xfrm>
              <a:off x="2924714" y="4137278"/>
              <a:ext cx="1078119" cy="374400"/>
            </a:xfrm>
            <a:prstGeom prst="rect">
              <a:avLst/>
            </a:prstGeom>
            <a:solidFill>
              <a:schemeClr val="tx2">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単価を上げる</a:t>
              </a:r>
            </a:p>
          </p:txBody>
        </p:sp>
      </p:grpSp>
    </p:spTree>
    <p:extLst>
      <p:ext uri="{BB962C8B-B14F-4D97-AF65-F5344CB8AC3E}">
        <p14:creationId xmlns:p14="http://schemas.microsoft.com/office/powerpoint/2010/main" val="273819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7830-ADD6-D2F9-B232-0B8591CDED0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1C7AB12-7A0E-2DBB-260A-9603245D5D26}"/>
              </a:ext>
            </a:extLst>
          </p:cNvPr>
          <p:cNvSpPr>
            <a:spLocks noGrp="1"/>
          </p:cNvSpPr>
          <p:nvPr>
            <p:ph type="title"/>
          </p:nvPr>
        </p:nvSpPr>
        <p:spPr/>
        <p:txBody>
          <a:bodyPr vert="horz"/>
          <a:lstStyle/>
          <a:p>
            <a:r>
              <a:rPr lang="ja-JP" altLang="en-US"/>
              <a:t>分析の全体像（詳細版）</a:t>
            </a:r>
          </a:p>
        </p:txBody>
      </p:sp>
      <p:sp>
        <p:nvSpPr>
          <p:cNvPr id="12" name="Text Placeholder 7">
            <a:extLst>
              <a:ext uri="{FF2B5EF4-FFF2-40B4-BE49-F238E27FC236}">
                <a16:creationId xmlns:a16="http://schemas.microsoft.com/office/drawing/2014/main" id="{09B00EF3-7DD7-C0B5-2C27-D7EB358749F6}"/>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lvl1pPr marL="342900" indent="-342900" algn="l" defTabSz="914400" rtl="0" eaLnBrk="1" latinLnBrk="0" hangingPunct="1">
              <a:spcBef>
                <a:spcPts val="600"/>
              </a:spcBef>
              <a:spcAft>
                <a:spcPts val="600"/>
              </a:spcAft>
              <a:buClr>
                <a:srgbClr val="002060"/>
              </a:buClr>
              <a:buFont typeface="Wingdings" panose="05000000000000000000" pitchFamily="2" charset="2"/>
              <a:buChar char="l"/>
              <a:defRPr kumimoji="1" lang="ja-JP" altLang="en-US" sz="2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ts val="600"/>
              </a:spcBef>
              <a:spcAft>
                <a:spcPts val="600"/>
              </a:spcAft>
              <a:buFont typeface="Arial" pitchFamily="34" charset="0"/>
              <a:buChar char="–"/>
              <a:defRPr kumimoji="1" sz="1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ts val="600"/>
              </a:spcBef>
              <a:spcAft>
                <a:spcPts val="600"/>
              </a:spcAft>
              <a:buFont typeface="Arial" pitchFamily="34" charset="0"/>
              <a:buChar char="•"/>
              <a:defRPr kumimoji="1" sz="10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4310" marR="0" lvl="0" indent="-194310" algn="l" defTabSz="987095" rtl="0" eaLnBrk="1" fontAlgn="auto" latinLnBrk="0" hangingPunct="1">
              <a:lnSpc>
                <a:spcPct val="100000"/>
              </a:lnSpc>
              <a:spcBef>
                <a:spcPts val="0"/>
              </a:spcBef>
              <a:spcAft>
                <a:spcPts val="0"/>
              </a:spcAft>
              <a:buClr>
                <a:srgbClr val="002060"/>
              </a:buClr>
              <a:buSzTx/>
              <a:buFont typeface="Wingdings" panose="05000000000000000000" pitchFamily="2" charset="2"/>
              <a:buChar char="l"/>
              <a:tabLst/>
              <a:defRPr/>
            </a:pPr>
            <a:r>
              <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t>ステップに沿って分析を行うことで、観光消費額拡大、地域社会・経済の好循環に向けた地域課題を特定する。</a:t>
            </a:r>
          </a:p>
        </p:txBody>
      </p:sp>
      <p:sp>
        <p:nvSpPr>
          <p:cNvPr id="13" name="スライド番号プレースホルダー 4">
            <a:extLst>
              <a:ext uri="{FF2B5EF4-FFF2-40B4-BE49-F238E27FC236}">
                <a16:creationId xmlns:a16="http://schemas.microsoft.com/office/drawing/2014/main" id="{30D741C2-C71E-0830-2B3F-7C0E5E51833B}"/>
              </a:ext>
            </a:extLst>
          </p:cNvPr>
          <p:cNvSpPr>
            <a:spLocks noGrp="1"/>
          </p:cNvSpPr>
          <p:nvPr>
            <p:ph type="sldNum" sz="quarter" idx="12"/>
          </p:nvPr>
        </p:nvSpPr>
        <p:spPr>
          <a:xfrm>
            <a:off x="8209818" y="7194496"/>
            <a:ext cx="2495127" cy="40256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A05B3-115D-4D5B-96FB-44B1C24AEF8C}" type="slidenum">
              <a:rPr kumimoji="1" lang="ja-JP" altLang="en-US" sz="1511"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511"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cxnSp>
        <p:nvCxnSpPr>
          <p:cNvPr id="8" name="直線コネクタ 7">
            <a:extLst>
              <a:ext uri="{FF2B5EF4-FFF2-40B4-BE49-F238E27FC236}">
                <a16:creationId xmlns:a16="http://schemas.microsoft.com/office/drawing/2014/main" id="{089B72C6-6735-9812-45BD-64F4A78F8B51}"/>
              </a:ext>
            </a:extLst>
          </p:cNvPr>
          <p:cNvCxnSpPr>
            <a:cxnSpLocks/>
          </p:cNvCxnSpPr>
          <p:nvPr/>
        </p:nvCxnSpPr>
        <p:spPr>
          <a:xfrm flipV="1">
            <a:off x="215926" y="1460417"/>
            <a:ext cx="2644083" cy="139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74D6367B-B6AC-2222-FE21-0E0E927C9594}"/>
              </a:ext>
            </a:extLst>
          </p:cNvPr>
          <p:cNvSpPr/>
          <p:nvPr/>
        </p:nvSpPr>
        <p:spPr>
          <a:xfrm>
            <a:off x="1000941" y="1357196"/>
            <a:ext cx="865389" cy="207833"/>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分析フロー</a:t>
            </a:r>
          </a:p>
        </p:txBody>
      </p:sp>
      <p:grpSp>
        <p:nvGrpSpPr>
          <p:cNvPr id="21" name="グループ化 20">
            <a:extLst>
              <a:ext uri="{FF2B5EF4-FFF2-40B4-BE49-F238E27FC236}">
                <a16:creationId xmlns:a16="http://schemas.microsoft.com/office/drawing/2014/main" id="{708832B7-FA8A-0B7B-21BB-63B2B7BDC249}"/>
              </a:ext>
            </a:extLst>
          </p:cNvPr>
          <p:cNvGrpSpPr/>
          <p:nvPr/>
        </p:nvGrpSpPr>
        <p:grpSpPr>
          <a:xfrm>
            <a:off x="215926" y="1621787"/>
            <a:ext cx="1194873" cy="3004941"/>
            <a:chOff x="558598" y="2641602"/>
            <a:chExt cx="1737561" cy="961813"/>
          </a:xfrm>
          <a:solidFill>
            <a:schemeClr val="accent6"/>
          </a:solidFill>
        </p:grpSpPr>
        <p:sp>
          <p:nvSpPr>
            <p:cNvPr id="22" name="矢印: 五方向 21">
              <a:extLst>
                <a:ext uri="{FF2B5EF4-FFF2-40B4-BE49-F238E27FC236}">
                  <a16:creationId xmlns:a16="http://schemas.microsoft.com/office/drawing/2014/main" id="{AA10A436-ADF8-73FD-882D-E06F47586455}"/>
                </a:ext>
              </a:extLst>
            </p:cNvPr>
            <p:cNvSpPr/>
            <p:nvPr/>
          </p:nvSpPr>
          <p:spPr>
            <a:xfrm rot="5400000">
              <a:off x="946472" y="2253728"/>
              <a:ext cx="961813" cy="1737561"/>
            </a:xfrm>
            <a:prstGeom prst="homePlate">
              <a:avLst>
                <a:gd name="adj" fmla="val 25352"/>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a:extLst>
                <a:ext uri="{FF2B5EF4-FFF2-40B4-BE49-F238E27FC236}">
                  <a16:creationId xmlns:a16="http://schemas.microsoft.com/office/drawing/2014/main" id="{04BBE4B1-AE42-8D1A-8F1C-1975677DB438}"/>
                </a:ext>
              </a:extLst>
            </p:cNvPr>
            <p:cNvSpPr/>
            <p:nvPr/>
          </p:nvSpPr>
          <p:spPr>
            <a:xfrm>
              <a:off x="609398" y="2855440"/>
              <a:ext cx="1635960" cy="534137"/>
            </a:xfrm>
            <a:prstGeom prst="rect">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国内・</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インバウンドの消費額拡大に</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向けたポイントを把握する</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24" name="正方形/長方形 23">
            <a:extLst>
              <a:ext uri="{FF2B5EF4-FFF2-40B4-BE49-F238E27FC236}">
                <a16:creationId xmlns:a16="http://schemas.microsoft.com/office/drawing/2014/main" id="{BCA07304-298C-EC87-FA0C-FCAEBA6F0DCE}"/>
              </a:ext>
            </a:extLst>
          </p:cNvPr>
          <p:cNvSpPr/>
          <p:nvPr/>
        </p:nvSpPr>
        <p:spPr>
          <a:xfrm>
            <a:off x="1866330" y="2128494"/>
            <a:ext cx="993679"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観光客数の推移</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790DDA0F-5CD9-07F5-4E84-1FC7036CE8B6}"/>
              </a:ext>
            </a:extLst>
          </p:cNvPr>
          <p:cNvSpPr/>
          <p:nvPr/>
        </p:nvSpPr>
        <p:spPr>
          <a:xfrm>
            <a:off x="1866330" y="2635200"/>
            <a:ext cx="993679"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閑散期</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a:extLst>
              <a:ext uri="{FF2B5EF4-FFF2-40B4-BE49-F238E27FC236}">
                <a16:creationId xmlns:a16="http://schemas.microsoft.com/office/drawing/2014/main" id="{77CE7974-CE4A-D2F0-309E-ADF4BE267655}"/>
              </a:ext>
            </a:extLst>
          </p:cNvPr>
          <p:cNvSpPr/>
          <p:nvPr/>
        </p:nvSpPr>
        <p:spPr>
          <a:xfrm>
            <a:off x="1866330" y="4155318"/>
            <a:ext cx="993679"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消費単価向上のポイント</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a:extLst>
              <a:ext uri="{FF2B5EF4-FFF2-40B4-BE49-F238E27FC236}">
                <a16:creationId xmlns:a16="http://schemas.microsoft.com/office/drawing/2014/main" id="{8CB80FE5-7E5C-EF04-0F8A-A4C67CD08FDD}"/>
              </a:ext>
            </a:extLst>
          </p:cNvPr>
          <p:cNvSpPr/>
          <p:nvPr/>
        </p:nvSpPr>
        <p:spPr>
          <a:xfrm>
            <a:off x="1866330" y="3648612"/>
            <a:ext cx="993679"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宿泊客の</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ターゲット層</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a:extLst>
              <a:ext uri="{FF2B5EF4-FFF2-40B4-BE49-F238E27FC236}">
                <a16:creationId xmlns:a16="http://schemas.microsoft.com/office/drawing/2014/main" id="{236EE94D-A2ED-577E-4BEC-4A994F71D4CE}"/>
              </a:ext>
            </a:extLst>
          </p:cNvPr>
          <p:cNvSpPr/>
          <p:nvPr/>
        </p:nvSpPr>
        <p:spPr>
          <a:xfrm>
            <a:off x="1866330" y="3141906"/>
            <a:ext cx="993679"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滞在日数増加</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のポイント</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7" name="グループ化 36">
            <a:extLst>
              <a:ext uri="{FF2B5EF4-FFF2-40B4-BE49-F238E27FC236}">
                <a16:creationId xmlns:a16="http://schemas.microsoft.com/office/drawing/2014/main" id="{4D53BD83-F575-3260-67EC-B387CA7387F2}"/>
              </a:ext>
            </a:extLst>
          </p:cNvPr>
          <p:cNvGrpSpPr/>
          <p:nvPr/>
        </p:nvGrpSpPr>
        <p:grpSpPr>
          <a:xfrm>
            <a:off x="215926" y="4662024"/>
            <a:ext cx="1194873" cy="2731314"/>
            <a:chOff x="558598" y="2641602"/>
            <a:chExt cx="1737561" cy="961813"/>
          </a:xfrm>
          <a:solidFill>
            <a:schemeClr val="accent6"/>
          </a:solidFill>
        </p:grpSpPr>
        <p:sp>
          <p:nvSpPr>
            <p:cNvPr id="38" name="矢印: 五方向 37">
              <a:extLst>
                <a:ext uri="{FF2B5EF4-FFF2-40B4-BE49-F238E27FC236}">
                  <a16:creationId xmlns:a16="http://schemas.microsoft.com/office/drawing/2014/main" id="{7DDF4EE1-A903-780E-6165-1C928A05897C}"/>
                </a:ext>
              </a:extLst>
            </p:cNvPr>
            <p:cNvSpPr/>
            <p:nvPr/>
          </p:nvSpPr>
          <p:spPr>
            <a:xfrm rot="5400000">
              <a:off x="946472" y="2253728"/>
              <a:ext cx="961813" cy="1737561"/>
            </a:xfrm>
            <a:prstGeom prst="homePlate">
              <a:avLst>
                <a:gd name="adj" fmla="val 25352"/>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87036527-6CF4-7894-6B63-BEC83616B7DD}"/>
                </a:ext>
              </a:extLst>
            </p:cNvPr>
            <p:cNvSpPr/>
            <p:nvPr/>
          </p:nvSpPr>
          <p:spPr>
            <a:xfrm>
              <a:off x="609398" y="2855440"/>
              <a:ext cx="1635960" cy="534137"/>
            </a:xfrm>
            <a:prstGeom prst="rect">
              <a:avLst/>
            </a:prstGeom>
            <a:grpFill/>
            <a:ln w="19050">
              <a:noFill/>
            </a:ln>
          </p:spPr>
          <p:txBody>
            <a:bodyPr wrap="square" lIns="0" tIns="0" rIns="0" bIns="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観光振興が</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地域社会・</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経済の好循環を生んでいるか</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把握する</a:t>
              </a:r>
              <a:endParaRPr kumimoji="1" lang="en-US" altLang="ja-JP" sz="14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40" name="正方形/長方形 39">
            <a:extLst>
              <a:ext uri="{FF2B5EF4-FFF2-40B4-BE49-F238E27FC236}">
                <a16:creationId xmlns:a16="http://schemas.microsoft.com/office/drawing/2014/main" id="{8D97106C-4EBE-55BA-5C98-06D4F57B2E62}"/>
              </a:ext>
            </a:extLst>
          </p:cNvPr>
          <p:cNvSpPr/>
          <p:nvPr/>
        </p:nvSpPr>
        <p:spPr>
          <a:xfrm>
            <a:off x="1458568" y="4662024"/>
            <a:ext cx="1401441" cy="548988"/>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付加価値額・</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労働生産性の</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伸びを把握する</a:t>
            </a:r>
          </a:p>
        </p:txBody>
      </p:sp>
      <p:sp>
        <p:nvSpPr>
          <p:cNvPr id="41" name="正方形/長方形 40">
            <a:extLst>
              <a:ext uri="{FF2B5EF4-FFF2-40B4-BE49-F238E27FC236}">
                <a16:creationId xmlns:a16="http://schemas.microsoft.com/office/drawing/2014/main" id="{26F2D6F9-0888-F33F-95DD-B0415E472BF1}"/>
              </a:ext>
            </a:extLst>
          </p:cNvPr>
          <p:cNvSpPr/>
          <p:nvPr/>
        </p:nvSpPr>
        <p:spPr>
          <a:xfrm>
            <a:off x="1458568" y="5246299"/>
            <a:ext cx="1401441" cy="471600"/>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事業所数の推移</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p>
        </p:txBody>
      </p:sp>
      <p:sp>
        <p:nvSpPr>
          <p:cNvPr id="46" name="正方形/長方形 45">
            <a:extLst>
              <a:ext uri="{FF2B5EF4-FFF2-40B4-BE49-F238E27FC236}">
                <a16:creationId xmlns:a16="http://schemas.microsoft.com/office/drawing/2014/main" id="{34D64D3F-D14C-E447-0851-0725F753F7CF}"/>
              </a:ext>
            </a:extLst>
          </p:cNvPr>
          <p:cNvSpPr/>
          <p:nvPr/>
        </p:nvSpPr>
        <p:spPr>
          <a:xfrm>
            <a:off x="1458568" y="5753186"/>
            <a:ext cx="1401441" cy="548988"/>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住民の雇用・所得</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の伸びを把握する</a:t>
            </a:r>
          </a:p>
        </p:txBody>
      </p:sp>
      <p:sp>
        <p:nvSpPr>
          <p:cNvPr id="48" name="正方形/長方形 47">
            <a:extLst>
              <a:ext uri="{FF2B5EF4-FFF2-40B4-BE49-F238E27FC236}">
                <a16:creationId xmlns:a16="http://schemas.microsoft.com/office/drawing/2014/main" id="{3C2D74B3-5143-25C1-0A60-27EE0C06451D}"/>
              </a:ext>
            </a:extLst>
          </p:cNvPr>
          <p:cNvSpPr/>
          <p:nvPr/>
        </p:nvSpPr>
        <p:spPr>
          <a:xfrm>
            <a:off x="1458568" y="6337461"/>
            <a:ext cx="1401441" cy="471600"/>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地方公共団体の税収</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9F3B950A-0290-3F23-93BA-69C074D3EE5A}"/>
              </a:ext>
            </a:extLst>
          </p:cNvPr>
          <p:cNvSpPr/>
          <p:nvPr/>
        </p:nvSpPr>
        <p:spPr>
          <a:xfrm>
            <a:off x="1458568" y="6844350"/>
            <a:ext cx="1401441" cy="548988"/>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住民の観光への理解、地域への誇り・愛着</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7" name="グループ化 16">
            <a:extLst>
              <a:ext uri="{FF2B5EF4-FFF2-40B4-BE49-F238E27FC236}">
                <a16:creationId xmlns:a16="http://schemas.microsoft.com/office/drawing/2014/main" id="{7414033A-5BF6-6B00-7981-7EC456C11BCB}"/>
              </a:ext>
            </a:extLst>
          </p:cNvPr>
          <p:cNvGrpSpPr/>
          <p:nvPr/>
        </p:nvGrpSpPr>
        <p:grpSpPr>
          <a:xfrm>
            <a:off x="7701263" y="1357194"/>
            <a:ext cx="2736862" cy="207836"/>
            <a:chOff x="7603623" y="1387611"/>
            <a:chExt cx="2834502" cy="207836"/>
          </a:xfrm>
        </p:grpSpPr>
        <p:cxnSp>
          <p:nvCxnSpPr>
            <p:cNvPr id="58" name="直線コネクタ 57">
              <a:extLst>
                <a:ext uri="{FF2B5EF4-FFF2-40B4-BE49-F238E27FC236}">
                  <a16:creationId xmlns:a16="http://schemas.microsoft.com/office/drawing/2014/main" id="{F90400B9-FF55-006B-C047-0F5E701BB360}"/>
                </a:ext>
              </a:extLst>
            </p:cNvPr>
            <p:cNvCxnSpPr>
              <a:cxnSpLocks/>
            </p:cNvCxnSpPr>
            <p:nvPr/>
          </p:nvCxnSpPr>
          <p:spPr>
            <a:xfrm>
              <a:off x="7603623" y="1491529"/>
              <a:ext cx="283450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F06CA598-92B4-1435-094C-8B3B063A83A5}"/>
                </a:ext>
              </a:extLst>
            </p:cNvPr>
            <p:cNvSpPr/>
            <p:nvPr/>
          </p:nvSpPr>
          <p:spPr>
            <a:xfrm>
              <a:off x="8454332" y="1387611"/>
              <a:ext cx="1133086" cy="207836"/>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分析データ</a:t>
              </a:r>
            </a:p>
          </p:txBody>
        </p:sp>
      </p:grpSp>
      <p:sp>
        <p:nvSpPr>
          <p:cNvPr id="61" name="正方形/長方形 60">
            <a:extLst>
              <a:ext uri="{FF2B5EF4-FFF2-40B4-BE49-F238E27FC236}">
                <a16:creationId xmlns:a16="http://schemas.microsoft.com/office/drawing/2014/main" id="{3408EECD-1EAA-1CA5-D1BB-4CFCF6FE7CCD}"/>
              </a:ext>
            </a:extLst>
          </p:cNvPr>
          <p:cNvSpPr/>
          <p:nvPr/>
        </p:nvSpPr>
        <p:spPr>
          <a:xfrm>
            <a:off x="7701263" y="2128566"/>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altLang="ja-JP" sz="800">
                <a:solidFill>
                  <a:schemeClr val="tx1"/>
                </a:solidFill>
                <a:latin typeface="Meiryo UI" panose="020B0604030504040204" pitchFamily="50" charset="-128"/>
                <a:ea typeface="Meiryo UI" panose="020B0604030504040204" pitchFamily="50" charset="-128"/>
              </a:rPr>
              <a:t>【</a:t>
            </a:r>
            <a:r>
              <a:rPr lang="ja-JP" altLang="en-US" sz="800">
                <a:solidFill>
                  <a:schemeClr val="tx1"/>
                </a:solidFill>
                <a:latin typeface="Meiryo UI" panose="020B0604030504040204" pitchFamily="50" charset="-128"/>
                <a:ea typeface="Meiryo UI" panose="020B0604030504040204" pitchFamily="50" charset="-128"/>
              </a:rPr>
              <a:t>統計</a:t>
            </a:r>
            <a:r>
              <a:rPr lang="en-US" altLang="ja-JP" sz="800">
                <a:solidFill>
                  <a:schemeClr val="tx1"/>
                </a:solidFill>
                <a:latin typeface="Meiryo UI" panose="020B0604030504040204" pitchFamily="50" charset="-128"/>
                <a:ea typeface="Meiryo UI" panose="020B0604030504040204" pitchFamily="50" charset="-128"/>
              </a:rPr>
              <a:t>】</a:t>
            </a:r>
            <a:r>
              <a:rPr kumimoji="1" lang="ja-JP" altLang="en-US" sz="800" b="0" i="0" u="none" strike="noStrike" kern="1200" cap="none" spc="0" normalizeH="0" baseline="0" noProof="0">
                <a:ln>
                  <a:noFill/>
                </a:ln>
                <a:solidFill>
                  <a:srgbClr val="3399FF"/>
                </a:solidFill>
                <a:effectLst/>
                <a:uLnTx/>
                <a:uFillTx/>
                <a:latin typeface="Meiryo UI" panose="020B0604030504040204" pitchFamily="50" charset="-128"/>
                <a:ea typeface="Meiryo UI" panose="020B0604030504040204" pitchFamily="50" charset="-128"/>
                <a:cs typeface="+mn-cs"/>
                <a:hlinkClick r:id="rId3">
                  <a:extLst>
                    <a:ext uri="{A12FA001-AC4F-418D-AE19-62706E023703}">
                      <ahyp:hlinkClr xmlns:ahyp="http://schemas.microsoft.com/office/drawing/2018/hyperlinkcolor" val="tx"/>
                    </a:ext>
                  </a:extLst>
                </a:hlinkClick>
              </a:rPr>
              <a:t>デジタル観光統計オープンデータ</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観光予報プラットフォーム</a:t>
            </a:r>
            <a:endPar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観光庁 宿泊旅行統計調査（</a:t>
            </a:r>
            <a:r>
              <a:rPr kumimoji="1"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2</a:t>
            </a:r>
            <a:r>
              <a:rPr kumimoji="1"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4"/>
              </a:rPr>
              <a:t>次速報・確報）</a:t>
            </a:r>
            <a:r>
              <a:rPr kumimoji="1" lang="en-US" altLang="ja-JP" sz="8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62" name="正方形/長方形 61">
            <a:extLst>
              <a:ext uri="{FF2B5EF4-FFF2-40B4-BE49-F238E27FC236}">
                <a16:creationId xmlns:a16="http://schemas.microsoft.com/office/drawing/2014/main" id="{2390785B-9DCA-F94E-81C5-94CEC0C357D0}"/>
              </a:ext>
            </a:extLst>
          </p:cNvPr>
          <p:cNvSpPr/>
          <p:nvPr/>
        </p:nvSpPr>
        <p:spPr>
          <a:xfrm>
            <a:off x="7701263" y="2635344"/>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3"/>
              </a:rPr>
              <a:t>デジタル観光統計オープンデータ</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観光予報プラットフォーム</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62">
            <a:extLst>
              <a:ext uri="{FF2B5EF4-FFF2-40B4-BE49-F238E27FC236}">
                <a16:creationId xmlns:a16="http://schemas.microsoft.com/office/drawing/2014/main" id="{2C0F4941-1FC3-6D43-5AE0-74923A7886FC}"/>
              </a:ext>
            </a:extLst>
          </p:cNvPr>
          <p:cNvSpPr/>
          <p:nvPr/>
        </p:nvSpPr>
        <p:spPr>
          <a:xfrm>
            <a:off x="7701263" y="4155678"/>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観光予報プラットフォーム</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63">
            <a:extLst>
              <a:ext uri="{FF2B5EF4-FFF2-40B4-BE49-F238E27FC236}">
                <a16:creationId xmlns:a16="http://schemas.microsoft.com/office/drawing/2014/main" id="{CD4E4638-2216-A02E-6663-F3DCF88530C1}"/>
              </a:ext>
            </a:extLst>
          </p:cNvPr>
          <p:cNvSpPr/>
          <p:nvPr/>
        </p:nvSpPr>
        <p:spPr>
          <a:xfrm>
            <a:off x="7701263" y="3648900"/>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5"/>
              </a:rPr>
              <a:t>居住都道府県別の延べ宿泊者数（日本人）の構成割合</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、など</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観光予報プラットフォーム</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4">
            <a:extLst>
              <a:ext uri="{FF2B5EF4-FFF2-40B4-BE49-F238E27FC236}">
                <a16:creationId xmlns:a16="http://schemas.microsoft.com/office/drawing/2014/main" id="{B3F716EF-C40B-BD31-4982-8A6E853D6282}"/>
              </a:ext>
            </a:extLst>
          </p:cNvPr>
          <p:cNvSpPr/>
          <p:nvPr/>
        </p:nvSpPr>
        <p:spPr>
          <a:xfrm>
            <a:off x="7701263" y="3142122"/>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0" lang="ja-JP" altLang="en-US" sz="1050" b="0" i="0" u="sng" strike="noStrike" kern="0" cap="none" spc="0" normalizeH="0" baseline="0" noProof="0" dirty="0">
                <a:ln>
                  <a:noFill/>
                </a:ln>
                <a:solidFill>
                  <a:srgbClr val="2678CA"/>
                </a:solidFill>
                <a:effectLst/>
                <a:uLnTx/>
                <a:uFillTx/>
                <a:latin typeface="Meiryo UI"/>
                <a:ea typeface="Meiryo UI"/>
                <a:cs typeface="+mn-cs"/>
                <a:hlinkClick r:id="rId6"/>
              </a:rPr>
              <a:t>属性別の延べ宿泊者数（総数）の推移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65">
            <a:extLst>
              <a:ext uri="{FF2B5EF4-FFF2-40B4-BE49-F238E27FC236}">
                <a16:creationId xmlns:a16="http://schemas.microsoft.com/office/drawing/2014/main" id="{9CA55A0B-DA26-35C8-5C01-DC442FC038FE}"/>
              </a:ext>
            </a:extLst>
          </p:cNvPr>
          <p:cNvSpPr/>
          <p:nvPr/>
        </p:nvSpPr>
        <p:spPr>
          <a:xfrm>
            <a:off x="7701263" y="4662456"/>
            <a:ext cx="2736861"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7"/>
              </a:rPr>
              <a:t>従業者と労働生産性から見る付加価値額</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7"/>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7"/>
              </a:rPr>
              <a:t>付加価値額順</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正方形/長方形 66">
            <a:extLst>
              <a:ext uri="{FF2B5EF4-FFF2-40B4-BE49-F238E27FC236}">
                <a16:creationId xmlns:a16="http://schemas.microsoft.com/office/drawing/2014/main" id="{D1BD7C7D-CCF2-FA84-6D2C-EAF918A84F4E}"/>
              </a:ext>
            </a:extLst>
          </p:cNvPr>
          <p:cNvSpPr/>
          <p:nvPr/>
        </p:nvSpPr>
        <p:spPr>
          <a:xfrm>
            <a:off x="7701263" y="5246622"/>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zh-TW"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8"/>
              </a:rPr>
              <a:t>産業構成割合</a:t>
            </a:r>
            <a:r>
              <a:rPr kumimoji="1" lang="en-US" altLang="zh-TW"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8"/>
              </a:rPr>
              <a:t>-</a:t>
            </a:r>
            <a:r>
              <a:rPr kumimoji="1" lang="zh-TW"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8"/>
              </a:rPr>
              <a:t>事業所数（事業所単位）</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正方形/長方形 67">
            <a:extLst>
              <a:ext uri="{FF2B5EF4-FFF2-40B4-BE49-F238E27FC236}">
                <a16:creationId xmlns:a16="http://schemas.microsoft.com/office/drawing/2014/main" id="{58636BED-15ED-4BAD-30C0-9F95982A24A0}"/>
              </a:ext>
            </a:extLst>
          </p:cNvPr>
          <p:cNvSpPr/>
          <p:nvPr/>
        </p:nvSpPr>
        <p:spPr>
          <a:xfrm>
            <a:off x="7701263" y="5753400"/>
            <a:ext cx="2736861"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9"/>
              </a:rPr>
              <a:t>産業構成割合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9"/>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9"/>
              </a:rPr>
              <a:t>従業者数（事業所単位）</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0"/>
              </a:rPr>
              <a:t>市町村税課税状況等の調</a:t>
            </a:r>
            <a:endPar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a:extLst>
              <a:ext uri="{FF2B5EF4-FFF2-40B4-BE49-F238E27FC236}">
                <a16:creationId xmlns:a16="http://schemas.microsoft.com/office/drawing/2014/main" id="{CC468DEE-7E14-C445-7CFC-5585AA63B0CD}"/>
              </a:ext>
            </a:extLst>
          </p:cNvPr>
          <p:cNvSpPr/>
          <p:nvPr/>
        </p:nvSpPr>
        <p:spPr>
          <a:xfrm>
            <a:off x="7701263" y="6337566"/>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1"/>
              </a:rPr>
              <a:t>都道府県</a:t>
            </a:r>
            <a:r>
              <a:rPr kumimoji="1" lang="zh-TW"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1"/>
              </a:rPr>
              <a:t>決算状況調</a:t>
            </a:r>
            <a:endParaRPr kumimoji="1" lang="en-US" altLang="zh-TW"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2"/>
              </a:rPr>
              <a:t>市町村別決算状況調</a:t>
            </a:r>
            <a:endParaRPr kumimoji="1" lang="en-US" altLang="zh-TW"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3"/>
              </a:rPr>
              <a:t>地方公共団体の主要財政指標一覧</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正方形/長方形 69">
            <a:extLst>
              <a:ext uri="{FF2B5EF4-FFF2-40B4-BE49-F238E27FC236}">
                <a16:creationId xmlns:a16="http://schemas.microsoft.com/office/drawing/2014/main" id="{A68417DC-A1F9-0C62-2F37-F8D9A5983BCE}"/>
              </a:ext>
            </a:extLst>
          </p:cNvPr>
          <p:cNvSpPr/>
          <p:nvPr/>
        </p:nvSpPr>
        <p:spPr>
          <a:xfrm>
            <a:off x="7701266" y="6844344"/>
            <a:ext cx="2736861" cy="548988"/>
          </a:xfrm>
          <a:prstGeom prst="rect">
            <a:avLst/>
          </a:prstGeom>
          <a:solidFill>
            <a:schemeClr val="bg1"/>
          </a:solid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サンプルデータで表示</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正方形/長方形 1">
            <a:extLst>
              <a:ext uri="{FF2B5EF4-FFF2-40B4-BE49-F238E27FC236}">
                <a16:creationId xmlns:a16="http://schemas.microsoft.com/office/drawing/2014/main" id="{0FF490BE-4431-8126-EA34-E800F9C77F80}"/>
              </a:ext>
            </a:extLst>
          </p:cNvPr>
          <p:cNvSpPr/>
          <p:nvPr/>
        </p:nvSpPr>
        <p:spPr>
          <a:xfrm>
            <a:off x="1458568" y="1621788"/>
            <a:ext cx="1401441" cy="471419"/>
          </a:xfrm>
          <a:prstGeom prst="rect">
            <a:avLst/>
          </a:prstGeom>
          <a:solidFill>
            <a:srgbClr val="D9D9D9"/>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観光消費額の</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傾向を把握する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9" name="グループ化 18">
            <a:extLst>
              <a:ext uri="{FF2B5EF4-FFF2-40B4-BE49-F238E27FC236}">
                <a16:creationId xmlns:a16="http://schemas.microsoft.com/office/drawing/2014/main" id="{88F7FD07-EB7E-0AA0-FF9E-98A3DA841279}"/>
              </a:ext>
            </a:extLst>
          </p:cNvPr>
          <p:cNvGrpSpPr/>
          <p:nvPr/>
        </p:nvGrpSpPr>
        <p:grpSpPr>
          <a:xfrm>
            <a:off x="2907463" y="1358587"/>
            <a:ext cx="4759948" cy="205050"/>
            <a:chOff x="2907463" y="1387610"/>
            <a:chExt cx="4648702" cy="205050"/>
          </a:xfrm>
        </p:grpSpPr>
        <p:cxnSp>
          <p:nvCxnSpPr>
            <p:cNvPr id="11" name="直線コネクタ 10">
              <a:extLst>
                <a:ext uri="{FF2B5EF4-FFF2-40B4-BE49-F238E27FC236}">
                  <a16:creationId xmlns:a16="http://schemas.microsoft.com/office/drawing/2014/main" id="{32C509D9-F284-264E-85A3-B1EB88F72863}"/>
                </a:ext>
              </a:extLst>
            </p:cNvPr>
            <p:cNvCxnSpPr>
              <a:cxnSpLocks/>
            </p:cNvCxnSpPr>
            <p:nvPr/>
          </p:nvCxnSpPr>
          <p:spPr>
            <a:xfrm>
              <a:off x="2907463" y="1490135"/>
              <a:ext cx="464870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1994F36C-7472-DF13-9FF7-51532BA49C8F}"/>
                </a:ext>
              </a:extLst>
            </p:cNvPr>
            <p:cNvSpPr/>
            <p:nvPr/>
          </p:nvSpPr>
          <p:spPr>
            <a:xfrm>
              <a:off x="4764077" y="1387610"/>
              <a:ext cx="935474" cy="205050"/>
            </a:xfrm>
            <a:prstGeom prst="rect">
              <a:avLst/>
            </a:prstGeom>
            <a:solidFill>
              <a:schemeClr val="bg1"/>
            </a:solidFill>
            <a:ln w="19050">
              <a:noFill/>
            </a:ln>
          </p:spPr>
          <p:txBody>
            <a:bodyPr wrap="square" lIns="36000" tIns="36000" rIns="36000" bIns="36000"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分析の概要</a:t>
              </a:r>
            </a:p>
          </p:txBody>
        </p:sp>
      </p:grpSp>
      <p:sp>
        <p:nvSpPr>
          <p:cNvPr id="31" name="正方形/長方形 30">
            <a:extLst>
              <a:ext uri="{FF2B5EF4-FFF2-40B4-BE49-F238E27FC236}">
                <a16:creationId xmlns:a16="http://schemas.microsoft.com/office/drawing/2014/main" id="{F974528D-7FF9-E508-170D-4EE9031A126B}"/>
              </a:ext>
            </a:extLst>
          </p:cNvPr>
          <p:cNvSpPr/>
          <p:nvPr/>
        </p:nvSpPr>
        <p:spPr>
          <a:xfrm>
            <a:off x="2907464" y="2128494"/>
            <a:ext cx="4759948" cy="471419"/>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観光来訪者数・宿泊客の全体推移や、宿泊客の国内・インバウンド比率等を分析し、需要の増減の傾向を把握する。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客室稼働率を分析し、地域が最大限受け入れ可能な宿泊客数の目安を把握する。</a:t>
            </a:r>
          </a:p>
        </p:txBody>
      </p:sp>
      <p:sp>
        <p:nvSpPr>
          <p:cNvPr id="50" name="正方形/長方形 49">
            <a:extLst>
              <a:ext uri="{FF2B5EF4-FFF2-40B4-BE49-F238E27FC236}">
                <a16:creationId xmlns:a16="http://schemas.microsoft.com/office/drawing/2014/main" id="{8CE40640-6216-7427-58F7-54237CF98D42}"/>
              </a:ext>
            </a:extLst>
          </p:cNvPr>
          <p:cNvSpPr/>
          <p:nvPr/>
        </p:nvSpPr>
        <p:spPr>
          <a:xfrm>
            <a:off x="2900664" y="4662024"/>
            <a:ext cx="4759948"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観光産業の付加価値額・労働生産性の数値・成長率を分析し、観光振興により地域の産業が生産性高く付加価値額を創出し、付加価値が増加しているか把握する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a:extLst>
              <a:ext uri="{FF2B5EF4-FFF2-40B4-BE49-F238E27FC236}">
                <a16:creationId xmlns:a16="http://schemas.microsoft.com/office/drawing/2014/main" id="{27019B29-F274-1220-03D3-76D3F183A08F}"/>
              </a:ext>
            </a:extLst>
          </p:cNvPr>
          <p:cNvSpPr/>
          <p:nvPr/>
        </p:nvSpPr>
        <p:spPr>
          <a:xfrm>
            <a:off x="2900664" y="5246299"/>
            <a:ext cx="4759948"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観光産業の事業所数の推移を分析し、地域の観光の受入体制を維持し、持続可能性を実現できているか把握する</a:t>
            </a:r>
          </a:p>
        </p:txBody>
      </p:sp>
      <p:sp>
        <p:nvSpPr>
          <p:cNvPr id="52" name="正方形/長方形 51">
            <a:extLst>
              <a:ext uri="{FF2B5EF4-FFF2-40B4-BE49-F238E27FC236}">
                <a16:creationId xmlns:a16="http://schemas.microsoft.com/office/drawing/2014/main" id="{10CC935B-1C39-F658-165F-429ADF1DF12B}"/>
              </a:ext>
            </a:extLst>
          </p:cNvPr>
          <p:cNvSpPr/>
          <p:nvPr/>
        </p:nvSpPr>
        <p:spPr>
          <a:xfrm>
            <a:off x="2900664" y="5753186"/>
            <a:ext cx="4759948"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観光産業の従業者数の成長率を分析し、観光振興により地域の雇用創出に繋がっているか把握する。</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住民の課税所得の伸びを分析し、観光振興により観光事業者・地域住民の所得向上につながっているか把握する</a:t>
            </a:r>
          </a:p>
        </p:txBody>
      </p:sp>
      <p:sp>
        <p:nvSpPr>
          <p:cNvPr id="53" name="正方形/長方形 52">
            <a:extLst>
              <a:ext uri="{FF2B5EF4-FFF2-40B4-BE49-F238E27FC236}">
                <a16:creationId xmlns:a16="http://schemas.microsoft.com/office/drawing/2014/main" id="{DDCA2F17-54D7-0C75-DCDD-4A8FEFD837D5}"/>
              </a:ext>
            </a:extLst>
          </p:cNvPr>
          <p:cNvSpPr/>
          <p:nvPr/>
        </p:nvSpPr>
        <p:spPr>
          <a:xfrm>
            <a:off x="2900664" y="6337461"/>
            <a:ext cx="4759948"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地方公共団体の地方税の歳入額や経常収支比率を分析し、観光振興により地域の税収増・財政状況の改善につながっているか把握する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a:extLst>
              <a:ext uri="{FF2B5EF4-FFF2-40B4-BE49-F238E27FC236}">
                <a16:creationId xmlns:a16="http://schemas.microsoft.com/office/drawing/2014/main" id="{B98FB124-B1E3-8792-E0AC-D394DF456096}"/>
              </a:ext>
            </a:extLst>
          </p:cNvPr>
          <p:cNvSpPr/>
          <p:nvPr/>
        </p:nvSpPr>
        <p:spPr>
          <a:xfrm>
            <a:off x="2900664" y="6844344"/>
            <a:ext cx="4759948"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観光の重要性や地域への愛着・誇りを感じる住民の割合を分析し、持続可能な観光に向け住民理解を得ているか、地域への誇り・愛着を醸成できているか把握する</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独自調査等によりデータが入手できる場合にのみ分析を実施する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 name="グループ化 4">
            <a:extLst>
              <a:ext uri="{FF2B5EF4-FFF2-40B4-BE49-F238E27FC236}">
                <a16:creationId xmlns:a16="http://schemas.microsoft.com/office/drawing/2014/main" id="{5B6673DE-6F52-7B8A-F2B6-8F0DBE20D218}"/>
              </a:ext>
            </a:extLst>
          </p:cNvPr>
          <p:cNvGrpSpPr/>
          <p:nvPr/>
        </p:nvGrpSpPr>
        <p:grpSpPr>
          <a:xfrm>
            <a:off x="2907464" y="2635200"/>
            <a:ext cx="4759948" cy="471419"/>
            <a:chOff x="2701212" y="2277465"/>
            <a:chExt cx="4861755" cy="471419"/>
          </a:xfrm>
        </p:grpSpPr>
        <p:sp>
          <p:nvSpPr>
            <p:cNvPr id="33" name="正方形/長方形 32">
              <a:extLst>
                <a:ext uri="{FF2B5EF4-FFF2-40B4-BE49-F238E27FC236}">
                  <a16:creationId xmlns:a16="http://schemas.microsoft.com/office/drawing/2014/main" id="{D28CE642-021C-A247-CBF4-8E31A4877E95}"/>
                </a:ext>
              </a:extLst>
            </p:cNvPr>
            <p:cNvSpPr/>
            <p:nvPr/>
          </p:nvSpPr>
          <p:spPr>
            <a:xfrm>
              <a:off x="2701212" y="2277465"/>
              <a:ext cx="4861755" cy="471419"/>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3" name="正方形/長方形 72">
              <a:extLst>
                <a:ext uri="{FF2B5EF4-FFF2-40B4-BE49-F238E27FC236}">
                  <a16:creationId xmlns:a16="http://schemas.microsoft.com/office/drawing/2014/main" id="{D75FBE8A-7A86-F58C-CFA6-A727673827C8}"/>
                </a:ext>
              </a:extLst>
            </p:cNvPr>
            <p:cNvSpPr/>
            <p:nvPr/>
          </p:nvSpPr>
          <p:spPr>
            <a:xfrm>
              <a:off x="2701212" y="2277465"/>
              <a:ext cx="4854640" cy="471419"/>
            </a:xfrm>
            <a:prstGeom prst="rect">
              <a:avLst/>
            </a:prstGeom>
            <a:noFill/>
            <a:ln w="9525">
              <a:no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観光来訪者数・宿泊客の時期による変動を分析し、繁閑差を縮め観光来訪者数・宿泊客数を増やすためにポイントとなる時期を把握する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0" name="グループ化 9">
            <a:extLst>
              <a:ext uri="{FF2B5EF4-FFF2-40B4-BE49-F238E27FC236}">
                <a16:creationId xmlns:a16="http://schemas.microsoft.com/office/drawing/2014/main" id="{BA321680-3B14-28EC-F5B4-D2974AB4F337}"/>
              </a:ext>
            </a:extLst>
          </p:cNvPr>
          <p:cNvGrpSpPr/>
          <p:nvPr/>
        </p:nvGrpSpPr>
        <p:grpSpPr>
          <a:xfrm>
            <a:off x="2907463" y="4155318"/>
            <a:ext cx="4759949" cy="471419"/>
            <a:chOff x="2701211" y="3945403"/>
            <a:chExt cx="4861756" cy="548988"/>
          </a:xfrm>
        </p:grpSpPr>
        <p:sp>
          <p:nvSpPr>
            <p:cNvPr id="34" name="正方形/長方形 33">
              <a:extLst>
                <a:ext uri="{FF2B5EF4-FFF2-40B4-BE49-F238E27FC236}">
                  <a16:creationId xmlns:a16="http://schemas.microsoft.com/office/drawing/2014/main" id="{B841AA87-55CB-BBC1-4184-2BBDF55B6924}"/>
                </a:ext>
              </a:extLst>
            </p:cNvPr>
            <p:cNvSpPr/>
            <p:nvPr/>
          </p:nvSpPr>
          <p:spPr>
            <a:xfrm>
              <a:off x="2701212" y="3945403"/>
              <a:ext cx="4861755"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a:extLst>
                <a:ext uri="{FF2B5EF4-FFF2-40B4-BE49-F238E27FC236}">
                  <a16:creationId xmlns:a16="http://schemas.microsoft.com/office/drawing/2014/main" id="{DA8BD773-5D8C-92E8-3AEA-B949FB1CEABB}"/>
                </a:ext>
              </a:extLst>
            </p:cNvPr>
            <p:cNvSpPr/>
            <p:nvPr/>
          </p:nvSpPr>
          <p:spPr>
            <a:xfrm>
              <a:off x="2701211" y="3945403"/>
              <a:ext cx="4854640" cy="548988"/>
            </a:xfrm>
            <a:prstGeom prst="rect">
              <a:avLst/>
            </a:prstGeom>
            <a:noFill/>
            <a:ln w="9525">
              <a:no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宿泊客の購入単価層を分析し、地域の消費傾向を把握する。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宿泊客の属性や購入単価層を掛け合わせて分析し、消費単価向上のポイントとなる宿泊客の属性を把握する</a:t>
              </a:r>
            </a:p>
          </p:txBody>
        </p:sp>
      </p:grpSp>
      <p:grpSp>
        <p:nvGrpSpPr>
          <p:cNvPr id="7" name="グループ化 6">
            <a:extLst>
              <a:ext uri="{FF2B5EF4-FFF2-40B4-BE49-F238E27FC236}">
                <a16:creationId xmlns:a16="http://schemas.microsoft.com/office/drawing/2014/main" id="{CB0981B8-D8E5-17AF-522F-753C9AB84BBA}"/>
              </a:ext>
            </a:extLst>
          </p:cNvPr>
          <p:cNvGrpSpPr/>
          <p:nvPr/>
        </p:nvGrpSpPr>
        <p:grpSpPr>
          <a:xfrm>
            <a:off x="2907463" y="3648612"/>
            <a:ext cx="4759949" cy="471419"/>
            <a:chOff x="2701211" y="3361706"/>
            <a:chExt cx="4861756" cy="548988"/>
          </a:xfrm>
        </p:grpSpPr>
        <p:sp>
          <p:nvSpPr>
            <p:cNvPr id="35" name="正方形/長方形 34">
              <a:extLst>
                <a:ext uri="{FF2B5EF4-FFF2-40B4-BE49-F238E27FC236}">
                  <a16:creationId xmlns:a16="http://schemas.microsoft.com/office/drawing/2014/main" id="{966BACC7-66A7-730A-96D5-24C188A79610}"/>
                </a:ext>
              </a:extLst>
            </p:cNvPr>
            <p:cNvSpPr/>
            <p:nvPr/>
          </p:nvSpPr>
          <p:spPr>
            <a:xfrm>
              <a:off x="2701212" y="3361706"/>
              <a:ext cx="4861755" cy="548988"/>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a:extLst>
                <a:ext uri="{FF2B5EF4-FFF2-40B4-BE49-F238E27FC236}">
                  <a16:creationId xmlns:a16="http://schemas.microsoft.com/office/drawing/2014/main" id="{E8A384F7-8A3F-44D9-8825-3E03CAC9EFEB}"/>
                </a:ext>
              </a:extLst>
            </p:cNvPr>
            <p:cNvSpPr/>
            <p:nvPr/>
          </p:nvSpPr>
          <p:spPr>
            <a:xfrm>
              <a:off x="2701211" y="3361706"/>
              <a:ext cx="4854641" cy="548988"/>
            </a:xfrm>
            <a:prstGeom prst="rect">
              <a:avLst/>
            </a:prstGeom>
            <a:noFill/>
            <a:ln w="9525">
              <a:no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地域の宿泊客の属性（年齢層、参加形態、居住国・地域等）の傾向を多角的に分析し、宿泊客を増やすためにポイントとなるターゲット層を把握する。</a:t>
              </a:r>
            </a:p>
          </p:txBody>
        </p:sp>
      </p:grpSp>
      <p:grpSp>
        <p:nvGrpSpPr>
          <p:cNvPr id="6" name="グループ化 5">
            <a:extLst>
              <a:ext uri="{FF2B5EF4-FFF2-40B4-BE49-F238E27FC236}">
                <a16:creationId xmlns:a16="http://schemas.microsoft.com/office/drawing/2014/main" id="{4EA57ACF-1237-B01A-A33C-F01D4A71D9E0}"/>
              </a:ext>
            </a:extLst>
          </p:cNvPr>
          <p:cNvGrpSpPr/>
          <p:nvPr/>
        </p:nvGrpSpPr>
        <p:grpSpPr>
          <a:xfrm>
            <a:off x="2907464" y="3141906"/>
            <a:ext cx="4759948" cy="471419"/>
            <a:chOff x="2701212" y="2855579"/>
            <a:chExt cx="4861755" cy="471419"/>
          </a:xfrm>
        </p:grpSpPr>
        <p:sp>
          <p:nvSpPr>
            <p:cNvPr id="36" name="正方形/長方形 35">
              <a:extLst>
                <a:ext uri="{FF2B5EF4-FFF2-40B4-BE49-F238E27FC236}">
                  <a16:creationId xmlns:a16="http://schemas.microsoft.com/office/drawing/2014/main" id="{EDAE49DA-68AC-7876-C866-E0E01487EBC1}"/>
                </a:ext>
              </a:extLst>
            </p:cNvPr>
            <p:cNvSpPr/>
            <p:nvPr/>
          </p:nvSpPr>
          <p:spPr>
            <a:xfrm>
              <a:off x="2701212" y="2855579"/>
              <a:ext cx="4861755" cy="471419"/>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6" name="正方形/長方形 75">
              <a:extLst>
                <a:ext uri="{FF2B5EF4-FFF2-40B4-BE49-F238E27FC236}">
                  <a16:creationId xmlns:a16="http://schemas.microsoft.com/office/drawing/2014/main" id="{696D7D1A-4442-EBDD-4B69-8B2D20B2ED2F}"/>
                </a:ext>
              </a:extLst>
            </p:cNvPr>
            <p:cNvSpPr/>
            <p:nvPr/>
          </p:nvSpPr>
          <p:spPr>
            <a:xfrm>
              <a:off x="2701212" y="2855579"/>
              <a:ext cx="4854640" cy="471419"/>
            </a:xfrm>
            <a:prstGeom prst="rect">
              <a:avLst/>
            </a:prstGeom>
            <a:noFill/>
            <a:ln w="9525">
              <a:no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宿泊客の宿泊日数の傾向を分析し、延べ宿泊客増加、消費単価の増加に向けて滞在日数を増やす上でのポイントを把握する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 name="正方形/長方形 2">
            <a:extLst>
              <a:ext uri="{FF2B5EF4-FFF2-40B4-BE49-F238E27FC236}">
                <a16:creationId xmlns:a16="http://schemas.microsoft.com/office/drawing/2014/main" id="{DA94F1AD-F751-7E63-7628-E99C632E01BB}"/>
              </a:ext>
            </a:extLst>
          </p:cNvPr>
          <p:cNvSpPr/>
          <p:nvPr/>
        </p:nvSpPr>
        <p:spPr>
          <a:xfrm>
            <a:off x="2907463" y="1621788"/>
            <a:ext cx="4759948" cy="471419"/>
          </a:xfrm>
          <a:prstGeom prst="rect">
            <a:avLst/>
          </a:prstGeom>
          <a:solidFill>
            <a:schemeClr val="bg1"/>
          </a:solid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観光消費額の全体推移を分析し、観光を通じた地域での消費が増加しているのか把握する</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6C374E58-9A81-78D6-C796-17415C6F1D8A}"/>
              </a:ext>
            </a:extLst>
          </p:cNvPr>
          <p:cNvSpPr/>
          <p:nvPr/>
        </p:nvSpPr>
        <p:spPr>
          <a:xfrm>
            <a:off x="7701263" y="1621788"/>
            <a:ext cx="2736861" cy="471600"/>
          </a:xfrm>
          <a:prstGeom prst="rect">
            <a:avLst/>
          </a:prstGeom>
          <a:noFill/>
          <a:ln w="9525">
            <a:solidFill>
              <a:schemeClr val="bg1">
                <a:lumMod val="85000"/>
              </a:schemeClr>
            </a:solidFill>
          </a:ln>
        </p:spPr>
        <p:txBody>
          <a:bodyPr wrap="square" lIns="36000" tIns="36000" rIns="36000" bIns="36000" rtlCol="0" anchor="ctr">
            <a:noAutofit/>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4"/>
              </a:rPr>
              <a:t>観光庁 旅行・観光消費動向調査（速報・確報）</a:t>
            </a:r>
            <a:r>
              <a:rPr kumimoji="1" lang="en-US" altLang="ja-JP" sz="105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統計</a:t>
            </a: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hlinkClick r:id="rId15"/>
              </a:rPr>
              <a:t>観光庁 インバウンド消費動向調査</a:t>
            </a:r>
            <a:r>
              <a:rPr kumimoji="1" lang="en-US" altLang="ja-JP" sz="105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EFDB427A-97A9-D55C-811B-F2E55F4A6FA2}"/>
              </a:ext>
            </a:extLst>
          </p:cNvPr>
          <p:cNvSpPr/>
          <p:nvPr/>
        </p:nvSpPr>
        <p:spPr>
          <a:xfrm>
            <a:off x="1458258" y="2128494"/>
            <a:ext cx="360613" cy="1991527"/>
          </a:xfrm>
          <a:prstGeom prst="rect">
            <a:avLst/>
          </a:prstGeom>
          <a:solidFill>
            <a:schemeClr val="accent6">
              <a:lumMod val="60000"/>
              <a:lumOff val="40000"/>
              <a:alpha val="70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宿泊客数を増やす・</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平準化する</a:t>
            </a:r>
          </a:p>
        </p:txBody>
      </p:sp>
      <p:sp>
        <p:nvSpPr>
          <p:cNvPr id="18" name="正方形/長方形 17">
            <a:extLst>
              <a:ext uri="{FF2B5EF4-FFF2-40B4-BE49-F238E27FC236}">
                <a16:creationId xmlns:a16="http://schemas.microsoft.com/office/drawing/2014/main" id="{ADC5C833-CC89-A7AD-46FA-982BF862EBF1}"/>
              </a:ext>
            </a:extLst>
          </p:cNvPr>
          <p:cNvSpPr/>
          <p:nvPr/>
        </p:nvSpPr>
        <p:spPr>
          <a:xfrm>
            <a:off x="1458258" y="4155318"/>
            <a:ext cx="360613" cy="471410"/>
          </a:xfrm>
          <a:prstGeom prst="rect">
            <a:avLst/>
          </a:prstGeom>
          <a:solidFill>
            <a:schemeClr val="accent6">
              <a:lumMod val="60000"/>
              <a:lumOff val="40000"/>
              <a:alpha val="70000"/>
            </a:schemeClr>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non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単価を</a:t>
            </a:r>
            <a:endParaRPr kumimoji="1" lang="en-US" altLang="ja-JP"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上げる</a:t>
            </a:r>
          </a:p>
        </p:txBody>
      </p:sp>
      <p:sp>
        <p:nvSpPr>
          <p:cNvPr id="16" name="正方形/長方形 15">
            <a:extLst>
              <a:ext uri="{FF2B5EF4-FFF2-40B4-BE49-F238E27FC236}">
                <a16:creationId xmlns:a16="http://schemas.microsoft.com/office/drawing/2014/main" id="{E390BA7F-B722-3FDF-C2FF-B03A4142516E}"/>
              </a:ext>
            </a:extLst>
          </p:cNvPr>
          <p:cNvSpPr/>
          <p:nvPr/>
        </p:nvSpPr>
        <p:spPr>
          <a:xfrm>
            <a:off x="8912978" y="1169504"/>
            <a:ext cx="1558961" cy="207836"/>
          </a:xfrm>
          <a:prstGeom prst="rect">
            <a:avLst/>
          </a:prstGeom>
          <a:noFill/>
          <a:ln w="9525">
            <a:noFill/>
          </a:ln>
        </p:spPr>
        <p:txBody>
          <a:bodyPr wrap="square" lIns="36000" tIns="36000" rIns="36000" bIns="36000" rtlCol="0" anchor="ctr">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都道府県データのみ対象</a:t>
            </a:r>
            <a:endPar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6901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41A2E95B-6A32-CC48-4A82-C7AFEAD6D1DA}"/>
              </a:ext>
            </a:extLst>
          </p:cNvPr>
          <p:cNvPicPr>
            <a:picLocks noChangeAspect="1"/>
          </p:cNvPicPr>
          <p:nvPr/>
        </p:nvPicPr>
        <p:blipFill>
          <a:blip r:embed="rId3"/>
          <a:stretch>
            <a:fillRect/>
          </a:stretch>
        </p:blipFill>
        <p:spPr>
          <a:xfrm>
            <a:off x="1615322" y="1323363"/>
            <a:ext cx="7657200" cy="5405481"/>
          </a:xfrm>
          <a:prstGeom prst="rect">
            <a:avLst/>
          </a:prstGeom>
          <a:ln>
            <a:solidFill>
              <a:schemeClr val="bg1">
                <a:lumMod val="85000"/>
              </a:schemeClr>
            </a:solidFill>
          </a:ln>
        </p:spPr>
      </p:pic>
      <p:sp>
        <p:nvSpPr>
          <p:cNvPr id="76" name="タイトル 1">
            <a:extLst>
              <a:ext uri="{FF2B5EF4-FFF2-40B4-BE49-F238E27FC236}">
                <a16:creationId xmlns:a16="http://schemas.microsoft.com/office/drawing/2014/main" id="{E6C1FF48-AD80-421F-B14F-0293305F5034}"/>
              </a:ext>
            </a:extLst>
          </p:cNvPr>
          <p:cNvSpPr>
            <a:spLocks noGrp="1"/>
          </p:cNvSpPr>
          <p:nvPr>
            <p:ph type="title"/>
          </p:nvPr>
        </p:nvSpPr>
        <p:spPr/>
        <p:txBody>
          <a:bodyPr vert="horz" lIns="91440" tIns="45720" rIns="91440" bIns="45720" rtlCol="0" anchor="ctr">
            <a:normAutofit/>
          </a:bodyPr>
          <a:lstStyle/>
          <a:p>
            <a:r>
              <a:rPr lang="ja-JP" altLang="en-US">
                <a:solidFill>
                  <a:prstClr val="black"/>
                </a:solidFill>
              </a:rPr>
              <a:t>本資料の読み方</a:t>
            </a:r>
          </a:p>
        </p:txBody>
      </p:sp>
      <p:sp>
        <p:nvSpPr>
          <p:cNvPr id="8" name="Rectangle 7">
            <a:extLst>
              <a:ext uri="{FF2B5EF4-FFF2-40B4-BE49-F238E27FC236}">
                <a16:creationId xmlns:a16="http://schemas.microsoft.com/office/drawing/2014/main" id="{CD4CD292-7A6D-412B-A48F-8C715B85B4D8}"/>
              </a:ext>
            </a:extLst>
          </p:cNvPr>
          <p:cNvSpPr/>
          <p:nvPr/>
        </p:nvSpPr>
        <p:spPr>
          <a:xfrm>
            <a:off x="5191675" y="1354875"/>
            <a:ext cx="4080847" cy="50826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14" name="Rectangle 7">
            <a:extLst>
              <a:ext uri="{FF2B5EF4-FFF2-40B4-BE49-F238E27FC236}">
                <a16:creationId xmlns:a16="http://schemas.microsoft.com/office/drawing/2014/main" id="{A86DBE91-E285-4FD2-89E1-5D60F661EE99}"/>
              </a:ext>
            </a:extLst>
          </p:cNvPr>
          <p:cNvSpPr/>
          <p:nvPr/>
        </p:nvSpPr>
        <p:spPr>
          <a:xfrm>
            <a:off x="6434913" y="2436222"/>
            <a:ext cx="2441843" cy="412786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A263433A-CF35-C82D-BB18-051CB0B079B6}"/>
              </a:ext>
            </a:extLst>
          </p:cNvPr>
          <p:cNvSpPr>
            <a:spLocks noGrp="1"/>
          </p:cNvSpPr>
          <p:nvPr>
            <p:ph type="sldNum" sz="quarter" idx="12"/>
          </p:nvPr>
        </p:nvSpPr>
        <p:spPr>
          <a:xfrm>
            <a:off x="8209818" y="7194496"/>
            <a:ext cx="2495127" cy="402567"/>
          </a:xfrm>
          <a:prstGeom prst="rect">
            <a:avLst/>
          </a:prstGeom>
        </p:spPr>
        <p:txBody>
          <a:bodyPr/>
          <a:lstStyle/>
          <a:p>
            <a:fld id="{E46A05B3-115D-4D5B-96FB-44B1C24AEF8C}" type="slidenum">
              <a:rPr kumimoji="1" lang="ja-JP" altLang="en-US" smtClean="0"/>
              <a:pPr/>
              <a:t>6</a:t>
            </a:fld>
            <a:endParaRPr kumimoji="1" lang="ja-JP" altLang="en-US"/>
          </a:p>
        </p:txBody>
      </p:sp>
      <p:sp>
        <p:nvSpPr>
          <p:cNvPr id="9" name="Rectangle 7">
            <a:extLst>
              <a:ext uri="{FF2B5EF4-FFF2-40B4-BE49-F238E27FC236}">
                <a16:creationId xmlns:a16="http://schemas.microsoft.com/office/drawing/2014/main" id="{9E18A545-F264-B544-68E5-97D43393EBF3}"/>
              </a:ext>
            </a:extLst>
          </p:cNvPr>
          <p:cNvSpPr/>
          <p:nvPr/>
        </p:nvSpPr>
        <p:spPr>
          <a:xfrm>
            <a:off x="1996439" y="2436222"/>
            <a:ext cx="4156001" cy="4127863"/>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3" name="吹き出し: 折線 2">
            <a:extLst>
              <a:ext uri="{FF2B5EF4-FFF2-40B4-BE49-F238E27FC236}">
                <a16:creationId xmlns:a16="http://schemas.microsoft.com/office/drawing/2014/main" id="{57C9DB51-E3FF-288C-E07F-CD19FC676362}"/>
              </a:ext>
            </a:extLst>
          </p:cNvPr>
          <p:cNvSpPr/>
          <p:nvPr/>
        </p:nvSpPr>
        <p:spPr>
          <a:xfrm>
            <a:off x="8791694" y="1978017"/>
            <a:ext cx="1437005" cy="463030"/>
          </a:xfrm>
          <a:prstGeom prst="borderCallout2">
            <a:avLst>
              <a:gd name="adj1" fmla="val 24215"/>
              <a:gd name="adj2" fmla="val 817"/>
              <a:gd name="adj3" fmla="val 23640"/>
              <a:gd name="adj4" fmla="val -17642"/>
              <a:gd name="adj5" fmla="val -51612"/>
              <a:gd name="adj6" fmla="val -36159"/>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a:solidFill>
                  <a:srgbClr val="2E2E38"/>
                </a:solidFill>
                <a:latin typeface="Meiryo UI" panose="020B0604030504040204" pitchFamily="50" charset="-128"/>
                <a:ea typeface="Meiryo UI" panose="020B0604030504040204" pitchFamily="50" charset="-128"/>
                <a:sym typeface="Meiryo UI" panose="020B0604030504040204" pitchFamily="50" charset="-128"/>
              </a:rPr>
              <a:t>分析プロセス全体</a:t>
            </a:r>
            <a:endParaRPr lang="en-US" altLang="ja-JP" sz="1200" b="1">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a:solidFill>
                  <a:srgbClr val="2E2E38"/>
                </a:solidFill>
                <a:latin typeface="Meiryo UI" panose="020B0604030504040204" pitchFamily="50" charset="-128"/>
                <a:ea typeface="Meiryo UI" panose="020B0604030504040204" pitchFamily="50" charset="-128"/>
                <a:sym typeface="Meiryo UI" panose="020B0604030504040204" pitchFamily="50" charset="-128"/>
              </a:rPr>
              <a:t>の流れ</a:t>
            </a:r>
            <a:r>
              <a:rPr kumimoji="1" lang="ja-JP" altLang="en-US" sz="1200" b="1" i="0" u="none" strike="noStrike" kern="120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rPr>
              <a:t>を掲載</a:t>
            </a:r>
            <a:endParaRPr lang="en-US" altLang="ja-JP" sz="1200" b="1">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4" name="吹き出し: 折線 3">
            <a:extLst>
              <a:ext uri="{FF2B5EF4-FFF2-40B4-BE49-F238E27FC236}">
                <a16:creationId xmlns:a16="http://schemas.microsoft.com/office/drawing/2014/main" id="{48D501D6-93DE-C1AD-E298-56F06DBBDF65}"/>
              </a:ext>
            </a:extLst>
          </p:cNvPr>
          <p:cNvSpPr/>
          <p:nvPr/>
        </p:nvSpPr>
        <p:spPr>
          <a:xfrm>
            <a:off x="6270137" y="6351620"/>
            <a:ext cx="1857707" cy="604428"/>
          </a:xfrm>
          <a:prstGeom prst="borderCallout2">
            <a:avLst>
              <a:gd name="adj1" fmla="val 20219"/>
              <a:gd name="adj2" fmla="val 100406"/>
              <a:gd name="adj3" fmla="val 18750"/>
              <a:gd name="adj4" fmla="val 113947"/>
              <a:gd name="adj5" fmla="val -45889"/>
              <a:gd name="adj6" fmla="val 126727"/>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200" b="1">
                <a:solidFill>
                  <a:schemeClr val="tx1"/>
                </a:solidFill>
                <a:latin typeface="Meiryo UI" panose="020B0604030504040204" pitchFamily="50" charset="-128"/>
                <a:ea typeface="Meiryo UI" panose="020B0604030504040204" pitchFamily="50" charset="-128"/>
              </a:rPr>
              <a:t>データの分析の目的、</a:t>
            </a:r>
            <a:endParaRPr lang="en-US" altLang="ja-JP" sz="1200" b="1">
              <a:solidFill>
                <a:schemeClr val="tx1"/>
              </a:solidFill>
              <a:latin typeface="Meiryo UI" panose="020B0604030504040204" pitchFamily="50" charset="-128"/>
              <a:ea typeface="Meiryo UI" panose="020B0604030504040204" pitchFamily="50" charset="-128"/>
            </a:endParaRPr>
          </a:p>
          <a:p>
            <a:pPr algn="ctr"/>
            <a:r>
              <a:rPr lang="ja-JP" altLang="en-US" sz="1200" b="1">
                <a:solidFill>
                  <a:schemeClr val="tx1"/>
                </a:solidFill>
                <a:latin typeface="Meiryo UI" panose="020B0604030504040204" pitchFamily="50" charset="-128"/>
                <a:ea typeface="Meiryo UI" panose="020B0604030504040204" pitchFamily="50" charset="-128"/>
              </a:rPr>
              <a:t>読み方、よくある傾向、</a:t>
            </a:r>
            <a:endParaRPr lang="en-US" altLang="ja-JP" sz="1200" b="1">
              <a:solidFill>
                <a:schemeClr val="tx1"/>
              </a:solidFill>
              <a:latin typeface="Meiryo UI" panose="020B0604030504040204" pitchFamily="50" charset="-128"/>
              <a:ea typeface="Meiryo UI" panose="020B0604030504040204" pitchFamily="50" charset="-128"/>
            </a:endParaRPr>
          </a:p>
          <a:p>
            <a:pPr algn="ctr"/>
            <a:r>
              <a:rPr lang="ja-JP" altLang="en-US" sz="1200" b="1">
                <a:solidFill>
                  <a:schemeClr val="tx1"/>
                </a:solidFill>
                <a:latin typeface="Meiryo UI" panose="020B0604030504040204" pitchFamily="50" charset="-128"/>
                <a:ea typeface="Meiryo UI" panose="020B0604030504040204" pitchFamily="50" charset="-128"/>
              </a:rPr>
              <a:t>分析結果の例を掲載</a:t>
            </a:r>
            <a:endParaRPr lang="en-US" altLang="ja-JP" sz="1200" b="1">
              <a:solidFill>
                <a:schemeClr val="tx1"/>
              </a:solidFill>
              <a:latin typeface="Meiryo UI" panose="020B0604030504040204" pitchFamily="50" charset="-128"/>
              <a:ea typeface="Meiryo UI" panose="020B0604030504040204" pitchFamily="50" charset="-128"/>
            </a:endParaRPr>
          </a:p>
        </p:txBody>
      </p:sp>
      <p:sp>
        <p:nvSpPr>
          <p:cNvPr id="6" name="吹き出し: 折線 5">
            <a:extLst>
              <a:ext uri="{FF2B5EF4-FFF2-40B4-BE49-F238E27FC236}">
                <a16:creationId xmlns:a16="http://schemas.microsoft.com/office/drawing/2014/main" id="{EDEBF1B7-E626-0CD6-DA50-C5BC8908DA4A}"/>
              </a:ext>
            </a:extLst>
          </p:cNvPr>
          <p:cNvSpPr/>
          <p:nvPr/>
        </p:nvSpPr>
        <p:spPr>
          <a:xfrm>
            <a:off x="2096589" y="6351620"/>
            <a:ext cx="1355314" cy="414780"/>
          </a:xfrm>
          <a:prstGeom prst="borderCallout2">
            <a:avLst>
              <a:gd name="adj1" fmla="val 20219"/>
              <a:gd name="adj2" fmla="val 100406"/>
              <a:gd name="adj3" fmla="val 18750"/>
              <a:gd name="adj4" fmla="val 113947"/>
              <a:gd name="adj5" fmla="val -45889"/>
              <a:gd name="adj6" fmla="val 126727"/>
            </a:avLst>
          </a:prstGeom>
          <a:solidFill>
            <a:schemeClr val="accent5">
              <a:lumMod val="20000"/>
              <a:lumOff val="80000"/>
            </a:schemeClr>
          </a:solidFill>
          <a:ln w="19050">
            <a:solidFill>
              <a:srgbClr val="687A7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a:solidFill>
                  <a:srgbClr val="2E2E38"/>
                </a:solidFill>
                <a:latin typeface="Meiryo UI" panose="020B0604030504040204" pitchFamily="50" charset="-128"/>
                <a:ea typeface="Meiryo UI" panose="020B0604030504040204" pitchFamily="50" charset="-128"/>
                <a:sym typeface="Meiryo UI" panose="020B0604030504040204" pitchFamily="50" charset="-128"/>
              </a:rPr>
              <a:t>分析画面、機能の</a:t>
            </a:r>
            <a:endParaRPr lang="en-US" altLang="ja-JP" sz="1200" b="1">
              <a:solidFill>
                <a:srgbClr val="2E2E38"/>
              </a:solidFill>
              <a:latin typeface="Meiryo UI" panose="020B0604030504040204" pitchFamily="50" charset="-128"/>
              <a:ea typeface="Meiryo UI" panose="020B0604030504040204" pitchFamily="50" charset="-128"/>
              <a:sym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747480"/>
              </a:buClr>
              <a:buSzTx/>
              <a:buFontTx/>
              <a:buNone/>
              <a:tabLst/>
              <a:defRPr/>
            </a:pPr>
            <a:r>
              <a:rPr lang="ja-JP" altLang="en-US" sz="1200" b="1">
                <a:solidFill>
                  <a:srgbClr val="2E2E38"/>
                </a:solidFill>
                <a:latin typeface="Meiryo UI" panose="020B0604030504040204" pitchFamily="50" charset="-128"/>
                <a:ea typeface="Meiryo UI" panose="020B0604030504040204" pitchFamily="50" charset="-128"/>
                <a:sym typeface="Meiryo UI" panose="020B0604030504040204" pitchFamily="50" charset="-128"/>
              </a:rPr>
              <a:t>使い方を掲載</a:t>
            </a:r>
            <a:endParaRPr kumimoji="1" lang="en-US" altLang="ja-JP" sz="1200" b="1" i="0" u="none" strike="noStrike" kern="1200" cap="none" spc="0" normalizeH="0" baseline="0" noProof="0">
              <a:ln>
                <a:noFill/>
              </a:ln>
              <a:solidFill>
                <a:srgbClr val="2E2E38"/>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Tree>
    <p:extLst>
      <p:ext uri="{BB962C8B-B14F-4D97-AF65-F5344CB8AC3E}">
        <p14:creationId xmlns:p14="http://schemas.microsoft.com/office/powerpoint/2010/main" val="2537595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6399-54B4-5A72-6E96-76C339AEA39B}"/>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862B199D-FB5A-D620-15D2-8218AC42B241}"/>
              </a:ext>
            </a:extLst>
          </p:cNvPr>
          <p:cNvSpPr>
            <a:spLocks noGrp="1"/>
          </p:cNvSpPr>
          <p:nvPr>
            <p:ph type="title"/>
          </p:nvPr>
        </p:nvSpPr>
        <p:spPr/>
        <p:txBody>
          <a:bodyPr vert="horz">
            <a:noAutofit/>
          </a:bodyPr>
          <a:lstStyle/>
          <a:p>
            <a:r>
              <a:rPr lang="ja-JP" altLang="en-US" sz="2000">
                <a:solidFill>
                  <a:srgbClr val="000000"/>
                </a:solidFill>
              </a:rPr>
              <a:t>観光消費額の傾向を把握する</a:t>
            </a:r>
            <a:br>
              <a:rPr lang="en-US" altLang="ja-JP" sz="2000">
                <a:solidFill>
                  <a:srgbClr val="000000"/>
                </a:solidFill>
              </a:rPr>
            </a:br>
            <a:r>
              <a:rPr lang="ja-JP" altLang="en-US" sz="1800" b="0">
                <a:solidFill>
                  <a:srgbClr val="000000"/>
                </a:solidFill>
              </a:rPr>
              <a:t>観光消費額</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6C797FC5-619B-83DA-0B0A-2CE898313B49}"/>
              </a:ext>
            </a:extLst>
          </p:cNvPr>
          <p:cNvSpPr txBox="1">
            <a:spLocks/>
          </p:cNvSpPr>
          <p:nvPr/>
        </p:nvSpPr>
        <p:spPr>
          <a:xfrm>
            <a:off x="215925" y="985250"/>
            <a:ext cx="10261551" cy="543482"/>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宿泊客の全体推移や国内・インバウンド比率の傾向を分析し、宿泊客の増減の要因は国内なのかインバウンドなのか、今後注力すべき方向性はどちらか把握する。</a:t>
            </a:r>
          </a:p>
        </p:txBody>
      </p:sp>
      <p:sp>
        <p:nvSpPr>
          <p:cNvPr id="10" name="正方形/長方形 24">
            <a:extLst>
              <a:ext uri="{FF2B5EF4-FFF2-40B4-BE49-F238E27FC236}">
                <a16:creationId xmlns:a16="http://schemas.microsoft.com/office/drawing/2014/main" id="{9C7B6CA4-EBB0-7172-376D-78147B2860EE}"/>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観光消費額について、年別に時系列推移を分析することで、観光を通じた地域での消費が増加</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減少しているのかといった需要の傾向を把握します。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全国や都道府県の観光消費額の増減傾向（前年比など）と比較して分析することで、地域特有の傾向を把握できます。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国内の消費額は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138,219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百万円であったが、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109,536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百万円となり、減少傾向にある。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国内の消費額は、日帰り旅行よりも宿泊旅行が占める割合が大きい。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外国人消費額は、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年から増加傾向にあり、</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3,535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百万円となっているものの、</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2019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5,264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百万円と同程度の消費額にまでは回復していない。</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AC4507-81AF-0CF2-35C8-722A65B16F6B}"/>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7</a:t>
            </a:fld>
            <a:endParaRPr lang="ja-JP" altLang="en-US"/>
          </a:p>
        </p:txBody>
      </p:sp>
      <p:sp>
        <p:nvSpPr>
          <p:cNvPr id="6" name="正方形/長方形 5">
            <a:extLst>
              <a:ext uri="{FF2B5EF4-FFF2-40B4-BE49-F238E27FC236}">
                <a16:creationId xmlns:a16="http://schemas.microsoft.com/office/drawing/2014/main" id="{E4785C18-B772-54A7-7F8F-F61904081C30}"/>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rPr>
              <a:t>出典</a:t>
            </a:r>
            <a:r>
              <a:rPr lang="en-US" altLang="ja-JP" sz="1050" b="1" dirty="0">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lang="ja-JP" altLang="en-US" sz="1050" b="1" dirty="0">
                <a:solidFill>
                  <a:prstClr val="black"/>
                </a:solidFill>
                <a:latin typeface="Meiryo UI" panose="020B0604030504040204" pitchFamily="50" charset="-128"/>
                <a:ea typeface="Meiryo UI" panose="020B0604030504040204" pitchFamily="50" charset="-128"/>
                <a:hlinkClick r:id="rId3"/>
              </a:rPr>
              <a:t>観光庁 旅行・観光消費動向調査（速報・確報）</a:t>
            </a:r>
            <a:r>
              <a:rPr lang="en-US" altLang="ja-JP" sz="1050" b="1" dirty="0">
                <a:solidFill>
                  <a:prstClr val="black"/>
                </a:solidFill>
                <a:latin typeface="Meiryo UI" panose="020B0604030504040204" pitchFamily="50" charset="-128"/>
                <a:ea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hlinkClick r:id="rId4"/>
              </a:rPr>
              <a:t>観光庁 インバウンド消費動向調査</a:t>
            </a:r>
            <a:endParaRPr kumimoji="0" lang="en-US" altLang="ja-JP" sz="1050" b="1" u="sng" kern="0" dirty="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dirty="0">
                <a:solidFill>
                  <a:schemeClr val="tx1"/>
                </a:solidFill>
                <a:latin typeface="Meiryo UI" panose="020B0604030504040204" pitchFamily="50" charset="-128"/>
                <a:ea typeface="Meiryo UI" panose="020B0604030504040204" pitchFamily="50" charset="-128"/>
              </a:rPr>
              <a:t>）</a:t>
            </a:r>
            <a:r>
              <a:rPr kumimoji="0" lang="en-US" altLang="ja-JP" sz="1050" b="1" kern="0" dirty="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観光消費額の傾向を把握する＞旅行消費額</a:t>
            </a:r>
            <a:r>
              <a:rPr kumimoji="0" lang="ja-JP" altLang="en-US" sz="1050" b="1" i="0"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（都道府県データのみ）</a:t>
            </a:r>
            <a:endParaRPr kumimoji="0" lang="ja-JP" altLang="en-US" sz="1050" b="1" i="0" u="sng"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34" name="矢印: 五方向 33">
            <a:extLst>
              <a:ext uri="{FF2B5EF4-FFF2-40B4-BE49-F238E27FC236}">
                <a16:creationId xmlns:a16="http://schemas.microsoft.com/office/drawing/2014/main" id="{916DA36D-7D8B-B719-9E09-0D207D5629E5}"/>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CF03535-AA7D-EE80-191E-4A7EF7302639}"/>
              </a:ext>
            </a:extLst>
          </p:cNvPr>
          <p:cNvSpPr/>
          <p:nvPr/>
        </p:nvSpPr>
        <p:spPr>
          <a:xfrm>
            <a:off x="5097433" y="298946"/>
            <a:ext cx="444274" cy="403175"/>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観光</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消費額</a:t>
            </a:r>
          </a:p>
        </p:txBody>
      </p:sp>
      <p:sp>
        <p:nvSpPr>
          <p:cNvPr id="37" name="正方形/長方形 36">
            <a:extLst>
              <a:ext uri="{FF2B5EF4-FFF2-40B4-BE49-F238E27FC236}">
                <a16:creationId xmlns:a16="http://schemas.microsoft.com/office/drawing/2014/main" id="{4D9E3691-104F-AEDB-1EBF-F373C1A237FC}"/>
              </a:ext>
            </a:extLst>
          </p:cNvPr>
          <p:cNvSpPr/>
          <p:nvPr/>
        </p:nvSpPr>
        <p:spPr>
          <a:xfrm>
            <a:off x="5573044"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観光客数</a:t>
            </a:r>
          </a:p>
        </p:txBody>
      </p:sp>
      <p:sp>
        <p:nvSpPr>
          <p:cNvPr id="38" name="正方形/長方形 37">
            <a:extLst>
              <a:ext uri="{FF2B5EF4-FFF2-40B4-BE49-F238E27FC236}">
                <a16:creationId xmlns:a16="http://schemas.microsoft.com/office/drawing/2014/main" id="{596FFDCC-954C-5177-957F-941F329810E7}"/>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39" name="正方形/長方形 38">
            <a:extLst>
              <a:ext uri="{FF2B5EF4-FFF2-40B4-BE49-F238E27FC236}">
                <a16:creationId xmlns:a16="http://schemas.microsoft.com/office/drawing/2014/main" id="{23B4B8D9-E1A6-3942-5C2F-33FFF2C89733}"/>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40" name="正方形/長方形 39">
            <a:extLst>
              <a:ext uri="{FF2B5EF4-FFF2-40B4-BE49-F238E27FC236}">
                <a16:creationId xmlns:a16="http://schemas.microsoft.com/office/drawing/2014/main" id="{02A806CD-E7F7-5C49-405E-300DAEB0C8BF}"/>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41" name="正方形/長方形 40">
            <a:extLst>
              <a:ext uri="{FF2B5EF4-FFF2-40B4-BE49-F238E27FC236}">
                <a16:creationId xmlns:a16="http://schemas.microsoft.com/office/drawing/2014/main" id="{1C0F95ED-4FA4-3743-15C2-5EFD4B6C28CB}"/>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48" name="正方形/長方形 47">
            <a:extLst>
              <a:ext uri="{FF2B5EF4-FFF2-40B4-BE49-F238E27FC236}">
                <a16:creationId xmlns:a16="http://schemas.microsoft.com/office/drawing/2014/main" id="{1C5FD30C-0996-CB5A-0D5F-74A12F036B26}"/>
              </a:ext>
            </a:extLst>
          </p:cNvPr>
          <p:cNvSpPr/>
          <p:nvPr/>
        </p:nvSpPr>
        <p:spPr>
          <a:xfrm>
            <a:off x="5571273" y="301445"/>
            <a:ext cx="1872877"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宿泊客数を増やす・平準化する</a:t>
            </a:r>
          </a:p>
        </p:txBody>
      </p:sp>
      <p:sp>
        <p:nvSpPr>
          <p:cNvPr id="49" name="正方形/長方形 48">
            <a:extLst>
              <a:ext uri="{FF2B5EF4-FFF2-40B4-BE49-F238E27FC236}">
                <a16:creationId xmlns:a16="http://schemas.microsoft.com/office/drawing/2014/main" id="{E9ADB64E-3379-E594-B218-B566902B9A01}"/>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20" name="矢印: 五方向 19">
            <a:extLst>
              <a:ext uri="{FF2B5EF4-FFF2-40B4-BE49-F238E27FC236}">
                <a16:creationId xmlns:a16="http://schemas.microsoft.com/office/drawing/2014/main" id="{6449689A-2360-A947-7FB4-E7388AA8FAD3}"/>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C9C54727-56B2-C94F-0BE4-2AA64528A75F}"/>
              </a:ext>
            </a:extLst>
          </p:cNvPr>
          <p:cNvGrpSpPr/>
          <p:nvPr/>
        </p:nvGrpSpPr>
        <p:grpSpPr>
          <a:xfrm>
            <a:off x="8150383" y="298946"/>
            <a:ext cx="2346718" cy="403175"/>
            <a:chOff x="8150383" y="298946"/>
            <a:chExt cx="2346718" cy="403175"/>
          </a:xfrm>
        </p:grpSpPr>
        <p:sp>
          <p:nvSpPr>
            <p:cNvPr id="22" name="正方形/長方形 21">
              <a:extLst>
                <a:ext uri="{FF2B5EF4-FFF2-40B4-BE49-F238E27FC236}">
                  <a16:creationId xmlns:a16="http://schemas.microsoft.com/office/drawing/2014/main" id="{0E0AE4BE-28A5-17D1-2C21-B748A7C4D624}"/>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8C03CFE-B773-4233-4A71-B1F858EF9D99}"/>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A8547113-1A14-BD40-FBDB-8C8538A0FB2B}"/>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060554FE-D012-14C6-0114-EC04268AB5E2}"/>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30" name="正方形/長方形 29">
              <a:extLst>
                <a:ext uri="{FF2B5EF4-FFF2-40B4-BE49-F238E27FC236}">
                  <a16:creationId xmlns:a16="http://schemas.microsoft.com/office/drawing/2014/main" id="{DFF9BC06-B862-F030-C065-DE21B8F2D7AC}"/>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sp>
        <p:nvSpPr>
          <p:cNvPr id="5" name="正方形/長方形 24">
            <a:extLst>
              <a:ext uri="{FF2B5EF4-FFF2-40B4-BE49-F238E27FC236}">
                <a16:creationId xmlns:a16="http://schemas.microsoft.com/office/drawing/2014/main" id="{21CBEFD0-A0F7-B4F5-D262-3E06497DFCBD}"/>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5" name="正方形/長方形 24">
            <a:extLst>
              <a:ext uri="{FF2B5EF4-FFF2-40B4-BE49-F238E27FC236}">
                <a16:creationId xmlns:a16="http://schemas.microsoft.com/office/drawing/2014/main" id="{E4D7BBCA-295E-717F-BE48-3965DEE1592E}"/>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pic>
        <p:nvPicPr>
          <p:cNvPr id="19" name="図 18" descr="グラフ, 棒グラフ&#10;&#10;AI 生成コンテンツは誤りを含む可能性があります。">
            <a:extLst>
              <a:ext uri="{FF2B5EF4-FFF2-40B4-BE49-F238E27FC236}">
                <a16:creationId xmlns:a16="http://schemas.microsoft.com/office/drawing/2014/main" id="{02ED5072-7EFF-8897-D476-392DEE857512}"/>
              </a:ext>
            </a:extLst>
          </p:cNvPr>
          <p:cNvPicPr>
            <a:picLocks noChangeAspect="1"/>
          </p:cNvPicPr>
          <p:nvPr/>
        </p:nvPicPr>
        <p:blipFill>
          <a:blip r:embed="rId5"/>
          <a:stretch>
            <a:fillRect/>
          </a:stretch>
        </p:blipFill>
        <p:spPr>
          <a:xfrm>
            <a:off x="557846" y="2813603"/>
            <a:ext cx="5752800" cy="2011818"/>
          </a:xfrm>
          <a:prstGeom prst="rect">
            <a:avLst/>
          </a:prstGeom>
          <a:ln>
            <a:solidFill>
              <a:schemeClr val="bg1">
                <a:lumMod val="85000"/>
              </a:schemeClr>
            </a:solidFill>
          </a:ln>
        </p:spPr>
      </p:pic>
      <p:pic>
        <p:nvPicPr>
          <p:cNvPr id="26" name="図 25" descr="グラフ&#10;&#10;AI 生成コンテンツは誤りを含む可能性があります。">
            <a:extLst>
              <a:ext uri="{FF2B5EF4-FFF2-40B4-BE49-F238E27FC236}">
                <a16:creationId xmlns:a16="http://schemas.microsoft.com/office/drawing/2014/main" id="{5D4F5EC8-3294-7EB3-48A3-FD26059B03B2}"/>
              </a:ext>
            </a:extLst>
          </p:cNvPr>
          <p:cNvPicPr>
            <a:picLocks noChangeAspect="1"/>
          </p:cNvPicPr>
          <p:nvPr/>
        </p:nvPicPr>
        <p:blipFill>
          <a:blip r:embed="rId6"/>
          <a:stretch>
            <a:fillRect/>
          </a:stretch>
        </p:blipFill>
        <p:spPr>
          <a:xfrm>
            <a:off x="557846" y="5352598"/>
            <a:ext cx="5752800" cy="1979931"/>
          </a:xfrm>
          <a:prstGeom prst="rect">
            <a:avLst/>
          </a:prstGeom>
          <a:ln>
            <a:solidFill>
              <a:schemeClr val="bg1">
                <a:lumMod val="85000"/>
              </a:schemeClr>
            </a:solidFill>
          </a:ln>
        </p:spPr>
      </p:pic>
      <p:sp>
        <p:nvSpPr>
          <p:cNvPr id="13" name="正方形/長方形 12">
            <a:extLst>
              <a:ext uri="{FF2B5EF4-FFF2-40B4-BE49-F238E27FC236}">
                <a16:creationId xmlns:a16="http://schemas.microsoft.com/office/drawing/2014/main" id="{F5C1276C-1A43-A7EB-70A4-BBA85A7ADC86}"/>
              </a:ext>
            </a:extLst>
          </p:cNvPr>
          <p:cNvSpPr/>
          <p:nvPr/>
        </p:nvSpPr>
        <p:spPr>
          <a:xfrm>
            <a:off x="4622514" y="6018351"/>
            <a:ext cx="949838" cy="183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3,535</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28" name="正方形/長方形 27">
            <a:extLst>
              <a:ext uri="{FF2B5EF4-FFF2-40B4-BE49-F238E27FC236}">
                <a16:creationId xmlns:a16="http://schemas.microsoft.com/office/drawing/2014/main" id="{113C28CF-46D0-50E7-ADF4-1275EDEF7A15}"/>
              </a:ext>
            </a:extLst>
          </p:cNvPr>
          <p:cNvSpPr/>
          <p:nvPr/>
        </p:nvSpPr>
        <p:spPr>
          <a:xfrm>
            <a:off x="847238" y="5740445"/>
            <a:ext cx="949838" cy="183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US" altLang="ja-JP" sz="1050">
                <a:solidFill>
                  <a:schemeClr val="tx1"/>
                </a:solidFill>
                <a:latin typeface="Meiryo UI" panose="020B0604030504040204" pitchFamily="50" charset="-128"/>
                <a:ea typeface="Meiryo UI" panose="020B0604030504040204" pitchFamily="50" charset="-128"/>
              </a:rPr>
              <a:t>5,264</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16" name="正方形/長方形 15">
            <a:extLst>
              <a:ext uri="{FF2B5EF4-FFF2-40B4-BE49-F238E27FC236}">
                <a16:creationId xmlns:a16="http://schemas.microsoft.com/office/drawing/2014/main" id="{E6C3C43A-5764-7D76-0EA2-C472ACD957BE}"/>
              </a:ext>
            </a:extLst>
          </p:cNvPr>
          <p:cNvSpPr/>
          <p:nvPr/>
        </p:nvSpPr>
        <p:spPr>
          <a:xfrm>
            <a:off x="1094335" y="5928994"/>
            <a:ext cx="418789" cy="101790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1" name="正方形/長方形 30">
            <a:extLst>
              <a:ext uri="{FF2B5EF4-FFF2-40B4-BE49-F238E27FC236}">
                <a16:creationId xmlns:a16="http://schemas.microsoft.com/office/drawing/2014/main" id="{B162189F-C37C-F065-E696-88B168C0A0AA}"/>
              </a:ext>
            </a:extLst>
          </p:cNvPr>
          <p:cNvSpPr/>
          <p:nvPr/>
        </p:nvSpPr>
        <p:spPr>
          <a:xfrm>
            <a:off x="4868988" y="6267450"/>
            <a:ext cx="418789" cy="679450"/>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2" name="正方形/長方形 31">
            <a:extLst>
              <a:ext uri="{FF2B5EF4-FFF2-40B4-BE49-F238E27FC236}">
                <a16:creationId xmlns:a16="http://schemas.microsoft.com/office/drawing/2014/main" id="{0C5E5B62-CD10-CF8E-2EA4-B209D6CDDFF3}"/>
              </a:ext>
            </a:extLst>
          </p:cNvPr>
          <p:cNvSpPr/>
          <p:nvPr/>
        </p:nvSpPr>
        <p:spPr>
          <a:xfrm>
            <a:off x="4912811" y="3579708"/>
            <a:ext cx="418789" cy="841245"/>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3" name="正方形/長方形 32">
            <a:extLst>
              <a:ext uri="{FF2B5EF4-FFF2-40B4-BE49-F238E27FC236}">
                <a16:creationId xmlns:a16="http://schemas.microsoft.com/office/drawing/2014/main" id="{77356717-304D-531C-47C6-583E21B3B7A0}"/>
              </a:ext>
            </a:extLst>
          </p:cNvPr>
          <p:cNvSpPr/>
          <p:nvPr/>
        </p:nvSpPr>
        <p:spPr>
          <a:xfrm>
            <a:off x="4166936" y="3382502"/>
            <a:ext cx="418789" cy="1038451"/>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5" name="正方形/長方形 34">
            <a:extLst>
              <a:ext uri="{FF2B5EF4-FFF2-40B4-BE49-F238E27FC236}">
                <a16:creationId xmlns:a16="http://schemas.microsoft.com/office/drawing/2014/main" id="{02411741-342C-AE7F-174D-027D2A21DA81}"/>
              </a:ext>
            </a:extLst>
          </p:cNvPr>
          <p:cNvSpPr/>
          <p:nvPr/>
        </p:nvSpPr>
        <p:spPr>
          <a:xfrm>
            <a:off x="3845446" y="3184834"/>
            <a:ext cx="1149304" cy="183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138,219</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
        <p:nvSpPr>
          <p:cNvPr id="42" name="正方形/長方形 41">
            <a:extLst>
              <a:ext uri="{FF2B5EF4-FFF2-40B4-BE49-F238E27FC236}">
                <a16:creationId xmlns:a16="http://schemas.microsoft.com/office/drawing/2014/main" id="{BF922FA4-C710-6BDD-BF1E-76DC1F9A0C67}"/>
              </a:ext>
            </a:extLst>
          </p:cNvPr>
          <p:cNvSpPr/>
          <p:nvPr/>
        </p:nvSpPr>
        <p:spPr>
          <a:xfrm>
            <a:off x="4565116" y="3395826"/>
            <a:ext cx="1149304" cy="183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109,536</a:t>
            </a:r>
            <a:r>
              <a:rPr kumimoji="1" lang="ja-JP" altLang="en-US" sz="1050">
                <a:solidFill>
                  <a:schemeClr val="tx1"/>
                </a:solidFill>
                <a:latin typeface="Meiryo UI" panose="020B0604030504040204" pitchFamily="50" charset="-128"/>
                <a:ea typeface="Meiryo UI" panose="020B0604030504040204" pitchFamily="50" charset="-128"/>
              </a:rPr>
              <a:t>百万円</a:t>
            </a:r>
          </a:p>
        </p:txBody>
      </p:sp>
    </p:spTree>
    <p:extLst>
      <p:ext uri="{BB962C8B-B14F-4D97-AF65-F5344CB8AC3E}">
        <p14:creationId xmlns:p14="http://schemas.microsoft.com/office/powerpoint/2010/main" val="227345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F929E-0B2F-89CC-5BC9-F9CB656D0381}"/>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AF8CB471-0AC4-92E9-DA87-B4F212F6384F}"/>
              </a:ext>
            </a:extLst>
          </p:cNvPr>
          <p:cNvSpPr>
            <a:spLocks noGrp="1"/>
          </p:cNvSpPr>
          <p:nvPr>
            <p:ph type="title"/>
          </p:nvPr>
        </p:nvSpPr>
        <p:spPr>
          <a:xfrm>
            <a:off x="605549" y="213520"/>
            <a:ext cx="9832579" cy="463029"/>
          </a:xfrm>
        </p:spPr>
        <p:txBody>
          <a:bodyPr vert="horz">
            <a:noAutofit/>
          </a:bodyPr>
          <a:lstStyle/>
          <a:p>
            <a:r>
              <a:rPr lang="ja-JP" altLang="en-US" sz="2000">
                <a:solidFill>
                  <a:srgbClr val="000000"/>
                </a:solidFill>
              </a:rPr>
              <a:t>観光客数の推移を把握する</a:t>
            </a:r>
            <a:br>
              <a:rPr lang="en-US" altLang="ja-JP" sz="2000">
                <a:solidFill>
                  <a:srgbClr val="000000"/>
                </a:solidFill>
              </a:rPr>
            </a:br>
            <a:r>
              <a:rPr lang="ja-JP" altLang="en-US" sz="1800" b="0">
                <a:solidFill>
                  <a:srgbClr val="000000"/>
                </a:solidFill>
              </a:rPr>
              <a:t>観光来訪者数</a:t>
            </a:r>
            <a:endParaRPr lang="ja-JP" altLang="en-US" sz="2000" b="0">
              <a:solidFill>
                <a:srgbClr val="000000"/>
              </a:solidFill>
            </a:endParaRPr>
          </a:p>
        </p:txBody>
      </p:sp>
      <p:sp>
        <p:nvSpPr>
          <p:cNvPr id="7" name="Text Placeholder 7">
            <a:extLst>
              <a:ext uri="{FF2B5EF4-FFF2-40B4-BE49-F238E27FC236}">
                <a16:creationId xmlns:a16="http://schemas.microsoft.com/office/drawing/2014/main" id="{63275CC7-B112-20A0-3174-9AB668AFB447}"/>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観光来訪者数・宿泊客の全体推移や、宿泊客の国内・インバウンド比率等を分析し、需要の増減の傾向を把握する。</a:t>
            </a:r>
          </a:p>
        </p:txBody>
      </p:sp>
      <p:sp>
        <p:nvSpPr>
          <p:cNvPr id="8" name="正方形/長方形 24">
            <a:extLst>
              <a:ext uri="{FF2B5EF4-FFF2-40B4-BE49-F238E27FC236}">
                <a16:creationId xmlns:a16="http://schemas.microsoft.com/office/drawing/2014/main" id="{15FAE07E-277F-A252-05BA-3654797FB6FD}"/>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9" name="正方形/長方形 24">
            <a:extLst>
              <a:ext uri="{FF2B5EF4-FFF2-40B4-BE49-F238E27FC236}">
                <a16:creationId xmlns:a16="http://schemas.microsoft.com/office/drawing/2014/main" id="{68F6F1BE-9537-B826-A72F-A70AEEDFC080}"/>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0" name="正方形/長方形 24">
            <a:extLst>
              <a:ext uri="{FF2B5EF4-FFF2-40B4-BE49-F238E27FC236}">
                <a16:creationId xmlns:a16="http://schemas.microsoft.com/office/drawing/2014/main" id="{CFC32EAA-D965-44F4-98A5-E147D2F65A92}"/>
              </a:ext>
            </a:extLst>
          </p:cNvPr>
          <p:cNvSpPr/>
          <p:nvPr/>
        </p:nvSpPr>
        <p:spPr>
          <a:xfrm>
            <a:off x="6709892" y="1983661"/>
            <a:ext cx="3424705"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観光来訪者数について、年別に時系列推移を分析することで、日帰り客・宿泊客を含めた全体の観光客が増加</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減少しているのかといった需要の傾向を把握します。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全国や都道府県の観光来訪者数の増減傾向（前年比など）と比較して分析することで、地域特有の傾向を把握できます。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年次の観光来訪者数は、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年にかけて増加傾向にあったが、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年は対前年比で</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-5.9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2,175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千人となった。</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2025</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4.7%</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増加し、</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2,278</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人となっている。</a:t>
            </a: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分析地域では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年まで来訪者数の対前年比が都道府県・全国水準よりも高く推移していた。しかし、</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年は都道府県や全国の同指標の対前年比が改善した一方で、分析地域ではマイナスになり、減少に転じている。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C10433E-0830-4C5A-338E-3F2E4B560DF7}"/>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8</a:t>
            </a:fld>
            <a:endParaRPr lang="ja-JP" altLang="en-US"/>
          </a:p>
        </p:txBody>
      </p:sp>
      <p:sp>
        <p:nvSpPr>
          <p:cNvPr id="14" name="矢印: 五方向 13">
            <a:extLst>
              <a:ext uri="{FF2B5EF4-FFF2-40B4-BE49-F238E27FC236}">
                <a16:creationId xmlns:a16="http://schemas.microsoft.com/office/drawing/2014/main" id="{A7486435-10B4-95AA-9094-A5780B279900}"/>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8D932302-5BD2-4352-60BD-A87233899D05}"/>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24" name="正方形/長方形 23">
            <a:extLst>
              <a:ext uri="{FF2B5EF4-FFF2-40B4-BE49-F238E27FC236}">
                <a16:creationId xmlns:a16="http://schemas.microsoft.com/office/drawing/2014/main" id="{8ECD8368-0160-574E-F0CD-949CD8F5EA52}"/>
              </a:ext>
            </a:extLst>
          </p:cNvPr>
          <p:cNvSpPr/>
          <p:nvPr/>
        </p:nvSpPr>
        <p:spPr>
          <a:xfrm>
            <a:off x="5573044"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観光客数</a:t>
            </a:r>
          </a:p>
        </p:txBody>
      </p:sp>
      <p:sp>
        <p:nvSpPr>
          <p:cNvPr id="26" name="正方形/長方形 25">
            <a:extLst>
              <a:ext uri="{FF2B5EF4-FFF2-40B4-BE49-F238E27FC236}">
                <a16:creationId xmlns:a16="http://schemas.microsoft.com/office/drawing/2014/main" id="{F2677D5F-26ED-92DC-A998-16CFEB233D2C}"/>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27" name="正方形/長方形 26">
            <a:extLst>
              <a:ext uri="{FF2B5EF4-FFF2-40B4-BE49-F238E27FC236}">
                <a16:creationId xmlns:a16="http://schemas.microsoft.com/office/drawing/2014/main" id="{756FAF8A-F40C-5FAD-AE27-80DEB50515DC}"/>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28" name="正方形/長方形 27">
            <a:extLst>
              <a:ext uri="{FF2B5EF4-FFF2-40B4-BE49-F238E27FC236}">
                <a16:creationId xmlns:a16="http://schemas.microsoft.com/office/drawing/2014/main" id="{B8AF7DC9-42E4-FEFD-87C8-7B246FEAEA17}"/>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29" name="正方形/長方形 28">
            <a:extLst>
              <a:ext uri="{FF2B5EF4-FFF2-40B4-BE49-F238E27FC236}">
                <a16:creationId xmlns:a16="http://schemas.microsoft.com/office/drawing/2014/main" id="{03D1226A-6188-CF05-601D-37087C0714FF}"/>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36" name="正方形/長方形 35">
            <a:extLst>
              <a:ext uri="{FF2B5EF4-FFF2-40B4-BE49-F238E27FC236}">
                <a16:creationId xmlns:a16="http://schemas.microsoft.com/office/drawing/2014/main" id="{2FFD0C7F-A099-7A10-FB14-E7AC2B1A9FCC}"/>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37" name="正方形/長方形 36">
            <a:extLst>
              <a:ext uri="{FF2B5EF4-FFF2-40B4-BE49-F238E27FC236}">
                <a16:creationId xmlns:a16="http://schemas.microsoft.com/office/drawing/2014/main" id="{1BFC5DAA-D117-F889-7618-1B84FE3CD0A3}"/>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5218248B-2BF7-9B31-8AD3-ADA3180D6991}"/>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FF76B474-A59E-A3B0-F329-8AC8EA4DDFAB}"/>
              </a:ext>
            </a:extLst>
          </p:cNvPr>
          <p:cNvGrpSpPr/>
          <p:nvPr/>
        </p:nvGrpSpPr>
        <p:grpSpPr>
          <a:xfrm>
            <a:off x="8150383" y="298946"/>
            <a:ext cx="2346718" cy="403175"/>
            <a:chOff x="8150383" y="298946"/>
            <a:chExt cx="2346718" cy="403175"/>
          </a:xfrm>
        </p:grpSpPr>
        <p:sp>
          <p:nvSpPr>
            <p:cNvPr id="15" name="正方形/長方形 14">
              <a:extLst>
                <a:ext uri="{FF2B5EF4-FFF2-40B4-BE49-F238E27FC236}">
                  <a16:creationId xmlns:a16="http://schemas.microsoft.com/office/drawing/2014/main" id="{0CE03BDB-D8B7-F817-7D1C-8048D9E4F499}"/>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9398486-D0A9-49AB-99D7-17CA434DDC86}"/>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3CB395A2-3EA1-040D-4B63-E5F19FC51919}"/>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F4AD9746-6950-534E-A6FC-4687676E44B3}"/>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3" name="正方形/長方形 22">
              <a:extLst>
                <a:ext uri="{FF2B5EF4-FFF2-40B4-BE49-F238E27FC236}">
                  <a16:creationId xmlns:a16="http://schemas.microsoft.com/office/drawing/2014/main" id="{FA1D7B2F-65F1-A8E5-9F7C-1336A975546E}"/>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grpSp>
        <p:nvGrpSpPr>
          <p:cNvPr id="5" name="グループ化 4">
            <a:extLst>
              <a:ext uri="{FF2B5EF4-FFF2-40B4-BE49-F238E27FC236}">
                <a16:creationId xmlns:a16="http://schemas.microsoft.com/office/drawing/2014/main" id="{377D55F3-AAD5-4911-3C1A-986216D0468B}"/>
              </a:ext>
            </a:extLst>
          </p:cNvPr>
          <p:cNvGrpSpPr/>
          <p:nvPr/>
        </p:nvGrpSpPr>
        <p:grpSpPr>
          <a:xfrm>
            <a:off x="558800" y="3469973"/>
            <a:ext cx="5751848" cy="2376245"/>
            <a:chOff x="558800" y="3713686"/>
            <a:chExt cx="4572000" cy="1888818"/>
          </a:xfrm>
        </p:grpSpPr>
        <p:pic>
          <p:nvPicPr>
            <p:cNvPr id="11" name="図 10" descr="グラフ&#10;&#10;AI 生成コンテンツは誤りを含む可能性があります。">
              <a:extLst>
                <a:ext uri="{FF2B5EF4-FFF2-40B4-BE49-F238E27FC236}">
                  <a16:creationId xmlns:a16="http://schemas.microsoft.com/office/drawing/2014/main" id="{D14853B1-0D2B-1576-ECCB-C2E77282E208}"/>
                </a:ext>
              </a:extLst>
            </p:cNvPr>
            <p:cNvPicPr>
              <a:picLocks noChangeAspect="1"/>
            </p:cNvPicPr>
            <p:nvPr/>
          </p:nvPicPr>
          <p:blipFill>
            <a:blip r:embed="rId3"/>
            <a:stretch>
              <a:fillRect/>
            </a:stretch>
          </p:blipFill>
          <p:spPr>
            <a:xfrm>
              <a:off x="558800" y="3713686"/>
              <a:ext cx="4572000" cy="1888818"/>
            </a:xfrm>
            <a:prstGeom prst="rect">
              <a:avLst/>
            </a:prstGeom>
            <a:ln>
              <a:solidFill>
                <a:schemeClr val="bg1">
                  <a:lumMod val="85000"/>
                </a:schemeClr>
              </a:solidFill>
            </a:ln>
          </p:spPr>
        </p:pic>
        <p:cxnSp>
          <p:nvCxnSpPr>
            <p:cNvPr id="16" name="直線矢印コネクタ 15">
              <a:extLst>
                <a:ext uri="{FF2B5EF4-FFF2-40B4-BE49-F238E27FC236}">
                  <a16:creationId xmlns:a16="http://schemas.microsoft.com/office/drawing/2014/main" id="{E5B007CD-BDB4-9A58-2D8D-B970DEB9B44C}"/>
                </a:ext>
              </a:extLst>
            </p:cNvPr>
            <p:cNvCxnSpPr>
              <a:cxnSpLocks/>
            </p:cNvCxnSpPr>
            <p:nvPr/>
          </p:nvCxnSpPr>
          <p:spPr>
            <a:xfrm flipV="1">
              <a:off x="1298601" y="4123202"/>
              <a:ext cx="1321654" cy="33353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2AE087D-FF78-F2A2-1488-259E20734E73}"/>
                </a:ext>
              </a:extLst>
            </p:cNvPr>
            <p:cNvCxnSpPr>
              <a:cxnSpLocks/>
            </p:cNvCxnSpPr>
            <p:nvPr/>
          </p:nvCxnSpPr>
          <p:spPr>
            <a:xfrm>
              <a:off x="3027077" y="4167353"/>
              <a:ext cx="386340" cy="10209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5E38AF1-C633-7A36-C369-094C22DBBDEC}"/>
                </a:ext>
              </a:extLst>
            </p:cNvPr>
            <p:cNvCxnSpPr>
              <a:cxnSpLocks/>
            </p:cNvCxnSpPr>
            <p:nvPr/>
          </p:nvCxnSpPr>
          <p:spPr>
            <a:xfrm flipV="1">
              <a:off x="3874898" y="4224467"/>
              <a:ext cx="361935" cy="7062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108032FB-F7F1-6EA4-FE30-170261A789AF}"/>
              </a:ext>
            </a:extLst>
          </p:cNvPr>
          <p:cNvSpPr/>
          <p:nvPr/>
        </p:nvSpPr>
        <p:spPr>
          <a:xfrm>
            <a:off x="4124665" y="4859810"/>
            <a:ext cx="608323" cy="167311"/>
          </a:xfrm>
          <a:prstGeom prst="rect">
            <a:avLst/>
          </a:prstGeom>
          <a:no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-5.9%</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31" name="正方形/長方形 30">
            <a:extLst>
              <a:ext uri="{FF2B5EF4-FFF2-40B4-BE49-F238E27FC236}">
                <a16:creationId xmlns:a16="http://schemas.microsoft.com/office/drawing/2014/main" id="{F229353B-7132-99E9-CB3F-FAE710C57F17}"/>
              </a:ext>
            </a:extLst>
          </p:cNvPr>
          <p:cNvSpPr/>
          <p:nvPr/>
        </p:nvSpPr>
        <p:spPr>
          <a:xfrm>
            <a:off x="4164051" y="4001849"/>
            <a:ext cx="608323" cy="167311"/>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2,175</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32" name="正方形/長方形 31">
            <a:extLst>
              <a:ext uri="{FF2B5EF4-FFF2-40B4-BE49-F238E27FC236}">
                <a16:creationId xmlns:a16="http://schemas.microsoft.com/office/drawing/2014/main" id="{1A572D2E-B223-38C4-9681-A8D20DA5286E}"/>
              </a:ext>
            </a:extLst>
          </p:cNvPr>
          <p:cNvSpPr/>
          <p:nvPr/>
        </p:nvSpPr>
        <p:spPr>
          <a:xfrm>
            <a:off x="4175420" y="4241800"/>
            <a:ext cx="506813" cy="872067"/>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33" name="正方形/長方形 32">
            <a:extLst>
              <a:ext uri="{FF2B5EF4-FFF2-40B4-BE49-F238E27FC236}">
                <a16:creationId xmlns:a16="http://schemas.microsoft.com/office/drawing/2014/main" id="{E253D6C4-28FC-D264-9FBB-1B1F8B38F2CE}"/>
              </a:ext>
            </a:extLst>
          </p:cNvPr>
          <p:cNvSpPr/>
          <p:nvPr/>
        </p:nvSpPr>
        <p:spPr>
          <a:xfrm>
            <a:off x="5132232" y="4692499"/>
            <a:ext cx="608323" cy="167311"/>
          </a:xfrm>
          <a:prstGeom prst="rect">
            <a:avLst/>
          </a:prstGeom>
          <a:no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4.7</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D8099B13-9F22-E2AF-5368-51E70581D773}"/>
              </a:ext>
            </a:extLst>
          </p:cNvPr>
          <p:cNvSpPr/>
          <p:nvPr/>
        </p:nvSpPr>
        <p:spPr>
          <a:xfrm>
            <a:off x="5117982" y="3925284"/>
            <a:ext cx="608323" cy="167311"/>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2,278</a:t>
            </a:r>
            <a:r>
              <a:rPr lang="ja-JP" altLang="en-US" sz="105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2728DAC8-2383-B369-D8C1-236113C6EF17}"/>
              </a:ext>
            </a:extLst>
          </p:cNvPr>
          <p:cNvSpPr/>
          <p:nvPr/>
        </p:nvSpPr>
        <p:spPr>
          <a:xfrm>
            <a:off x="5177766" y="4201411"/>
            <a:ext cx="506813" cy="912456"/>
          </a:xfrm>
          <a:prstGeom prst="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sp>
        <p:nvSpPr>
          <p:cNvPr id="12" name="正方形/長方形 11">
            <a:extLst>
              <a:ext uri="{FF2B5EF4-FFF2-40B4-BE49-F238E27FC236}">
                <a16:creationId xmlns:a16="http://schemas.microsoft.com/office/drawing/2014/main" id="{28F99256-9AAB-80E3-CA06-AB3D00DDEDDF}"/>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lang="ja-JP" altLang="en-US" sz="1050" b="1">
                <a:solidFill>
                  <a:srgbClr val="3399FF"/>
                </a:solidFill>
                <a:latin typeface="Meiryo UI" panose="020B0604030504040204" pitchFamily="50" charset="-128"/>
                <a:ea typeface="Meiryo UI" panose="020B0604030504040204" pitchFamily="50" charset="-128"/>
                <a:hlinkClick r:id="rId4">
                  <a:extLst>
                    <a:ext uri="{A12FA001-AC4F-418D-AE19-62706E023703}">
                      <ahyp:hlinkClr xmlns:ahyp="http://schemas.microsoft.com/office/drawing/2018/hyperlinkcolor" val="tx"/>
                    </a:ext>
                  </a:extLst>
                </a:hlinkClick>
              </a:rPr>
              <a:t>デジタル観光統計オープンデータ</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観光客数の推移を把握する＞観光来訪者数</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6526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8F41284-36F8-7845-D431-10CC48908E02}"/>
              </a:ext>
            </a:extLst>
          </p:cNvPr>
          <p:cNvSpPr>
            <a:spLocks noGrp="1"/>
          </p:cNvSpPr>
          <p:nvPr>
            <p:ph type="title"/>
          </p:nvPr>
        </p:nvSpPr>
        <p:spPr/>
        <p:txBody>
          <a:bodyPr vert="horz">
            <a:normAutofit fontScale="90000"/>
          </a:bodyPr>
          <a:lstStyle/>
          <a:p>
            <a:r>
              <a:rPr lang="ja-JP" altLang="en-US" sz="2200">
                <a:solidFill>
                  <a:srgbClr val="000000"/>
                </a:solidFill>
              </a:rPr>
              <a:t>観光客数の推移を把握する</a:t>
            </a:r>
            <a:br>
              <a:rPr lang="en-US" altLang="ja-JP" sz="2000">
                <a:solidFill>
                  <a:srgbClr val="000000"/>
                </a:solidFill>
              </a:rPr>
            </a:br>
            <a:r>
              <a:rPr lang="ja-JP" altLang="en-US" sz="2000" b="0">
                <a:solidFill>
                  <a:srgbClr val="000000"/>
                </a:solidFill>
              </a:rPr>
              <a:t>宿泊客数（国内・インバウンド）</a:t>
            </a:r>
          </a:p>
        </p:txBody>
      </p:sp>
      <p:sp>
        <p:nvSpPr>
          <p:cNvPr id="7" name="Text Placeholder 7">
            <a:extLst>
              <a:ext uri="{FF2B5EF4-FFF2-40B4-BE49-F238E27FC236}">
                <a16:creationId xmlns:a16="http://schemas.microsoft.com/office/drawing/2014/main" id="{82881ABC-9035-71C5-01EA-AEDABFCC2CCE}"/>
              </a:ext>
            </a:extLst>
          </p:cNvPr>
          <p:cNvSpPr txBox="1">
            <a:spLocks/>
          </p:cNvSpPr>
          <p:nvPr/>
        </p:nvSpPr>
        <p:spPr>
          <a:xfrm>
            <a:off x="215925" y="985250"/>
            <a:ext cx="10261551" cy="310983"/>
          </a:xfrm>
          <a:prstGeom prst="rect">
            <a:avLst/>
          </a:prstGeom>
          <a:noFill/>
          <a:ln>
            <a:noFill/>
          </a:ln>
        </p:spPr>
        <p:txBody>
          <a:bodyPr vert="horz" wrap="square" lIns="38862" tIns="38862" rIns="38862" bIns="38862" rtlCol="0" anchor="t" anchorCtr="0">
            <a:spAutoFit/>
          </a:bodyPr>
          <a:lstStyle>
            <a:defPPr>
              <a:defRPr lang="en-US"/>
            </a:defPPr>
            <a:lvl1pPr marL="194310" indent="-194310" defTabSz="987095" eaLnBrk="1" fontAlgn="auto" latinLnBrk="0" hangingPunct="1">
              <a:spcBef>
                <a:spcPts val="0"/>
              </a:spcBef>
              <a:spcAft>
                <a:spcPts val="0"/>
              </a:spcAft>
              <a:buClr>
                <a:srgbClr val="002060"/>
              </a:buClr>
              <a:buFont typeface="Wingdings" panose="05000000000000000000" pitchFamily="2" charset="2"/>
              <a:buChar char="l"/>
              <a:defRPr sz="1511">
                <a:solidFill>
                  <a:prstClr val="black"/>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defTabSz="914400" eaLnBrk="1" latinLnBrk="0" hangingPunct="1">
              <a:spcBef>
                <a:spcPts val="600"/>
              </a:spcBef>
              <a:spcAft>
                <a:spcPts val="600"/>
              </a:spcAft>
              <a:buFont typeface="Arial" pitchFamily="34" charset="0"/>
              <a:buChar char="–"/>
              <a:defRPr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defTabSz="914400" eaLnBrk="1" latinLnBrk="0" hangingPunct="1">
              <a:spcBef>
                <a:spcPts val="600"/>
              </a:spcBef>
              <a:spcAft>
                <a:spcPts val="600"/>
              </a:spcAft>
              <a:buFont typeface="Arial" pitchFamily="34" charset="0"/>
              <a:buChar char="•"/>
              <a:defRPr sz="105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defTabSz="914400" eaLnBrk="1" latinLnBrk="0" hangingPunct="1">
              <a:spcBef>
                <a:spcPct val="20000"/>
              </a:spcBef>
              <a:buFont typeface="Arial" pitchFamily="34" charset="0"/>
              <a:buChar char="»"/>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ja-JP" altLang="en-US">
                <a:sym typeface="Meiryo UI" panose="020B0604030504040204" pitchFamily="50" charset="-128"/>
              </a:rPr>
              <a:t>観光来訪者数・宿泊客の全体推移や、宿泊客の国内・インバウンド比率等を分析し、需要の増減の傾向を把握する。</a:t>
            </a:r>
          </a:p>
        </p:txBody>
      </p:sp>
      <p:sp>
        <p:nvSpPr>
          <p:cNvPr id="10" name="正方形/長方形 24">
            <a:extLst>
              <a:ext uri="{FF2B5EF4-FFF2-40B4-BE49-F238E27FC236}">
                <a16:creationId xmlns:a16="http://schemas.microsoft.com/office/drawing/2014/main" id="{E73A43CC-CCE6-DC25-0629-E8B7BFB77BE4}"/>
              </a:ext>
            </a:extLst>
          </p:cNvPr>
          <p:cNvSpPr/>
          <p:nvPr/>
        </p:nvSpPr>
        <p:spPr>
          <a:xfrm>
            <a:off x="6709892" y="1983661"/>
            <a:ext cx="3424706" cy="53488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国内・インバウンドの宿泊客数について、年別や月別に時系列推移を分析することで、地域において国内客とインバウンド客のどちらの需要が増加</a:t>
            </a:r>
            <a:r>
              <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a:t>
            </a: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減少しているのかといった傾向を把握します。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285750" indent="-285750">
              <a:spcAft>
                <a:spcPts val="600"/>
              </a:spcAft>
              <a:buFont typeface="Arial" panose="020B0604020202020204" pitchFamily="34" charset="0"/>
              <a:buChar char="•"/>
            </a:pPr>
            <a:r>
              <a:rPr lang="ja-JP" altLang="en-US" sz="1600" b="1">
                <a:solidFill>
                  <a:schemeClr val="tx1"/>
                </a:solidFill>
                <a:latin typeface="Meiryo UI" panose="020B0604030504040204" pitchFamily="50" charset="-128"/>
                <a:ea typeface="Meiryo UI" panose="020B0604030504040204" pitchFamily="50" charset="-128"/>
                <a:sym typeface="Meiryo UI" panose="020B0604030504040204" pitchFamily="50" charset="-128"/>
              </a:rPr>
              <a:t>全国的な国内客・インバウンド客の増減傾向（前年比など）と比較して分析することで、地域特有の傾向を把握できます。</a:t>
            </a:r>
            <a:endParaRPr lang="en-US" altLang="ja-JP" sz="1600" b="1">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a:spcAft>
                <a:spcPts val="600"/>
              </a:spcAft>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（分析結果の例）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宿泊客数は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年から</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年にかけて国内・インバウンドともに増加傾向にあり、国内については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年に</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1,159</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千人、インバウンドについては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30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千人となっている。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国内の宿泊客数の対前年比を見ると、</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 2022</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年は都道府県・全国水準よりも低く推移しているが、</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2023</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年おいては、全国水準より高い対前年比となった。</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2024</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年は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23.1%</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増、都道府県は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23.0%</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増、全国は</a:t>
            </a:r>
            <a:r>
              <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-2.6%</a:t>
            </a:r>
            <a:r>
              <a:rPr lang="ja-JP" altLang="en-US" sz="1200">
                <a:solidFill>
                  <a:schemeClr val="tx1"/>
                </a:solidFill>
                <a:latin typeface="Meiryo UI" panose="020B0604030504040204" pitchFamily="50" charset="-128"/>
                <a:ea typeface="Meiryo UI" panose="020B0604030504040204" pitchFamily="50" charset="-128"/>
                <a:sym typeface="Meiryo UI" panose="020B0604030504040204" pitchFamily="50" charset="-128"/>
              </a:rPr>
              <a:t>減である。</a:t>
            </a: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a:p>
            <a:pPr marL="742950" lvl="1" indent="-285750">
              <a:spcAft>
                <a:spcPts val="600"/>
              </a:spcAft>
              <a:buFont typeface="Wingdings" panose="05000000000000000000" pitchFamily="2" charset="2"/>
              <a:buChar char="Ø"/>
            </a:pPr>
            <a:endParaRPr lang="en-US" altLang="ja-JP" sz="1200">
              <a:solidFill>
                <a:schemeClr val="tx1"/>
              </a:solidFill>
              <a:latin typeface="Meiryo UI" panose="020B0604030504040204" pitchFamily="50" charset="-128"/>
              <a:ea typeface="Meiryo UI" panose="020B0604030504040204" pitchFamily="50" charset="-128"/>
              <a:sym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E2293AA-78DA-B1BE-72AB-5946C02159E4}"/>
              </a:ext>
            </a:extLst>
          </p:cNvPr>
          <p:cNvSpPr>
            <a:spLocks noGrp="1"/>
          </p:cNvSpPr>
          <p:nvPr>
            <p:ph type="sldNum" sz="quarter" idx="12"/>
          </p:nvPr>
        </p:nvSpPr>
        <p:spPr>
          <a:xfrm>
            <a:off x="8209818" y="7194496"/>
            <a:ext cx="2495127" cy="402567"/>
          </a:xfrm>
          <a:prstGeom prst="rect">
            <a:avLst/>
          </a:prstGeom>
        </p:spPr>
        <p:txBody>
          <a:bodyPr/>
          <a:lstStyle/>
          <a:p>
            <a:fld id="{D9550142-B990-490A-A107-ED7302A7FD52}" type="slidenum">
              <a:rPr lang="ja-JP" altLang="en-US" smtClean="0"/>
              <a:pPr/>
              <a:t>9</a:t>
            </a:fld>
            <a:endParaRPr lang="ja-JP" altLang="en-US"/>
          </a:p>
        </p:txBody>
      </p:sp>
      <p:sp>
        <p:nvSpPr>
          <p:cNvPr id="39" name="矢印: 五方向 38">
            <a:extLst>
              <a:ext uri="{FF2B5EF4-FFF2-40B4-BE49-F238E27FC236}">
                <a16:creationId xmlns:a16="http://schemas.microsoft.com/office/drawing/2014/main" id="{0035E737-7239-BD8D-2C84-C03549F13232}"/>
              </a:ext>
            </a:extLst>
          </p:cNvPr>
          <p:cNvSpPr/>
          <p:nvPr/>
        </p:nvSpPr>
        <p:spPr>
          <a:xfrm>
            <a:off x="5040535" y="90684"/>
            <a:ext cx="3034939" cy="646421"/>
          </a:xfrm>
          <a:prstGeom prst="homePlate">
            <a:avLst>
              <a:gd name="adj" fmla="val 27410"/>
            </a:avLst>
          </a:prstGeom>
          <a:solidFill>
            <a:srgbClr val="687A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sz="900" b="1">
                <a:solidFill>
                  <a:schemeClr val="bg1"/>
                </a:solidFill>
                <a:latin typeface="Meiryo UI" panose="020B0604030504040204" pitchFamily="50" charset="-128"/>
                <a:ea typeface="Meiryo UI" panose="020B0604030504040204" pitchFamily="50" charset="-128"/>
              </a:rPr>
              <a:t>国内・インバウンドの消費額拡大に向けたポイントを把握する</a:t>
            </a:r>
            <a:endParaRPr lang="en-US" altLang="ja-JP" sz="900" b="1">
              <a:solidFill>
                <a:schemeClr val="bg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C778668-CD18-F7FA-769A-85D2B0F64DA6}"/>
              </a:ext>
            </a:extLst>
          </p:cNvPr>
          <p:cNvSpPr/>
          <p:nvPr/>
        </p:nvSpPr>
        <p:spPr>
          <a:xfrm>
            <a:off x="509743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観光</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消費額</a:t>
            </a:r>
          </a:p>
        </p:txBody>
      </p:sp>
      <p:sp>
        <p:nvSpPr>
          <p:cNvPr id="42" name="正方形/長方形 41">
            <a:extLst>
              <a:ext uri="{FF2B5EF4-FFF2-40B4-BE49-F238E27FC236}">
                <a16:creationId xmlns:a16="http://schemas.microsoft.com/office/drawing/2014/main" id="{72DDEE8A-E965-BDED-90EB-51747B5D5D5F}"/>
              </a:ext>
            </a:extLst>
          </p:cNvPr>
          <p:cNvSpPr/>
          <p:nvPr/>
        </p:nvSpPr>
        <p:spPr>
          <a:xfrm>
            <a:off x="5573044" y="510476"/>
            <a:ext cx="444274" cy="195148"/>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観光客数</a:t>
            </a:r>
          </a:p>
        </p:txBody>
      </p:sp>
      <p:sp>
        <p:nvSpPr>
          <p:cNvPr id="43" name="正方形/長方形 42">
            <a:extLst>
              <a:ext uri="{FF2B5EF4-FFF2-40B4-BE49-F238E27FC236}">
                <a16:creationId xmlns:a16="http://schemas.microsoft.com/office/drawing/2014/main" id="{F6CFE47F-21AE-A715-410E-71EC546D4E35}"/>
              </a:ext>
            </a:extLst>
          </p:cNvPr>
          <p:cNvSpPr/>
          <p:nvPr/>
        </p:nvSpPr>
        <p:spPr>
          <a:xfrm>
            <a:off x="6048655"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閑散期</a:t>
            </a:r>
          </a:p>
        </p:txBody>
      </p:sp>
      <p:sp>
        <p:nvSpPr>
          <p:cNvPr id="44" name="正方形/長方形 43">
            <a:extLst>
              <a:ext uri="{FF2B5EF4-FFF2-40B4-BE49-F238E27FC236}">
                <a16:creationId xmlns:a16="http://schemas.microsoft.com/office/drawing/2014/main" id="{63821F0A-CE25-C70A-B478-338A37B157F3}"/>
              </a:ext>
            </a:extLst>
          </p:cNvPr>
          <p:cNvSpPr/>
          <p:nvPr/>
        </p:nvSpPr>
        <p:spPr>
          <a:xfrm>
            <a:off x="6524266"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滞在日数</a:t>
            </a:r>
          </a:p>
        </p:txBody>
      </p:sp>
      <p:sp>
        <p:nvSpPr>
          <p:cNvPr id="45" name="正方形/長方形 44">
            <a:extLst>
              <a:ext uri="{FF2B5EF4-FFF2-40B4-BE49-F238E27FC236}">
                <a16:creationId xmlns:a16="http://schemas.microsoft.com/office/drawing/2014/main" id="{C61669C8-4F63-DC53-E0BE-9F650AD9F9B0}"/>
              </a:ext>
            </a:extLst>
          </p:cNvPr>
          <p:cNvSpPr/>
          <p:nvPr/>
        </p:nvSpPr>
        <p:spPr>
          <a:xfrm>
            <a:off x="6999877"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ターゲット</a:t>
            </a:r>
          </a:p>
        </p:txBody>
      </p:sp>
      <p:sp>
        <p:nvSpPr>
          <p:cNvPr id="46" name="正方形/長方形 45">
            <a:extLst>
              <a:ext uri="{FF2B5EF4-FFF2-40B4-BE49-F238E27FC236}">
                <a16:creationId xmlns:a16="http://schemas.microsoft.com/office/drawing/2014/main" id="{2750C9BE-3F07-B713-9DE8-E6CFE02603F6}"/>
              </a:ext>
            </a:extLst>
          </p:cNvPr>
          <p:cNvSpPr/>
          <p:nvPr/>
        </p:nvSpPr>
        <p:spPr>
          <a:xfrm>
            <a:off x="7475488" y="510476"/>
            <a:ext cx="444274" cy="19514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消費単価</a:t>
            </a:r>
          </a:p>
        </p:txBody>
      </p:sp>
      <p:sp>
        <p:nvSpPr>
          <p:cNvPr id="53" name="正方形/長方形 52">
            <a:extLst>
              <a:ext uri="{FF2B5EF4-FFF2-40B4-BE49-F238E27FC236}">
                <a16:creationId xmlns:a16="http://schemas.microsoft.com/office/drawing/2014/main" id="{579534E2-9CEB-86B3-D5A6-38E803179A08}"/>
              </a:ext>
            </a:extLst>
          </p:cNvPr>
          <p:cNvSpPr/>
          <p:nvPr/>
        </p:nvSpPr>
        <p:spPr>
          <a:xfrm>
            <a:off x="5571273" y="301445"/>
            <a:ext cx="1872877" cy="17672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b="1">
                <a:solidFill>
                  <a:schemeClr val="tx1"/>
                </a:solidFill>
                <a:latin typeface="Meiryo UI" panose="020B0604030504040204" pitchFamily="50" charset="-128"/>
                <a:ea typeface="Meiryo UI" panose="020B0604030504040204" pitchFamily="50" charset="-128"/>
              </a:rPr>
              <a:t>宿泊客数を増やす・平準化する</a:t>
            </a:r>
          </a:p>
        </p:txBody>
      </p:sp>
      <p:sp>
        <p:nvSpPr>
          <p:cNvPr id="54" name="正方形/長方形 53">
            <a:extLst>
              <a:ext uri="{FF2B5EF4-FFF2-40B4-BE49-F238E27FC236}">
                <a16:creationId xmlns:a16="http://schemas.microsoft.com/office/drawing/2014/main" id="{8DBFAE73-166C-6261-5271-146EF2D416EC}"/>
              </a:ext>
            </a:extLst>
          </p:cNvPr>
          <p:cNvSpPr/>
          <p:nvPr/>
        </p:nvSpPr>
        <p:spPr>
          <a:xfrm>
            <a:off x="7492333" y="301444"/>
            <a:ext cx="444274" cy="176727"/>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単価上げる</a:t>
            </a:r>
          </a:p>
        </p:txBody>
      </p:sp>
      <p:sp>
        <p:nvSpPr>
          <p:cNvPr id="3" name="矢印: 五方向 2">
            <a:extLst>
              <a:ext uri="{FF2B5EF4-FFF2-40B4-BE49-F238E27FC236}">
                <a16:creationId xmlns:a16="http://schemas.microsoft.com/office/drawing/2014/main" id="{C86C49C1-2C5D-805A-5E67-DDB2F912127F}"/>
              </a:ext>
            </a:extLst>
          </p:cNvPr>
          <p:cNvSpPr/>
          <p:nvPr/>
        </p:nvSpPr>
        <p:spPr>
          <a:xfrm>
            <a:off x="8075474" y="90684"/>
            <a:ext cx="2587488" cy="646421"/>
          </a:xfrm>
          <a:prstGeom prst="homePlate">
            <a:avLst>
              <a:gd name="adj" fmla="val 2741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algn="ctr" fontAlgn="auto"/>
            <a:r>
              <a:rPr lang="ja-JP" altLang="en-US">
                <a:solidFill>
                  <a:schemeClr val="accent6"/>
                </a:solidFill>
                <a:latin typeface="Meiryo UI" panose="020B0604030504040204" pitchFamily="50" charset="-128"/>
                <a:ea typeface="Meiryo UI" panose="020B0604030504040204" pitchFamily="50" charset="-128"/>
              </a:rPr>
              <a:t>地域社会・経済の好循環を生んでいるか把握する</a:t>
            </a:r>
            <a:endParaRPr lang="en-US" altLang="ja-JP">
              <a:solidFill>
                <a:schemeClr val="accent6"/>
              </a:solidFill>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7B444A1F-597C-5724-E34D-87B12A982DF7}"/>
              </a:ext>
            </a:extLst>
          </p:cNvPr>
          <p:cNvGrpSpPr/>
          <p:nvPr/>
        </p:nvGrpSpPr>
        <p:grpSpPr>
          <a:xfrm>
            <a:off x="8150383" y="298946"/>
            <a:ext cx="2346718" cy="403175"/>
            <a:chOff x="8150383" y="298946"/>
            <a:chExt cx="2346718" cy="403175"/>
          </a:xfrm>
        </p:grpSpPr>
        <p:sp>
          <p:nvSpPr>
            <p:cNvPr id="12" name="正方形/長方形 11">
              <a:extLst>
                <a:ext uri="{FF2B5EF4-FFF2-40B4-BE49-F238E27FC236}">
                  <a16:creationId xmlns:a16="http://schemas.microsoft.com/office/drawing/2014/main" id="{939339BD-8DE1-7C7E-69BB-71CC0B9B160F}"/>
                </a:ext>
              </a:extLst>
            </p:cNvPr>
            <p:cNvSpPr/>
            <p:nvPr/>
          </p:nvSpPr>
          <p:spPr>
            <a:xfrm>
              <a:off x="8625994"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事業所数</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C8F9EB17-ADB3-4513-62C2-57BC356D6E0A}"/>
                </a:ext>
              </a:extLst>
            </p:cNvPr>
            <p:cNvSpPr/>
            <p:nvPr/>
          </p:nvSpPr>
          <p:spPr>
            <a:xfrm>
              <a:off x="9101605"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住民の</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雇用・所得</a:t>
              </a:r>
              <a:endParaRPr lang="ja-JP" altLang="en-US">
                <a:solidFill>
                  <a:schemeClr val="accent6"/>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A49C86B5-3A69-27AD-B9D7-F0CB91B9FA9C}"/>
                </a:ext>
              </a:extLst>
            </p:cNvPr>
            <p:cNvSpPr/>
            <p:nvPr/>
          </p:nvSpPr>
          <p:spPr>
            <a:xfrm>
              <a:off x="9577216"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a:solidFill>
                    <a:schemeClr val="accent6"/>
                  </a:solidFill>
                  <a:latin typeface="Meiryo UI" panose="020B0604030504040204" pitchFamily="50" charset="-128"/>
                  <a:ea typeface="Meiryo UI" panose="020B0604030504040204" pitchFamily="50" charset="-128"/>
                </a:rPr>
                <a:t>税収</a:t>
              </a:r>
              <a:endParaRPr lang="ja-JP" altLang="en-US" sz="800">
                <a:solidFill>
                  <a:schemeClr val="accent6"/>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4CEAC1E3-FB84-D510-409B-83B787F6475F}"/>
                </a:ext>
              </a:extLst>
            </p:cNvPr>
            <p:cNvSpPr/>
            <p:nvPr/>
          </p:nvSpPr>
          <p:spPr>
            <a:xfrm>
              <a:off x="10052827"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理解、</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誇り、愛着</a:t>
              </a:r>
            </a:p>
          </p:txBody>
        </p:sp>
        <p:sp>
          <p:nvSpPr>
            <p:cNvPr id="20" name="正方形/長方形 19">
              <a:extLst>
                <a:ext uri="{FF2B5EF4-FFF2-40B4-BE49-F238E27FC236}">
                  <a16:creationId xmlns:a16="http://schemas.microsoft.com/office/drawing/2014/main" id="{8CC52508-7A84-FCDD-4AFF-F2E8B76CE5A6}"/>
                </a:ext>
              </a:extLst>
            </p:cNvPr>
            <p:cNvSpPr/>
            <p:nvPr/>
          </p:nvSpPr>
          <p:spPr>
            <a:xfrm>
              <a:off x="8150383" y="298946"/>
              <a:ext cx="444274" cy="403175"/>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p>
              <a:pPr algn="ctr"/>
              <a:r>
                <a:rPr lang="ja-JP" altLang="en-US" sz="800">
                  <a:solidFill>
                    <a:schemeClr val="accent6"/>
                  </a:solidFill>
                  <a:latin typeface="Meiryo UI" panose="020B0604030504040204" pitchFamily="50" charset="-128"/>
                  <a:ea typeface="Meiryo UI" panose="020B0604030504040204" pitchFamily="50" charset="-128"/>
                </a:rPr>
                <a:t>付加価値</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額・労働</a:t>
              </a:r>
              <a:endParaRPr lang="en-US" altLang="ja-JP" sz="800">
                <a:solidFill>
                  <a:schemeClr val="accent6"/>
                </a:solidFill>
                <a:latin typeface="Meiryo UI" panose="020B0604030504040204" pitchFamily="50" charset="-128"/>
                <a:ea typeface="Meiryo UI" panose="020B0604030504040204" pitchFamily="50" charset="-128"/>
              </a:endParaRPr>
            </a:p>
            <a:p>
              <a:pPr algn="ctr"/>
              <a:r>
                <a:rPr lang="ja-JP" altLang="en-US" sz="800">
                  <a:solidFill>
                    <a:schemeClr val="accent6"/>
                  </a:solidFill>
                  <a:latin typeface="Meiryo UI" panose="020B0604030504040204" pitchFamily="50" charset="-128"/>
                  <a:ea typeface="Meiryo UI" panose="020B0604030504040204" pitchFamily="50" charset="-128"/>
                </a:rPr>
                <a:t>生産性</a:t>
              </a:r>
            </a:p>
          </p:txBody>
        </p:sp>
      </p:grpSp>
      <p:pic>
        <p:nvPicPr>
          <p:cNvPr id="23" name="図 22" descr="グラフ, ヒストグラム&#10;&#10;AI 生成コンテンツは誤りを含む可能性があります。">
            <a:extLst>
              <a:ext uri="{FF2B5EF4-FFF2-40B4-BE49-F238E27FC236}">
                <a16:creationId xmlns:a16="http://schemas.microsoft.com/office/drawing/2014/main" id="{8B7332DF-DB24-DF94-BC81-D6C75038AD1D}"/>
              </a:ext>
            </a:extLst>
          </p:cNvPr>
          <p:cNvPicPr>
            <a:picLocks noChangeAspect="1"/>
          </p:cNvPicPr>
          <p:nvPr/>
        </p:nvPicPr>
        <p:blipFill>
          <a:blip r:embed="rId3"/>
          <a:stretch>
            <a:fillRect/>
          </a:stretch>
        </p:blipFill>
        <p:spPr>
          <a:xfrm>
            <a:off x="558800" y="2800568"/>
            <a:ext cx="5752800" cy="2035267"/>
          </a:xfrm>
          <a:prstGeom prst="rect">
            <a:avLst/>
          </a:prstGeom>
          <a:ln>
            <a:solidFill>
              <a:schemeClr val="bg1">
                <a:lumMod val="85000"/>
              </a:schemeClr>
            </a:solidFill>
          </a:ln>
        </p:spPr>
      </p:pic>
      <p:sp>
        <p:nvSpPr>
          <p:cNvPr id="5" name="正方形/長方形 24">
            <a:extLst>
              <a:ext uri="{FF2B5EF4-FFF2-40B4-BE49-F238E27FC236}">
                <a16:creationId xmlns:a16="http://schemas.microsoft.com/office/drawing/2014/main" id="{179BD9F3-050A-BD81-CA59-4A988AF06CF7}"/>
              </a:ext>
            </a:extLst>
          </p:cNvPr>
          <p:cNvSpPr/>
          <p:nvPr/>
        </p:nvSpPr>
        <p:spPr>
          <a:xfrm>
            <a:off x="6709892" y="1574594"/>
            <a:ext cx="3424705"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分析の視点</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1" name="正方形/長方形 24">
            <a:extLst>
              <a:ext uri="{FF2B5EF4-FFF2-40B4-BE49-F238E27FC236}">
                <a16:creationId xmlns:a16="http://schemas.microsoft.com/office/drawing/2014/main" id="{17AE05F9-8039-8E1F-6594-6DDAD5897C36}"/>
              </a:ext>
            </a:extLst>
          </p:cNvPr>
          <p:cNvSpPr/>
          <p:nvPr/>
        </p:nvSpPr>
        <p:spPr>
          <a:xfrm>
            <a:off x="558799" y="1574594"/>
            <a:ext cx="5751847" cy="295913"/>
          </a:xfrm>
          <a:prstGeom prst="rect">
            <a:avLst/>
          </a:prstGeom>
          <a:solidFill>
            <a:srgbClr val="687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rPr>
              <a:t>データ</a:t>
            </a:r>
            <a:endParaRPr kumimoji="1" lang="en-US" altLang="ja-JP" sz="16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Meiryo UI" panose="020B0604030504040204" pitchFamily="50" charset="-128"/>
            </a:endParaRPr>
          </a:p>
        </p:txBody>
      </p:sp>
      <p:sp>
        <p:nvSpPr>
          <p:cNvPr id="18" name="正方形/長方形 17">
            <a:extLst>
              <a:ext uri="{FF2B5EF4-FFF2-40B4-BE49-F238E27FC236}">
                <a16:creationId xmlns:a16="http://schemas.microsoft.com/office/drawing/2014/main" id="{4A1B2CC0-2163-644F-9FE7-B7B8CA43E7E7}"/>
              </a:ext>
            </a:extLst>
          </p:cNvPr>
          <p:cNvSpPr/>
          <p:nvPr/>
        </p:nvSpPr>
        <p:spPr>
          <a:xfrm>
            <a:off x="4752302" y="3564681"/>
            <a:ext cx="1126902" cy="1075379"/>
          </a:xfrm>
          <a:prstGeom prst="rect">
            <a:avLst/>
          </a:prstGeom>
          <a:noFill/>
          <a:ln w="19050">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buClr>
                <a:schemeClr val="accent1"/>
              </a:buClr>
            </a:pPr>
            <a:endParaRPr kumimoji="1" lang="ja-JP" altLang="en-US" sz="1200">
              <a:solidFill>
                <a:schemeClr val="tx2"/>
              </a:solidFill>
              <a:latin typeface="+mn-ea"/>
            </a:endParaRPr>
          </a:p>
        </p:txBody>
      </p:sp>
      <p:grpSp>
        <p:nvGrpSpPr>
          <p:cNvPr id="66" name="グループ化 65">
            <a:extLst>
              <a:ext uri="{FF2B5EF4-FFF2-40B4-BE49-F238E27FC236}">
                <a16:creationId xmlns:a16="http://schemas.microsoft.com/office/drawing/2014/main" id="{3608987E-939E-E56F-9F1C-1C23FB9F544F}"/>
              </a:ext>
            </a:extLst>
          </p:cNvPr>
          <p:cNvGrpSpPr/>
          <p:nvPr/>
        </p:nvGrpSpPr>
        <p:grpSpPr>
          <a:xfrm>
            <a:off x="2378645" y="4839374"/>
            <a:ext cx="2848171" cy="2391537"/>
            <a:chOff x="2508107" y="4849711"/>
            <a:chExt cx="2589246" cy="2174125"/>
          </a:xfrm>
        </p:grpSpPr>
        <p:pic>
          <p:nvPicPr>
            <p:cNvPr id="62" name="図 61" descr="グラフ, ヒストグラム&#10;&#10;AI 生成コンテンツは誤りを含む可能性があります。">
              <a:extLst>
                <a:ext uri="{FF2B5EF4-FFF2-40B4-BE49-F238E27FC236}">
                  <a16:creationId xmlns:a16="http://schemas.microsoft.com/office/drawing/2014/main" id="{E1987F13-08B2-4540-4C84-0A051E1E261F}"/>
                </a:ext>
              </a:extLst>
            </p:cNvPr>
            <p:cNvPicPr>
              <a:picLocks noChangeAspect="1"/>
            </p:cNvPicPr>
            <p:nvPr/>
          </p:nvPicPr>
          <p:blipFill>
            <a:blip r:embed="rId3"/>
            <a:srcRect l="70804" t="30523" r="5978" b="6870"/>
            <a:stretch>
              <a:fillRect/>
            </a:stretch>
          </p:blipFill>
          <p:spPr>
            <a:xfrm>
              <a:off x="2508107" y="4949502"/>
              <a:ext cx="2174419" cy="2074334"/>
            </a:xfrm>
            <a:prstGeom prst="rect">
              <a:avLst/>
            </a:prstGeom>
            <a:noFill/>
            <a:ln w="19050">
              <a:solidFill>
                <a:schemeClr val="bg1">
                  <a:lumMod val="65000"/>
                </a:schemeClr>
              </a:solidFill>
              <a:prstDash val="solid"/>
            </a:ln>
          </p:spPr>
        </p:pic>
        <p:sp>
          <p:nvSpPr>
            <p:cNvPr id="52" name="正方形/長方形 51">
              <a:extLst>
                <a:ext uri="{FF2B5EF4-FFF2-40B4-BE49-F238E27FC236}">
                  <a16:creationId xmlns:a16="http://schemas.microsoft.com/office/drawing/2014/main" id="{1D26A4E9-D88F-7CFB-C4E5-29C483EAE695}"/>
                </a:ext>
              </a:extLst>
            </p:cNvPr>
            <p:cNvSpPr/>
            <p:nvPr/>
          </p:nvSpPr>
          <p:spPr>
            <a:xfrm>
              <a:off x="4594607" y="5990133"/>
              <a:ext cx="502746"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i="0" strike="noStrike" kern="0" cap="none" spc="0" normalizeH="0" baseline="0" noProof="0">
                  <a:ln>
                    <a:noFill/>
                  </a:ln>
                  <a:solidFill>
                    <a:schemeClr val="tx1"/>
                  </a:solidFill>
                  <a:effectLst/>
                  <a:uLnTx/>
                  <a:uFillTx/>
                  <a:latin typeface="Meiryo UI"/>
                  <a:ea typeface="Meiryo UI"/>
                  <a:cs typeface="+mn-cs"/>
                </a:rPr>
                <a:t>全国</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-2.6%</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sp>
          <p:nvSpPr>
            <p:cNvPr id="55" name="正方形/長方形 54">
              <a:extLst>
                <a:ext uri="{FF2B5EF4-FFF2-40B4-BE49-F238E27FC236}">
                  <a16:creationId xmlns:a16="http://schemas.microsoft.com/office/drawing/2014/main" id="{2F9DD082-1D13-B921-19B4-9B4DB937B208}"/>
                </a:ext>
              </a:extLst>
            </p:cNvPr>
            <p:cNvSpPr/>
            <p:nvPr/>
          </p:nvSpPr>
          <p:spPr>
            <a:xfrm>
              <a:off x="4594607" y="5494553"/>
              <a:ext cx="502746" cy="269456"/>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鳥取県</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23.0</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56" name="直線コネクタ 55">
              <a:extLst>
                <a:ext uri="{FF2B5EF4-FFF2-40B4-BE49-F238E27FC236}">
                  <a16:creationId xmlns:a16="http://schemas.microsoft.com/office/drawing/2014/main" id="{F3F96459-CC14-B456-7EE1-F8E34F3B7B0D}"/>
                </a:ext>
              </a:extLst>
            </p:cNvPr>
            <p:cNvCxnSpPr>
              <a:cxnSpLocks/>
              <a:endCxn id="55" idx="1"/>
            </p:cNvCxnSpPr>
            <p:nvPr/>
          </p:nvCxnSpPr>
          <p:spPr>
            <a:xfrm>
              <a:off x="4333845" y="5587453"/>
              <a:ext cx="260762" cy="418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BF6E8E5-7CAD-49E7-08D7-10B8EE50B575}"/>
                </a:ext>
              </a:extLst>
            </p:cNvPr>
            <p:cNvCxnSpPr>
              <a:cxnSpLocks/>
              <a:endCxn id="52" idx="1"/>
            </p:cNvCxnSpPr>
            <p:nvPr/>
          </p:nvCxnSpPr>
          <p:spPr>
            <a:xfrm>
              <a:off x="4333845" y="6012851"/>
              <a:ext cx="260762" cy="125484"/>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10917923-61C2-063F-5AF3-F1E29EB02D9E}"/>
                </a:ext>
              </a:extLst>
            </p:cNvPr>
            <p:cNvCxnSpPr>
              <a:cxnSpLocks/>
              <a:stCxn id="58" idx="2"/>
            </p:cNvCxnSpPr>
            <p:nvPr/>
          </p:nvCxnSpPr>
          <p:spPr>
            <a:xfrm>
              <a:off x="4007717" y="5148216"/>
              <a:ext cx="251372" cy="23190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0" name="正方形/長方形 59">
              <a:extLst>
                <a:ext uri="{FF2B5EF4-FFF2-40B4-BE49-F238E27FC236}">
                  <a16:creationId xmlns:a16="http://schemas.microsoft.com/office/drawing/2014/main" id="{CE1CAF7D-BA1B-D291-4BDD-9147842B905F}"/>
                </a:ext>
              </a:extLst>
            </p:cNvPr>
            <p:cNvSpPr/>
            <p:nvPr/>
          </p:nvSpPr>
          <p:spPr>
            <a:xfrm>
              <a:off x="3281148" y="5105248"/>
              <a:ext cx="592263" cy="2964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国内</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1,159</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cxnSp>
          <p:nvCxnSpPr>
            <p:cNvPr id="61" name="直線コネクタ 60">
              <a:extLst>
                <a:ext uri="{FF2B5EF4-FFF2-40B4-BE49-F238E27FC236}">
                  <a16:creationId xmlns:a16="http://schemas.microsoft.com/office/drawing/2014/main" id="{32327B5B-9263-6166-4910-C07F2C200B12}"/>
                </a:ext>
              </a:extLst>
            </p:cNvPr>
            <p:cNvCxnSpPr>
              <a:cxnSpLocks/>
              <a:stCxn id="60" idx="2"/>
            </p:cNvCxnSpPr>
            <p:nvPr/>
          </p:nvCxnSpPr>
          <p:spPr>
            <a:xfrm>
              <a:off x="3577280" y="5401650"/>
              <a:ext cx="681809" cy="366228"/>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正方形/長方形 68">
              <a:extLst>
                <a:ext uri="{FF2B5EF4-FFF2-40B4-BE49-F238E27FC236}">
                  <a16:creationId xmlns:a16="http://schemas.microsoft.com/office/drawing/2014/main" id="{30D39418-AD7C-297C-FBC1-3C2AFEDF6BAB}"/>
                </a:ext>
              </a:extLst>
            </p:cNvPr>
            <p:cNvSpPr/>
            <p:nvPr/>
          </p:nvSpPr>
          <p:spPr>
            <a:xfrm>
              <a:off x="4594607" y="5163193"/>
              <a:ext cx="502746" cy="269456"/>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kern="0">
                  <a:solidFill>
                    <a:schemeClr val="tx1"/>
                  </a:solidFill>
                  <a:latin typeface="Meiryo UI"/>
                  <a:ea typeface="Meiryo UI"/>
                </a:rPr>
                <a:t>米子市</a:t>
              </a:r>
              <a:endParaRPr kumimoji="0" lang="en-US" altLang="ja-JP" sz="1050" kern="0">
                <a:solidFill>
                  <a:schemeClr val="tx1"/>
                </a:solidFill>
                <a:latin typeface="Meiryo UI"/>
                <a:ea typeface="Meiryo U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kern="0">
                  <a:solidFill>
                    <a:schemeClr val="tx1"/>
                  </a:solidFill>
                  <a:latin typeface="Meiryo UI"/>
                  <a:ea typeface="Meiryo UI"/>
                </a:rPr>
                <a:t>23.1</a:t>
              </a:r>
              <a:r>
                <a:rPr kumimoji="0" lang="en-US" altLang="ja-JP" sz="1050" i="0" strike="noStrike" kern="0" cap="none" spc="0" normalizeH="0" baseline="0" noProof="0">
                  <a:ln>
                    <a:noFill/>
                  </a:ln>
                  <a:solidFill>
                    <a:schemeClr val="tx1"/>
                  </a:solidFill>
                  <a:effectLst/>
                  <a:uLnTx/>
                  <a:uFillTx/>
                  <a:latin typeface="Meiryo UI"/>
                  <a:ea typeface="Meiryo UI"/>
                  <a:cs typeface="+mn-cs"/>
                </a:rPr>
                <a:t>%</a:t>
              </a:r>
              <a:endParaRPr kumimoji="0" lang="ja-JP" altLang="en-US" sz="1050" i="0" strike="noStrike" kern="0" cap="none" spc="0" normalizeH="0" baseline="0" noProof="0">
                <a:ln>
                  <a:noFill/>
                </a:ln>
                <a:solidFill>
                  <a:schemeClr val="tx1"/>
                </a:solidFill>
                <a:effectLst/>
                <a:uLnTx/>
                <a:uFillTx/>
                <a:latin typeface="Meiryo UI"/>
                <a:ea typeface="Meiryo UI"/>
                <a:cs typeface="+mn-cs"/>
              </a:endParaRPr>
            </a:p>
          </p:txBody>
        </p:sp>
        <p:cxnSp>
          <p:nvCxnSpPr>
            <p:cNvPr id="70" name="直線コネクタ 69">
              <a:extLst>
                <a:ext uri="{FF2B5EF4-FFF2-40B4-BE49-F238E27FC236}">
                  <a16:creationId xmlns:a16="http://schemas.microsoft.com/office/drawing/2014/main" id="{16C52EA7-2D09-DEAA-03D8-BF8859A07758}"/>
                </a:ext>
              </a:extLst>
            </p:cNvPr>
            <p:cNvCxnSpPr>
              <a:cxnSpLocks/>
              <a:endCxn id="69" idx="1"/>
            </p:cNvCxnSpPr>
            <p:nvPr/>
          </p:nvCxnSpPr>
          <p:spPr>
            <a:xfrm flipV="1">
              <a:off x="4365739" y="5297921"/>
              <a:ext cx="228867" cy="23951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D119AC97-59D7-42F6-2E3A-68BF71A58C2E}"/>
                </a:ext>
              </a:extLst>
            </p:cNvPr>
            <p:cNvSpPr/>
            <p:nvPr/>
          </p:nvSpPr>
          <p:spPr>
            <a:xfrm>
              <a:off x="3731206" y="4849711"/>
              <a:ext cx="553021" cy="298502"/>
            </a:xfrm>
            <a:prstGeom prst="rect">
              <a:avLst/>
            </a:prstGeom>
            <a:solidFill>
              <a:schemeClr val="bg1"/>
            </a:solidFill>
            <a:ln w="12700" cap="flat" cmpd="sng" algn="ctr">
              <a:noFill/>
              <a:prstDash val="solid"/>
              <a:miter lim="800000"/>
            </a:ln>
            <a:effectLst/>
          </p:spPr>
          <p:txBody>
            <a:bodyPr wrap="none" lIns="36000" tIns="36000" rIns="36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i="0" strike="noStrike" kern="0" cap="none" spc="0" normalizeH="0" baseline="0" noProof="0">
                  <a:ln>
                    <a:noFill/>
                  </a:ln>
                  <a:solidFill>
                    <a:schemeClr val="tx1"/>
                  </a:solidFill>
                  <a:effectLst/>
                  <a:uLnTx/>
                  <a:uFillTx/>
                  <a:latin typeface="Meiryo UI"/>
                  <a:ea typeface="Meiryo UI"/>
                  <a:cs typeface="+mn-cs"/>
                </a:rPr>
                <a:t>インバウンド</a:t>
              </a:r>
              <a:endParaRPr kumimoji="0" lang="en-US" altLang="ja-JP" sz="1050" i="0" strike="noStrike" kern="0" cap="none" spc="0" normalizeH="0" baseline="0" noProof="0">
                <a:ln>
                  <a:noFill/>
                </a:ln>
                <a:solidFill>
                  <a:schemeClr val="tx1"/>
                </a:solidFill>
                <a:effectLst/>
                <a:uLnTx/>
                <a:uFillTx/>
                <a:latin typeface="Meiryo UI"/>
                <a:ea typeface="Meiryo UI"/>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strike="noStrike" kern="0" cap="none" spc="0" normalizeH="0" baseline="0" noProof="0">
                  <a:ln>
                    <a:noFill/>
                  </a:ln>
                  <a:solidFill>
                    <a:schemeClr val="tx1"/>
                  </a:solidFill>
                  <a:effectLst/>
                  <a:uLnTx/>
                  <a:uFillTx/>
                  <a:latin typeface="Meiryo UI"/>
                  <a:ea typeface="Meiryo UI"/>
                  <a:cs typeface="+mn-cs"/>
                </a:rPr>
                <a:t>30</a:t>
              </a:r>
              <a:r>
                <a:rPr kumimoji="0" lang="ja-JP" altLang="en-US" sz="1050" i="0" strike="noStrike" kern="0" cap="none" spc="0" normalizeH="0" baseline="0" noProof="0">
                  <a:ln>
                    <a:noFill/>
                  </a:ln>
                  <a:solidFill>
                    <a:schemeClr val="tx1"/>
                  </a:solidFill>
                  <a:effectLst/>
                  <a:uLnTx/>
                  <a:uFillTx/>
                  <a:latin typeface="Meiryo UI"/>
                  <a:ea typeface="Meiryo UI"/>
                  <a:cs typeface="+mn-cs"/>
                </a:rPr>
                <a:t>千人</a:t>
              </a:r>
            </a:p>
          </p:txBody>
        </p:sp>
      </p:grpSp>
      <p:cxnSp>
        <p:nvCxnSpPr>
          <p:cNvPr id="65" name="コネクタ: カギ線 64">
            <a:extLst>
              <a:ext uri="{FF2B5EF4-FFF2-40B4-BE49-F238E27FC236}">
                <a16:creationId xmlns:a16="http://schemas.microsoft.com/office/drawing/2014/main" id="{9F08A626-68C0-C8EE-B427-FC65618208D8}"/>
              </a:ext>
            </a:extLst>
          </p:cNvPr>
          <p:cNvCxnSpPr>
            <a:cxnSpLocks/>
            <a:stCxn id="18" idx="1"/>
          </p:cNvCxnSpPr>
          <p:nvPr/>
        </p:nvCxnSpPr>
        <p:spPr>
          <a:xfrm rot="10800000" flipV="1">
            <a:off x="3574576" y="4102370"/>
            <a:ext cx="1177726" cy="1056499"/>
          </a:xfrm>
          <a:prstGeom prst="bentConnector2">
            <a:avLst/>
          </a:prstGeom>
          <a:noFill/>
          <a:ln w="1905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8" name="正方形/長方形 7">
            <a:extLst>
              <a:ext uri="{FF2B5EF4-FFF2-40B4-BE49-F238E27FC236}">
                <a16:creationId xmlns:a16="http://schemas.microsoft.com/office/drawing/2014/main" id="{B7BAF8F8-0E6C-2AB0-4432-E4535A195BD0}"/>
              </a:ext>
            </a:extLst>
          </p:cNvPr>
          <p:cNvSpPr/>
          <p:nvPr/>
        </p:nvSpPr>
        <p:spPr>
          <a:xfrm>
            <a:off x="558799" y="1869859"/>
            <a:ext cx="5751847" cy="878527"/>
          </a:xfrm>
          <a:prstGeom prst="rect">
            <a:avLst/>
          </a:prstGeom>
          <a:noFill/>
          <a:ln w="12700" cap="flat" cmpd="sng" algn="ctr">
            <a:noFill/>
            <a:prstDash val="solid"/>
            <a:miter lim="800000"/>
          </a:ln>
          <a:effectLst/>
        </p:spPr>
        <p:txBody>
          <a:bodyPr rtlCol="0" anchor="ctr"/>
          <a:lstStyle/>
          <a:p>
            <a:pPr lvl="0" algn="ctr" fontAlgn="auto">
              <a:defRPr/>
            </a:pPr>
            <a:r>
              <a:rPr lang="en-US" altLang="ja-JP" sz="1050" b="1">
                <a:solidFill>
                  <a:prstClr val="black"/>
                </a:solidFill>
                <a:latin typeface="Meiryo UI" panose="020B0604030504040204" pitchFamily="50" charset="-128"/>
                <a:ea typeface="Meiryo UI" panose="020B0604030504040204" pitchFamily="50" charset="-128"/>
              </a:rPr>
              <a:t>【</a:t>
            </a:r>
            <a:r>
              <a:rPr lang="ja-JP" altLang="en-US" sz="1050" b="1">
                <a:solidFill>
                  <a:prstClr val="black"/>
                </a:solidFill>
                <a:latin typeface="Meiryo UI" panose="020B0604030504040204" pitchFamily="50" charset="-128"/>
                <a:ea typeface="Meiryo UI" panose="020B0604030504040204" pitchFamily="50" charset="-128"/>
              </a:rPr>
              <a:t>出典</a:t>
            </a:r>
            <a:r>
              <a:rPr lang="en-US" altLang="ja-JP" sz="1050" b="1">
                <a:solidFill>
                  <a:prstClr val="black"/>
                </a:solidFill>
                <a:latin typeface="Meiryo UI" panose="020B0604030504040204" pitchFamily="50" charset="-128"/>
                <a:ea typeface="Meiryo UI" panose="020B0604030504040204" pitchFamily="50" charset="-128"/>
              </a:rPr>
              <a:t>】</a:t>
            </a:r>
          </a:p>
          <a:p>
            <a:pPr lvl="0" algn="ctr" fontAlgn="auto">
              <a:spcAft>
                <a:spcPts val="600"/>
              </a:spcAft>
              <a:defRPr/>
            </a:pPr>
            <a:r>
              <a:rPr lang="ja-JP" altLang="en-US" sz="1050" b="1">
                <a:solidFill>
                  <a:schemeClr val="tx1"/>
                </a:solidFill>
                <a:latin typeface="Meiryo UI" panose="020B0604030504040204" pitchFamily="50" charset="-128"/>
                <a:ea typeface="Meiryo UI" panose="020B0604030504040204" pitchFamily="50" charset="-128"/>
              </a:rPr>
              <a:t>観光予報プラットフォーム</a:t>
            </a:r>
            <a:endParaRPr kumimoji="0" lang="en-US" altLang="ja-JP" sz="1050" b="1" u="sng" kern="0">
              <a:solidFill>
                <a:schemeClr val="tx1"/>
              </a:solidFill>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【RAIDA-AI</a:t>
            </a:r>
            <a:r>
              <a:rPr kumimoji="0" lang="ja-JP" altLang="en-US"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（観光振興</a:t>
            </a:r>
            <a:r>
              <a:rPr kumimoji="0" lang="ja-JP" altLang="en-US" sz="1050" b="1" kern="0">
                <a:solidFill>
                  <a:schemeClr val="tx1"/>
                </a:solidFill>
                <a:latin typeface="Meiryo UI" panose="020B0604030504040204" pitchFamily="50" charset="-128"/>
                <a:ea typeface="Meiryo UI" panose="020B0604030504040204" pitchFamily="50" charset="-128"/>
              </a:rPr>
              <a:t>）</a:t>
            </a:r>
            <a:r>
              <a:rPr kumimoji="0" lang="en-US" altLang="ja-JP" sz="1050" b="1" kern="0">
                <a:solidFill>
                  <a:schemeClr val="tx1"/>
                </a:solidFill>
                <a:latin typeface="Meiryo UI" panose="020B0604030504040204" pitchFamily="50" charset="-128"/>
                <a:ea typeface="Meiryo UI" panose="020B0604030504040204" pitchFamily="50" charset="-128"/>
              </a:rPr>
              <a:t>】</a:t>
            </a:r>
            <a:endParaRPr kumimoji="0" lang="en-US" altLang="ja-JP" sz="1050" b="1" i="0"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rPr>
              <a:t>①国内・インバウンドの消費額拡大に向けたポイントを把握する＞</a:t>
            </a:r>
            <a:endParaRPr kumimoji="0" lang="en-US" altLang="ja-JP"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u="sng" kern="0">
                <a:solidFill>
                  <a:schemeClr val="tx1"/>
                </a:solidFill>
                <a:latin typeface="Meiryo UI"/>
                <a:ea typeface="Meiryo UI"/>
              </a:rPr>
              <a:t>観光客数の推移を把握する＞宿泊客数</a:t>
            </a:r>
            <a:endParaRPr kumimoji="0" lang="ja-JP" altLang="en-US" sz="1050" b="1" i="0" u="sng" strike="noStrike" kern="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1815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機○・記載例なし】">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3F0E6"/>
        </a:solidFill>
        <a:ln w="9525">
          <a:solidFill>
            <a:srgbClr val="93F0E6"/>
          </a:solidFill>
        </a:ln>
      </a:spPr>
      <a:bodyPr rot="0" spcFirstLastPara="0" vertOverflow="overflow" horzOverflow="overflow" vert="horz" wrap="square" lIns="108000" tIns="144000" rIns="108000" bIns="72000" numCol="1" spcCol="0" rtlCol="0" fromWordArt="0" anchor="ctr" anchorCtr="0" forceAA="0" compatLnSpc="1">
        <a:prstTxWarp prst="textNoShape">
          <a:avLst/>
        </a:prstTxWarp>
        <a:noAutofit/>
      </a:bodyPr>
      <a:lstStyle>
        <a:defPPr algn="ctr">
          <a:defRPr kumimoji="1" sz="1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ヘッダー修正（PPT）.pptx" id="{BA91829E-AC79-4E60-8307-CE9768C582EC}" vid="{3DAD78C8-E631-4243-AE77-7CF5444DEDC9}"/>
    </a:ext>
  </a:extLst>
</a:theme>
</file>

<file path=ppt/theme/theme2.xml><?xml version="1.0" encoding="utf-8"?>
<a:theme xmlns:a="http://schemas.openxmlformats.org/drawingml/2006/main" name="Office テーマ">
  <a:themeElements>
    <a:clrScheme name="">
      <a:dk1>
        <a:srgbClr val="000000"/>
      </a:dk1>
      <a:lt1>
        <a:srgbClr val="FFFFFF"/>
      </a:lt1>
      <a:dk2>
        <a:srgbClr val="FDC204"/>
      </a:dk2>
      <a:lt2>
        <a:srgbClr val="FFFFFF"/>
      </a:lt2>
      <a:accent1>
        <a:srgbClr val="F00000"/>
      </a:accent1>
      <a:accent2>
        <a:srgbClr val="00B511"/>
      </a:accent2>
      <a:accent3>
        <a:srgbClr val="FFFFFF"/>
      </a:accent3>
      <a:accent4>
        <a:srgbClr val="000000"/>
      </a:accent4>
      <a:accent5>
        <a:srgbClr val="F6AAAA"/>
      </a:accent5>
      <a:accent6>
        <a:srgbClr val="00A40E"/>
      </a:accent6>
      <a:hlink>
        <a:srgbClr val="F66708"/>
      </a:hlink>
      <a:folHlink>
        <a:srgbClr val="009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BF32FB73BB50F46B9C0E791EF68F23E" ma:contentTypeVersion="14" ma:contentTypeDescription="新しいドキュメントを作成します。" ma:contentTypeScope="" ma:versionID="89d7d2c5d2079ec093156eedf7115016">
  <xsd:schema xmlns:xsd="http://www.w3.org/2001/XMLSchema" xmlns:xs="http://www.w3.org/2001/XMLSchema" xmlns:p="http://schemas.microsoft.com/office/2006/metadata/properties" xmlns:ns2="ba226932-42a9-4a1b-8569-3d52f1d9ab7e" xmlns:ns3="b3614553-897b-45df-b493-229462541fd9" targetNamespace="http://schemas.microsoft.com/office/2006/metadata/properties" ma:root="true" ma:fieldsID="4a3a5f7850a3591d7a454197a3a11f6a" ns2:_="" ns3:_="">
    <xsd:import namespace="ba226932-42a9-4a1b-8569-3d52f1d9ab7e"/>
    <xsd:import namespace="b3614553-897b-45df-b493-229462541f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26932-42a9-4a1b-8569-3d52f1d9a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14553-897b-45df-b493-229462541fd9"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26932-42a9-4a1b-8569-3d52f1d9ab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2DF134-F63C-4D1C-B2A4-3D25FEF953E5}"/>
</file>

<file path=customXml/itemProps2.xml><?xml version="1.0" encoding="utf-8"?>
<ds:datastoreItem xmlns:ds="http://schemas.openxmlformats.org/officeDocument/2006/customXml" ds:itemID="{14E86F26-8F29-4ABD-BDB3-4B3D8D2BA369}"/>
</file>

<file path=customXml/itemProps3.xml><?xml version="1.0" encoding="utf-8"?>
<ds:datastoreItem xmlns:ds="http://schemas.openxmlformats.org/officeDocument/2006/customXml" ds:itemID="{9B33EEAA-1705-4208-8F5D-050B0CF1CF8C}"/>
</file>

<file path=docProps/app.xml><?xml version="1.0" encoding="utf-8"?>
<Properties xmlns="http://schemas.openxmlformats.org/officeDocument/2006/extended-properties" xmlns:vt="http://schemas.openxmlformats.org/officeDocument/2006/docPropsVTypes">
  <Template>pptデフォルト（新規で使用）</Template>
  <TotalTime>0</TotalTime>
  <Words>10719</Words>
  <Application>Microsoft Office PowerPoint</Application>
  <PresentationFormat>ユーザー設定</PresentationFormat>
  <Paragraphs>1231</Paragraphs>
  <Slides>33</Slides>
  <Notes>30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9" baseType="lpstr">
      <vt:lpstr>EYInterstate Light</vt:lpstr>
      <vt:lpstr>Meiryo UI</vt:lpstr>
      <vt:lpstr>Arial</vt:lpstr>
      <vt:lpstr>Wingdings</vt:lpstr>
      <vt:lpstr>【機○・記載例なし】</vt:lpstr>
      <vt:lpstr>think-cellスライド</vt:lpstr>
      <vt:lpstr>PowerPoint プレゼンテーション</vt:lpstr>
      <vt:lpstr>地域課題分析ナビゲーション活用の効果</vt:lpstr>
      <vt:lpstr>地域課題分析ナビゲーション（観光振興）でわかること</vt:lpstr>
      <vt:lpstr>分析の全体像（概要版）</vt:lpstr>
      <vt:lpstr>分析の全体像（詳細版）</vt:lpstr>
      <vt:lpstr>本資料の読み方</vt:lpstr>
      <vt:lpstr>観光消費額の傾向を把握する 観光消費額</vt:lpstr>
      <vt:lpstr>観光客数の推移を把握する 観光来訪者数</vt:lpstr>
      <vt:lpstr>観光客数の推移を把握する 宿泊客数（国内・インバウンド）</vt:lpstr>
      <vt:lpstr>観光客数の推移を把握する 宿泊客数・客室稼働率</vt:lpstr>
      <vt:lpstr>閑散期を把握する 観光来訪者数</vt:lpstr>
      <vt:lpstr>閑散期を把握する 宿泊客数（国内・インバウンド）</vt:lpstr>
      <vt:lpstr>滞在日数増加のポイントを把握する 宿泊客の宿泊日数（国内・インバウンド）</vt:lpstr>
      <vt:lpstr>宿泊客のターゲット層を把握する 宿泊客の属性（年齢層-国内）</vt:lpstr>
      <vt:lpstr>宿泊客のターゲット層を把握する 宿泊客の属性（参加形態-国内・インバウンド）</vt:lpstr>
      <vt:lpstr>宿泊客のターゲット層を把握する 宿泊客の属性（居住都道府県-国内）</vt:lpstr>
      <vt:lpstr>宿泊客のターゲット層を把握する 宿泊客の属性（居住国・地域-インバウンド）</vt:lpstr>
      <vt:lpstr>消費単価向上のポイントを把握する 購入単価層</vt:lpstr>
      <vt:lpstr>消費単価向上のポイントを把握する 購入単価層×宿泊客の属性（年齢層-国内）</vt:lpstr>
      <vt:lpstr>消費単価向上のポイントを把握する 購入単価層×宿泊客の属性（居住国-インバウンド）</vt:lpstr>
      <vt:lpstr>付加価値額・労働生産性の伸びを把握する 付加価値額</vt:lpstr>
      <vt:lpstr>付加価値額・労働生産性の伸びを把握する 労働生産性</vt:lpstr>
      <vt:lpstr>事業所数の推移を把握する 事業所数</vt:lpstr>
      <vt:lpstr>住民の雇用・所得の伸びを把握する 従業者数</vt:lpstr>
      <vt:lpstr>住民の雇用・所得の伸びを把握する 納税義務者1人当たり課税対象所得</vt:lpstr>
      <vt:lpstr>地方公共団体の税収を把握する 地方税の歳入額</vt:lpstr>
      <vt:lpstr>地方公共団体の税収を把握する 経常収支比率</vt:lpstr>
      <vt:lpstr>住民の観光への理解、地域への誇り・愛着を把握する 観光の重要性や地域への愛着・誇りを感じる住民の割合</vt:lpstr>
      <vt:lpstr>分析サマリー</vt:lpstr>
      <vt:lpstr>分析サマリー</vt:lpstr>
      <vt:lpstr>(参考)地域課題分析ナビゲーションにおける観光産業の捉え方</vt:lpstr>
      <vt:lpstr>ｘｘｘｘ</vt:lpstr>
      <vt:lpstr>おわり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lastModifiedBy/>
  <cp:revision>1</cp:revision>
  <dcterms:created xsi:type="dcterms:W3CDTF">2026-03-26T01:45:54Z</dcterms:created>
  <dcterms:modified xsi:type="dcterms:W3CDTF">2026-03-26T01:46:02Z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0x0101001BF32FB73BB50F46B9C0E791EF68F23E</vt:lpwstr>
  </property>
</Properties>
</file>