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authors.xml" ContentType="application/vnd.ms-powerpoint.authors+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tags/tag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9" r:id="rId1"/>
  </p:sldMasterIdLst>
  <p:notesMasterIdLst>
    <p:notesMasterId r:id="rId16"/>
  </p:notesMasterIdLst>
  <p:handoutMasterIdLst>
    <p:handoutMasterId r:id="rId17"/>
  </p:handoutMasterIdLst>
  <p:sldIdLst>
    <p:sldId id="678" r:id="rId2"/>
    <p:sldId id="2080108174" r:id="rId3"/>
    <p:sldId id="2080108293" r:id="rId4"/>
    <p:sldId id="2080108173" r:id="rId5"/>
    <p:sldId id="2080108287" r:id="rId6"/>
    <p:sldId id="2080108288" r:id="rId7"/>
    <p:sldId id="2080108289" r:id="rId8"/>
    <p:sldId id="2080108290" r:id="rId9"/>
    <p:sldId id="2080108291" r:id="rId10"/>
    <p:sldId id="2080108292" r:id="rId11"/>
    <p:sldId id="2080108284" r:id="rId12"/>
    <p:sldId id="2080108294" r:id="rId13"/>
    <p:sldId id="2080108285" r:id="rId14"/>
    <p:sldId id="2080108164" r:id="rId15"/>
  </p:sldIdLst>
  <p:sldSz cx="10693400" cy="7561263"/>
  <p:notesSz cx="6797675" cy="9926638"/>
  <p:custDataLst>
    <p:tags r:id="rId18"/>
  </p:custDataLst>
  <p:defaultTextStyle>
    <a:defPPr>
      <a:defRPr lang="en-US"/>
    </a:defPPr>
    <a:lvl1pPr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336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作成者"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CB4"/>
    <a:srgbClr val="E8EE4B"/>
    <a:srgbClr val="687A70"/>
    <a:srgbClr val="758085"/>
    <a:srgbClr val="E3F2C7"/>
    <a:srgbClr val="727272"/>
    <a:srgbClr val="8CE8AD"/>
    <a:srgbClr val="93F1E6"/>
    <a:srgbClr val="FFB46A"/>
    <a:srgbClr val="FF9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706" y="82"/>
      </p:cViewPr>
      <p:guideLst>
        <p:guide orient="horz" pos="2382"/>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1586"/>
            <a:ext cx="2947720" cy="497839"/>
          </a:xfrm>
          <a:prstGeom prst="rect">
            <a:avLst/>
          </a:prstGeom>
          <a:noFill/>
          <a:ln w="9525">
            <a:noFill/>
            <a:miter lim="800000"/>
            <a:headEnd/>
            <a:tailEnd/>
          </a:ln>
          <a:effectLst/>
        </p:spPr>
        <p:txBody>
          <a:bodyPr vert="horz" wrap="square" lIns="19025" tIns="0" rIns="19025" bIns="0" numCol="1" anchor="t" anchorCtr="0" compatLnSpc="1">
            <a:prstTxWarp prst="textNoShape">
              <a:avLst/>
            </a:prstTxWarp>
          </a:bodyPr>
          <a:lstStyle>
            <a:lvl1pPr algn="l" defTabSz="911265" eaLnBrk="0" hangingPunct="0">
              <a:spcAft>
                <a:spcPct val="0"/>
              </a:spcAft>
              <a:buClrTx/>
              <a:buSzTx/>
              <a:buFontTx/>
              <a:buNone/>
              <a:defRPr kumimoji="0" sz="1000" i="1">
                <a:solidFill>
                  <a:schemeClr val="tx1"/>
                </a:solidFill>
                <a:latin typeface="Arial" charset="0"/>
                <a:ea typeface="+mn-ea"/>
              </a:defRPr>
            </a:lvl1pPr>
          </a:lstStyle>
          <a:p>
            <a:pPr>
              <a:defRPr/>
            </a:pPr>
            <a:endParaRPr lang="en-US" altLang="ja-JP"/>
          </a:p>
        </p:txBody>
      </p:sp>
      <p:sp>
        <p:nvSpPr>
          <p:cNvPr id="4099" name="Rectangle 3"/>
          <p:cNvSpPr>
            <a:spLocks noGrp="1" noChangeArrowheads="1"/>
          </p:cNvSpPr>
          <p:nvPr>
            <p:ph type="dt" sz="quarter" idx="1"/>
          </p:nvPr>
        </p:nvSpPr>
        <p:spPr bwMode="auto">
          <a:xfrm>
            <a:off x="3849956" y="-1586"/>
            <a:ext cx="2947720" cy="497839"/>
          </a:xfrm>
          <a:prstGeom prst="rect">
            <a:avLst/>
          </a:prstGeom>
          <a:noFill/>
          <a:ln w="9525">
            <a:noFill/>
            <a:miter lim="800000"/>
            <a:headEnd/>
            <a:tailEnd/>
          </a:ln>
          <a:effectLst/>
        </p:spPr>
        <p:txBody>
          <a:bodyPr vert="horz" wrap="square" lIns="19025" tIns="0" rIns="19025" bIns="0" numCol="1" anchor="t" anchorCtr="0" compatLnSpc="1">
            <a:prstTxWarp prst="textNoShape">
              <a:avLst/>
            </a:prstTxWarp>
          </a:bodyPr>
          <a:lstStyle>
            <a:lvl1pPr algn="r" defTabSz="911265" eaLnBrk="0" hangingPunct="0">
              <a:spcAft>
                <a:spcPct val="0"/>
              </a:spcAft>
              <a:buClrTx/>
              <a:buSzTx/>
              <a:buFontTx/>
              <a:buNone/>
              <a:defRPr kumimoji="0" sz="1000" i="1">
                <a:solidFill>
                  <a:schemeClr val="tx1"/>
                </a:solidFill>
                <a:latin typeface="Arial" charset="0"/>
                <a:ea typeface="+mn-ea"/>
              </a:defRPr>
            </a:lvl1pPr>
          </a:lstStyle>
          <a:p>
            <a:pPr>
              <a:defRPr/>
            </a:pPr>
            <a:fld id="{518C7DB3-0E98-4104-8E0A-E6F9FE30D198}" type="datetime4">
              <a:rPr lang="ja-JP" altLang="en-US" smtClean="0"/>
              <a:t>2025年5月2日</a:t>
            </a:fld>
            <a:endParaRPr lang="en-US" altLang="ja-JP"/>
          </a:p>
        </p:txBody>
      </p:sp>
      <p:sp>
        <p:nvSpPr>
          <p:cNvPr id="4100" name="Rectangle 4"/>
          <p:cNvSpPr>
            <a:spLocks noGrp="1" noChangeArrowheads="1"/>
          </p:cNvSpPr>
          <p:nvPr>
            <p:ph type="sldNum" sz="quarter" idx="3"/>
          </p:nvPr>
        </p:nvSpPr>
        <p:spPr bwMode="auto">
          <a:xfrm>
            <a:off x="3849956" y="9430388"/>
            <a:ext cx="2947720" cy="497838"/>
          </a:xfrm>
          <a:prstGeom prst="rect">
            <a:avLst/>
          </a:prstGeom>
          <a:noFill/>
          <a:ln w="9525">
            <a:noFill/>
            <a:miter lim="800000"/>
            <a:headEnd/>
            <a:tailEnd/>
          </a:ln>
          <a:effectLst/>
        </p:spPr>
        <p:txBody>
          <a:bodyPr vert="horz" wrap="square" lIns="19025" tIns="0" rIns="19025" bIns="0" numCol="1" anchor="b" anchorCtr="0" compatLnSpc="1">
            <a:prstTxWarp prst="textNoShape">
              <a:avLst/>
            </a:prstTxWarp>
          </a:bodyPr>
          <a:lstStyle>
            <a:lvl5pPr marL="1825727" lvl="4" algn="r" defTabSz="911265" eaLnBrk="0" hangingPunct="0">
              <a:spcAft>
                <a:spcPct val="0"/>
              </a:spcAft>
              <a:buClrTx/>
              <a:buSzTx/>
              <a:buFontTx/>
              <a:buNone/>
              <a:defRPr kumimoji="0" sz="1000" i="1">
                <a:solidFill>
                  <a:schemeClr val="tx1"/>
                </a:solidFill>
                <a:latin typeface="Arial" charset="0"/>
                <a:ea typeface="+mn-ea"/>
              </a:defRPr>
            </a:lvl5pPr>
          </a:lstStyle>
          <a:p>
            <a:pPr lvl="4">
              <a:defRPr/>
            </a:pPr>
            <a:fld id="{2482A4BC-C122-4210-9464-06C118DDE7D9}" type="slidenum">
              <a:rPr lang="ja-JP" altLang="en-US"/>
              <a:pPr lvl="4">
                <a:defRPr/>
              </a:pPr>
              <a:t>‹#›</a:t>
            </a:fld>
            <a:endParaRPr lang="en-US" altLang="ja-JP"/>
          </a:p>
        </p:txBody>
      </p:sp>
      <p:sp>
        <p:nvSpPr>
          <p:cNvPr id="4101" name="Rectangle 5"/>
          <p:cNvSpPr>
            <a:spLocks noGrp="1" noChangeArrowheads="1"/>
          </p:cNvSpPr>
          <p:nvPr>
            <p:ph type="ftr" sz="quarter" idx="2"/>
          </p:nvPr>
        </p:nvSpPr>
        <p:spPr bwMode="auto">
          <a:xfrm>
            <a:off x="14272" y="9447825"/>
            <a:ext cx="2941378" cy="461372"/>
          </a:xfrm>
          <a:prstGeom prst="rect">
            <a:avLst/>
          </a:prstGeom>
          <a:noFill/>
          <a:ln w="9525">
            <a:noFill/>
            <a:miter lim="800000"/>
            <a:headEnd/>
            <a:tailEnd/>
          </a:ln>
          <a:effectLst/>
        </p:spPr>
        <p:txBody>
          <a:bodyPr vert="horz" wrap="square" lIns="14269" tIns="0" rIns="14269" bIns="0" numCol="1" anchor="b" anchorCtr="0" compatLnSpc="1">
            <a:prstTxWarp prst="textNoShape">
              <a:avLst/>
            </a:prstTxWarp>
          </a:bodyPr>
          <a:lstStyle>
            <a:lvl1pPr algn="l" defTabSz="492402" eaLnBrk="0" hangingPunct="0">
              <a:spcAft>
                <a:spcPct val="0"/>
              </a:spcAft>
              <a:buClrTx/>
              <a:buSzTx/>
              <a:buFontTx/>
              <a:buNone/>
              <a:defRPr kumimoji="0" sz="700" i="1">
                <a:solidFill>
                  <a:schemeClr val="accent1"/>
                </a:solidFill>
                <a:latin typeface="Arial" charset="0"/>
                <a:ea typeface="+mn-ea"/>
              </a:defRPr>
            </a:lvl1pPr>
          </a:lstStyle>
          <a:p>
            <a:pPr>
              <a:defRPr/>
            </a:pPr>
            <a:endParaRPr lang="en-US" altLang="ja-JP"/>
          </a:p>
        </p:txBody>
      </p:sp>
    </p:spTree>
    <p:extLst>
      <p:ext uri="{BB962C8B-B14F-4D97-AF65-F5344CB8AC3E}">
        <p14:creationId xmlns:p14="http://schemas.microsoft.com/office/powerpoint/2010/main" val="2128754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 y="-1586"/>
            <a:ext cx="2947720" cy="497839"/>
          </a:xfrm>
          <a:prstGeom prst="rect">
            <a:avLst/>
          </a:prstGeom>
          <a:noFill/>
          <a:ln w="9525">
            <a:noFill/>
            <a:miter lim="800000"/>
            <a:headEnd/>
            <a:tailEnd/>
          </a:ln>
          <a:effectLst/>
        </p:spPr>
        <p:txBody>
          <a:bodyPr vert="horz" wrap="square" lIns="19025" tIns="0" rIns="19025" bIns="0" numCol="1" anchor="t" anchorCtr="0" compatLnSpc="1">
            <a:prstTxWarp prst="textNoShape">
              <a:avLst/>
            </a:prstTxWarp>
          </a:bodyPr>
          <a:lstStyle>
            <a:lvl1pPr algn="l" defTabSz="911265" eaLnBrk="0" hangingPunct="0">
              <a:spcAft>
                <a:spcPct val="0"/>
              </a:spcAft>
              <a:buClrTx/>
              <a:buSzTx/>
              <a:buFontTx/>
              <a:buNone/>
              <a:defRPr kumimoji="0" sz="1000" i="1">
                <a:solidFill>
                  <a:schemeClr val="tx1"/>
                </a:solidFill>
                <a:latin typeface="Meiryo UI" panose="020B0604030504040204" pitchFamily="50" charset="-128"/>
                <a:ea typeface="Meiryo UI" panose="020B0604030504040204" pitchFamily="50" charset="-128"/>
                <a:sym typeface="Meiryo UI" panose="020B0604030504040204" pitchFamily="50" charset="-128"/>
              </a:defRPr>
            </a:lvl1pPr>
          </a:lstStyle>
          <a:p>
            <a:pPr>
              <a:defRPr/>
            </a:pPr>
            <a:endParaRPr lang="en-US" altLang="ja-JP"/>
          </a:p>
        </p:txBody>
      </p:sp>
      <p:sp>
        <p:nvSpPr>
          <p:cNvPr id="2051" name="Rectangle 3"/>
          <p:cNvSpPr>
            <a:spLocks noGrp="1" noChangeArrowheads="1"/>
          </p:cNvSpPr>
          <p:nvPr>
            <p:ph type="dt" idx="1"/>
          </p:nvPr>
        </p:nvSpPr>
        <p:spPr bwMode="auto">
          <a:xfrm>
            <a:off x="3849956" y="-1586"/>
            <a:ext cx="2947720" cy="497839"/>
          </a:xfrm>
          <a:prstGeom prst="rect">
            <a:avLst/>
          </a:prstGeom>
          <a:noFill/>
          <a:ln w="9525">
            <a:noFill/>
            <a:miter lim="800000"/>
            <a:headEnd/>
            <a:tailEnd/>
          </a:ln>
          <a:effectLst/>
        </p:spPr>
        <p:txBody>
          <a:bodyPr vert="horz" wrap="square" lIns="19025" tIns="0" rIns="19025" bIns="0" numCol="1" anchor="t" anchorCtr="0" compatLnSpc="1">
            <a:prstTxWarp prst="textNoShape">
              <a:avLst/>
            </a:prstTxWarp>
          </a:bodyPr>
          <a:lstStyle>
            <a:lvl1pPr algn="r" defTabSz="911265" eaLnBrk="0" hangingPunct="0">
              <a:spcAft>
                <a:spcPct val="0"/>
              </a:spcAft>
              <a:buClrTx/>
              <a:buSzTx/>
              <a:buFontTx/>
              <a:buNone/>
              <a:defRPr kumimoji="0" sz="1000" i="1">
                <a:solidFill>
                  <a:schemeClr val="tx1"/>
                </a:solidFill>
                <a:latin typeface="Meiryo UI" panose="020B0604030504040204" pitchFamily="50" charset="-128"/>
                <a:ea typeface="Meiryo UI" panose="020B0604030504040204" pitchFamily="50" charset="-128"/>
                <a:sym typeface="Meiryo UI" panose="020B0604030504040204" pitchFamily="50" charset="-128"/>
              </a:defRPr>
            </a:lvl1pPr>
          </a:lstStyle>
          <a:p>
            <a:pPr>
              <a:defRPr/>
            </a:pPr>
            <a:fld id="{2C4FA3CD-3070-49FC-B1D0-C8F54F224D15}" type="datetime4">
              <a:rPr lang="ja-JP" altLang="en-US" smtClean="0"/>
              <a:pPr>
                <a:defRPr/>
              </a:pPr>
              <a:t>2025年5月2日</a:t>
            </a:fld>
            <a:endParaRPr lang="en-US" altLang="ja-JP"/>
          </a:p>
        </p:txBody>
      </p:sp>
      <p:sp>
        <p:nvSpPr>
          <p:cNvPr id="24580" name="Rectangle 4"/>
          <p:cNvSpPr>
            <a:spLocks noGrp="1" noRot="1" noChangeAspect="1" noChangeArrowheads="1" noTextEdit="1"/>
          </p:cNvSpPr>
          <p:nvPr>
            <p:ph type="sldImg" idx="2"/>
          </p:nvPr>
        </p:nvSpPr>
        <p:spPr bwMode="auto">
          <a:xfrm>
            <a:off x="781050" y="752475"/>
            <a:ext cx="5238750" cy="370522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6992" y="4716782"/>
            <a:ext cx="4983694" cy="4466273"/>
          </a:xfrm>
          <a:prstGeom prst="rect">
            <a:avLst/>
          </a:prstGeom>
          <a:noFill/>
          <a:ln w="9525">
            <a:noFill/>
            <a:miter lim="800000"/>
            <a:headEnd/>
            <a:tailEnd/>
          </a:ln>
          <a:effectLst/>
        </p:spPr>
        <p:txBody>
          <a:bodyPr vert="horz" wrap="square" lIns="90369" tIns="45976" rIns="90369" bIns="45976"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2054" name="Rectangle 6"/>
          <p:cNvSpPr>
            <a:spLocks noGrp="1" noChangeArrowheads="1"/>
          </p:cNvSpPr>
          <p:nvPr>
            <p:ph type="ftr" sz="quarter" idx="4"/>
          </p:nvPr>
        </p:nvSpPr>
        <p:spPr bwMode="auto">
          <a:xfrm>
            <a:off x="4" y="9430388"/>
            <a:ext cx="2947720" cy="497838"/>
          </a:xfrm>
          <a:prstGeom prst="rect">
            <a:avLst/>
          </a:prstGeom>
          <a:noFill/>
          <a:ln w="9525">
            <a:noFill/>
            <a:miter lim="800000"/>
            <a:headEnd/>
            <a:tailEnd/>
          </a:ln>
          <a:effectLst/>
        </p:spPr>
        <p:txBody>
          <a:bodyPr vert="horz" wrap="square" lIns="19025" tIns="0" rIns="19025" bIns="0" numCol="1" anchor="b" anchorCtr="0" compatLnSpc="1">
            <a:prstTxWarp prst="textNoShape">
              <a:avLst/>
            </a:prstTxWarp>
          </a:bodyPr>
          <a:lstStyle>
            <a:lvl1pPr algn="l" defTabSz="911265" eaLnBrk="0" hangingPunct="0">
              <a:spcAft>
                <a:spcPct val="0"/>
              </a:spcAft>
              <a:buClrTx/>
              <a:buSzTx/>
              <a:buFontTx/>
              <a:buNone/>
              <a:defRPr kumimoji="0" sz="1000" i="1">
                <a:solidFill>
                  <a:schemeClr val="tx1"/>
                </a:solidFill>
                <a:latin typeface="Meiryo UI" panose="020B0604030504040204" pitchFamily="50" charset="-128"/>
                <a:ea typeface="Meiryo UI" panose="020B0604030504040204" pitchFamily="50" charset="-128"/>
                <a:sym typeface="Meiryo UI" panose="020B0604030504040204" pitchFamily="50" charset="-128"/>
              </a:defRPr>
            </a:lvl1pPr>
          </a:lstStyle>
          <a:p>
            <a:pPr>
              <a:defRPr/>
            </a:pPr>
            <a:endParaRPr lang="en-US" altLang="ja-JP"/>
          </a:p>
        </p:txBody>
      </p:sp>
      <p:sp>
        <p:nvSpPr>
          <p:cNvPr id="2055" name="Rectangle 7"/>
          <p:cNvSpPr>
            <a:spLocks noGrp="1" noChangeArrowheads="1"/>
          </p:cNvSpPr>
          <p:nvPr>
            <p:ph type="sldNum" sz="quarter" idx="5"/>
          </p:nvPr>
        </p:nvSpPr>
        <p:spPr bwMode="auto">
          <a:xfrm>
            <a:off x="3849956" y="9430388"/>
            <a:ext cx="2947720" cy="497838"/>
          </a:xfrm>
          <a:prstGeom prst="rect">
            <a:avLst/>
          </a:prstGeom>
          <a:noFill/>
          <a:ln w="9525">
            <a:noFill/>
            <a:miter lim="800000"/>
            <a:headEnd/>
            <a:tailEnd/>
          </a:ln>
          <a:effectLst/>
        </p:spPr>
        <p:txBody>
          <a:bodyPr vert="horz" wrap="square" lIns="19025" tIns="0" rIns="19025" bIns="0" numCol="1" anchor="b" anchorCtr="0" compatLnSpc="1">
            <a:prstTxWarp prst="textNoShape">
              <a:avLst/>
            </a:prstTxWarp>
          </a:bodyPr>
          <a:lstStyle>
            <a:lvl1pPr algn="r" defTabSz="911265" eaLnBrk="0" hangingPunct="0">
              <a:spcAft>
                <a:spcPct val="0"/>
              </a:spcAft>
              <a:buClrTx/>
              <a:buSzTx/>
              <a:buFontTx/>
              <a:buNone/>
              <a:defRPr kumimoji="0" sz="1000" i="1">
                <a:solidFill>
                  <a:schemeClr val="tx1"/>
                </a:solidFill>
                <a:latin typeface="Meiryo UI" panose="020B0604030504040204" pitchFamily="50" charset="-128"/>
                <a:ea typeface="Meiryo UI" panose="020B0604030504040204" pitchFamily="50" charset="-128"/>
                <a:sym typeface="Meiryo UI" panose="020B0604030504040204" pitchFamily="50" charset="-128"/>
              </a:defRPr>
            </a:lvl1pPr>
          </a:lstStyle>
          <a:p>
            <a:pPr>
              <a:defRPr/>
            </a:pPr>
            <a:fld id="{76112920-6095-4B0A-AFC9-82E2C2B490BA}" type="slidenum">
              <a:rPr lang="ja-JP" altLang="en-US" smtClean="0"/>
              <a:pPr>
                <a:defRPr/>
              </a:pPr>
              <a:t>‹#›</a:t>
            </a:fld>
            <a:endParaRPr lang="en-US" altLang="ja-JP"/>
          </a:p>
        </p:txBody>
      </p:sp>
    </p:spTree>
    <p:extLst>
      <p:ext uri="{BB962C8B-B14F-4D97-AF65-F5344CB8AC3E}">
        <p14:creationId xmlns:p14="http://schemas.microsoft.com/office/powerpoint/2010/main" val="2477451819"/>
      </p:ext>
    </p:extLst>
  </p:cSld>
  <p:clrMap bg1="lt1" tx1="dk1" bg2="lt2" tx2="dk2" accent1="accent1" accent2="accent2" accent3="accent3" accent4="accent4" accent5="accent5" accent6="accent6" hlink="hlink" folHlink="folHlink"/>
  <p:hf hdr="0" ftr="0"/>
  <p:notesStyle>
    <a:lvl1pPr algn="l" defTabSz="911225" rtl="0" eaLnBrk="0" fontAlgn="base" hangingPunct="0">
      <a:spcBef>
        <a:spcPct val="30000"/>
      </a:spcBef>
      <a:spcAft>
        <a:spcPct val="0"/>
      </a:spcAft>
      <a:defRPr sz="1200"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1pPr>
    <a:lvl2pPr marL="457200" algn="l" defTabSz="911225" rtl="0" eaLnBrk="0" fontAlgn="base" hangingPunct="0">
      <a:spcBef>
        <a:spcPct val="30000"/>
      </a:spcBef>
      <a:spcAft>
        <a:spcPct val="0"/>
      </a:spcAft>
      <a:defRPr sz="1200"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2pPr>
    <a:lvl3pPr marL="914400" algn="l" defTabSz="911225" rtl="0" eaLnBrk="0" fontAlgn="base" hangingPunct="0">
      <a:spcBef>
        <a:spcPct val="30000"/>
      </a:spcBef>
      <a:spcAft>
        <a:spcPct val="0"/>
      </a:spcAft>
      <a:defRPr sz="1200"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3pPr>
    <a:lvl4pPr marL="1368425" algn="l" defTabSz="911225" rtl="0" eaLnBrk="0" fontAlgn="base" hangingPunct="0">
      <a:spcBef>
        <a:spcPct val="30000"/>
      </a:spcBef>
      <a:spcAft>
        <a:spcPct val="0"/>
      </a:spcAft>
      <a:defRPr sz="1200"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4pPr>
    <a:lvl5pPr marL="1828800" algn="l" defTabSz="911225" rtl="0" eaLnBrk="0" fontAlgn="base" hangingPunct="0">
      <a:spcBef>
        <a:spcPct val="30000"/>
      </a:spcBef>
      <a:spcAft>
        <a:spcPct val="0"/>
      </a:spcAft>
      <a:defRPr sz="1200"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1</a:t>
            </a:fld>
            <a:endParaRPr lang="en-US" altLang="ja-JP"/>
          </a:p>
        </p:txBody>
      </p:sp>
    </p:spTree>
    <p:extLst>
      <p:ext uri="{BB962C8B-B14F-4D97-AF65-F5344CB8AC3E}">
        <p14:creationId xmlns:p14="http://schemas.microsoft.com/office/powerpoint/2010/main" val="275153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10</a:t>
            </a:fld>
            <a:endParaRPr lang="en-US" altLang="ja-JP"/>
          </a:p>
        </p:txBody>
      </p:sp>
    </p:spTree>
    <p:extLst>
      <p:ext uri="{BB962C8B-B14F-4D97-AF65-F5344CB8AC3E}">
        <p14:creationId xmlns:p14="http://schemas.microsoft.com/office/powerpoint/2010/main" val="363394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11</a:t>
            </a:fld>
            <a:endParaRPr lang="en-US" altLang="ja-JP"/>
          </a:p>
        </p:txBody>
      </p:sp>
    </p:spTree>
    <p:extLst>
      <p:ext uri="{BB962C8B-B14F-4D97-AF65-F5344CB8AC3E}">
        <p14:creationId xmlns:p14="http://schemas.microsoft.com/office/powerpoint/2010/main" val="370245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12</a:t>
            </a:fld>
            <a:endParaRPr lang="en-US" altLang="ja-JP"/>
          </a:p>
        </p:txBody>
      </p:sp>
    </p:spTree>
    <p:extLst>
      <p:ext uri="{BB962C8B-B14F-4D97-AF65-F5344CB8AC3E}">
        <p14:creationId xmlns:p14="http://schemas.microsoft.com/office/powerpoint/2010/main" val="41479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13</a:t>
            </a:fld>
            <a:endParaRPr lang="en-US" altLang="ja-JP"/>
          </a:p>
        </p:txBody>
      </p:sp>
    </p:spTree>
    <p:extLst>
      <p:ext uri="{BB962C8B-B14F-4D97-AF65-F5344CB8AC3E}">
        <p14:creationId xmlns:p14="http://schemas.microsoft.com/office/powerpoint/2010/main" val="3052191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14</a:t>
            </a:fld>
            <a:endParaRPr lang="en-US" altLang="ja-JP"/>
          </a:p>
        </p:txBody>
      </p:sp>
    </p:spTree>
    <p:extLst>
      <p:ext uri="{BB962C8B-B14F-4D97-AF65-F5344CB8AC3E}">
        <p14:creationId xmlns:p14="http://schemas.microsoft.com/office/powerpoint/2010/main" val="199873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2</a:t>
            </a:fld>
            <a:endParaRPr lang="en-US" altLang="ja-JP"/>
          </a:p>
        </p:txBody>
      </p:sp>
    </p:spTree>
    <p:extLst>
      <p:ext uri="{BB962C8B-B14F-4D97-AF65-F5344CB8AC3E}">
        <p14:creationId xmlns:p14="http://schemas.microsoft.com/office/powerpoint/2010/main" val="300141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3</a:t>
            </a:fld>
            <a:endParaRPr lang="en-US" altLang="ja-JP"/>
          </a:p>
        </p:txBody>
      </p:sp>
    </p:spTree>
    <p:extLst>
      <p:ext uri="{BB962C8B-B14F-4D97-AF65-F5344CB8AC3E}">
        <p14:creationId xmlns:p14="http://schemas.microsoft.com/office/powerpoint/2010/main" val="292999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4</a:t>
            </a:fld>
            <a:endParaRPr lang="en-US" altLang="ja-JP"/>
          </a:p>
        </p:txBody>
      </p:sp>
    </p:spTree>
    <p:extLst>
      <p:ext uri="{BB962C8B-B14F-4D97-AF65-F5344CB8AC3E}">
        <p14:creationId xmlns:p14="http://schemas.microsoft.com/office/powerpoint/2010/main" val="257825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5</a:t>
            </a:fld>
            <a:endParaRPr lang="en-US" altLang="ja-JP"/>
          </a:p>
        </p:txBody>
      </p:sp>
    </p:spTree>
    <p:extLst>
      <p:ext uri="{BB962C8B-B14F-4D97-AF65-F5344CB8AC3E}">
        <p14:creationId xmlns:p14="http://schemas.microsoft.com/office/powerpoint/2010/main" val="197829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6</a:t>
            </a:fld>
            <a:endParaRPr lang="en-US" altLang="ja-JP"/>
          </a:p>
        </p:txBody>
      </p:sp>
    </p:spTree>
    <p:extLst>
      <p:ext uri="{BB962C8B-B14F-4D97-AF65-F5344CB8AC3E}">
        <p14:creationId xmlns:p14="http://schemas.microsoft.com/office/powerpoint/2010/main" val="743239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7</a:t>
            </a:fld>
            <a:endParaRPr lang="en-US" altLang="ja-JP"/>
          </a:p>
        </p:txBody>
      </p:sp>
    </p:spTree>
    <p:extLst>
      <p:ext uri="{BB962C8B-B14F-4D97-AF65-F5344CB8AC3E}">
        <p14:creationId xmlns:p14="http://schemas.microsoft.com/office/powerpoint/2010/main" val="189651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8</a:t>
            </a:fld>
            <a:endParaRPr lang="en-US" altLang="ja-JP"/>
          </a:p>
        </p:txBody>
      </p:sp>
    </p:spTree>
    <p:extLst>
      <p:ext uri="{BB962C8B-B14F-4D97-AF65-F5344CB8AC3E}">
        <p14:creationId xmlns:p14="http://schemas.microsoft.com/office/powerpoint/2010/main" val="600645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2025年5月2日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9</a:t>
            </a:fld>
            <a:endParaRPr lang="en-US" altLang="ja-JP"/>
          </a:p>
        </p:txBody>
      </p:sp>
    </p:spTree>
    <p:extLst>
      <p:ext uri="{BB962C8B-B14F-4D97-AF65-F5344CB8AC3E}">
        <p14:creationId xmlns:p14="http://schemas.microsoft.com/office/powerpoint/2010/main" val="3805043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82494-E36F-4D88-EC70-2372A572A1B0}"/>
              </a:ext>
            </a:extLst>
          </p:cNvPr>
          <p:cNvGraphicFramePr>
            <a:graphicFrameLocks noChangeAspect="1"/>
          </p:cNvGraphicFramePr>
          <p:nvPr userDrawn="1">
            <p:custDataLst>
              <p:tags r:id="rId1"/>
            </p:custDataLst>
            <p:extLst>
              <p:ext uri="{D42A27DB-BD31-4B8C-83A1-F6EECF244321}">
                <p14:modId xmlns:p14="http://schemas.microsoft.com/office/powerpoint/2010/main" val="198563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8" name="think-cell data - do not delete" hidden="1">
                        <a:extLst>
                          <a:ext uri="{FF2B5EF4-FFF2-40B4-BE49-F238E27FC236}">
                            <a16:creationId xmlns:a16="http://schemas.microsoft.com/office/drawing/2014/main" id="{65E82494-E36F-4D88-EC70-2372A572A1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802005" y="2860286"/>
            <a:ext cx="9089390" cy="5979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lvl1pPr algn="ctr">
              <a:defRPr lang="ja-JP" altLang="en-US" sz="3886" b="1" dirty="0">
                <a:latin typeface="Meiryo UI" pitchFamily="50" charset="-128"/>
                <a:ea typeface="Meiryo UI" pitchFamily="50" charset="-128"/>
                <a:cs typeface="Meiryo UI" pitchFamily="50" charset="-128"/>
                <a:sym typeface="Meiryo UI" panose="020B0604030504040204" pitchFamily="50" charset="-128"/>
              </a:defRPr>
            </a:lvl1pPr>
          </a:lstStyle>
          <a:p>
            <a:pPr marL="0" lvl="0"/>
            <a:r>
              <a:rPr kumimoji="1" lang="ja-JP" altLang="en-US"/>
              <a:t>マスター タイトルの書式設定</a:t>
            </a:r>
          </a:p>
        </p:txBody>
      </p:sp>
      <p:sp>
        <p:nvSpPr>
          <p:cNvPr id="3" name="サブタイトル 2"/>
          <p:cNvSpPr>
            <a:spLocks noGrp="1"/>
          </p:cNvSpPr>
          <p:nvPr>
            <p:ph type="subTitle" idx="1"/>
          </p:nvPr>
        </p:nvSpPr>
        <p:spPr>
          <a:xfrm>
            <a:off x="1604010" y="5130299"/>
            <a:ext cx="7485380" cy="3986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591" b="1">
                <a:latin typeface="Meiryo UI" pitchFamily="50" charset="-128"/>
                <a:ea typeface="Meiryo UI" pitchFamily="50" charset="-128"/>
                <a:cs typeface="Meiryo UI" pitchFamily="50" charset="-128"/>
                <a:sym typeface="Meiryo UI" panose="020B0604030504040204" pitchFamily="50" charset="-128"/>
              </a:defRPr>
            </a:lvl1pPr>
          </a:lstStyle>
          <a:p>
            <a:pPr marL="0" lvl="0" algn="ctr"/>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1303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133C9B0-226C-F657-8EB0-58003135E913}"/>
              </a:ext>
            </a:extLst>
          </p:cNvPr>
          <p:cNvGraphicFramePr>
            <a:graphicFrameLocks noChangeAspect="1"/>
          </p:cNvGraphicFramePr>
          <p:nvPr userDrawn="1">
            <p:custDataLst>
              <p:tags r:id="rId1"/>
            </p:custDataLst>
            <p:extLst>
              <p:ext uri="{D42A27DB-BD31-4B8C-83A1-F6EECF244321}">
                <p14:modId xmlns:p14="http://schemas.microsoft.com/office/powerpoint/2010/main" val="2505472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3" name="think-cell data - do not delete" hidden="1">
                        <a:extLst>
                          <a:ext uri="{FF2B5EF4-FFF2-40B4-BE49-F238E27FC236}">
                            <a16:creationId xmlns:a16="http://schemas.microsoft.com/office/drawing/2014/main" id="{2133C9B0-226C-F657-8EB0-58003135E9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hasCustomPrompt="1"/>
          </p:nvPr>
        </p:nvSpPr>
        <p:spPr>
          <a:xfrm>
            <a:off x="1504200" y="1676740"/>
            <a:ext cx="8014101" cy="690317"/>
          </a:xfrm>
        </p:spPr>
        <p:txBody>
          <a:bodyPr vert="horz" wrap="square" anchor="t" anchorCtr="0">
            <a:spAutoFit/>
          </a:bodyPr>
          <a:lstStyle>
            <a:lvl1pPr algn="l">
              <a:defRPr lang="ja-JP" altLang="en-US" sz="3886" b="1" dirty="0">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0" lvl="0" algn="l"/>
            <a:r>
              <a:rPr kumimoji="1" lang="ja-JP" altLang="en-US"/>
              <a:t>１．見出しの記入</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165804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0FE2897-3EF8-91E0-4540-86D3FEF6A303}"/>
              </a:ext>
            </a:extLst>
          </p:cNvPr>
          <p:cNvGraphicFramePr>
            <a:graphicFrameLocks noChangeAspect="1"/>
          </p:cNvGraphicFramePr>
          <p:nvPr userDrawn="1">
            <p:custDataLst>
              <p:tags r:id="rId1"/>
            </p:custDataLst>
            <p:extLst>
              <p:ext uri="{D42A27DB-BD31-4B8C-83A1-F6EECF244321}">
                <p14:modId xmlns:p14="http://schemas.microsoft.com/office/powerpoint/2010/main" val="1019669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7" name="think-cell data - do not delete" hidden="1">
                        <a:extLst>
                          <a:ext uri="{FF2B5EF4-FFF2-40B4-BE49-F238E27FC236}">
                            <a16:creationId xmlns:a16="http://schemas.microsoft.com/office/drawing/2014/main" id="{F0FE2897-3EF8-91E0-4540-86D3FEF6A3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日付プレースホルダー 2"/>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4" name="フッター プレースホルダー 3"/>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
        <p:nvSpPr>
          <p:cNvPr id="6" name="タイトル 1"/>
          <p:cNvSpPr>
            <a:spLocks noGrp="1"/>
          </p:cNvSpPr>
          <p:nvPr>
            <p:ph type="title"/>
          </p:nvPr>
        </p:nvSpPr>
        <p:spPr>
          <a:xfrm>
            <a:off x="216406" y="216972"/>
            <a:ext cx="10261069" cy="491032"/>
          </a:xfrm>
        </p:spPr>
        <p:txBody>
          <a:bodyPr vert="horz" wrap="square">
            <a:spAutoFit/>
          </a:bodyPr>
          <a:lstStyle>
            <a:lvl1pPr algn="l">
              <a:defRPr lang="ja-JP" altLang="en-US" sz="2591" b="1">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0" lvl="0" algn="l"/>
            <a:r>
              <a:rPr kumimoji="1" lang="ja-JP" altLang="en-US"/>
              <a:t>マスター タイトルの書式設定</a:t>
            </a:r>
          </a:p>
        </p:txBody>
      </p:sp>
      <p:sp>
        <p:nvSpPr>
          <p:cNvPr id="8" name="テキスト プレースホルダー 9"/>
          <p:cNvSpPr>
            <a:spLocks noGrp="1"/>
          </p:cNvSpPr>
          <p:nvPr>
            <p:ph type="body" sz="quarter" idx="13" hasCustomPrompt="1"/>
          </p:nvPr>
        </p:nvSpPr>
        <p:spPr>
          <a:xfrm>
            <a:off x="216755" y="6956318"/>
            <a:ext cx="10143641" cy="178153"/>
          </a:xfrm>
          <a:noFill/>
        </p:spPr>
        <p:txBody>
          <a:bodyPr wrap="square" lIns="0" tIns="0" rIns="0" bIns="0">
            <a:spAutoFit/>
          </a:bodyPr>
          <a:lstStyle>
            <a:lvl1pPr marL="0" indent="0">
              <a:spcBef>
                <a:spcPts val="0"/>
              </a:spcBef>
              <a:spcAft>
                <a:spcPts val="0"/>
              </a:spcAft>
              <a:buNone/>
              <a:defRPr sz="1133">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（資料）●●</a:t>
            </a:r>
          </a:p>
        </p:txBody>
      </p:sp>
      <p:sp>
        <p:nvSpPr>
          <p:cNvPr id="9" name="テキスト プレースホルダー 9"/>
          <p:cNvSpPr>
            <a:spLocks noGrp="1"/>
          </p:cNvSpPr>
          <p:nvPr>
            <p:ph type="body" sz="quarter" idx="14" hasCustomPrompt="1"/>
          </p:nvPr>
        </p:nvSpPr>
        <p:spPr>
          <a:xfrm>
            <a:off x="216755" y="3423368"/>
            <a:ext cx="2000366" cy="339338"/>
          </a:xfrm>
          <a:noFill/>
        </p:spPr>
        <p:txBody>
          <a:bodyPr wrap="none" lIns="0" tIns="0" rIns="0" bIns="0">
            <a:spAutoFit/>
          </a:bodyPr>
          <a:lstStyle>
            <a:lvl1pPr marL="0" indent="0">
              <a:spcBef>
                <a:spcPts val="0"/>
              </a:spcBef>
              <a:spcAft>
                <a:spcPts val="0"/>
              </a:spcAft>
              <a:buNone/>
              <a:defRPr sz="2159">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説明文（</a:t>
            </a:r>
            <a:r>
              <a:rPr kumimoji="1" lang="en-US" altLang="ja-JP"/>
              <a:t>20pt</a:t>
            </a:r>
            <a:r>
              <a:rPr kumimoji="1" lang="ja-JP" altLang="en-US"/>
              <a:t>）</a:t>
            </a:r>
          </a:p>
        </p:txBody>
      </p:sp>
      <p:sp>
        <p:nvSpPr>
          <p:cNvPr id="10" name="テキスト プレースホルダー 9"/>
          <p:cNvSpPr>
            <a:spLocks noGrp="1"/>
          </p:cNvSpPr>
          <p:nvPr>
            <p:ph type="body" sz="quarter" idx="15" hasCustomPrompt="1"/>
          </p:nvPr>
        </p:nvSpPr>
        <p:spPr>
          <a:xfrm>
            <a:off x="216407" y="4155823"/>
            <a:ext cx="1401641" cy="237537"/>
          </a:xfrm>
          <a:noFill/>
        </p:spPr>
        <p:txBody>
          <a:bodyPr wrap="none" lIns="0" tIns="0" rIns="0" bIns="0">
            <a:spAutoFit/>
          </a:bodyPr>
          <a:lstStyle>
            <a:lvl1pPr marL="0" indent="0">
              <a:spcBef>
                <a:spcPts val="0"/>
              </a:spcBef>
              <a:spcAft>
                <a:spcPts val="0"/>
              </a:spcAft>
              <a:buNone/>
              <a:defRPr sz="1511">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説明文（</a:t>
            </a:r>
            <a:r>
              <a:rPr kumimoji="1" lang="en-US" altLang="ja-JP"/>
              <a:t>14pt</a:t>
            </a:r>
            <a:r>
              <a:rPr kumimoji="1" lang="ja-JP" altLang="en-US"/>
              <a:t>）</a:t>
            </a:r>
          </a:p>
        </p:txBody>
      </p:sp>
      <p:sp>
        <p:nvSpPr>
          <p:cNvPr id="11" name="テキスト プレースホルダー 9"/>
          <p:cNvSpPr>
            <a:spLocks noGrp="1"/>
          </p:cNvSpPr>
          <p:nvPr>
            <p:ph type="body" sz="quarter" idx="16" hasCustomPrompt="1"/>
          </p:nvPr>
        </p:nvSpPr>
        <p:spPr>
          <a:xfrm>
            <a:off x="216407" y="4812730"/>
            <a:ext cx="1190530" cy="178153"/>
          </a:xfrm>
          <a:noFill/>
        </p:spPr>
        <p:txBody>
          <a:bodyPr wrap="none" lIns="0" tIns="0" rIns="0" bIns="0">
            <a:spAutoFit/>
          </a:bodyPr>
          <a:lstStyle>
            <a:lvl1pPr marL="0" indent="0">
              <a:spcBef>
                <a:spcPts val="0"/>
              </a:spcBef>
              <a:spcAft>
                <a:spcPts val="0"/>
              </a:spcAft>
              <a:buNone/>
              <a:defRPr sz="1133">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説明文（</a:t>
            </a:r>
            <a:r>
              <a:rPr kumimoji="1" lang="en-US" altLang="ja-JP"/>
              <a:t>10.5pt</a:t>
            </a:r>
            <a:r>
              <a:rPr kumimoji="1" lang="ja-JP" altLang="en-US"/>
              <a:t>）</a:t>
            </a:r>
          </a:p>
        </p:txBody>
      </p:sp>
      <p:sp>
        <p:nvSpPr>
          <p:cNvPr id="12" name="テキスト プレースホルダー 11"/>
          <p:cNvSpPr>
            <a:spLocks noGrp="1"/>
          </p:cNvSpPr>
          <p:nvPr>
            <p:ph type="body" sz="quarter" idx="17"/>
          </p:nvPr>
        </p:nvSpPr>
        <p:spPr>
          <a:xfrm>
            <a:off x="215925" y="843122"/>
            <a:ext cx="10261551" cy="550380"/>
          </a:xfrm>
          <a:solidFill>
            <a:srgbClr val="99D6EC"/>
          </a:solidFill>
          <a:ln>
            <a:noFill/>
          </a:ln>
        </p:spPr>
        <p:txBody>
          <a:bodyPr vert="horz" wrap="square" lIns="216000" tIns="108000" rIns="216000" bIns="108000" rtlCol="0" anchor="t" anchorCtr="0">
            <a:spAutoFit/>
          </a:bodyPr>
          <a:lstStyle>
            <a:lvl1pPr>
              <a:defRPr lang="ja-JP" altLang="en-US" sz="2159" dirty="0">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277620" lvl="0" indent="-277620">
              <a:spcBef>
                <a:spcPts val="648"/>
              </a:spcBef>
              <a:spcAft>
                <a:spcPts val="648"/>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116825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aphicFrame>
        <p:nvGraphicFramePr>
          <p:cNvPr id="11" name="オブジェクト 10" hidden="1">
            <a:extLst>
              <a:ext uri="{FF2B5EF4-FFF2-40B4-BE49-F238E27FC236}">
                <a16:creationId xmlns:a16="http://schemas.microsoft.com/office/drawing/2014/main" id="{5557A793-1C51-B696-F58C-436D93D238CD}"/>
              </a:ext>
            </a:extLst>
          </p:cNvPr>
          <p:cNvGraphicFramePr>
            <a:graphicFrameLocks noChangeAspect="1"/>
          </p:cNvGraphicFramePr>
          <p:nvPr userDrawn="1">
            <p:custDataLst>
              <p:tags r:id="rId1"/>
            </p:custDataLst>
            <p:extLst>
              <p:ext uri="{D42A27DB-BD31-4B8C-83A1-F6EECF244321}">
                <p14:modId xmlns:p14="http://schemas.microsoft.com/office/powerpoint/2010/main" val="233903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06" imgH="306" progId="TCLayout.ActiveDocument.1">
                  <p:embed/>
                </p:oleObj>
              </mc:Choice>
              <mc:Fallback>
                <p:oleObj name="think-cellスライド" r:id="rId3" imgW="306" imgH="306" progId="TCLayout.ActiveDocument.1">
                  <p:embed/>
                  <p:pic>
                    <p:nvPicPr>
                      <p:cNvPr id="11" name="オブジェクト 10" hidden="1">
                        <a:extLst>
                          <a:ext uri="{FF2B5EF4-FFF2-40B4-BE49-F238E27FC236}">
                            <a16:creationId xmlns:a16="http://schemas.microsoft.com/office/drawing/2014/main" id="{5557A793-1C51-B696-F58C-436D93D238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B212B50E-C9CA-59A8-FCD3-DE7B49C81F69}"/>
              </a:ext>
            </a:extLst>
          </p:cNvPr>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
        <p:nvSpPr>
          <p:cNvPr id="6" name="平行四辺形 5">
            <a:extLst>
              <a:ext uri="{FF2B5EF4-FFF2-40B4-BE49-F238E27FC236}">
                <a16:creationId xmlns:a16="http://schemas.microsoft.com/office/drawing/2014/main" id="{53F7819D-DC4B-DDBD-3B5D-BD45045715A3}"/>
              </a:ext>
            </a:extLst>
          </p:cNvPr>
          <p:cNvSpPr/>
          <p:nvPr userDrawn="1"/>
        </p:nvSpPr>
        <p:spPr bwMode="auto">
          <a:xfrm>
            <a:off x="0" y="826829"/>
            <a:ext cx="8592850"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7" name="平行四辺形 6">
            <a:extLst>
              <a:ext uri="{FF2B5EF4-FFF2-40B4-BE49-F238E27FC236}">
                <a16:creationId xmlns:a16="http://schemas.microsoft.com/office/drawing/2014/main" id="{6E36DD85-9D15-9C97-6081-F2537BC40493}"/>
              </a:ext>
            </a:extLst>
          </p:cNvPr>
          <p:cNvSpPr/>
          <p:nvPr userDrawn="1"/>
        </p:nvSpPr>
        <p:spPr bwMode="auto">
          <a:xfrm>
            <a:off x="8602141" y="826828"/>
            <a:ext cx="132143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8" name="平行四辺形 7">
            <a:extLst>
              <a:ext uri="{FF2B5EF4-FFF2-40B4-BE49-F238E27FC236}">
                <a16:creationId xmlns:a16="http://schemas.microsoft.com/office/drawing/2014/main" id="{A566869F-419B-CBD2-B6B5-3081A7257F96}"/>
              </a:ext>
            </a:extLst>
          </p:cNvPr>
          <p:cNvSpPr/>
          <p:nvPr userDrawn="1"/>
        </p:nvSpPr>
        <p:spPr bwMode="auto">
          <a:xfrm>
            <a:off x="9932871" y="826827"/>
            <a:ext cx="76052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0" name="角丸四角形 12">
            <a:extLst>
              <a:ext uri="{FF2B5EF4-FFF2-40B4-BE49-F238E27FC236}">
                <a16:creationId xmlns:a16="http://schemas.microsoft.com/office/drawing/2014/main" id="{493E259A-0B47-B841-FC61-F0678F5582AB}"/>
              </a:ext>
            </a:extLst>
          </p:cNvPr>
          <p:cNvSpPr/>
          <p:nvPr userDrawn="1"/>
        </p:nvSpPr>
        <p:spPr bwMode="auto">
          <a:xfrm>
            <a:off x="449603" y="207082"/>
            <a:ext cx="155946" cy="463028"/>
          </a:xfrm>
          <a:prstGeom prst="roundRect">
            <a:avLst>
              <a:gd name="adj" fmla="val 25458"/>
            </a:avLst>
          </a:prstGeom>
          <a:solidFill>
            <a:srgbClr val="FFCE6D"/>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正方形/長方形 1">
            <a:extLst>
              <a:ext uri="{FF2B5EF4-FFF2-40B4-BE49-F238E27FC236}">
                <a16:creationId xmlns:a16="http://schemas.microsoft.com/office/drawing/2014/main" id="{A5DBCB17-F29B-5088-4B6C-FF9E3CE384CD}"/>
              </a:ext>
            </a:extLst>
          </p:cNvPr>
          <p:cNvSpPr/>
          <p:nvPr userDrawn="1"/>
        </p:nvSpPr>
        <p:spPr bwMode="auto">
          <a:xfrm>
            <a:off x="0" y="826828"/>
            <a:ext cx="1321439"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3" name="正方形/長方形 2">
            <a:extLst>
              <a:ext uri="{FF2B5EF4-FFF2-40B4-BE49-F238E27FC236}">
                <a16:creationId xmlns:a16="http://schemas.microsoft.com/office/drawing/2014/main" id="{B681C04C-283F-2E5E-3FF5-3358D1095627}"/>
              </a:ext>
            </a:extLst>
          </p:cNvPr>
          <p:cNvSpPr/>
          <p:nvPr userDrawn="1"/>
        </p:nvSpPr>
        <p:spPr bwMode="auto">
          <a:xfrm>
            <a:off x="10132982" y="826828"/>
            <a:ext cx="560418"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9" name="タイトル 8">
            <a:extLst>
              <a:ext uri="{FF2B5EF4-FFF2-40B4-BE49-F238E27FC236}">
                <a16:creationId xmlns:a16="http://schemas.microsoft.com/office/drawing/2014/main" id="{DB30F706-C177-6583-1D7A-5236AA5BA739}"/>
              </a:ext>
            </a:extLst>
          </p:cNvPr>
          <p:cNvSpPr>
            <a:spLocks noGrp="1"/>
          </p:cNvSpPr>
          <p:nvPr>
            <p:ph type="title"/>
          </p:nvPr>
        </p:nvSpPr>
        <p:spPr>
          <a:xfrm>
            <a:off x="605549" y="207081"/>
            <a:ext cx="9832579" cy="463029"/>
          </a:xfrm>
        </p:spPr>
        <p:txBody>
          <a:bodyPr vert="horz">
            <a:normAutofit/>
          </a:bodyPr>
          <a:lstStyle>
            <a:lvl1pPr>
              <a:defRPr sz="2400">
                <a:latin typeface="Meiryo UI" panose="020B0604030504040204" pitchFamily="50" charset="-128"/>
                <a:ea typeface="Meiryo UI" panose="020B0604030504040204" pitchFamily="50" charset="-128"/>
                <a:sym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194100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B9153F3F-33FA-AEB1-0966-A31FE997B583}"/>
              </a:ext>
            </a:extLst>
          </p:cNvPr>
          <p:cNvGraphicFramePr>
            <a:graphicFrameLocks noChangeAspect="1"/>
          </p:cNvGraphicFramePr>
          <p:nvPr userDrawn="1">
            <p:custDataLst>
              <p:tags r:id="rId1"/>
            </p:custDataLst>
            <p:extLst>
              <p:ext uri="{D42A27DB-BD31-4B8C-83A1-F6EECF244321}">
                <p14:modId xmlns:p14="http://schemas.microsoft.com/office/powerpoint/2010/main" val="420962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06" imgH="306" progId="TCLayout.ActiveDocument.1">
                  <p:embed/>
                </p:oleObj>
              </mc:Choice>
              <mc:Fallback>
                <p:oleObj name="think-cellスライド" r:id="rId3" imgW="306" imgH="306" progId="TCLayout.ActiveDocument.1">
                  <p:embed/>
                  <p:pic>
                    <p:nvPicPr>
                      <p:cNvPr id="6" name="オブジェクト 5" hidden="1">
                        <a:extLst>
                          <a:ext uri="{FF2B5EF4-FFF2-40B4-BE49-F238E27FC236}">
                            <a16:creationId xmlns:a16="http://schemas.microsoft.com/office/drawing/2014/main" id="{B9153F3F-33FA-AEB1-0966-A31FE997B5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正方形/長方形 6">
            <a:extLst>
              <a:ext uri="{FF2B5EF4-FFF2-40B4-BE49-F238E27FC236}">
                <a16:creationId xmlns:a16="http://schemas.microsoft.com/office/drawing/2014/main" id="{9DB0B0D5-B688-5ECF-878C-69C0A834DC90}"/>
              </a:ext>
            </a:extLst>
          </p:cNvPr>
          <p:cNvSpPr/>
          <p:nvPr userDrawn="1"/>
        </p:nvSpPr>
        <p:spPr bwMode="auto">
          <a:xfrm>
            <a:off x="1" y="3702900"/>
            <a:ext cx="10693400" cy="155463"/>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4">
            <a:extLst>
              <a:ext uri="{FF2B5EF4-FFF2-40B4-BE49-F238E27FC236}">
                <a16:creationId xmlns:a16="http://schemas.microsoft.com/office/drawing/2014/main" id="{C2BEC61E-8160-9C00-5068-B1219A67371B}"/>
              </a:ext>
            </a:extLst>
          </p:cNvPr>
          <p:cNvSpPr>
            <a:spLocks noGrp="1"/>
          </p:cNvSpPr>
          <p:nvPr>
            <p:ph type="sldNum" sz="quarter" idx="12"/>
          </p:nvPr>
        </p:nvSpPr>
        <p:spPr>
          <a:xfrm>
            <a:off x="8209818" y="7194496"/>
            <a:ext cx="2495127" cy="402567"/>
          </a:xfrm>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381978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s_1">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A329174-9687-6408-9717-A87E0238D472}"/>
              </a:ext>
            </a:extLst>
          </p:cNvPr>
          <p:cNvGraphicFramePr>
            <a:graphicFrameLocks noChangeAspect="1"/>
          </p:cNvGraphicFramePr>
          <p:nvPr userDrawn="1">
            <p:custDataLst>
              <p:tags r:id="rId1"/>
            </p:custDataLst>
            <p:extLst>
              <p:ext uri="{D42A27DB-BD31-4B8C-83A1-F6EECF244321}">
                <p14:modId xmlns:p14="http://schemas.microsoft.com/office/powerpoint/2010/main" val="1069926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3" name="think-cell data - do not delete" hidden="1">
                        <a:extLst>
                          <a:ext uri="{FF2B5EF4-FFF2-40B4-BE49-F238E27FC236}">
                            <a16:creationId xmlns:a16="http://schemas.microsoft.com/office/drawing/2014/main" id="{4A329174-9687-6408-9717-A87E0238D4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5A37E82-27E6-4D72-9413-BAFF9304C2AD}"/>
              </a:ext>
            </a:extLst>
          </p:cNvPr>
          <p:cNvSpPr>
            <a:spLocks noGrp="1"/>
          </p:cNvSpPr>
          <p:nvPr>
            <p:ph type="title" hasCustomPrompt="1"/>
          </p:nvPr>
        </p:nvSpPr>
        <p:spPr>
          <a:xfrm>
            <a:off x="558800" y="541874"/>
            <a:ext cx="9575800" cy="1044000"/>
          </a:xfrm>
          <a:prstGeom prst="rect">
            <a:avLst/>
          </a:prstGeom>
        </p:spPr>
        <p:txBody>
          <a:bodyPr vert="horz" lIns="0" tIns="0" rIns="0" bIns="0" anchor="ctr"/>
          <a:lstStyle>
            <a:lvl1pPr>
              <a:lnSpc>
                <a:spcPct val="100000"/>
              </a:lnSpc>
              <a:defRPr sz="2400" b="0" baseline="0">
                <a:solidFill>
                  <a:schemeClr val="tx2"/>
                </a:solidFill>
                <a:latin typeface="Meiryo UI" panose="020B0604030504040204" pitchFamily="50" charset="-128"/>
                <a:ea typeface="Meiryo UI" panose="020B0604030504040204" pitchFamily="50" charset="-128"/>
                <a:sym typeface="Meiryo UI" panose="020B0604030504040204" pitchFamily="50" charset="-128"/>
              </a:defRPr>
            </a:lvl1pPr>
          </a:lstStyle>
          <a:p>
            <a:r>
              <a:rPr kumimoji="1" lang="ja-JP" altLang="en-US"/>
              <a:t>目次タイトル</a:t>
            </a:r>
            <a:endParaRPr kumimoji="1" lang="en-US"/>
          </a:p>
        </p:txBody>
      </p:sp>
    </p:spTree>
    <p:extLst>
      <p:ext uri="{BB962C8B-B14F-4D97-AF65-F5344CB8AC3E}">
        <p14:creationId xmlns:p14="http://schemas.microsoft.com/office/powerpoint/2010/main" val="98759005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1BB145E-3681-2F47-7DDB-0D6A739161CA}"/>
              </a:ext>
            </a:extLst>
          </p:cNvPr>
          <p:cNvGraphicFramePr>
            <a:graphicFrameLocks noChangeAspect="1"/>
          </p:cNvGraphicFramePr>
          <p:nvPr userDrawn="1">
            <p:custDataLst>
              <p:tags r:id="rId1"/>
            </p:custDataLst>
            <p:extLst>
              <p:ext uri="{D42A27DB-BD31-4B8C-83A1-F6EECF244321}">
                <p14:modId xmlns:p14="http://schemas.microsoft.com/office/powerpoint/2010/main" val="1753390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5" name="think-cell data - do not delete" hidden="1">
                        <a:extLst>
                          <a:ext uri="{FF2B5EF4-FFF2-40B4-BE49-F238E27FC236}">
                            <a16:creationId xmlns:a16="http://schemas.microsoft.com/office/drawing/2014/main" id="{A1BB145E-3681-2F47-7DDB-0D6A739161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日付プレースホルダー 1">
            <a:extLst>
              <a:ext uri="{FF2B5EF4-FFF2-40B4-BE49-F238E27FC236}">
                <a16:creationId xmlns:a16="http://schemas.microsoft.com/office/drawing/2014/main" id="{F8701688-CB97-4CC9-8CA5-630533D2F8E0}"/>
              </a:ext>
            </a:extLst>
          </p:cNvPr>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FE65D7A8-741E-40B8-A98D-6EDA346ED31E}" type="datetimeFigureOut">
              <a:rPr lang="ja-JP" altLang="en-US" smtClean="0"/>
              <a:pPr/>
              <a:t>2025/5/2</a:t>
            </a:fld>
            <a:endParaRPr lang="ja-JP" altLang="en-US"/>
          </a:p>
        </p:txBody>
      </p:sp>
      <p:sp>
        <p:nvSpPr>
          <p:cNvPr id="3" name="フッター プレースホルダー 2">
            <a:extLst>
              <a:ext uri="{FF2B5EF4-FFF2-40B4-BE49-F238E27FC236}">
                <a16:creationId xmlns:a16="http://schemas.microsoft.com/office/drawing/2014/main" id="{FB6C270A-8352-4667-A3E4-1FF29E87AF0D}"/>
              </a:ext>
            </a:extLst>
          </p:cNvPr>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4" name="スライド番号プレースホルダー 3">
            <a:extLst>
              <a:ext uri="{FF2B5EF4-FFF2-40B4-BE49-F238E27FC236}">
                <a16:creationId xmlns:a16="http://schemas.microsoft.com/office/drawing/2014/main" id="{D7955473-A49A-4ED5-8E21-33993F3A3956}"/>
              </a:ext>
            </a:extLst>
          </p:cNvPr>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EAB59F09-A725-49A1-AF05-2C35030164FD}" type="slidenum">
              <a:rPr lang="ja-JP" altLang="en-US" smtClean="0"/>
              <a:pPr/>
              <a:t>‹#›</a:t>
            </a:fld>
            <a:endParaRPr lang="ja-JP" altLang="en-US"/>
          </a:p>
        </p:txBody>
      </p:sp>
    </p:spTree>
    <p:extLst>
      <p:ext uri="{BB962C8B-B14F-4D97-AF65-F5344CB8AC3E}">
        <p14:creationId xmlns:p14="http://schemas.microsoft.com/office/powerpoint/2010/main" val="246922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17306DF-95AC-4271-9F8E-04D4F163D557}"/>
              </a:ext>
            </a:extLst>
          </p:cNvPr>
          <p:cNvGraphicFramePr>
            <a:graphicFrameLocks noChangeAspect="1"/>
          </p:cNvGraphicFramePr>
          <p:nvPr userDrawn="1">
            <p:custDataLst>
              <p:tags r:id="rId9"/>
            </p:custDataLst>
            <p:extLst>
              <p:ext uri="{D42A27DB-BD31-4B8C-83A1-F6EECF244321}">
                <p14:modId xmlns:p14="http://schemas.microsoft.com/office/powerpoint/2010/main" val="3545338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0" imgW="306" imgH="306" progId="TCLayout.ActiveDocument.1">
                  <p:embed/>
                </p:oleObj>
              </mc:Choice>
              <mc:Fallback>
                <p:oleObj name="think-cellスライド" r:id="rId10" imgW="306" imgH="306" progId="TCLayout.ActiveDocument.1">
                  <p:embed/>
                  <p:pic>
                    <p:nvPicPr>
                      <p:cNvPr id="8" name="オブジェクト 7" hidden="1">
                        <a:extLst>
                          <a:ext uri="{FF2B5EF4-FFF2-40B4-BE49-F238E27FC236}">
                            <a16:creationId xmlns:a16="http://schemas.microsoft.com/office/drawing/2014/main" id="{817306DF-95AC-4271-9F8E-04D4F163D5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215925" y="302802"/>
            <a:ext cx="10222203" cy="42182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215924" y="882818"/>
            <a:ext cx="10222203" cy="1264999"/>
          </a:xfrm>
          <a:prstGeom prst="rect">
            <a:avLst/>
          </a:prstGeom>
          <a:noFill/>
        </p:spPr>
        <p:txBody>
          <a:bodyPr vert="horz" wrap="square" lIns="216000" tIns="108000" rIns="216000" bIns="108000" rtlCol="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p:cNvSpPr>
            <a:spLocks noGrp="1"/>
          </p:cNvSpPr>
          <p:nvPr>
            <p:ph type="dt" sz="half" idx="2"/>
          </p:nvPr>
        </p:nvSpPr>
        <p:spPr>
          <a:xfrm>
            <a:off x="-11545" y="7188890"/>
            <a:ext cx="2495127" cy="402567"/>
          </a:xfrm>
          <a:prstGeom prst="rect">
            <a:avLst/>
          </a:prstGeom>
        </p:spPr>
        <p:txBody>
          <a:bodyPr vert="horz" lIns="91440" tIns="45720" rIns="91440" bIns="45720" rtlCol="0" anchor="ctr"/>
          <a:lstStyle>
            <a:lvl1pPr algn="l">
              <a:defRPr sz="1295">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662513" y="7194496"/>
            <a:ext cx="3386243" cy="402567"/>
          </a:xfrm>
          <a:prstGeom prst="rect">
            <a:avLst/>
          </a:prstGeom>
        </p:spPr>
        <p:txBody>
          <a:bodyPr vert="horz" lIns="91440" tIns="45720" rIns="91440" bIns="45720" rtlCol="0" anchor="ctr"/>
          <a:lstStyle>
            <a:lvl1pPr algn="ctr">
              <a:defRPr sz="1295">
                <a:solidFill>
                  <a:schemeClr val="tx1">
                    <a:tint val="75000"/>
                  </a:schemeClr>
                </a:solidFill>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209818" y="7194496"/>
            <a:ext cx="2495127" cy="402567"/>
          </a:xfrm>
          <a:prstGeom prst="rect">
            <a:avLst/>
          </a:prstGeom>
        </p:spPr>
        <p:txBody>
          <a:bodyPr vert="horz" lIns="91440" tIns="45720" rIns="91440" bIns="45720" rtlCol="0" anchor="ctr"/>
          <a:lstStyle>
            <a:lvl1pPr algn="r">
              <a:defRPr sz="1511">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788038926"/>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5" r:id="rId4"/>
    <p:sldLayoutId id="2147484486" r:id="rId5"/>
    <p:sldLayoutId id="2147484487" r:id="rId6"/>
    <p:sldLayoutId id="2147484488" r:id="rId7"/>
  </p:sldLayoutIdLst>
  <p:hf hdr="0" ftr="0" dt="0"/>
  <p:txStyles>
    <p:titleStyle>
      <a:lvl1pPr algn="l" defTabSz="987095" rtl="0" eaLnBrk="1" latinLnBrk="0" hangingPunct="1">
        <a:spcBef>
          <a:spcPct val="0"/>
        </a:spcBef>
        <a:buNone/>
        <a:defRPr kumimoji="1" sz="2591" b="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p:titleStyle>
    <p:bodyStyle>
      <a:lvl1pPr marL="370161" indent="-370161" algn="l" defTabSz="987095" rtl="0" eaLnBrk="1" latinLnBrk="0" hangingPunct="1">
        <a:spcBef>
          <a:spcPts val="648"/>
        </a:spcBef>
        <a:spcAft>
          <a:spcPts val="648"/>
        </a:spcAft>
        <a:buClr>
          <a:srgbClr val="002060"/>
        </a:buClr>
        <a:buFont typeface="Wingdings" panose="05000000000000000000" pitchFamily="2" charset="2"/>
        <a:buChar char="l"/>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802015" indent="-308467" algn="l" defTabSz="987095" rtl="0" eaLnBrk="1" latinLnBrk="0" hangingPunct="1">
        <a:spcBef>
          <a:spcPts val="648"/>
        </a:spcBef>
        <a:spcAft>
          <a:spcPts val="648"/>
        </a:spcAft>
        <a:buFont typeface="Arial" pitchFamily="34" charset="0"/>
        <a:buChar char="–"/>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2pPr>
      <a:lvl3pPr marL="1233869" indent="-246774" algn="l" defTabSz="987095" rtl="0" eaLnBrk="1" latinLnBrk="0" hangingPunct="1">
        <a:spcBef>
          <a:spcPts val="648"/>
        </a:spcBef>
        <a:spcAft>
          <a:spcPts val="648"/>
        </a:spcAft>
        <a:buFont typeface="Arial" pitchFamily="34" charset="0"/>
        <a:buChar char="•"/>
        <a:defRPr kumimoji="1" sz="1133"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3pPr>
      <a:lvl4pPr marL="1727416" indent="-246774" algn="l" defTabSz="987095" rtl="0" eaLnBrk="1" latinLnBrk="0" hangingPunct="1">
        <a:spcBef>
          <a:spcPct val="20000"/>
        </a:spcBef>
        <a:buFont typeface="Arial" pitchFamily="34" charset="0"/>
        <a:buChar char="–"/>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220963" indent="-246774" algn="l" defTabSz="987095" rtl="0" eaLnBrk="1" latinLnBrk="0" hangingPunct="1">
        <a:spcBef>
          <a:spcPct val="20000"/>
        </a:spcBef>
        <a:buFont typeface="Arial" pitchFamily="34" charset="0"/>
        <a:buChar char="»"/>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714511"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8058"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1606"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5153"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7095" rtl="0" eaLnBrk="1" latinLnBrk="0" hangingPunct="1">
        <a:defRPr kumimoji="1" sz="1943" kern="1200">
          <a:solidFill>
            <a:schemeClr val="tx1"/>
          </a:solidFill>
          <a:latin typeface="+mn-lt"/>
          <a:ea typeface="+mn-ea"/>
          <a:cs typeface="+mn-cs"/>
        </a:defRPr>
      </a:lvl1pPr>
      <a:lvl2pPr marL="493547" algn="l" defTabSz="987095" rtl="0" eaLnBrk="1" latinLnBrk="0" hangingPunct="1">
        <a:defRPr kumimoji="1" sz="1943" kern="1200">
          <a:solidFill>
            <a:schemeClr val="tx1"/>
          </a:solidFill>
          <a:latin typeface="+mn-lt"/>
          <a:ea typeface="+mn-ea"/>
          <a:cs typeface="+mn-cs"/>
        </a:defRPr>
      </a:lvl2pPr>
      <a:lvl3pPr marL="987095" algn="l" defTabSz="987095" rtl="0" eaLnBrk="1" latinLnBrk="0" hangingPunct="1">
        <a:defRPr kumimoji="1" sz="1943" kern="1200">
          <a:solidFill>
            <a:schemeClr val="tx1"/>
          </a:solidFill>
          <a:latin typeface="+mn-lt"/>
          <a:ea typeface="+mn-ea"/>
          <a:cs typeface="+mn-cs"/>
        </a:defRPr>
      </a:lvl3pPr>
      <a:lvl4pPr marL="1480642" algn="l" defTabSz="987095" rtl="0" eaLnBrk="1" latinLnBrk="0" hangingPunct="1">
        <a:defRPr kumimoji="1" sz="1943" kern="1200">
          <a:solidFill>
            <a:schemeClr val="tx1"/>
          </a:solidFill>
          <a:latin typeface="+mn-lt"/>
          <a:ea typeface="+mn-ea"/>
          <a:cs typeface="+mn-cs"/>
        </a:defRPr>
      </a:lvl4pPr>
      <a:lvl5pPr marL="1974190" algn="l" defTabSz="987095" rtl="0" eaLnBrk="1" latinLnBrk="0" hangingPunct="1">
        <a:defRPr kumimoji="1" sz="1943" kern="1200">
          <a:solidFill>
            <a:schemeClr val="tx1"/>
          </a:solidFill>
          <a:latin typeface="+mn-lt"/>
          <a:ea typeface="+mn-ea"/>
          <a:cs typeface="+mn-cs"/>
        </a:defRPr>
      </a:lvl5pPr>
      <a:lvl6pPr marL="2467737" algn="l" defTabSz="987095" rtl="0" eaLnBrk="1" latinLnBrk="0" hangingPunct="1">
        <a:defRPr kumimoji="1" sz="1943" kern="1200">
          <a:solidFill>
            <a:schemeClr val="tx1"/>
          </a:solidFill>
          <a:latin typeface="+mn-lt"/>
          <a:ea typeface="+mn-ea"/>
          <a:cs typeface="+mn-cs"/>
        </a:defRPr>
      </a:lvl6pPr>
      <a:lvl7pPr marL="2961284" algn="l" defTabSz="987095" rtl="0" eaLnBrk="1" latinLnBrk="0" hangingPunct="1">
        <a:defRPr kumimoji="1" sz="1943" kern="1200">
          <a:solidFill>
            <a:schemeClr val="tx1"/>
          </a:solidFill>
          <a:latin typeface="+mn-lt"/>
          <a:ea typeface="+mn-ea"/>
          <a:cs typeface="+mn-cs"/>
        </a:defRPr>
      </a:lvl7pPr>
      <a:lvl8pPr marL="3454832" algn="l" defTabSz="987095" rtl="0" eaLnBrk="1" latinLnBrk="0" hangingPunct="1">
        <a:defRPr kumimoji="1" sz="1943" kern="1200">
          <a:solidFill>
            <a:schemeClr val="tx1"/>
          </a:solidFill>
          <a:latin typeface="+mn-lt"/>
          <a:ea typeface="+mn-ea"/>
          <a:cs typeface="+mn-cs"/>
        </a:defRPr>
      </a:lvl8pPr>
      <a:lvl9pPr marL="3948379" algn="l" defTabSz="987095"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s://raida.go.jp/digitaldenen/01/010006/#compariso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hyperlink" Target="https://raida.go.jp/digitaldenen/01/010006/#statu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raida.go.jp/digitaldenen/01/010006/#comparison" TargetMode="External"/><Relationship Id="rId5" Type="http://schemas.openxmlformats.org/officeDocument/2006/relationships/hyperlink" Target="https://raida.go.jp/digitaldenen/01/010006/cases/" TargetMode="External"/><Relationship Id="rId4" Type="http://schemas.openxmlformats.org/officeDocument/2006/relationships/hyperlink" Target="https://raida.go.jp/digitaldenen/01/010006/#implement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raida.go.jp/digitaldenen/01/010006/#comparison"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raida.go.jp/digitaldenen/01/010006/#comparis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raida.go.jp/digitaldenen/01/010006/#implementation"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raida.go.jp/digitaldenen/01/010006/cases/" TargetMode="External"/><Relationship Id="rId5" Type="http://schemas.openxmlformats.org/officeDocument/2006/relationships/hyperlink" Target="https://raida.go.jp/digitaldenen/12/122114/cases/" TargetMode="External"/><Relationship Id="rId4" Type="http://schemas.openxmlformats.org/officeDocument/2006/relationships/hyperlink" Target="https://raida.go.jp/digitaldenen/01/010006/#implement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hyperlink" Target="https://raida.go.jp/digitaldenen/01/010006/#comparis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 y="2817481"/>
            <a:ext cx="10704945" cy="835616"/>
          </a:xfrm>
          <a:prstGeom prst="rect">
            <a:avLst/>
          </a:prstGeom>
          <a:noFill/>
          <a:ln>
            <a:noFill/>
          </a:ln>
        </p:spPr>
        <p:txBody>
          <a:bodyPr vert="horz" wrap="square" lIns="0" tIns="0" rIns="0" bIns="0" rtlCol="0" anchor="ctr">
            <a:normAutofit/>
          </a:bodyPr>
          <a:lstStyle/>
          <a:p>
            <a:pPr algn="ctr" defTabSz="987095" fontAlgn="auto">
              <a:spcAft>
                <a:spcPts val="0"/>
              </a:spcAft>
            </a:pPr>
            <a:r>
              <a:rPr lang="ja-JP" altLang="en-US" sz="3886"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t>デジタル実装に向けた分析ナビゲーション</a:t>
            </a:r>
            <a:endParaRPr lang="en-US" altLang="ja-JP" sz="3886"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p:txBody>
      </p:sp>
      <p:sp>
        <p:nvSpPr>
          <p:cNvPr id="2" name="正方形/長方形 1"/>
          <p:cNvSpPr/>
          <p:nvPr/>
        </p:nvSpPr>
        <p:spPr bwMode="auto">
          <a:xfrm>
            <a:off x="1" y="3702900"/>
            <a:ext cx="10693400" cy="155463"/>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7" name="正方形/長方形 24">
            <a:extLst>
              <a:ext uri="{FF2B5EF4-FFF2-40B4-BE49-F238E27FC236}">
                <a16:creationId xmlns:a16="http://schemas.microsoft.com/office/drawing/2014/main" id="{E5DA3F4D-6618-4BD0-BBB6-4AE66B008CFC}"/>
              </a:ext>
            </a:extLst>
          </p:cNvPr>
          <p:cNvSpPr/>
          <p:nvPr/>
        </p:nvSpPr>
        <p:spPr>
          <a:xfrm>
            <a:off x="1" y="3780631"/>
            <a:ext cx="10704945" cy="835616"/>
          </a:xfrm>
          <a:prstGeom prst="rect">
            <a:avLst/>
          </a:prstGeom>
          <a:noFill/>
          <a:ln>
            <a:noFill/>
          </a:ln>
        </p:spPr>
        <p:txBody>
          <a:bodyPr vert="horz" wrap="square" lIns="0" tIns="0" rIns="0" bIns="0" rtlCol="0" anchor="ctr">
            <a:normAutofit/>
          </a:bodyPr>
          <a:lstStyle/>
          <a:p>
            <a:pPr algn="ctr" defTabSz="987095" fontAlgn="auto">
              <a:spcAft>
                <a:spcPts val="0"/>
              </a:spcAft>
            </a:pPr>
            <a:r>
              <a:rPr lang="ja-JP" altLang="en-US" sz="2591"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t>地域課題の状況を踏まえたデジタル実装の検討</a:t>
            </a:r>
            <a:endParaRPr lang="en-US" altLang="ja-JP" sz="2591"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C5F787-40D4-EF05-ABB2-0F4BF1C347DC}"/>
              </a:ext>
            </a:extLst>
          </p:cNvPr>
          <p:cNvSpPr>
            <a:spLocks noGrp="1"/>
          </p:cNvSpPr>
          <p:nvPr>
            <p:ph type="sldNum" sz="quarter" idx="12"/>
          </p:nvPr>
        </p:nvSpPr>
        <p:spPr/>
        <p:txBody>
          <a:bodyPr/>
          <a:lstStyle/>
          <a:p>
            <a:fld id="{E46A05B3-115D-4D5B-96FB-44B1C24AEF8C}" type="slidenum">
              <a:rPr kumimoji="1" lang="ja-JP" altLang="en-US" smtClean="0"/>
              <a:pPr/>
              <a:t>1</a:t>
            </a:fld>
            <a:endParaRPr kumimoji="1" lang="ja-JP" altLang="en-US"/>
          </a:p>
        </p:txBody>
      </p:sp>
    </p:spTree>
    <p:extLst>
      <p:ext uri="{BB962C8B-B14F-4D97-AF65-F5344CB8AC3E}">
        <p14:creationId xmlns:p14="http://schemas.microsoft.com/office/powerpoint/2010/main" val="108982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D2BEE1B4-7588-4F78-D7F1-86ED3DD758D2}"/>
              </a:ext>
            </a:extLst>
          </p:cNvPr>
          <p:cNvGrpSpPr/>
          <p:nvPr/>
        </p:nvGrpSpPr>
        <p:grpSpPr>
          <a:xfrm>
            <a:off x="558799" y="2852648"/>
            <a:ext cx="4571999" cy="3194809"/>
            <a:chOff x="558799" y="2852648"/>
            <a:chExt cx="4571999" cy="3194809"/>
          </a:xfrm>
        </p:grpSpPr>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0FFA9F75-008B-AD75-2451-4E8547A9663E}"/>
                </a:ext>
              </a:extLst>
            </p:cNvPr>
            <p:cNvPicPr>
              <a:picLocks noChangeAspect="1"/>
            </p:cNvPicPr>
            <p:nvPr/>
          </p:nvPicPr>
          <p:blipFill>
            <a:blip r:embed="rId3"/>
            <a:srcRect t="18391"/>
            <a:stretch/>
          </p:blipFill>
          <p:spPr>
            <a:xfrm>
              <a:off x="558799" y="2852648"/>
              <a:ext cx="4571999" cy="3194809"/>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12" name="正方形/長方形 11">
              <a:extLst>
                <a:ext uri="{FF2B5EF4-FFF2-40B4-BE49-F238E27FC236}">
                  <a16:creationId xmlns:a16="http://schemas.microsoft.com/office/drawing/2014/main" id="{7E0474E4-9059-472E-53B5-F9EBE9F3844B}"/>
                </a:ext>
              </a:extLst>
            </p:cNvPr>
            <p:cNvSpPr/>
            <p:nvPr/>
          </p:nvSpPr>
          <p:spPr>
            <a:xfrm>
              <a:off x="770577" y="3477771"/>
              <a:ext cx="650049" cy="12545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3" spcCol="0" rtlCol="0" fromWordArt="0" anchor="ctr" anchorCtr="0" forceAA="0" compatLnSpc="1">
              <a:prstTxWarp prst="textNoShape">
                <a:avLst/>
              </a:prstTxWarp>
              <a:noAutofit/>
            </a:bodyPr>
            <a:lstStyle/>
            <a:p>
              <a:r>
                <a:rPr lang="en-US" altLang="ja-JP" sz="600" b="1" dirty="0">
                  <a:solidFill>
                    <a:schemeClr val="tx1"/>
                  </a:solidFill>
                  <a:latin typeface="Meiryo UI" panose="020B0604030504040204" pitchFamily="50" charset="-128"/>
                  <a:ea typeface="Meiryo UI" panose="020B0604030504040204" pitchFamily="50" charset="-128"/>
                </a:rPr>
                <a:t>C</a:t>
              </a:r>
              <a:r>
                <a:rPr lang="ja-JP" altLang="en-US" sz="600" b="1" dirty="0">
                  <a:solidFill>
                    <a:schemeClr val="tx1"/>
                  </a:solidFill>
                  <a:latin typeface="Meiryo UI" panose="020B0604030504040204" pitchFamily="50" charset="-128"/>
                  <a:ea typeface="Meiryo UI" panose="020B0604030504040204" pitchFamily="50" charset="-128"/>
                </a:rPr>
                <a:t>町</a:t>
              </a:r>
              <a:endParaRPr kumimoji="1" lang="ja-JP" altLang="en-US" sz="600" b="1" dirty="0">
                <a:solidFill>
                  <a:schemeClr val="tx1"/>
                </a:solidFill>
                <a:latin typeface="Meiryo UI" panose="020B0604030504040204" pitchFamily="50" charset="-128"/>
                <a:ea typeface="Meiryo UI" panose="020B0604030504040204" pitchFamily="50" charset="-128"/>
              </a:endParaRPr>
            </a:p>
          </p:txBody>
        </p:sp>
      </p:grpSp>
      <p:sp>
        <p:nvSpPr>
          <p:cNvPr id="4" name="タイトル 3">
            <a:extLst>
              <a:ext uri="{FF2B5EF4-FFF2-40B4-BE49-F238E27FC236}">
                <a16:creationId xmlns:a16="http://schemas.microsoft.com/office/drawing/2014/main" id="{38F41284-36F8-7845-D431-10CC48908E02}"/>
              </a:ext>
            </a:extLst>
          </p:cNvPr>
          <p:cNvSpPr>
            <a:spLocks noGrp="1"/>
          </p:cNvSpPr>
          <p:nvPr>
            <p:ph type="title"/>
          </p:nvPr>
        </p:nvSpPr>
        <p:spPr/>
        <p:txBody>
          <a:bodyPr vert="horz">
            <a:normAutofit/>
          </a:bodyPr>
          <a:lstStyle/>
          <a:p>
            <a:r>
              <a:rPr lang="ja-JP" altLang="en-US" sz="2000">
                <a:solidFill>
                  <a:srgbClr val="000000"/>
                </a:solidFill>
              </a:rPr>
              <a:t>デジタル実装の効果検証</a:t>
            </a:r>
            <a:endParaRPr lang="ja-JP" altLang="en-US" sz="2000"/>
          </a:p>
        </p:txBody>
      </p:sp>
      <p:sp>
        <p:nvSpPr>
          <p:cNvPr id="7" name="Text Placeholder 7">
            <a:extLst>
              <a:ext uri="{FF2B5EF4-FFF2-40B4-BE49-F238E27FC236}">
                <a16:creationId xmlns:a16="http://schemas.microsoft.com/office/drawing/2014/main" id="{82881ABC-9035-71C5-01EA-AEDABFCC2CCE}"/>
              </a:ext>
            </a:extLst>
          </p:cNvPr>
          <p:cNvSpPr txBox="1">
            <a:spLocks/>
          </p:cNvSpPr>
          <p:nvPr/>
        </p:nvSpPr>
        <p:spPr>
          <a:xfrm>
            <a:off x="215925" y="985250"/>
            <a:ext cx="10261551" cy="570926"/>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デジタル実装の各分野・サービスの背景となる課題の改善状況を分析することで、デジタル実装によって地域の社会課題解決・魅力向上に繋がったか検証する。</a:t>
            </a:r>
          </a:p>
        </p:txBody>
      </p:sp>
      <p:sp>
        <p:nvSpPr>
          <p:cNvPr id="8" name="正方形/長方形 24">
            <a:extLst>
              <a:ext uri="{FF2B5EF4-FFF2-40B4-BE49-F238E27FC236}">
                <a16:creationId xmlns:a16="http://schemas.microsoft.com/office/drawing/2014/main" id="{7DFA3E07-6977-E1B1-3485-4214DCBFA2FE}"/>
              </a:ext>
            </a:extLst>
          </p:cNvPr>
          <p:cNvSpPr/>
          <p:nvPr/>
        </p:nvSpPr>
        <p:spPr>
          <a:xfrm>
            <a:off x="5562598" y="1574594"/>
            <a:ext cx="4572000"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9" name="正方形/長方形 24">
            <a:extLst>
              <a:ext uri="{FF2B5EF4-FFF2-40B4-BE49-F238E27FC236}">
                <a16:creationId xmlns:a16="http://schemas.microsoft.com/office/drawing/2014/main" id="{E79A4CB8-12CA-F0E8-C6F5-7385E91E17A5}"/>
              </a:ext>
            </a:extLst>
          </p:cNvPr>
          <p:cNvSpPr/>
          <p:nvPr/>
        </p:nvSpPr>
        <p:spPr>
          <a:xfrm>
            <a:off x="558800" y="1574594"/>
            <a:ext cx="4572000"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0" name="正方形/長方形 24">
            <a:extLst>
              <a:ext uri="{FF2B5EF4-FFF2-40B4-BE49-F238E27FC236}">
                <a16:creationId xmlns:a16="http://schemas.microsoft.com/office/drawing/2014/main" id="{E73A43CC-CCE6-DC25-0629-E8B7BFB77BE4}"/>
              </a:ext>
            </a:extLst>
          </p:cNvPr>
          <p:cNvSpPr/>
          <p:nvPr/>
        </p:nvSpPr>
        <p:spPr>
          <a:xfrm>
            <a:off x="5562598" y="1983661"/>
            <a:ext cx="4572000"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地域課題のデータについて時系列変化を分析することで、デジタル実装により地域の社会課題解決・魅力向上の効果が得られたかどうか検証できます。</a:t>
            </a:r>
            <a:endParaRPr lang="en-US" altLang="ja-JP"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該当分野の地域課題の把握には活用できる一方で、デジタル実装の効果の把握には活用しづらいデータも存在する点にはご留意ください。（次頁参照）</a:t>
            </a:r>
            <a:endParaRPr lang="en-US" altLang="ja-JP"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医師数」から医療サービスの供給に関する地域課題を把握できるが、デジタル実装によって医師を増やす方向性ではないため、効果の把握には活用しづらい（遠隔医療の導入など、デジタル実装により医療サービスの供給における課題は解決できる）</a:t>
            </a:r>
            <a:endParaRPr lang="en-US" altLang="ja-JP" sz="16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C</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町における「一人当たり実績医療費」について、</a:t>
            </a: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2020</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年は</a:t>
            </a: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712,752</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千円であったが、</a:t>
            </a: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2022</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653,368</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千円と減少傾向にあり、住民の健康増進に寄与するデジタル実装を実施できている可能性がある。</a:t>
            </a:r>
          </a:p>
        </p:txBody>
      </p:sp>
      <p:sp>
        <p:nvSpPr>
          <p:cNvPr id="2" name="スライド番号プレースホルダー 1">
            <a:extLst>
              <a:ext uri="{FF2B5EF4-FFF2-40B4-BE49-F238E27FC236}">
                <a16:creationId xmlns:a16="http://schemas.microsoft.com/office/drawing/2014/main" id="{8E2293AA-78DA-B1BE-72AB-5946C02159E4}"/>
              </a:ext>
            </a:extLst>
          </p:cNvPr>
          <p:cNvSpPr>
            <a:spLocks noGrp="1"/>
          </p:cNvSpPr>
          <p:nvPr>
            <p:ph type="sldNum" sz="quarter" idx="12"/>
          </p:nvPr>
        </p:nvSpPr>
        <p:spPr>
          <a:xfrm>
            <a:off x="8209818" y="7194496"/>
            <a:ext cx="2495127" cy="402567"/>
          </a:xfrm>
        </p:spPr>
        <p:txBody>
          <a:bodyPr/>
          <a:lstStyle/>
          <a:p>
            <a:fld id="{D9550142-B990-490A-A107-ED7302A7FD52}" type="slidenum">
              <a:rPr lang="ja-JP" altLang="en-US" smtClean="0"/>
              <a:pPr/>
              <a:t>10</a:t>
            </a:fld>
            <a:endParaRPr lang="ja-JP" altLang="en-US"/>
          </a:p>
        </p:txBody>
      </p:sp>
      <p:sp>
        <p:nvSpPr>
          <p:cNvPr id="5" name="正方形/長方形 24">
            <a:extLst>
              <a:ext uri="{FF2B5EF4-FFF2-40B4-BE49-F238E27FC236}">
                <a16:creationId xmlns:a16="http://schemas.microsoft.com/office/drawing/2014/main" id="{846C511E-1765-D3E9-DDDF-EFC02E640A30}"/>
              </a:ext>
            </a:extLst>
          </p:cNvPr>
          <p:cNvSpPr/>
          <p:nvPr/>
        </p:nvSpPr>
        <p:spPr>
          <a:xfrm>
            <a:off x="558800" y="1983661"/>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altLang="ja-JP"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rPr>
              <a:t>RAIDA</a:t>
            </a:r>
            <a:r>
              <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rPr>
              <a:t>＞デジタル実装＞</a:t>
            </a:r>
            <a:endParaRPr lang="en-US" altLang="ja-JP"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endParaRPr>
          </a:p>
          <a:p>
            <a:pPr algn="ctr">
              <a:spcAft>
                <a:spcPts val="600"/>
              </a:spcAft>
            </a:pPr>
            <a:r>
              <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rPr>
              <a:t>交付金を活用したデジタル実装状況＞地域課題の比較</a:t>
            </a:r>
            <a:endPar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6" name="正方形/長方形 15">
            <a:extLst>
              <a:ext uri="{FF2B5EF4-FFF2-40B4-BE49-F238E27FC236}">
                <a16:creationId xmlns:a16="http://schemas.microsoft.com/office/drawing/2014/main" id="{03D4ED69-9F47-829E-27D0-40F4FF8BAE64}"/>
              </a:ext>
            </a:extLst>
          </p:cNvPr>
          <p:cNvSpPr/>
          <p:nvPr/>
        </p:nvSpPr>
        <p:spPr>
          <a:xfrm>
            <a:off x="619255" y="4545947"/>
            <a:ext cx="1075469" cy="1050942"/>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cxnSp>
        <p:nvCxnSpPr>
          <p:cNvPr id="18" name="直線コネクタ 17">
            <a:extLst>
              <a:ext uri="{FF2B5EF4-FFF2-40B4-BE49-F238E27FC236}">
                <a16:creationId xmlns:a16="http://schemas.microsoft.com/office/drawing/2014/main" id="{45C77F4B-BD87-588F-6EBC-4832A93DDB47}"/>
              </a:ext>
            </a:extLst>
          </p:cNvPr>
          <p:cNvCxnSpPr>
            <a:cxnSpLocks/>
          </p:cNvCxnSpPr>
          <p:nvPr/>
        </p:nvCxnSpPr>
        <p:spPr>
          <a:xfrm flipH="1">
            <a:off x="1694724" y="4514588"/>
            <a:ext cx="769832" cy="31359"/>
          </a:xfrm>
          <a:prstGeom prst="lin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1" name="直線コネクタ 20">
            <a:extLst>
              <a:ext uri="{FF2B5EF4-FFF2-40B4-BE49-F238E27FC236}">
                <a16:creationId xmlns:a16="http://schemas.microsoft.com/office/drawing/2014/main" id="{4EA1B5A3-D76A-8EEE-E01B-E0619C3BD3D1}"/>
              </a:ext>
            </a:extLst>
          </p:cNvPr>
          <p:cNvCxnSpPr>
            <a:cxnSpLocks/>
          </p:cNvCxnSpPr>
          <p:nvPr/>
        </p:nvCxnSpPr>
        <p:spPr>
          <a:xfrm flipH="1" flipV="1">
            <a:off x="1694724" y="5596889"/>
            <a:ext cx="769832" cy="1485693"/>
          </a:xfrm>
          <a:prstGeom prst="lin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13" name="グループ化 12">
            <a:extLst>
              <a:ext uri="{FF2B5EF4-FFF2-40B4-BE49-F238E27FC236}">
                <a16:creationId xmlns:a16="http://schemas.microsoft.com/office/drawing/2014/main" id="{54165976-FBDF-3829-5794-5EAD2BE563AE}"/>
              </a:ext>
            </a:extLst>
          </p:cNvPr>
          <p:cNvGrpSpPr/>
          <p:nvPr/>
        </p:nvGrpSpPr>
        <p:grpSpPr>
          <a:xfrm>
            <a:off x="6228143" y="130628"/>
            <a:ext cx="4249333" cy="568692"/>
            <a:chOff x="5939696" y="130628"/>
            <a:chExt cx="4249333" cy="568692"/>
          </a:xfrm>
        </p:grpSpPr>
        <p:sp>
          <p:nvSpPr>
            <p:cNvPr id="15" name="矢印: 五方向 14">
              <a:extLst>
                <a:ext uri="{FF2B5EF4-FFF2-40B4-BE49-F238E27FC236}">
                  <a16:creationId xmlns:a16="http://schemas.microsoft.com/office/drawing/2014/main" id="{789D9A78-29EC-81DE-DD61-D855D24C9D27}"/>
                </a:ext>
              </a:extLst>
            </p:cNvPr>
            <p:cNvSpPr/>
            <p:nvPr/>
          </p:nvSpPr>
          <p:spPr>
            <a:xfrm>
              <a:off x="5939696" y="130628"/>
              <a:ext cx="1116875"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sym typeface="Meiryo UI" panose="020B0604030504040204" pitchFamily="50" charset="-128"/>
                </a:rPr>
                <a:t>地域の社会課題</a:t>
              </a:r>
              <a:endParaRPr lang="en-US" altLang="ja-JP">
                <a:solidFill>
                  <a:schemeClr val="accent6"/>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a:solidFill>
                    <a:schemeClr val="accent6"/>
                  </a:solidFill>
                  <a:latin typeface="Meiryo UI" panose="020B0604030504040204" pitchFamily="50" charset="-128"/>
                  <a:ea typeface="Meiryo UI" panose="020B0604030504040204" pitchFamily="50" charset="-128"/>
                  <a:sym typeface="Meiryo UI" panose="020B0604030504040204" pitchFamily="50" charset="-128"/>
                </a:rPr>
                <a:t>解決・魅力向上</a:t>
              </a:r>
              <a:endParaRPr lang="en-US" altLang="ja-JP">
                <a:solidFill>
                  <a:schemeClr val="accent6"/>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a:solidFill>
                    <a:schemeClr val="accent6"/>
                  </a:solidFill>
                  <a:latin typeface="Meiryo UI" panose="020B0604030504040204" pitchFamily="50" charset="-128"/>
                  <a:ea typeface="Meiryo UI" panose="020B0604030504040204" pitchFamily="50" charset="-128"/>
                  <a:sym typeface="Meiryo UI" panose="020B0604030504040204" pitchFamily="50" charset="-128"/>
                </a:rPr>
                <a:t>に向けた注力分野を特定する</a:t>
              </a:r>
            </a:p>
          </p:txBody>
        </p:sp>
        <p:sp>
          <p:nvSpPr>
            <p:cNvPr id="19" name="矢印: 五方向 18">
              <a:extLst>
                <a:ext uri="{FF2B5EF4-FFF2-40B4-BE49-F238E27FC236}">
                  <a16:creationId xmlns:a16="http://schemas.microsoft.com/office/drawing/2014/main" id="{4D3BA8CF-899B-1C25-3C1B-FC3F5F09A889}"/>
                </a:ext>
              </a:extLst>
            </p:cNvPr>
            <p:cNvSpPr/>
            <p:nvPr/>
          </p:nvSpPr>
          <p:spPr>
            <a:xfrm>
              <a:off x="7056571" y="130629"/>
              <a:ext cx="2015583"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デジタル実装事業を検討する</a:t>
              </a:r>
            </a:p>
          </p:txBody>
        </p:sp>
        <p:sp>
          <p:nvSpPr>
            <p:cNvPr id="20" name="矢印: 五方向 19">
              <a:extLst>
                <a:ext uri="{FF2B5EF4-FFF2-40B4-BE49-F238E27FC236}">
                  <a16:creationId xmlns:a16="http://schemas.microsoft.com/office/drawing/2014/main" id="{852917F5-A557-537E-51DB-02EBE56673D6}"/>
                </a:ext>
              </a:extLst>
            </p:cNvPr>
            <p:cNvSpPr/>
            <p:nvPr/>
          </p:nvSpPr>
          <p:spPr>
            <a:xfrm>
              <a:off x="9072154" y="130628"/>
              <a:ext cx="1116875" cy="568691"/>
            </a:xfrm>
            <a:prstGeom prst="homePlate">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b="1">
                  <a:solidFill>
                    <a:schemeClr val="bg1"/>
                  </a:solidFill>
                  <a:latin typeface="Meiryo UI" panose="020B0604030504040204" pitchFamily="50" charset="-128"/>
                  <a:ea typeface="Meiryo UI" panose="020B0604030504040204" pitchFamily="50" charset="-128"/>
                </a:rPr>
                <a:t>デジタル実装の</a:t>
              </a:r>
              <a:endParaRPr lang="en-US" altLang="ja-JP" b="1">
                <a:solidFill>
                  <a:schemeClr val="bg1"/>
                </a:solidFill>
                <a:latin typeface="Meiryo UI" panose="020B0604030504040204" pitchFamily="50" charset="-128"/>
                <a:ea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rPr>
                <a:t>効果を検証する</a:t>
              </a:r>
            </a:p>
          </p:txBody>
        </p:sp>
        <p:sp>
          <p:nvSpPr>
            <p:cNvPr id="22" name="正方形/長方形 21">
              <a:extLst>
                <a:ext uri="{FF2B5EF4-FFF2-40B4-BE49-F238E27FC236}">
                  <a16:creationId xmlns:a16="http://schemas.microsoft.com/office/drawing/2014/main" id="{7E770088-614D-C8A1-A793-B8A92696D864}"/>
                </a:ext>
              </a:extLst>
            </p:cNvPr>
            <p:cNvSpPr/>
            <p:nvPr/>
          </p:nvSpPr>
          <p:spPr>
            <a:xfrm>
              <a:off x="713344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デジタル実装の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進捗状況の把握</a:t>
              </a:r>
            </a:p>
          </p:txBody>
        </p:sp>
        <p:sp>
          <p:nvSpPr>
            <p:cNvPr id="23" name="正方形/長方形 22">
              <a:extLst>
                <a:ext uri="{FF2B5EF4-FFF2-40B4-BE49-F238E27FC236}">
                  <a16:creationId xmlns:a16="http://schemas.microsoft.com/office/drawing/2014/main" id="{6D3BBA5E-93E9-AD62-D001-8CA7E1D129D1}"/>
                </a:ext>
              </a:extLst>
            </p:cNvPr>
            <p:cNvSpPr/>
            <p:nvPr/>
          </p:nvSpPr>
          <p:spPr>
            <a:xfrm>
              <a:off x="803868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デジタル実装の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事業内容の検討</a:t>
              </a:r>
            </a:p>
          </p:txBody>
        </p:sp>
      </p:grpSp>
      <p:pic>
        <p:nvPicPr>
          <p:cNvPr id="30" name="図 29" descr="グラフィカル ユーザー インターフェイス, アプリケーション&#10;&#10;自動的に生成された説明">
            <a:extLst>
              <a:ext uri="{FF2B5EF4-FFF2-40B4-BE49-F238E27FC236}">
                <a16:creationId xmlns:a16="http://schemas.microsoft.com/office/drawing/2014/main" id="{A993D813-45E9-AB2B-2197-92D991629C27}"/>
              </a:ext>
            </a:extLst>
          </p:cNvPr>
          <p:cNvPicPr>
            <a:picLocks noChangeAspect="1"/>
          </p:cNvPicPr>
          <p:nvPr/>
        </p:nvPicPr>
        <p:blipFill>
          <a:blip r:embed="rId5"/>
          <a:srcRect l="1886" t="56897" r="76161" b="13181"/>
          <a:stretch/>
        </p:blipFill>
        <p:spPr>
          <a:xfrm>
            <a:off x="2464556" y="4514587"/>
            <a:ext cx="2684629" cy="2567995"/>
          </a:xfrm>
          <a:prstGeom prst="rect">
            <a:avLst/>
          </a:prstGeom>
          <a:noFill/>
          <a:ln w="28575">
            <a:solidFill>
              <a:schemeClr val="accent3"/>
            </a:solidFill>
            <a:prstDash val="solid"/>
          </a:ln>
        </p:spPr>
      </p:pic>
      <p:sp>
        <p:nvSpPr>
          <p:cNvPr id="25" name="テキスト ボックス 24">
            <a:extLst>
              <a:ext uri="{FF2B5EF4-FFF2-40B4-BE49-F238E27FC236}">
                <a16:creationId xmlns:a16="http://schemas.microsoft.com/office/drawing/2014/main" id="{F4B68884-F8EF-5373-C95E-39C9E14A0418}"/>
              </a:ext>
            </a:extLst>
          </p:cNvPr>
          <p:cNvSpPr txBox="1"/>
          <p:nvPr/>
        </p:nvSpPr>
        <p:spPr>
          <a:xfrm>
            <a:off x="3220029" y="5860767"/>
            <a:ext cx="1173683" cy="382386"/>
          </a:xfrm>
          <a:prstGeom prst="wedgeRectCallout">
            <a:avLst>
              <a:gd name="adj1" fmla="val 70521"/>
              <a:gd name="adj2" fmla="val -57631"/>
            </a:avLst>
          </a:prstGeom>
          <a:solidFill>
            <a:schemeClr val="bg2"/>
          </a:solidFill>
          <a:ln>
            <a:noFill/>
          </a:ln>
        </p:spPr>
        <p:txBody>
          <a:bodyPr wrap="square" lIns="36000" tIns="36000" rIns="36000" bIns="36000" rtlCol="0" anchor="ctr">
            <a:noAutofit/>
          </a:bodyPr>
          <a:lstStyle/>
          <a:p>
            <a:pPr algn="ctr" defTabSz="1043056" fontAlgn="auto">
              <a:spcBef>
                <a:spcPts val="0"/>
              </a:spcBef>
              <a:spcAft>
                <a:spcPts val="0"/>
              </a:spcAft>
              <a:buClr>
                <a:srgbClr val="747480"/>
              </a:buClr>
            </a:pPr>
            <a:r>
              <a:rPr kumimoji="1"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時系列変化から</a:t>
            </a:r>
            <a:endParaRPr kumimoji="1"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lgn="ctr" defTabSz="1043056" fontAlgn="auto">
              <a:spcBef>
                <a:spcPts val="0"/>
              </a:spcBef>
              <a:spcAft>
                <a:spcPts val="0"/>
              </a:spcAft>
              <a:buClr>
                <a:srgbClr val="747480"/>
              </a:buClr>
            </a:pP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効果検証が可能</a:t>
            </a:r>
            <a:endParaRPr kumimoji="1"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cxnSp>
        <p:nvCxnSpPr>
          <p:cNvPr id="27" name="直線矢印コネクタ 26">
            <a:extLst>
              <a:ext uri="{FF2B5EF4-FFF2-40B4-BE49-F238E27FC236}">
                <a16:creationId xmlns:a16="http://schemas.microsoft.com/office/drawing/2014/main" id="{7A857B33-97DA-87F8-E723-C6D3F0E71B90}"/>
              </a:ext>
            </a:extLst>
          </p:cNvPr>
          <p:cNvCxnSpPr>
            <a:cxnSpLocks/>
          </p:cNvCxnSpPr>
          <p:nvPr/>
        </p:nvCxnSpPr>
        <p:spPr>
          <a:xfrm>
            <a:off x="4535547" y="5072045"/>
            <a:ext cx="508483" cy="495653"/>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81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8F41284-36F8-7845-D431-10CC48908E02}"/>
              </a:ext>
            </a:extLst>
          </p:cNvPr>
          <p:cNvSpPr>
            <a:spLocks noGrp="1"/>
          </p:cNvSpPr>
          <p:nvPr>
            <p:ph type="title"/>
          </p:nvPr>
        </p:nvSpPr>
        <p:spPr/>
        <p:txBody>
          <a:bodyPr vert="horz">
            <a:normAutofit/>
          </a:bodyPr>
          <a:lstStyle/>
          <a:p>
            <a:r>
              <a:rPr lang="en-US" altLang="ja-JP" sz="2000" dirty="0">
                <a:solidFill>
                  <a:srgbClr val="000000"/>
                </a:solidFill>
              </a:rPr>
              <a:t>【</a:t>
            </a:r>
            <a:r>
              <a:rPr lang="ja-JP" altLang="en-US" sz="2000" dirty="0">
                <a:solidFill>
                  <a:srgbClr val="000000"/>
                </a:solidFill>
              </a:rPr>
              <a:t>参考</a:t>
            </a:r>
            <a:r>
              <a:rPr lang="en-US" altLang="ja-JP" sz="2000" dirty="0">
                <a:solidFill>
                  <a:srgbClr val="000000"/>
                </a:solidFill>
              </a:rPr>
              <a:t>】</a:t>
            </a:r>
            <a:r>
              <a:rPr lang="ja-JP" altLang="en-US" sz="2000" dirty="0">
                <a:solidFill>
                  <a:srgbClr val="000000"/>
                </a:solidFill>
              </a:rPr>
              <a:t>搭載オープンデータ一覧（</a:t>
            </a:r>
            <a:r>
              <a:rPr lang="en-US" altLang="ja-JP" sz="2000" dirty="0">
                <a:solidFill>
                  <a:srgbClr val="000000"/>
                </a:solidFill>
              </a:rPr>
              <a:t>1/3</a:t>
            </a:r>
            <a:r>
              <a:rPr lang="ja-JP" altLang="en-US" sz="2000" dirty="0">
                <a:solidFill>
                  <a:srgbClr val="000000"/>
                </a:solidFill>
              </a:rPr>
              <a:t>）</a:t>
            </a:r>
            <a:endParaRPr lang="ja-JP" altLang="en-US" sz="2000" dirty="0"/>
          </a:p>
        </p:txBody>
      </p:sp>
      <p:sp>
        <p:nvSpPr>
          <p:cNvPr id="7" name="Text Placeholder 7">
            <a:extLst>
              <a:ext uri="{FF2B5EF4-FFF2-40B4-BE49-F238E27FC236}">
                <a16:creationId xmlns:a16="http://schemas.microsoft.com/office/drawing/2014/main" id="{82881ABC-9035-71C5-01EA-AEDABFCC2CCE}"/>
              </a:ext>
            </a:extLst>
          </p:cNvPr>
          <p:cNvSpPr txBox="1">
            <a:spLocks/>
          </p:cNvSpPr>
          <p:nvPr/>
        </p:nvSpPr>
        <p:spPr>
          <a:xfrm>
            <a:off x="215925" y="985250"/>
            <a:ext cx="10261551" cy="324704"/>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en-US" altLang="ja-JP">
                <a:sym typeface="Meiryo UI" panose="020B0604030504040204" pitchFamily="50" charset="-128"/>
              </a:rPr>
              <a:t>RAIDA</a:t>
            </a:r>
            <a:r>
              <a:rPr lang="ja-JP" altLang="en-US">
                <a:sym typeface="Meiryo UI" panose="020B0604030504040204" pitchFamily="50" charset="-128"/>
              </a:rPr>
              <a:t>に搭載されている各分野の課題指標（オープンデータ）は下記の通りです。</a:t>
            </a:r>
          </a:p>
        </p:txBody>
      </p:sp>
      <p:sp>
        <p:nvSpPr>
          <p:cNvPr id="2" name="スライド番号プレースホルダー 1">
            <a:extLst>
              <a:ext uri="{FF2B5EF4-FFF2-40B4-BE49-F238E27FC236}">
                <a16:creationId xmlns:a16="http://schemas.microsoft.com/office/drawing/2014/main" id="{8E2293AA-78DA-B1BE-72AB-5946C02159E4}"/>
              </a:ext>
            </a:extLst>
          </p:cNvPr>
          <p:cNvSpPr>
            <a:spLocks noGrp="1"/>
          </p:cNvSpPr>
          <p:nvPr>
            <p:ph type="sldNum" sz="quarter" idx="12"/>
          </p:nvPr>
        </p:nvSpPr>
        <p:spPr>
          <a:xfrm>
            <a:off x="8209818" y="7194496"/>
            <a:ext cx="2495127" cy="402567"/>
          </a:xfrm>
        </p:spPr>
        <p:txBody>
          <a:bodyPr/>
          <a:lstStyle/>
          <a:p>
            <a:fld id="{D9550142-B990-490A-A107-ED7302A7FD52}" type="slidenum">
              <a:rPr lang="ja-JP" altLang="en-US" smtClean="0"/>
              <a:pPr/>
              <a:t>11</a:t>
            </a:fld>
            <a:endParaRPr lang="ja-JP" altLang="en-US"/>
          </a:p>
        </p:txBody>
      </p:sp>
      <p:graphicFrame>
        <p:nvGraphicFramePr>
          <p:cNvPr id="13" name="表 4">
            <a:extLst>
              <a:ext uri="{FF2B5EF4-FFF2-40B4-BE49-F238E27FC236}">
                <a16:creationId xmlns:a16="http://schemas.microsoft.com/office/drawing/2014/main" id="{10826FCB-840A-0C30-A080-FD0D53011EE8}"/>
              </a:ext>
            </a:extLst>
          </p:cNvPr>
          <p:cNvGraphicFramePr>
            <a:graphicFrameLocks noGrp="1"/>
          </p:cNvGraphicFramePr>
          <p:nvPr>
            <p:extLst>
              <p:ext uri="{D42A27DB-BD31-4B8C-83A1-F6EECF244321}">
                <p14:modId xmlns:p14="http://schemas.microsoft.com/office/powerpoint/2010/main" val="942853604"/>
              </p:ext>
            </p:extLst>
          </p:nvPr>
        </p:nvGraphicFramePr>
        <p:xfrm>
          <a:off x="215924" y="1469595"/>
          <a:ext cx="10222204" cy="5324190"/>
        </p:xfrm>
        <a:graphic>
          <a:graphicData uri="http://schemas.openxmlformats.org/drawingml/2006/table">
            <a:tbl>
              <a:tblPr firstRow="1" bandRow="1">
                <a:tableStyleId>{F2DE63D5-997A-4646-A377-4702673A728D}</a:tableStyleId>
              </a:tblPr>
              <a:tblGrid>
                <a:gridCol w="1061644">
                  <a:extLst>
                    <a:ext uri="{9D8B030D-6E8A-4147-A177-3AD203B41FA5}">
                      <a16:colId xmlns:a16="http://schemas.microsoft.com/office/drawing/2014/main" val="587723169"/>
                    </a:ext>
                  </a:extLst>
                </a:gridCol>
                <a:gridCol w="5475929">
                  <a:extLst>
                    <a:ext uri="{9D8B030D-6E8A-4147-A177-3AD203B41FA5}">
                      <a16:colId xmlns:a16="http://schemas.microsoft.com/office/drawing/2014/main" val="1964676190"/>
                    </a:ext>
                  </a:extLst>
                </a:gridCol>
                <a:gridCol w="3684631">
                  <a:extLst>
                    <a:ext uri="{9D8B030D-6E8A-4147-A177-3AD203B41FA5}">
                      <a16:colId xmlns:a16="http://schemas.microsoft.com/office/drawing/2014/main" val="1002520489"/>
                    </a:ext>
                  </a:extLst>
                </a:gridCol>
              </a:tblGrid>
              <a:tr h="172600">
                <a:tc>
                  <a:txBody>
                    <a:bodyPr/>
                    <a:lstStyle/>
                    <a:p>
                      <a:pPr algn="ctr"/>
                      <a:r>
                        <a:rPr kumimoji="1" lang="ja-JP" altLang="en-US" sz="1200">
                          <a:solidFill>
                            <a:schemeClr val="bg1"/>
                          </a:solidFill>
                          <a:latin typeface="Meiryo UI" panose="020B0604030504040204" pitchFamily="50" charset="-128"/>
                          <a:ea typeface="Meiryo UI" panose="020B0604030504040204" pitchFamily="50" charset="-128"/>
                        </a:rPr>
                        <a:t>テーマ</a:t>
                      </a:r>
                    </a:p>
                  </a:txBody>
                  <a:tcPr marL="98708" marR="98708" marT="49354" marB="49354"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a:r>
                        <a:rPr kumimoji="1" lang="ja-JP" altLang="en-US" sz="1200">
                          <a:solidFill>
                            <a:schemeClr val="bg1"/>
                          </a:solidFill>
                          <a:latin typeface="Meiryo UI" panose="020B0604030504040204" pitchFamily="50" charset="-128"/>
                          <a:ea typeface="Meiryo UI" panose="020B0604030504040204" pitchFamily="50" charset="-128"/>
                        </a:rPr>
                        <a:t>課題指標（オープンデータ）</a:t>
                      </a:r>
                    </a:p>
                  </a:txBody>
                  <a:tcPr marL="98708" marR="98708" marT="49354" marB="49354"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出典</a:t>
                      </a:r>
                    </a:p>
                  </a:txBody>
                  <a:tcPr marL="98708" marR="98708" marT="49354" marB="49354"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028179100"/>
                  </a:ext>
                </a:extLst>
              </a:tr>
              <a:tr h="295187">
                <a:tc rowSpan="2">
                  <a:txBody>
                    <a:bodyPr/>
                    <a:lstStyle/>
                    <a:p>
                      <a:pPr algn="ctr"/>
                      <a:r>
                        <a:rPr kumimoji="1" lang="ja-JP" altLang="en-US" sz="1200">
                          <a:solidFill>
                            <a:schemeClr val="tx1"/>
                          </a:solidFill>
                          <a:latin typeface="Meiryo UI" panose="020B0604030504040204" pitchFamily="50" charset="-128"/>
                          <a:ea typeface="Meiryo UI" panose="020B0604030504040204" pitchFamily="50" charset="-128"/>
                        </a:rPr>
                        <a:t>行政サービス</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indent="0" algn="l">
                        <a:buFontTx/>
                        <a:buNone/>
                      </a:pPr>
                      <a:r>
                        <a:rPr kumimoji="1" lang="ja-JP" altLang="en-US" sz="1200" dirty="0">
                          <a:solidFill>
                            <a:schemeClr val="tx1"/>
                          </a:solidFill>
                          <a:latin typeface="Meiryo UI" panose="020B0604030504040204" pitchFamily="50" charset="-128"/>
                          <a:ea typeface="Meiryo UI" panose="020B0604030504040204" pitchFamily="50" charset="-128"/>
                        </a:rPr>
                        <a:t>手続のオンライン利用率</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総務省　自治体</a:t>
                      </a:r>
                      <a:r>
                        <a:rPr kumimoji="1" lang="en-US" altLang="ja-JP" sz="1200" dirty="0">
                          <a:solidFill>
                            <a:schemeClr val="tx1"/>
                          </a:solidFill>
                          <a:latin typeface="Meiryo UI" panose="020B0604030504040204" pitchFamily="50" charset="-128"/>
                          <a:ea typeface="Meiryo UI" panose="020B0604030504040204" pitchFamily="50" charset="-128"/>
                        </a:rPr>
                        <a:t>DX</a:t>
                      </a:r>
                      <a:r>
                        <a:rPr kumimoji="1" lang="ja-JP" altLang="en-US" sz="1200" dirty="0">
                          <a:solidFill>
                            <a:schemeClr val="tx1"/>
                          </a:solidFill>
                          <a:latin typeface="Meiryo UI" panose="020B0604030504040204" pitchFamily="50" charset="-128"/>
                          <a:ea typeface="Meiryo UI" panose="020B0604030504040204" pitchFamily="50" charset="-128"/>
                        </a:rPr>
                        <a:t>・情報化推進概要</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398206801"/>
                  </a:ext>
                </a:extLst>
              </a:tr>
              <a:tr h="295187">
                <a:tc vMerge="1">
                  <a:txBody>
                    <a:bodyPr/>
                    <a:lstStyle/>
                    <a:p>
                      <a:pPr algn="l"/>
                      <a:endParaRPr kumimoji="1" lang="ja-JP" altLang="en-US" sz="1200">
                        <a:solidFill>
                          <a:schemeClr val="tx1"/>
                        </a:solidFill>
                        <a:latin typeface="+mn-ea"/>
                        <a:ea typeface="+mn-ea"/>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indent="0" algn="l">
                        <a:buFontTx/>
                        <a:buNone/>
                      </a:pPr>
                      <a:r>
                        <a:rPr kumimoji="1" lang="ja-JP" altLang="en-US" sz="1200">
                          <a:solidFill>
                            <a:schemeClr val="tx1"/>
                          </a:solidFill>
                          <a:latin typeface="Meiryo UI" panose="020B0604030504040204" pitchFamily="50" charset="-128"/>
                          <a:ea typeface="Meiryo UI" panose="020B0604030504040204" pitchFamily="50" charset="-128"/>
                        </a:rPr>
                        <a:t>人口当たりの歳出の人件費</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総務省　都道府県決算状況調</a:t>
                      </a:r>
                    </a:p>
                    <a:p>
                      <a:pPr marL="171450" indent="-171450" algn="l">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総務省　市町村別決算状況調</a:t>
                      </a:r>
                    </a:p>
                    <a:p>
                      <a:pPr marL="171450" indent="-171450" algn="l">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総務省　住民基本台帳に基づく人口、人口動態及び世帯数調査</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15861125"/>
                  </a:ext>
                </a:extLst>
              </a:tr>
              <a:tr h="295187">
                <a:tc rowSpan="3">
                  <a:txBody>
                    <a:bodyPr/>
                    <a:lstStyle/>
                    <a:p>
                      <a:pPr algn="ctr"/>
                      <a:r>
                        <a:rPr kumimoji="1" lang="ja-JP" altLang="en-US" sz="1200">
                          <a:solidFill>
                            <a:schemeClr val="tx1"/>
                          </a:solidFill>
                          <a:latin typeface="Meiryo UI" panose="020B0604030504040204" pitchFamily="50" charset="-128"/>
                          <a:ea typeface="Meiryo UI" panose="020B0604030504040204" pitchFamily="50" charset="-128"/>
                        </a:rPr>
                        <a:t>住民サービス</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indent="0" algn="l">
                        <a:buFontTx/>
                        <a:buNone/>
                      </a:pPr>
                      <a:r>
                        <a:rPr kumimoji="1" lang="ja-JP" altLang="en-US" sz="1200" b="0" i="0" u="none" strike="noStrike" kern="1200" cap="none">
                          <a:solidFill>
                            <a:schemeClr val="tx1"/>
                          </a:solidFill>
                          <a:effectLst/>
                          <a:latin typeface="Meiryo UI" panose="020B0604030504040204" pitchFamily="50" charset="-128"/>
                          <a:ea typeface="Meiryo UI" panose="020B0604030504040204" pitchFamily="50" charset="-128"/>
                          <a:cs typeface="+mn-cs"/>
                        </a:rPr>
                        <a:t>転入率（人口当たりの転入数）</a:t>
                      </a:r>
                      <a:endParaRPr kumimoji="1" lang="en-US" altLang="ja-JP" sz="1200" b="0" i="0" u="none" strike="noStrike" kern="1200" cap="none">
                        <a:solidFill>
                          <a:schemeClr val="tx1"/>
                        </a:solidFill>
                        <a:effectLst/>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rowSpan="2">
                  <a:txBody>
                    <a:bodyPr/>
                    <a:lstStyle/>
                    <a:p>
                      <a:pPr marL="171450" indent="-171450" algn="l">
                        <a:buFont typeface="Arial" panose="020B0604020202020204" pitchFamily="34" charset="0"/>
                        <a:buChar char="•"/>
                      </a:pPr>
                      <a:r>
                        <a:rPr kumimoji="1" lang="ja-JP" altLang="en-US" sz="1200" b="0" i="0" u="none" strike="noStrike" kern="1200" cap="none" dirty="0">
                          <a:solidFill>
                            <a:schemeClr val="tx1"/>
                          </a:solidFill>
                          <a:effectLst/>
                          <a:latin typeface="Meiryo UI" panose="020B0604030504040204" pitchFamily="50" charset="-128"/>
                          <a:ea typeface="Meiryo UI" panose="020B0604030504040204" pitchFamily="50" charset="-128"/>
                          <a:cs typeface="+mn-cs"/>
                        </a:rPr>
                        <a:t>総務省　住民基本台帳人口移動報告</a:t>
                      </a:r>
                    </a:p>
                    <a:p>
                      <a:pPr marL="171450" indent="-171450" algn="l">
                        <a:buFont typeface="Arial" panose="020B0604020202020204" pitchFamily="34" charset="0"/>
                        <a:buChar char="•"/>
                      </a:pPr>
                      <a:r>
                        <a:rPr kumimoji="1" lang="ja-JP" altLang="en-US" sz="1200" b="0" i="0" u="none" strike="noStrike" kern="1200" cap="none" dirty="0">
                          <a:solidFill>
                            <a:schemeClr val="tx1"/>
                          </a:solidFill>
                          <a:effectLst/>
                          <a:latin typeface="Meiryo UI" panose="020B0604030504040204" pitchFamily="50" charset="-128"/>
                          <a:ea typeface="Meiryo UI" panose="020B0604030504040204" pitchFamily="50" charset="-128"/>
                          <a:cs typeface="+mn-cs"/>
                        </a:rPr>
                        <a:t>総務省　住民基本台帳に基づく人口、人口動態及び世帯数調査</a:t>
                      </a:r>
                      <a:endParaRPr kumimoji="1" lang="en-US" altLang="ja-JP" sz="1200" b="0" i="0" u="none" strike="noStrike" kern="1200" cap="none" dirty="0">
                        <a:solidFill>
                          <a:schemeClr val="tx1"/>
                        </a:solidFill>
                        <a:effectLst/>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269303051"/>
                  </a:ext>
                </a:extLst>
              </a:tr>
              <a:tr h="295187">
                <a:tc vMerge="1">
                  <a:txBody>
                    <a:bodyPr/>
                    <a:lstStyle/>
                    <a:p>
                      <a:endParaRPr kumimoji="1" lang="ja-JP" altLang="en-US"/>
                    </a:p>
                  </a:txBody>
                  <a:tcPr/>
                </a:tc>
                <a:tc>
                  <a:txBody>
                    <a:bodyPr/>
                    <a:lstStyle/>
                    <a:p>
                      <a:pPr marL="0" marR="0" lvl="0" indent="0" algn="l" defTabSz="9870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dirty="0">
                          <a:solidFill>
                            <a:schemeClr val="tx1"/>
                          </a:solidFill>
                          <a:effectLst/>
                          <a:latin typeface="Meiryo UI" panose="020B0604030504040204" pitchFamily="50" charset="-128"/>
                          <a:ea typeface="Meiryo UI" panose="020B0604030504040204" pitchFamily="50" charset="-128"/>
                          <a:cs typeface="+mn-cs"/>
                        </a:rPr>
                        <a:t>転出率（人口当たりの転出数）</a:t>
                      </a:r>
                      <a:endParaRPr kumimoji="1" lang="en-US" altLang="ja-JP" sz="1200" b="0" i="0" u="none" strike="noStrike" kern="1200" cap="none" dirty="0">
                        <a:solidFill>
                          <a:schemeClr val="tx1"/>
                        </a:solidFill>
                        <a:effectLst/>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pPr marL="171450" marR="0" lvl="0" indent="-171450" algn="l" defTabSz="98709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i="0" u="none" strike="noStrike" kern="1200" cap="none" dirty="0">
                        <a:solidFill>
                          <a:schemeClr val="tx1"/>
                        </a:solidFill>
                        <a:effectLst/>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1950659"/>
                  </a:ext>
                </a:extLst>
              </a:tr>
              <a:tr h="295187">
                <a:tc vMerge="1">
                  <a:txBody>
                    <a:bodyPr/>
                    <a:lstStyle/>
                    <a:p>
                      <a:pPr algn="l"/>
                      <a:endParaRPr kumimoji="1" lang="ja-JP" altLang="en-US" sz="1200">
                        <a:solidFill>
                          <a:schemeClr val="tx1"/>
                        </a:solidFill>
                        <a:latin typeface="+mn-ea"/>
                        <a:ea typeface="+mn-ea"/>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indent="0" algn="l">
                        <a:buFontTx/>
                        <a:buNone/>
                      </a:pPr>
                      <a:r>
                        <a:rPr kumimoji="1" lang="ja-JP" altLang="en-US" sz="1200">
                          <a:solidFill>
                            <a:schemeClr val="tx1"/>
                          </a:solidFill>
                          <a:latin typeface="Meiryo UI" panose="020B0604030504040204" pitchFamily="50" charset="-128"/>
                          <a:ea typeface="Meiryo UI" panose="020B0604030504040204" pitchFamily="50" charset="-128"/>
                        </a:rPr>
                        <a:t>人口当たりの歳出の人件費</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（行政サービスと同様）</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165140584"/>
                  </a:ext>
                </a:extLst>
              </a:tr>
              <a:tr h="295187">
                <a:tc row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b="0" kern="1200">
                          <a:solidFill>
                            <a:schemeClr val="tx1"/>
                          </a:solidFill>
                          <a:latin typeface="Meiryo UI" panose="020B0604030504040204" pitchFamily="50" charset="-128"/>
                          <a:ea typeface="Meiryo UI" panose="020B0604030504040204" pitchFamily="50" charset="-128"/>
                          <a:cs typeface="+mn-cs"/>
                        </a:rPr>
                        <a:t>教育</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indent="0" algn="l">
                        <a:buFontTx/>
                        <a:buNone/>
                      </a:pPr>
                      <a:r>
                        <a:rPr kumimoji="1" lang="ja-JP" altLang="en-US" sz="1200" b="0">
                          <a:solidFill>
                            <a:schemeClr val="tx1"/>
                          </a:solidFill>
                          <a:latin typeface="Meiryo UI" panose="020B0604030504040204" pitchFamily="50" charset="-128"/>
                          <a:ea typeface="Meiryo UI" panose="020B0604030504040204" pitchFamily="50" charset="-128"/>
                        </a:rPr>
                        <a:t>学習者用</a:t>
                      </a:r>
                      <a:r>
                        <a:rPr kumimoji="1" lang="en-US" altLang="ja-JP" sz="1200" b="0">
                          <a:solidFill>
                            <a:schemeClr val="tx1"/>
                          </a:solidFill>
                          <a:latin typeface="Meiryo UI" panose="020B0604030504040204" pitchFamily="50" charset="-128"/>
                          <a:ea typeface="Meiryo UI" panose="020B0604030504040204" pitchFamily="50" charset="-128"/>
                        </a:rPr>
                        <a:t>PC1</a:t>
                      </a:r>
                      <a:r>
                        <a:rPr kumimoji="1" lang="ja-JP" altLang="en-US" sz="1200" b="0">
                          <a:solidFill>
                            <a:schemeClr val="tx1"/>
                          </a:solidFill>
                          <a:latin typeface="Meiryo UI" panose="020B0604030504040204" pitchFamily="50" charset="-128"/>
                          <a:ea typeface="Meiryo UI" panose="020B0604030504040204" pitchFamily="50" charset="-128"/>
                        </a:rPr>
                        <a:t>台当たりの児童生徒数</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kumimoji="1" lang="ja-JP" altLang="en-US" sz="1200" b="0" dirty="0">
                          <a:solidFill>
                            <a:schemeClr val="tx1"/>
                          </a:solidFill>
                          <a:latin typeface="Meiryo UI" panose="020B0604030504040204" pitchFamily="50" charset="-128"/>
                          <a:ea typeface="Meiryo UI" panose="020B0604030504040204" pitchFamily="50" charset="-128"/>
                        </a:rPr>
                        <a:t>文部科学省　学校における教育の情報化の実態等に関する調査</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873544172"/>
                  </a:ext>
                </a:extLst>
              </a:tr>
              <a:tr h="295187">
                <a:tc vMerge="1">
                  <a:txBody>
                    <a:bodyPr/>
                    <a:lstStyle/>
                    <a:p>
                      <a:pPr algn="ctr"/>
                      <a:endParaRPr kumimoji="1" lang="ja-JP" altLang="en-US" sz="1200">
                        <a:solidFill>
                          <a:schemeClr val="tx1"/>
                        </a:solidFill>
                        <a:latin typeface="+mn-ea"/>
                        <a:ea typeface="+mn-ea"/>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教師</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人当たりの児童数（公立）</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rowSpan="2">
                  <a:txBody>
                    <a:bodyPr/>
                    <a:lstStyle/>
                    <a:p>
                      <a:pPr marL="171450" marR="0" lvl="0" indent="-17145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b="0" i="0" u="none" strike="noStrike" dirty="0">
                          <a:solidFill>
                            <a:schemeClr val="tx1"/>
                          </a:solidFill>
                          <a:effectLst/>
                          <a:latin typeface="Meiryo UI" panose="020B0604030504040204" pitchFamily="50" charset="-128"/>
                          <a:ea typeface="Meiryo UI" panose="020B0604030504040204" pitchFamily="50" charset="-128"/>
                        </a:rPr>
                        <a:t>文部科学省　学校基本調査</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96255750"/>
                  </a:ext>
                </a:extLst>
              </a:tr>
              <a:tr h="295187">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200" b="0" kern="120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panose="020B0604030504040204" pitchFamily="50" charset="-128"/>
                          <a:ea typeface="Meiryo UI" panose="020B0604030504040204" pitchFamily="50" charset="-128"/>
                        </a:rPr>
                        <a:t>教師</a:t>
                      </a:r>
                      <a:r>
                        <a:rPr lang="en-US" altLang="ja-JP" sz="1200" b="0" i="0" u="none" strike="noStrike">
                          <a:solidFill>
                            <a:schemeClr val="tx1"/>
                          </a:solidFill>
                          <a:effectLst/>
                          <a:latin typeface="Meiryo UI" panose="020B0604030504040204" pitchFamily="50" charset="-128"/>
                          <a:ea typeface="Meiryo UI" panose="020B0604030504040204" pitchFamily="50" charset="-128"/>
                        </a:rPr>
                        <a:t>1</a:t>
                      </a:r>
                      <a:r>
                        <a:rPr lang="ja-JP" altLang="en-US" sz="1200" b="0" i="0" u="none" strike="noStrike">
                          <a:solidFill>
                            <a:schemeClr val="tx1"/>
                          </a:solidFill>
                          <a:effectLst/>
                          <a:latin typeface="Meiryo UI" panose="020B0604030504040204" pitchFamily="50" charset="-128"/>
                          <a:ea typeface="Meiryo UI" panose="020B0604030504040204" pitchFamily="50" charset="-128"/>
                        </a:rPr>
                        <a:t>人当たりの生徒数（公立）</a:t>
                      </a:r>
                      <a:endParaRPr lang="zh-TW" altLang="en-US" sz="1200" b="0" i="0" u="none" strike="noStrike">
                        <a:solidFill>
                          <a:schemeClr val="tx1"/>
                        </a:solidFill>
                        <a:effectLst/>
                        <a:latin typeface="Meiryo UI" panose="020B0604030504040204" pitchFamily="50" charset="-128"/>
                        <a:ea typeface="Meiryo UI" panose="020B0604030504040204" pitchFamily="50" charset="-128"/>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pPr marL="171450" marR="0" lvl="0" indent="-17145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976736769"/>
                  </a:ext>
                </a:extLst>
              </a:tr>
              <a:tr h="295187">
                <a:tc row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b="0" kern="1200">
                          <a:solidFill>
                            <a:schemeClr val="tx1"/>
                          </a:solidFill>
                          <a:latin typeface="Meiryo UI" panose="020B0604030504040204" pitchFamily="50" charset="-128"/>
                          <a:ea typeface="Meiryo UI" panose="020B0604030504040204" pitchFamily="50" charset="-128"/>
                          <a:cs typeface="+mn-cs"/>
                        </a:rPr>
                        <a:t>文化・スポーツ</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a:solidFill>
                            <a:schemeClr val="tx1"/>
                          </a:solidFill>
                          <a:latin typeface="Meiryo UI" panose="020B0604030504040204" pitchFamily="50" charset="-128"/>
                          <a:ea typeface="Meiryo UI" panose="020B0604030504040204" pitchFamily="50" charset="-128"/>
                          <a:cs typeface="+mn-cs"/>
                        </a:rPr>
                        <a:t>可住地面積</a:t>
                      </a:r>
                      <a:r>
                        <a:rPr kumimoji="1" lang="en-US" altLang="ja-JP" sz="1200" kern="1200">
                          <a:solidFill>
                            <a:schemeClr val="tx1"/>
                          </a:solidFill>
                          <a:latin typeface="Meiryo UI" panose="020B0604030504040204" pitchFamily="50" charset="-128"/>
                          <a:ea typeface="Meiryo UI" panose="020B0604030504040204" pitchFamily="50" charset="-128"/>
                          <a:cs typeface="+mn-cs"/>
                        </a:rPr>
                        <a:t>100k㎡</a:t>
                      </a:r>
                      <a:r>
                        <a:rPr kumimoji="1" lang="ja-JP" altLang="en-US" sz="1200" kern="1200">
                          <a:solidFill>
                            <a:schemeClr val="tx1"/>
                          </a:solidFill>
                          <a:latin typeface="Meiryo UI" panose="020B0604030504040204" pitchFamily="50" charset="-128"/>
                          <a:ea typeface="Meiryo UI" panose="020B0604030504040204" pitchFamily="50" charset="-128"/>
                          <a:cs typeface="+mn-cs"/>
                        </a:rPr>
                        <a:t>当たりの図書館数</a:t>
                      </a:r>
                      <a:endParaRPr kumimoji="1" lang="en-US" altLang="ja-JP" sz="1200" kern="120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rowSpan="2">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総務省　公共施設状況調経年比較表</a:t>
                      </a:r>
                    </a:p>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総務省　統計でみる市区町村のすがた</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46653937"/>
                  </a:ext>
                </a:extLst>
              </a:tr>
              <a:tr h="295187">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200" b="0" kern="120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l" defTabSz="1043056" rtl="0" eaLnBrk="1" fontAlgn="ctr" latinLnBrk="0" hangingPunct="1">
                        <a:lnSpc>
                          <a:spcPct val="100000"/>
                        </a:lnSpc>
                        <a:spcBef>
                          <a:spcPts val="0"/>
                        </a:spcBef>
                        <a:spcAft>
                          <a:spcPts val="0"/>
                        </a:spcAft>
                        <a:buClr>
                          <a:srgbClr val="000000"/>
                        </a:buClr>
                        <a:buSzTx/>
                        <a:buFontTx/>
                        <a:buNone/>
                        <a:tabLst/>
                        <a:defRPr/>
                      </a:pPr>
                      <a:r>
                        <a:rPr kumimoji="1" lang="ja-JP" altLang="en-US" sz="1200" kern="1200">
                          <a:solidFill>
                            <a:schemeClr val="tx1"/>
                          </a:solidFill>
                          <a:latin typeface="Meiryo UI" panose="020B0604030504040204" pitchFamily="50" charset="-128"/>
                          <a:ea typeface="Meiryo UI" panose="020B0604030504040204" pitchFamily="50" charset="-128"/>
                          <a:cs typeface="+mn-cs"/>
                        </a:rPr>
                        <a:t>可住地面積</a:t>
                      </a:r>
                      <a:r>
                        <a:rPr kumimoji="1" lang="en-US" altLang="ja-JP" sz="1200" kern="1200">
                          <a:solidFill>
                            <a:schemeClr val="tx1"/>
                          </a:solidFill>
                          <a:latin typeface="Meiryo UI" panose="020B0604030504040204" pitchFamily="50" charset="-128"/>
                          <a:ea typeface="Meiryo UI" panose="020B0604030504040204" pitchFamily="50" charset="-128"/>
                          <a:cs typeface="+mn-cs"/>
                        </a:rPr>
                        <a:t>100k㎡</a:t>
                      </a:r>
                      <a:r>
                        <a:rPr kumimoji="1" lang="ja-JP" altLang="en-US" sz="1200" kern="1200">
                          <a:solidFill>
                            <a:schemeClr val="tx1"/>
                          </a:solidFill>
                          <a:latin typeface="Meiryo UI" panose="020B0604030504040204" pitchFamily="50" charset="-128"/>
                          <a:ea typeface="Meiryo UI" panose="020B0604030504040204" pitchFamily="50" charset="-128"/>
                          <a:cs typeface="+mn-cs"/>
                        </a:rPr>
                        <a:t>当たりの博物館数</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pPr marL="171450" marR="0" lvl="0" indent="-171450" algn="l" defTabSz="1043056" rtl="0" eaLnBrk="1" fontAlgn="ctr"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81603280"/>
                  </a:ext>
                </a:extLst>
              </a:tr>
              <a:tr h="295187">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200" b="0" kern="120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市区町村が実施した運動指導の被指導延人員・医療機関等へ委託した被指導延人員</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厚生労働省　地域保健・健康増進事業報告</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020154480"/>
                  </a:ext>
                </a:extLst>
              </a:tr>
              <a:tr h="295187">
                <a:tc row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b="0" kern="1200">
                          <a:solidFill>
                            <a:schemeClr val="tx1"/>
                          </a:solidFill>
                          <a:latin typeface="Meiryo UI" panose="020B0604030504040204" pitchFamily="50" charset="-128"/>
                          <a:ea typeface="Meiryo UI" panose="020B0604030504040204" pitchFamily="50" charset="-128"/>
                          <a:cs typeface="+mn-cs"/>
                        </a:rPr>
                        <a:t>医療・福祉</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a:solidFill>
                            <a:schemeClr val="tx1"/>
                          </a:solidFill>
                          <a:latin typeface="Meiryo UI" panose="020B0604030504040204" pitchFamily="50" charset="-128"/>
                          <a:ea typeface="Meiryo UI" panose="020B0604030504040204" pitchFamily="50" charset="-128"/>
                          <a:cs typeface="+mn-cs"/>
                        </a:rPr>
                        <a:t>一人当たり実績医療費</a:t>
                      </a:r>
                      <a:endParaRPr kumimoji="1" lang="en-US" altLang="ja-JP" sz="1200" kern="120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厚生労働省　医療費の地域差分析</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389718020"/>
                  </a:ext>
                </a:extLst>
              </a:tr>
              <a:tr h="295187">
                <a:tc vMerge="1">
                  <a:txBody>
                    <a:bodyPr/>
                    <a:lstStyle/>
                    <a:p>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a:solidFill>
                            <a:schemeClr val="tx1"/>
                          </a:solidFill>
                          <a:latin typeface="Meiryo UI" panose="020B0604030504040204" pitchFamily="50" charset="-128"/>
                          <a:ea typeface="Meiryo UI" panose="020B0604030504040204" pitchFamily="50" charset="-128"/>
                          <a:cs typeface="+mn-cs"/>
                        </a:rPr>
                        <a:t>医師数</a:t>
                      </a:r>
                      <a:endParaRPr kumimoji="1" lang="en-US" altLang="ja-JP" sz="1200" kern="120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rowSpan="2">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医療施設従事医師数：厚生労働省　医師・歯科医師・薬剤師統計</a:t>
                      </a:r>
                    </a:p>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総務省　住民基本台帳に基づく人口、人口動態及び世帯数調査</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741618545"/>
                  </a:ext>
                </a:extLst>
              </a:tr>
              <a:tr h="295187">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200" b="0" kern="120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l" defTabSz="1043056" rtl="0" eaLnBrk="1" fontAlgn="ctr" latinLnBrk="0" hangingPunct="1">
                        <a:lnSpc>
                          <a:spcPct val="100000"/>
                        </a:lnSpc>
                        <a:spcBef>
                          <a:spcPts val="0"/>
                        </a:spcBef>
                        <a:spcAft>
                          <a:spcPts val="0"/>
                        </a:spcAft>
                        <a:buClr>
                          <a:srgbClr val="000000"/>
                        </a:buClr>
                        <a:buSzTx/>
                        <a:buFontTx/>
                        <a:buNone/>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人口千人当たりの医師数</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pPr marL="171450" marR="0" lvl="0" indent="-171450" algn="l" defTabSz="1043056" rtl="0" eaLnBrk="1" fontAlgn="ctr"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990751094"/>
                  </a:ext>
                </a:extLst>
              </a:tr>
            </a:tbl>
          </a:graphicData>
        </a:graphic>
      </p:graphicFrame>
      <p:grpSp>
        <p:nvGrpSpPr>
          <p:cNvPr id="5" name="グループ化 4">
            <a:extLst>
              <a:ext uri="{FF2B5EF4-FFF2-40B4-BE49-F238E27FC236}">
                <a16:creationId xmlns:a16="http://schemas.microsoft.com/office/drawing/2014/main" id="{0AE871B5-54ED-1080-4C0B-5045460249F9}"/>
              </a:ext>
            </a:extLst>
          </p:cNvPr>
          <p:cNvGrpSpPr/>
          <p:nvPr/>
        </p:nvGrpSpPr>
        <p:grpSpPr>
          <a:xfrm>
            <a:off x="6228143" y="130628"/>
            <a:ext cx="4249333" cy="568692"/>
            <a:chOff x="5939696" y="130628"/>
            <a:chExt cx="4249333" cy="568692"/>
          </a:xfrm>
        </p:grpSpPr>
        <p:sp>
          <p:nvSpPr>
            <p:cNvPr id="6" name="矢印: 五方向 5">
              <a:extLst>
                <a:ext uri="{FF2B5EF4-FFF2-40B4-BE49-F238E27FC236}">
                  <a16:creationId xmlns:a16="http://schemas.microsoft.com/office/drawing/2014/main" id="{410F66FF-3E54-7342-06B1-4101E30EDC34}"/>
                </a:ext>
              </a:extLst>
            </p:cNvPr>
            <p:cNvSpPr/>
            <p:nvPr/>
          </p:nvSpPr>
          <p:spPr>
            <a:xfrm>
              <a:off x="5939696" y="130628"/>
              <a:ext cx="1116875" cy="568691"/>
            </a:xfrm>
            <a:prstGeom prst="homePlate">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地域の社会課題</a:t>
              </a:r>
              <a:endParaRPr lang="en-US" altLang="ja-JP" b="1">
                <a:solidFill>
                  <a:schemeClr val="bg1"/>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解決・魅力向上</a:t>
              </a:r>
              <a:endParaRPr lang="en-US" altLang="ja-JP" b="1">
                <a:solidFill>
                  <a:schemeClr val="bg1"/>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に向けた注力分野を特定する</a:t>
              </a:r>
            </a:p>
          </p:txBody>
        </p:sp>
        <p:sp>
          <p:nvSpPr>
            <p:cNvPr id="8" name="矢印: 五方向 7">
              <a:extLst>
                <a:ext uri="{FF2B5EF4-FFF2-40B4-BE49-F238E27FC236}">
                  <a16:creationId xmlns:a16="http://schemas.microsoft.com/office/drawing/2014/main" id="{377A158A-813E-FF10-37BB-133E056630A3}"/>
                </a:ext>
              </a:extLst>
            </p:cNvPr>
            <p:cNvSpPr/>
            <p:nvPr/>
          </p:nvSpPr>
          <p:spPr>
            <a:xfrm>
              <a:off x="7056571" y="130629"/>
              <a:ext cx="2015583"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デジタル実装事業を検討する</a:t>
              </a:r>
            </a:p>
          </p:txBody>
        </p:sp>
        <p:sp>
          <p:nvSpPr>
            <p:cNvPr id="9" name="矢印: 五方向 8">
              <a:extLst>
                <a:ext uri="{FF2B5EF4-FFF2-40B4-BE49-F238E27FC236}">
                  <a16:creationId xmlns:a16="http://schemas.microsoft.com/office/drawing/2014/main" id="{5B6D9646-944D-9A97-A535-0F63F6492DDD}"/>
                </a:ext>
              </a:extLst>
            </p:cNvPr>
            <p:cNvSpPr/>
            <p:nvPr/>
          </p:nvSpPr>
          <p:spPr>
            <a:xfrm>
              <a:off x="9072154" y="130628"/>
              <a:ext cx="1116875" cy="568691"/>
            </a:xfrm>
            <a:prstGeom prst="homePlate">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b="1">
                  <a:solidFill>
                    <a:schemeClr val="bg1"/>
                  </a:solidFill>
                  <a:latin typeface="Meiryo UI" panose="020B0604030504040204" pitchFamily="50" charset="-128"/>
                  <a:ea typeface="Meiryo UI" panose="020B0604030504040204" pitchFamily="50" charset="-128"/>
                </a:rPr>
                <a:t>デジタル実装の</a:t>
              </a:r>
              <a:endParaRPr lang="en-US" altLang="ja-JP" b="1">
                <a:solidFill>
                  <a:schemeClr val="bg1"/>
                </a:solidFill>
                <a:latin typeface="Meiryo UI" panose="020B0604030504040204" pitchFamily="50" charset="-128"/>
                <a:ea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rPr>
                <a:t>効果を検証する</a:t>
              </a:r>
            </a:p>
          </p:txBody>
        </p:sp>
        <p:sp>
          <p:nvSpPr>
            <p:cNvPr id="10" name="正方形/長方形 9">
              <a:extLst>
                <a:ext uri="{FF2B5EF4-FFF2-40B4-BE49-F238E27FC236}">
                  <a16:creationId xmlns:a16="http://schemas.microsoft.com/office/drawing/2014/main" id="{756BB67F-B62A-EF02-F411-3E6B9B26828A}"/>
                </a:ext>
              </a:extLst>
            </p:cNvPr>
            <p:cNvSpPr/>
            <p:nvPr/>
          </p:nvSpPr>
          <p:spPr>
            <a:xfrm>
              <a:off x="713344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デジタル実装の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進捗状況の把握</a:t>
              </a:r>
            </a:p>
          </p:txBody>
        </p:sp>
        <p:sp>
          <p:nvSpPr>
            <p:cNvPr id="11" name="正方形/長方形 10">
              <a:extLst>
                <a:ext uri="{FF2B5EF4-FFF2-40B4-BE49-F238E27FC236}">
                  <a16:creationId xmlns:a16="http://schemas.microsoft.com/office/drawing/2014/main" id="{2D5F48DD-AA47-3809-A316-1FACF286D929}"/>
                </a:ext>
              </a:extLst>
            </p:cNvPr>
            <p:cNvSpPr/>
            <p:nvPr/>
          </p:nvSpPr>
          <p:spPr>
            <a:xfrm>
              <a:off x="803868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デジタル実装の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事業内容の検討</a:t>
              </a:r>
            </a:p>
          </p:txBody>
        </p:sp>
      </p:grpSp>
    </p:spTree>
    <p:extLst>
      <p:ext uri="{BB962C8B-B14F-4D97-AF65-F5344CB8AC3E}">
        <p14:creationId xmlns:p14="http://schemas.microsoft.com/office/powerpoint/2010/main" val="20698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8F41284-36F8-7845-D431-10CC48908E02}"/>
              </a:ext>
            </a:extLst>
          </p:cNvPr>
          <p:cNvSpPr>
            <a:spLocks noGrp="1"/>
          </p:cNvSpPr>
          <p:nvPr>
            <p:ph type="title"/>
          </p:nvPr>
        </p:nvSpPr>
        <p:spPr/>
        <p:txBody>
          <a:bodyPr vert="horz">
            <a:normAutofit/>
          </a:bodyPr>
          <a:lstStyle/>
          <a:p>
            <a:r>
              <a:rPr lang="en-US" altLang="ja-JP" sz="2000" dirty="0">
                <a:solidFill>
                  <a:srgbClr val="000000"/>
                </a:solidFill>
              </a:rPr>
              <a:t>【</a:t>
            </a:r>
            <a:r>
              <a:rPr lang="ja-JP" altLang="en-US" sz="2000" dirty="0">
                <a:solidFill>
                  <a:srgbClr val="000000"/>
                </a:solidFill>
              </a:rPr>
              <a:t>参考</a:t>
            </a:r>
            <a:r>
              <a:rPr lang="en-US" altLang="ja-JP" sz="2000" dirty="0">
                <a:solidFill>
                  <a:srgbClr val="000000"/>
                </a:solidFill>
              </a:rPr>
              <a:t>】</a:t>
            </a:r>
            <a:r>
              <a:rPr lang="ja-JP" altLang="en-US" sz="2000" dirty="0">
                <a:solidFill>
                  <a:srgbClr val="000000"/>
                </a:solidFill>
              </a:rPr>
              <a:t>搭載オープンデータ一覧（</a:t>
            </a:r>
            <a:r>
              <a:rPr lang="en-US" altLang="ja-JP" sz="2000" dirty="0">
                <a:solidFill>
                  <a:srgbClr val="000000"/>
                </a:solidFill>
              </a:rPr>
              <a:t>2/3</a:t>
            </a:r>
            <a:r>
              <a:rPr lang="ja-JP" altLang="en-US" sz="2000" dirty="0">
                <a:solidFill>
                  <a:srgbClr val="000000"/>
                </a:solidFill>
              </a:rPr>
              <a:t>）</a:t>
            </a:r>
            <a:endParaRPr lang="ja-JP" altLang="en-US" sz="2000" dirty="0"/>
          </a:p>
        </p:txBody>
      </p:sp>
      <p:sp>
        <p:nvSpPr>
          <p:cNvPr id="7" name="Text Placeholder 7">
            <a:extLst>
              <a:ext uri="{FF2B5EF4-FFF2-40B4-BE49-F238E27FC236}">
                <a16:creationId xmlns:a16="http://schemas.microsoft.com/office/drawing/2014/main" id="{82881ABC-9035-71C5-01EA-AEDABFCC2CCE}"/>
              </a:ext>
            </a:extLst>
          </p:cNvPr>
          <p:cNvSpPr txBox="1">
            <a:spLocks/>
          </p:cNvSpPr>
          <p:nvPr/>
        </p:nvSpPr>
        <p:spPr>
          <a:xfrm>
            <a:off x="215925" y="985250"/>
            <a:ext cx="10261551" cy="324704"/>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en-US" altLang="ja-JP">
                <a:sym typeface="Meiryo UI" panose="020B0604030504040204" pitchFamily="50" charset="-128"/>
              </a:rPr>
              <a:t>RAIDA</a:t>
            </a:r>
            <a:r>
              <a:rPr lang="ja-JP" altLang="en-US">
                <a:sym typeface="Meiryo UI" panose="020B0604030504040204" pitchFamily="50" charset="-128"/>
              </a:rPr>
              <a:t>に搭載されている各分野の課題指標（オープンデータ）は下記の通りです。</a:t>
            </a:r>
          </a:p>
        </p:txBody>
      </p:sp>
      <p:sp>
        <p:nvSpPr>
          <p:cNvPr id="2" name="スライド番号プレースホルダー 1">
            <a:extLst>
              <a:ext uri="{FF2B5EF4-FFF2-40B4-BE49-F238E27FC236}">
                <a16:creationId xmlns:a16="http://schemas.microsoft.com/office/drawing/2014/main" id="{8E2293AA-78DA-B1BE-72AB-5946C02159E4}"/>
              </a:ext>
            </a:extLst>
          </p:cNvPr>
          <p:cNvSpPr>
            <a:spLocks noGrp="1"/>
          </p:cNvSpPr>
          <p:nvPr>
            <p:ph type="sldNum" sz="quarter" idx="12"/>
          </p:nvPr>
        </p:nvSpPr>
        <p:spPr>
          <a:xfrm>
            <a:off x="8209818" y="7194496"/>
            <a:ext cx="2495127" cy="402567"/>
          </a:xfrm>
        </p:spPr>
        <p:txBody>
          <a:bodyPr/>
          <a:lstStyle/>
          <a:p>
            <a:fld id="{D9550142-B990-490A-A107-ED7302A7FD52}" type="slidenum">
              <a:rPr lang="ja-JP" altLang="en-US" smtClean="0"/>
              <a:pPr/>
              <a:t>12</a:t>
            </a:fld>
            <a:endParaRPr lang="ja-JP" altLang="en-US"/>
          </a:p>
        </p:txBody>
      </p:sp>
      <p:graphicFrame>
        <p:nvGraphicFramePr>
          <p:cNvPr id="13" name="表 4">
            <a:extLst>
              <a:ext uri="{FF2B5EF4-FFF2-40B4-BE49-F238E27FC236}">
                <a16:creationId xmlns:a16="http://schemas.microsoft.com/office/drawing/2014/main" id="{10826FCB-840A-0C30-A080-FD0D53011EE8}"/>
              </a:ext>
            </a:extLst>
          </p:cNvPr>
          <p:cNvGraphicFramePr>
            <a:graphicFrameLocks noGrp="1"/>
          </p:cNvGraphicFramePr>
          <p:nvPr>
            <p:extLst>
              <p:ext uri="{D42A27DB-BD31-4B8C-83A1-F6EECF244321}">
                <p14:modId xmlns:p14="http://schemas.microsoft.com/office/powerpoint/2010/main" val="754930810"/>
              </p:ext>
            </p:extLst>
          </p:nvPr>
        </p:nvGraphicFramePr>
        <p:xfrm>
          <a:off x="215924" y="1469595"/>
          <a:ext cx="10222204" cy="5253617"/>
        </p:xfrm>
        <a:graphic>
          <a:graphicData uri="http://schemas.openxmlformats.org/drawingml/2006/table">
            <a:tbl>
              <a:tblPr firstRow="1" bandRow="1">
                <a:tableStyleId>{F2DE63D5-997A-4646-A377-4702673A728D}</a:tableStyleId>
              </a:tblPr>
              <a:tblGrid>
                <a:gridCol w="1061644">
                  <a:extLst>
                    <a:ext uri="{9D8B030D-6E8A-4147-A177-3AD203B41FA5}">
                      <a16:colId xmlns:a16="http://schemas.microsoft.com/office/drawing/2014/main" val="587723169"/>
                    </a:ext>
                  </a:extLst>
                </a:gridCol>
                <a:gridCol w="5475929">
                  <a:extLst>
                    <a:ext uri="{9D8B030D-6E8A-4147-A177-3AD203B41FA5}">
                      <a16:colId xmlns:a16="http://schemas.microsoft.com/office/drawing/2014/main" val="1964676190"/>
                    </a:ext>
                  </a:extLst>
                </a:gridCol>
                <a:gridCol w="3684631">
                  <a:extLst>
                    <a:ext uri="{9D8B030D-6E8A-4147-A177-3AD203B41FA5}">
                      <a16:colId xmlns:a16="http://schemas.microsoft.com/office/drawing/2014/main" val="1002520489"/>
                    </a:ext>
                  </a:extLst>
                </a:gridCol>
              </a:tblGrid>
              <a:tr h="172600">
                <a:tc>
                  <a:txBody>
                    <a:bodyPr/>
                    <a:lstStyle/>
                    <a:p>
                      <a:pPr algn="ctr"/>
                      <a:r>
                        <a:rPr kumimoji="1" lang="ja-JP" altLang="en-US" sz="1200">
                          <a:solidFill>
                            <a:schemeClr val="bg1"/>
                          </a:solidFill>
                          <a:latin typeface="Meiryo UI" panose="020B0604030504040204" pitchFamily="50" charset="-128"/>
                          <a:ea typeface="Meiryo UI" panose="020B0604030504040204" pitchFamily="50" charset="-128"/>
                        </a:rPr>
                        <a:t>テーマ</a:t>
                      </a:r>
                    </a:p>
                  </a:txBody>
                  <a:tcPr marL="98708" marR="98708" marT="49354" marB="49354"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a:r>
                        <a:rPr kumimoji="1" lang="ja-JP" altLang="en-US" sz="1200">
                          <a:solidFill>
                            <a:schemeClr val="bg1"/>
                          </a:solidFill>
                          <a:latin typeface="Meiryo UI" panose="020B0604030504040204" pitchFamily="50" charset="-128"/>
                          <a:ea typeface="Meiryo UI" panose="020B0604030504040204" pitchFamily="50" charset="-128"/>
                        </a:rPr>
                        <a:t>課題指標（オープンデータ）</a:t>
                      </a:r>
                    </a:p>
                  </a:txBody>
                  <a:tcPr marL="98708" marR="98708" marT="49354" marB="49354"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出典</a:t>
                      </a:r>
                    </a:p>
                  </a:txBody>
                  <a:tcPr marL="98708" marR="98708" marT="49354" marB="49354"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028179100"/>
                  </a:ext>
                </a:extLst>
              </a:tr>
              <a:tr h="29518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b="0" kern="1200">
                          <a:solidFill>
                            <a:schemeClr val="tx1"/>
                          </a:solidFill>
                          <a:latin typeface="Meiryo UI" panose="020B0604030504040204" pitchFamily="50" charset="-128"/>
                          <a:ea typeface="Meiryo UI" panose="020B0604030504040204" pitchFamily="50" charset="-128"/>
                          <a:cs typeface="+mn-cs"/>
                        </a:rPr>
                        <a:t>子育て</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a:solidFill>
                            <a:schemeClr val="tx1"/>
                          </a:solidFill>
                          <a:latin typeface="Meiryo UI" panose="020B0604030504040204" pitchFamily="50" charset="-128"/>
                          <a:ea typeface="Meiryo UI" panose="020B0604030504040204" pitchFamily="50" charset="-128"/>
                          <a:cs typeface="+mn-cs"/>
                        </a:rPr>
                        <a:t>保育指標</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内閣府　経済・財政と暮らしの指標「見える化」データベース</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434497303"/>
                  </a:ext>
                </a:extLst>
              </a:tr>
              <a:tr h="295187">
                <a:tc vMerge="1">
                  <a:txBody>
                    <a:bodyPr/>
                    <a:lstStyle/>
                    <a:p>
                      <a:endParaRPr kumimoji="1" lang="ja-JP" altLang="en-US"/>
                    </a:p>
                  </a:txBody>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a:solidFill>
                            <a:schemeClr val="tx1"/>
                          </a:solidFill>
                          <a:latin typeface="Meiryo UI" panose="020B0604030504040204" pitchFamily="50" charset="-128"/>
                          <a:ea typeface="Meiryo UI" panose="020B0604030504040204" pitchFamily="50" charset="-128"/>
                          <a:cs typeface="+mn-cs"/>
                        </a:rPr>
                        <a:t>合計特殊出生率</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zh-TW" altLang="en-US" sz="1200" kern="1200" dirty="0">
                          <a:solidFill>
                            <a:schemeClr val="tx1"/>
                          </a:solidFill>
                          <a:latin typeface="Meiryo UI" panose="020B0604030504040204" pitchFamily="50" charset="-128"/>
                          <a:ea typeface="Meiryo UI" panose="020B0604030504040204" pitchFamily="50" charset="-128"/>
                          <a:cs typeface="+mn-cs"/>
                        </a:rPr>
                        <a:t>厚生労働省　人口動態統計特殊報告</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81272547"/>
                  </a:ext>
                </a:extLst>
              </a:tr>
              <a:tr h="29518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b="0" kern="1200">
                          <a:solidFill>
                            <a:schemeClr val="tx1"/>
                          </a:solidFill>
                          <a:latin typeface="Meiryo UI" panose="020B0604030504040204" pitchFamily="50" charset="-128"/>
                          <a:ea typeface="Meiryo UI" panose="020B0604030504040204" pitchFamily="50" charset="-128"/>
                          <a:cs typeface="+mn-cs"/>
                        </a:rPr>
                        <a:t>交通・物流</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l" defTabSz="1043056" rtl="0" eaLnBrk="1" fontAlgn="ctr" latinLnBrk="0" hangingPunct="1">
                        <a:lnSpc>
                          <a:spcPct val="100000"/>
                        </a:lnSpc>
                        <a:spcBef>
                          <a:spcPts val="0"/>
                        </a:spcBef>
                        <a:spcAft>
                          <a:spcPts val="0"/>
                        </a:spcAft>
                        <a:buClr>
                          <a:srgbClr val="000000"/>
                        </a:buClr>
                        <a:buSzTx/>
                        <a:buFontTx/>
                        <a:buNone/>
                        <a:tabLst/>
                        <a:defRPr/>
                      </a:pPr>
                      <a:r>
                        <a:rPr kumimoji="1" lang="ja-JP" altLang="en-US" sz="1200" kern="1200">
                          <a:solidFill>
                            <a:schemeClr val="tx1"/>
                          </a:solidFill>
                          <a:latin typeface="Meiryo UI" panose="020B0604030504040204" pitchFamily="50" charset="-128"/>
                          <a:ea typeface="Meiryo UI" panose="020B0604030504040204" pitchFamily="50" charset="-128"/>
                          <a:cs typeface="+mn-cs"/>
                          <a:sym typeface="Arial"/>
                        </a:rPr>
                        <a:t>人口千人当たりの事業所数（道路旅客運送業）</a:t>
                      </a:r>
                      <a:endParaRPr kumimoji="1" lang="en-US" altLang="ja-JP" sz="1200" kern="1200">
                        <a:solidFill>
                          <a:schemeClr val="tx1"/>
                        </a:solidFill>
                        <a:latin typeface="Meiryo UI" panose="020B0604030504040204" pitchFamily="50" charset="-128"/>
                        <a:ea typeface="Meiryo UI" panose="020B0604030504040204" pitchFamily="50" charset="-128"/>
                        <a:cs typeface="+mn-cs"/>
                        <a:sym typeface="Arial"/>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rowSpan="2">
                  <a:txBody>
                    <a:bodyPr/>
                    <a:lstStyle/>
                    <a:p>
                      <a:pPr marL="171450" marR="0" lvl="0" indent="-171450" algn="l" defTabSz="1043056" rtl="0" eaLnBrk="1" fontAlgn="ctr"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sym typeface="Arial"/>
                        </a:rPr>
                        <a:t>総務省　経済センサス</a:t>
                      </a:r>
                      <a:r>
                        <a:rPr kumimoji="1" lang="en-US" altLang="ja-JP" sz="1200" kern="1200" dirty="0">
                          <a:solidFill>
                            <a:schemeClr val="tx1"/>
                          </a:solidFill>
                          <a:latin typeface="Meiryo UI" panose="020B0604030504040204" pitchFamily="50" charset="-128"/>
                          <a:ea typeface="Meiryo UI" panose="020B0604030504040204" pitchFamily="50" charset="-128"/>
                          <a:cs typeface="+mn-cs"/>
                          <a:sym typeface="Arial"/>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sym typeface="Arial"/>
                        </a:rPr>
                        <a:t>活動調査</a:t>
                      </a:r>
                    </a:p>
                    <a:p>
                      <a:pPr marL="171450" marR="0" lvl="0" indent="-171450" algn="l" defTabSz="1043056" rtl="0" eaLnBrk="1" fontAlgn="ctr"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sym typeface="Arial"/>
                        </a:rPr>
                        <a:t>総務省　住民基本台帳に基づく人口、人口動態及び世帯数調査</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sym typeface="Arial"/>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261018233"/>
                  </a:ext>
                </a:extLst>
              </a:tr>
              <a:tr h="295187">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200" b="0" kern="120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l" defTabSz="1043056" rtl="0" eaLnBrk="1" fontAlgn="ctr" latinLnBrk="0" hangingPunct="1">
                        <a:lnSpc>
                          <a:spcPct val="100000"/>
                        </a:lnSpc>
                        <a:spcBef>
                          <a:spcPts val="0"/>
                        </a:spcBef>
                        <a:spcAft>
                          <a:spcPts val="0"/>
                        </a:spcAft>
                        <a:buClr>
                          <a:srgbClr val="000000"/>
                        </a:buClr>
                        <a:buSzTx/>
                        <a:buFontTx/>
                        <a:buNone/>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sym typeface="Arial"/>
                        </a:rPr>
                        <a:t>人口千人当たりの従業者数（道路旅客運送業）</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sym typeface="Arial"/>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pPr marL="171450" marR="0" lvl="0" indent="-171450" algn="l" defTabSz="1043056" rtl="0" eaLnBrk="1" fontAlgn="ctr"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1" lang="zh-TW" altLang="en-US" sz="1200" kern="1200" dirty="0">
                        <a:solidFill>
                          <a:schemeClr val="tx1"/>
                        </a:solidFill>
                        <a:latin typeface="Meiryo UI" panose="020B0604030504040204" pitchFamily="50" charset="-128"/>
                        <a:ea typeface="Meiryo UI" panose="020B0604030504040204" pitchFamily="50" charset="-128"/>
                        <a:cs typeface="+mn-cs"/>
                        <a:sym typeface="Arial"/>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743709152"/>
                  </a:ext>
                </a:extLst>
              </a:tr>
              <a:tr h="295187">
                <a:tc row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農林水産</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労働生産性（農業林業）</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RESAS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　産業構造マップ</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513301349"/>
                  </a:ext>
                </a:extLst>
              </a:tr>
              <a:tr h="295187">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200" b="0" kern="120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l" defTabSz="1043056" rtl="0" eaLnBrk="1" fontAlgn="ctr" latinLnBrk="0" hangingPunct="1">
                        <a:lnSpc>
                          <a:spcPct val="100000"/>
                        </a:lnSpc>
                        <a:spcBef>
                          <a:spcPts val="0"/>
                        </a:spcBef>
                        <a:spcAft>
                          <a:spcPts val="0"/>
                        </a:spcAft>
                        <a:buClr>
                          <a:srgbClr val="000000"/>
                        </a:buClr>
                        <a:buSzTx/>
                        <a:buFontTx/>
                        <a:buNone/>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労働生産性（漁業）</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lvl="0" indent="-171450" algn="l" defTabSz="1043056" rtl="0" eaLnBrk="1" fontAlgn="ctr"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RESAS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　産業構造マップ</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789010420"/>
                  </a:ext>
                </a:extLst>
              </a:tr>
              <a:tr h="295187">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200" b="0" kern="120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sym typeface="Arial"/>
                        </a:rPr>
                        <a:t>耕地面積増減率</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sym typeface="Arial"/>
                      </a:endParaRPr>
                    </a:p>
                  </a:txBody>
                  <a:tcPr marL="36000" marR="36000"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zh-TW" altLang="en-US" sz="1200" kern="1200" dirty="0">
                          <a:solidFill>
                            <a:schemeClr val="tx1"/>
                          </a:solidFill>
                          <a:latin typeface="Meiryo UI" panose="020B0604030504040204" pitchFamily="50" charset="-128"/>
                          <a:ea typeface="Meiryo UI" panose="020B0604030504040204" pitchFamily="50" charset="-128"/>
                          <a:cs typeface="+mn-cs"/>
                          <a:sym typeface="Arial"/>
                        </a:rPr>
                        <a:t>農林水産省　作物統計調査</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sym typeface="Arial"/>
                      </a:endParaRPr>
                    </a:p>
                  </a:txBody>
                  <a:tcPr marL="36000" marR="36000"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068729285"/>
                  </a:ext>
                </a:extLst>
              </a:tr>
              <a:tr h="295187">
                <a:tc rowSpan="2">
                  <a:txBody>
                    <a:bodyPr/>
                    <a:lstStyle/>
                    <a:p>
                      <a:pPr marL="0" algn="ctr" defTabSz="1043056" rtl="0" eaLnBrk="1" latinLnBrk="0" hangingPunct="1"/>
                      <a:r>
                        <a:rPr kumimoji="1" lang="ja-JP" altLang="en-US" sz="1200" kern="1200">
                          <a:solidFill>
                            <a:schemeClr val="tx1"/>
                          </a:solidFill>
                          <a:latin typeface="Meiryo UI" panose="020B0604030504040204" pitchFamily="50" charset="-128"/>
                          <a:ea typeface="Meiryo UI" panose="020B0604030504040204" pitchFamily="50" charset="-128"/>
                          <a:cs typeface="+mn-cs"/>
                        </a:rPr>
                        <a:t>防災・</a:t>
                      </a:r>
                      <a:endParaRPr kumimoji="1" lang="en-US" altLang="ja-JP" sz="1200" kern="1200">
                        <a:solidFill>
                          <a:schemeClr val="tx1"/>
                        </a:solidFill>
                        <a:latin typeface="Meiryo UI" panose="020B0604030504040204" pitchFamily="50" charset="-128"/>
                        <a:ea typeface="Meiryo UI" panose="020B0604030504040204" pitchFamily="50" charset="-128"/>
                        <a:cs typeface="+mn-cs"/>
                      </a:endParaRPr>
                    </a:p>
                    <a:p>
                      <a:pPr marL="0" algn="ctr" defTabSz="1043056" rtl="0" eaLnBrk="1" latinLnBrk="0" hangingPunct="1"/>
                      <a:r>
                        <a:rPr kumimoji="1" lang="ja-JP" altLang="en-US" sz="1200" kern="1200">
                          <a:solidFill>
                            <a:schemeClr val="tx1"/>
                          </a:solidFill>
                          <a:latin typeface="Meiryo UI" panose="020B0604030504040204" pitchFamily="50" charset="-128"/>
                          <a:ea typeface="Meiryo UI" panose="020B0604030504040204" pitchFamily="50" charset="-128"/>
                          <a:cs typeface="+mn-cs"/>
                        </a:rPr>
                        <a:t>インフラメンテナンス</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indent="0" algn="l" defTabSz="1043056" rtl="0" eaLnBrk="1" latinLnBrk="0" hangingPunct="1">
                        <a:buFontTx/>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土木費の</a:t>
                      </a: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年平均変化率</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indent="-171450" algn="l" defTabSz="1043056" rtl="0" eaLnBrk="1" latinLnBrk="0" hangingPunct="1">
                        <a:buFont typeface="Arial" panose="020B0604020202020204" pitchFamily="34" charset="0"/>
                        <a:buChar char="•"/>
                      </a:pPr>
                      <a:r>
                        <a:rPr kumimoji="1" lang="zh-TW" altLang="en-US" sz="1200" b="0" kern="1200" dirty="0">
                          <a:solidFill>
                            <a:schemeClr val="tx1"/>
                          </a:solidFill>
                          <a:latin typeface="Meiryo UI" panose="020B0604030504040204" pitchFamily="50" charset="-128"/>
                          <a:ea typeface="Meiryo UI" panose="020B0604030504040204" pitchFamily="50" charset="-128"/>
                          <a:cs typeface="+mn-cs"/>
                        </a:rPr>
                        <a:t>総務省　都道府県決算状況調</a:t>
                      </a:r>
                    </a:p>
                    <a:p>
                      <a:pPr marL="171450" indent="-171450" algn="l" defTabSz="1043056" rtl="0" eaLnBrk="1" latinLnBrk="0" hangingPunct="1">
                        <a:buFont typeface="Arial" panose="020B0604020202020204" pitchFamily="34" charset="0"/>
                        <a:buChar char="•"/>
                      </a:pPr>
                      <a:r>
                        <a:rPr kumimoji="1" lang="zh-TW" altLang="en-US" sz="1200" b="0" kern="1200" dirty="0">
                          <a:solidFill>
                            <a:schemeClr val="tx1"/>
                          </a:solidFill>
                          <a:latin typeface="Meiryo UI" panose="020B0604030504040204" pitchFamily="50" charset="-128"/>
                          <a:ea typeface="Meiryo UI" panose="020B0604030504040204" pitchFamily="50" charset="-128"/>
                          <a:cs typeface="+mn-cs"/>
                        </a:rPr>
                        <a:t>総務省　市町村別決算状況調</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559244340"/>
                  </a:ext>
                </a:extLst>
              </a:tr>
              <a:tr h="295187">
                <a:tc vMerge="1">
                  <a:txBody>
                    <a:bodyPr/>
                    <a:lstStyle/>
                    <a:p>
                      <a:endParaRPr kumimoji="1" lang="ja-JP" altLang="en-US"/>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sym typeface="Arial"/>
                        </a:rPr>
                        <a:t>最寄りの緊急避難場所までの距離が</a:t>
                      </a:r>
                      <a:r>
                        <a:rPr kumimoji="1" lang="en-US" altLang="ja-JP" sz="1200" kern="1200" dirty="0">
                          <a:solidFill>
                            <a:schemeClr val="tx1"/>
                          </a:solidFill>
                          <a:latin typeface="Meiryo UI" panose="020B0604030504040204" pitchFamily="50" charset="-128"/>
                          <a:ea typeface="Meiryo UI" panose="020B0604030504040204" pitchFamily="50" charset="-128"/>
                          <a:cs typeface="+mn-cs"/>
                          <a:sym typeface="Arial"/>
                        </a:rPr>
                        <a:t>500m</a:t>
                      </a:r>
                      <a:r>
                        <a:rPr kumimoji="1" lang="ja-JP" altLang="en-US" sz="1200" kern="1200" dirty="0">
                          <a:solidFill>
                            <a:schemeClr val="tx1"/>
                          </a:solidFill>
                          <a:latin typeface="Meiryo UI" panose="020B0604030504040204" pitchFamily="50" charset="-128"/>
                          <a:ea typeface="Meiryo UI" panose="020B0604030504040204" pitchFamily="50" charset="-128"/>
                          <a:cs typeface="+mn-cs"/>
                          <a:sym typeface="Arial"/>
                        </a:rPr>
                        <a:t>以上の世帯の割合</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sym typeface="Arial"/>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sym typeface="Arial"/>
                        </a:rPr>
                        <a:t>総務省　住宅・土地統計調査</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sym typeface="Arial"/>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178539208"/>
                  </a:ext>
                </a:extLst>
              </a:tr>
              <a:tr h="29518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b="0" kern="1200">
                          <a:solidFill>
                            <a:schemeClr val="tx1"/>
                          </a:solidFill>
                          <a:latin typeface="Meiryo UI" panose="020B0604030504040204" pitchFamily="50" charset="-128"/>
                          <a:ea typeface="Meiryo UI" panose="020B0604030504040204" pitchFamily="50" charset="-128"/>
                          <a:cs typeface="+mn-cs"/>
                        </a:rPr>
                        <a:t>産業振興</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従業者数の増減率（全ての産業）</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総務省　経済センサス</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活動調査</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627692758"/>
                  </a:ext>
                </a:extLst>
              </a:tr>
              <a:tr h="295187">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200" b="0" kern="120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付加価値額（全ての産業）</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RESAS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　産業構造マップ</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87434878"/>
                  </a:ext>
                </a:extLst>
              </a:tr>
              <a:tr h="29518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b="0" kern="1200">
                          <a:solidFill>
                            <a:schemeClr val="tx1"/>
                          </a:solidFill>
                          <a:latin typeface="Meiryo UI" panose="020B0604030504040204" pitchFamily="50" charset="-128"/>
                          <a:ea typeface="Meiryo UI" panose="020B0604030504040204" pitchFamily="50" charset="-128"/>
                          <a:cs typeface="+mn-cs"/>
                        </a:rPr>
                        <a:t>観光</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zh-CN" altLang="en-US" sz="1200" kern="1200" dirty="0">
                          <a:solidFill>
                            <a:schemeClr val="tx1"/>
                          </a:solidFill>
                          <a:latin typeface="Meiryo UI" panose="020B0604030504040204" pitchFamily="50" charset="-128"/>
                          <a:ea typeface="Meiryo UI" panose="020B0604030504040204" pitchFamily="50" charset="-128"/>
                          <a:cs typeface="+mn-cs"/>
                        </a:rPr>
                        <a:t>観光来訪者数</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日本観光振興協会　デジタル観光統計オープンデータ</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733334302"/>
                  </a:ext>
                </a:extLst>
              </a:tr>
              <a:tr h="295187">
                <a:tc vMerge="1">
                  <a:txBody>
                    <a:bodyPr/>
                    <a:lstStyle/>
                    <a:p>
                      <a:pPr algn="ctr"/>
                      <a:endParaRPr kumimoji="1" lang="ja-JP" altLang="en-US" sz="1200">
                        <a:solidFill>
                          <a:schemeClr val="tx1"/>
                        </a:solidFill>
                        <a:latin typeface="+mn-ea"/>
                        <a:ea typeface="+mn-ea"/>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労働生産性（宿泊業・飲食サービス業）</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RESAS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　産業構造マップ</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931653489"/>
                  </a:ext>
                </a:extLst>
              </a:tr>
              <a:tr h="29518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防犯</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交通事故発生件数（人口千人当たり）</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rowSpan="2">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内閣府　経済・財政と暮らしの指標「見える化」データベース</a:t>
                      </a:r>
                    </a:p>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総務省　住民基本台帳に基づく人口、人口動態及び世帯数調査</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352257897"/>
                  </a:ext>
                </a:extLst>
              </a:tr>
              <a:tr h="295187">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200" b="0" kern="120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l" defTabSz="1043056" rtl="0" eaLnBrk="1" fontAlgn="ctr" latinLnBrk="0" hangingPunct="1">
                        <a:lnSpc>
                          <a:spcPct val="100000"/>
                        </a:lnSpc>
                        <a:spcBef>
                          <a:spcPts val="0"/>
                        </a:spcBef>
                        <a:spcAft>
                          <a:spcPts val="0"/>
                        </a:spcAft>
                        <a:buClr>
                          <a:srgbClr val="000000"/>
                        </a:buClr>
                        <a:buSzTx/>
                        <a:buFontTx/>
                        <a:buNone/>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交通事故発生件数（実数）</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pPr marL="0" marR="0" lvl="0" indent="0" algn="l" defTabSz="1043056" rtl="0" eaLnBrk="1" fontAlgn="ctr" latinLnBrk="0" hangingPunct="1">
                        <a:lnSpc>
                          <a:spcPct val="100000"/>
                        </a:lnSpc>
                        <a:spcBef>
                          <a:spcPts val="0"/>
                        </a:spcBef>
                        <a:spcAft>
                          <a:spcPts val="0"/>
                        </a:spcAft>
                        <a:buClr>
                          <a:srgbClr val="000000"/>
                        </a:buClr>
                        <a:buSzTx/>
                        <a:buFontTx/>
                        <a:buNone/>
                        <a:tabLst/>
                        <a:defRPr/>
                      </a:pP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846387704"/>
                  </a:ext>
                </a:extLst>
              </a:tr>
            </a:tbl>
          </a:graphicData>
        </a:graphic>
      </p:graphicFrame>
      <p:grpSp>
        <p:nvGrpSpPr>
          <p:cNvPr id="5" name="グループ化 4">
            <a:extLst>
              <a:ext uri="{FF2B5EF4-FFF2-40B4-BE49-F238E27FC236}">
                <a16:creationId xmlns:a16="http://schemas.microsoft.com/office/drawing/2014/main" id="{0AE871B5-54ED-1080-4C0B-5045460249F9}"/>
              </a:ext>
            </a:extLst>
          </p:cNvPr>
          <p:cNvGrpSpPr/>
          <p:nvPr/>
        </p:nvGrpSpPr>
        <p:grpSpPr>
          <a:xfrm>
            <a:off x="6228143" y="130628"/>
            <a:ext cx="4249333" cy="568692"/>
            <a:chOff x="5939696" y="130628"/>
            <a:chExt cx="4249333" cy="568692"/>
          </a:xfrm>
        </p:grpSpPr>
        <p:sp>
          <p:nvSpPr>
            <p:cNvPr id="6" name="矢印: 五方向 5">
              <a:extLst>
                <a:ext uri="{FF2B5EF4-FFF2-40B4-BE49-F238E27FC236}">
                  <a16:creationId xmlns:a16="http://schemas.microsoft.com/office/drawing/2014/main" id="{410F66FF-3E54-7342-06B1-4101E30EDC34}"/>
                </a:ext>
              </a:extLst>
            </p:cNvPr>
            <p:cNvSpPr/>
            <p:nvPr/>
          </p:nvSpPr>
          <p:spPr>
            <a:xfrm>
              <a:off x="5939696" y="130628"/>
              <a:ext cx="1116875" cy="568691"/>
            </a:xfrm>
            <a:prstGeom prst="homePlate">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地域の社会課題</a:t>
              </a:r>
              <a:endParaRPr lang="en-US" altLang="ja-JP" b="1">
                <a:solidFill>
                  <a:schemeClr val="bg1"/>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解決・魅力向上</a:t>
              </a:r>
              <a:endParaRPr lang="en-US" altLang="ja-JP" b="1">
                <a:solidFill>
                  <a:schemeClr val="bg1"/>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に向けた注力分野を特定する</a:t>
              </a:r>
            </a:p>
          </p:txBody>
        </p:sp>
        <p:sp>
          <p:nvSpPr>
            <p:cNvPr id="8" name="矢印: 五方向 7">
              <a:extLst>
                <a:ext uri="{FF2B5EF4-FFF2-40B4-BE49-F238E27FC236}">
                  <a16:creationId xmlns:a16="http://schemas.microsoft.com/office/drawing/2014/main" id="{377A158A-813E-FF10-37BB-133E056630A3}"/>
                </a:ext>
              </a:extLst>
            </p:cNvPr>
            <p:cNvSpPr/>
            <p:nvPr/>
          </p:nvSpPr>
          <p:spPr>
            <a:xfrm>
              <a:off x="7056571" y="130629"/>
              <a:ext cx="2015583"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デジタル実装事業を検討する</a:t>
              </a:r>
            </a:p>
          </p:txBody>
        </p:sp>
        <p:sp>
          <p:nvSpPr>
            <p:cNvPr id="9" name="矢印: 五方向 8">
              <a:extLst>
                <a:ext uri="{FF2B5EF4-FFF2-40B4-BE49-F238E27FC236}">
                  <a16:creationId xmlns:a16="http://schemas.microsoft.com/office/drawing/2014/main" id="{5B6D9646-944D-9A97-A535-0F63F6492DDD}"/>
                </a:ext>
              </a:extLst>
            </p:cNvPr>
            <p:cNvSpPr/>
            <p:nvPr/>
          </p:nvSpPr>
          <p:spPr>
            <a:xfrm>
              <a:off x="9072154" y="130628"/>
              <a:ext cx="1116875" cy="568691"/>
            </a:xfrm>
            <a:prstGeom prst="homePlate">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b="1">
                  <a:solidFill>
                    <a:schemeClr val="bg1"/>
                  </a:solidFill>
                  <a:latin typeface="Meiryo UI" panose="020B0604030504040204" pitchFamily="50" charset="-128"/>
                  <a:ea typeface="Meiryo UI" panose="020B0604030504040204" pitchFamily="50" charset="-128"/>
                </a:rPr>
                <a:t>デジタル実装の</a:t>
              </a:r>
              <a:endParaRPr lang="en-US" altLang="ja-JP" b="1">
                <a:solidFill>
                  <a:schemeClr val="bg1"/>
                </a:solidFill>
                <a:latin typeface="Meiryo UI" panose="020B0604030504040204" pitchFamily="50" charset="-128"/>
                <a:ea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rPr>
                <a:t>効果を検証する</a:t>
              </a:r>
            </a:p>
          </p:txBody>
        </p:sp>
        <p:sp>
          <p:nvSpPr>
            <p:cNvPr id="10" name="正方形/長方形 9">
              <a:extLst>
                <a:ext uri="{FF2B5EF4-FFF2-40B4-BE49-F238E27FC236}">
                  <a16:creationId xmlns:a16="http://schemas.microsoft.com/office/drawing/2014/main" id="{756BB67F-B62A-EF02-F411-3E6B9B26828A}"/>
                </a:ext>
              </a:extLst>
            </p:cNvPr>
            <p:cNvSpPr/>
            <p:nvPr/>
          </p:nvSpPr>
          <p:spPr>
            <a:xfrm>
              <a:off x="713344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デジタル実装の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進捗状況の把握</a:t>
              </a:r>
            </a:p>
          </p:txBody>
        </p:sp>
        <p:sp>
          <p:nvSpPr>
            <p:cNvPr id="11" name="正方形/長方形 10">
              <a:extLst>
                <a:ext uri="{FF2B5EF4-FFF2-40B4-BE49-F238E27FC236}">
                  <a16:creationId xmlns:a16="http://schemas.microsoft.com/office/drawing/2014/main" id="{2D5F48DD-AA47-3809-A316-1FACF286D929}"/>
                </a:ext>
              </a:extLst>
            </p:cNvPr>
            <p:cNvSpPr/>
            <p:nvPr/>
          </p:nvSpPr>
          <p:spPr>
            <a:xfrm>
              <a:off x="803868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デジタル実装の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事業内容の検討</a:t>
              </a:r>
            </a:p>
          </p:txBody>
        </p:sp>
      </p:grpSp>
    </p:spTree>
    <p:extLst>
      <p:ext uri="{BB962C8B-B14F-4D97-AF65-F5344CB8AC3E}">
        <p14:creationId xmlns:p14="http://schemas.microsoft.com/office/powerpoint/2010/main" val="330658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8F41284-36F8-7845-D431-10CC48908E02}"/>
              </a:ext>
            </a:extLst>
          </p:cNvPr>
          <p:cNvSpPr>
            <a:spLocks noGrp="1"/>
          </p:cNvSpPr>
          <p:nvPr>
            <p:ph type="title"/>
          </p:nvPr>
        </p:nvSpPr>
        <p:spPr/>
        <p:txBody>
          <a:bodyPr vert="horz">
            <a:normAutofit/>
          </a:bodyPr>
          <a:lstStyle/>
          <a:p>
            <a:r>
              <a:rPr lang="en-US" altLang="ja-JP" sz="2000" dirty="0">
                <a:solidFill>
                  <a:srgbClr val="000000"/>
                </a:solidFill>
              </a:rPr>
              <a:t>【</a:t>
            </a:r>
            <a:r>
              <a:rPr lang="ja-JP" altLang="en-US" sz="2000" dirty="0">
                <a:solidFill>
                  <a:srgbClr val="000000"/>
                </a:solidFill>
              </a:rPr>
              <a:t>参考</a:t>
            </a:r>
            <a:r>
              <a:rPr lang="en-US" altLang="ja-JP" sz="2000" dirty="0">
                <a:solidFill>
                  <a:srgbClr val="000000"/>
                </a:solidFill>
              </a:rPr>
              <a:t>】</a:t>
            </a:r>
            <a:r>
              <a:rPr lang="ja-JP" altLang="en-US" sz="2000" dirty="0">
                <a:solidFill>
                  <a:srgbClr val="000000"/>
                </a:solidFill>
              </a:rPr>
              <a:t>搭載オープンデータ一覧（</a:t>
            </a:r>
            <a:r>
              <a:rPr lang="en-US" altLang="ja-JP" sz="2000" dirty="0">
                <a:solidFill>
                  <a:srgbClr val="000000"/>
                </a:solidFill>
              </a:rPr>
              <a:t>3/3</a:t>
            </a:r>
            <a:r>
              <a:rPr lang="ja-JP" altLang="en-US" sz="2000" dirty="0">
                <a:solidFill>
                  <a:srgbClr val="000000"/>
                </a:solidFill>
              </a:rPr>
              <a:t>）</a:t>
            </a:r>
            <a:endParaRPr lang="ja-JP" altLang="en-US" sz="2000" dirty="0"/>
          </a:p>
        </p:txBody>
      </p:sp>
      <p:sp>
        <p:nvSpPr>
          <p:cNvPr id="7" name="Text Placeholder 7">
            <a:extLst>
              <a:ext uri="{FF2B5EF4-FFF2-40B4-BE49-F238E27FC236}">
                <a16:creationId xmlns:a16="http://schemas.microsoft.com/office/drawing/2014/main" id="{82881ABC-9035-71C5-01EA-AEDABFCC2CCE}"/>
              </a:ext>
            </a:extLst>
          </p:cNvPr>
          <p:cNvSpPr txBox="1">
            <a:spLocks/>
          </p:cNvSpPr>
          <p:nvPr/>
        </p:nvSpPr>
        <p:spPr>
          <a:xfrm>
            <a:off x="215925" y="985250"/>
            <a:ext cx="10261551" cy="324704"/>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en-US" altLang="ja-JP">
                <a:sym typeface="Meiryo UI" panose="020B0604030504040204" pitchFamily="50" charset="-128"/>
              </a:rPr>
              <a:t>RAIDA</a:t>
            </a:r>
            <a:r>
              <a:rPr lang="ja-JP" altLang="en-US">
                <a:sym typeface="Meiryo UI" panose="020B0604030504040204" pitchFamily="50" charset="-128"/>
              </a:rPr>
              <a:t>に搭載されている各分野の課題指標（オープンデータ）は下記の通りです。</a:t>
            </a:r>
          </a:p>
        </p:txBody>
      </p:sp>
      <p:sp>
        <p:nvSpPr>
          <p:cNvPr id="2" name="スライド番号プレースホルダー 1">
            <a:extLst>
              <a:ext uri="{FF2B5EF4-FFF2-40B4-BE49-F238E27FC236}">
                <a16:creationId xmlns:a16="http://schemas.microsoft.com/office/drawing/2014/main" id="{8E2293AA-78DA-B1BE-72AB-5946C02159E4}"/>
              </a:ext>
            </a:extLst>
          </p:cNvPr>
          <p:cNvSpPr>
            <a:spLocks noGrp="1"/>
          </p:cNvSpPr>
          <p:nvPr>
            <p:ph type="sldNum" sz="quarter" idx="12"/>
          </p:nvPr>
        </p:nvSpPr>
        <p:spPr>
          <a:xfrm>
            <a:off x="8209818" y="7194496"/>
            <a:ext cx="2495127" cy="402567"/>
          </a:xfrm>
        </p:spPr>
        <p:txBody>
          <a:bodyPr/>
          <a:lstStyle/>
          <a:p>
            <a:fld id="{D9550142-B990-490A-A107-ED7302A7FD52}" type="slidenum">
              <a:rPr lang="ja-JP" altLang="en-US" smtClean="0"/>
              <a:pPr/>
              <a:t>13</a:t>
            </a:fld>
            <a:endParaRPr lang="ja-JP" altLang="en-US"/>
          </a:p>
        </p:txBody>
      </p:sp>
      <p:graphicFrame>
        <p:nvGraphicFramePr>
          <p:cNvPr id="13" name="表 4">
            <a:extLst>
              <a:ext uri="{FF2B5EF4-FFF2-40B4-BE49-F238E27FC236}">
                <a16:creationId xmlns:a16="http://schemas.microsoft.com/office/drawing/2014/main" id="{10826FCB-840A-0C30-A080-FD0D53011EE8}"/>
              </a:ext>
            </a:extLst>
          </p:cNvPr>
          <p:cNvGraphicFramePr>
            <a:graphicFrameLocks noGrp="1"/>
          </p:cNvGraphicFramePr>
          <p:nvPr>
            <p:extLst>
              <p:ext uri="{D42A27DB-BD31-4B8C-83A1-F6EECF244321}">
                <p14:modId xmlns:p14="http://schemas.microsoft.com/office/powerpoint/2010/main" val="4068413982"/>
              </p:ext>
            </p:extLst>
          </p:nvPr>
        </p:nvGraphicFramePr>
        <p:xfrm>
          <a:off x="215924" y="1469595"/>
          <a:ext cx="10222204" cy="2376657"/>
        </p:xfrm>
        <a:graphic>
          <a:graphicData uri="http://schemas.openxmlformats.org/drawingml/2006/table">
            <a:tbl>
              <a:tblPr firstRow="1" bandRow="1">
                <a:tableStyleId>{F2DE63D5-997A-4646-A377-4702673A728D}</a:tableStyleId>
              </a:tblPr>
              <a:tblGrid>
                <a:gridCol w="1060400">
                  <a:extLst>
                    <a:ext uri="{9D8B030D-6E8A-4147-A177-3AD203B41FA5}">
                      <a16:colId xmlns:a16="http://schemas.microsoft.com/office/drawing/2014/main" val="587723169"/>
                    </a:ext>
                  </a:extLst>
                </a:gridCol>
                <a:gridCol w="5470642">
                  <a:extLst>
                    <a:ext uri="{9D8B030D-6E8A-4147-A177-3AD203B41FA5}">
                      <a16:colId xmlns:a16="http://schemas.microsoft.com/office/drawing/2014/main" val="1964676190"/>
                    </a:ext>
                  </a:extLst>
                </a:gridCol>
                <a:gridCol w="3691162">
                  <a:extLst>
                    <a:ext uri="{9D8B030D-6E8A-4147-A177-3AD203B41FA5}">
                      <a16:colId xmlns:a16="http://schemas.microsoft.com/office/drawing/2014/main" val="1451587257"/>
                    </a:ext>
                  </a:extLst>
                </a:gridCol>
              </a:tblGrid>
              <a:tr h="172600">
                <a:tc>
                  <a:txBody>
                    <a:bodyPr/>
                    <a:lstStyle/>
                    <a:p>
                      <a:pPr algn="ctr"/>
                      <a:r>
                        <a:rPr kumimoji="1" lang="ja-JP" altLang="en-US" sz="1200">
                          <a:solidFill>
                            <a:schemeClr val="bg1"/>
                          </a:solidFill>
                          <a:latin typeface="Meiryo UI" panose="020B0604030504040204" pitchFamily="50" charset="-128"/>
                          <a:ea typeface="Meiryo UI" panose="020B0604030504040204" pitchFamily="50" charset="-128"/>
                        </a:rPr>
                        <a:t>テーマ</a:t>
                      </a:r>
                    </a:p>
                  </a:txBody>
                  <a:tcPr marL="98708" marR="98708" marT="49354" marB="49354"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a:r>
                        <a:rPr kumimoji="1" lang="ja-JP" altLang="en-US" sz="1200">
                          <a:solidFill>
                            <a:schemeClr val="bg1"/>
                          </a:solidFill>
                          <a:latin typeface="Meiryo UI" panose="020B0604030504040204" pitchFamily="50" charset="-128"/>
                          <a:ea typeface="Meiryo UI" panose="020B0604030504040204" pitchFamily="50" charset="-128"/>
                        </a:rPr>
                        <a:t>課題指標（オープンデータ）</a:t>
                      </a:r>
                    </a:p>
                  </a:txBody>
                  <a:tcPr marL="98708" marR="98708" marT="49354" marB="49354"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出典</a:t>
                      </a:r>
                    </a:p>
                  </a:txBody>
                  <a:tcPr marL="98708" marR="98708" marT="49354" marB="49354"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028179100"/>
                  </a:ext>
                </a:extLst>
              </a:tr>
              <a:tr h="29518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b="0" kern="1200">
                          <a:solidFill>
                            <a:schemeClr val="tx1"/>
                          </a:solidFill>
                          <a:latin typeface="Meiryo UI" panose="020B0604030504040204" pitchFamily="50" charset="-128"/>
                          <a:ea typeface="Meiryo UI" panose="020B0604030504040204" pitchFamily="50" charset="-128"/>
                          <a:cs typeface="+mn-cs"/>
                        </a:rPr>
                        <a:t>環境・エネルギー</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en-US" altLang="zh-TW" sz="1200" kern="1200">
                          <a:solidFill>
                            <a:schemeClr val="tx1"/>
                          </a:solidFill>
                          <a:latin typeface="Meiryo UI" panose="020B0604030504040204" pitchFamily="50" charset="-128"/>
                          <a:ea typeface="Meiryo UI" panose="020B0604030504040204" pitchFamily="50" charset="-128"/>
                          <a:cs typeface="+mn-cs"/>
                        </a:rPr>
                        <a:t>CO2</a:t>
                      </a:r>
                      <a:r>
                        <a:rPr kumimoji="1" lang="zh-TW" altLang="en-US" sz="1200" kern="1200">
                          <a:solidFill>
                            <a:schemeClr val="tx1"/>
                          </a:solidFill>
                          <a:latin typeface="Meiryo UI" panose="020B0604030504040204" pitchFamily="50" charset="-128"/>
                          <a:ea typeface="Meiryo UI" panose="020B0604030504040204" pitchFamily="50" charset="-128"/>
                          <a:cs typeface="+mn-cs"/>
                        </a:rPr>
                        <a:t>排出量合計（人口当</a:t>
                      </a:r>
                      <a:r>
                        <a:rPr kumimoji="1" lang="ja-JP" altLang="en-US" sz="1200" kern="1200">
                          <a:solidFill>
                            <a:schemeClr val="tx1"/>
                          </a:solidFill>
                          <a:latin typeface="Meiryo UI" panose="020B0604030504040204" pitchFamily="50" charset="-128"/>
                          <a:ea typeface="Meiryo UI" panose="020B0604030504040204" pitchFamily="50" charset="-128"/>
                          <a:cs typeface="+mn-cs"/>
                        </a:rPr>
                        <a:t>たり）</a:t>
                      </a:r>
                      <a:endParaRPr kumimoji="1" lang="zh-TW" altLang="en-US" sz="1200" kern="120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環境省　部門別</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CO2</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排出量の現況推計</a:t>
                      </a:r>
                    </a:p>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総務省　住民基本台帳に基づく人口、人口動態及び世帯数調査</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902368482"/>
                  </a:ext>
                </a:extLst>
              </a:tr>
              <a:tr h="295187">
                <a:tc rowSpan="5">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b="0" kern="1200">
                          <a:solidFill>
                            <a:schemeClr val="tx1"/>
                          </a:solidFill>
                          <a:latin typeface="Meiryo UI" panose="020B0604030504040204" pitchFamily="50" charset="-128"/>
                          <a:ea typeface="Meiryo UI" panose="020B0604030504040204" pitchFamily="50" charset="-128"/>
                          <a:cs typeface="+mn-cs"/>
                        </a:rPr>
                        <a:t>その他</a:t>
                      </a: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en-US" altLang="zh-TW" sz="1200" kern="1200">
                          <a:solidFill>
                            <a:schemeClr val="tx1"/>
                          </a:solidFill>
                          <a:latin typeface="Meiryo UI" panose="020B0604030504040204" pitchFamily="50" charset="-128"/>
                          <a:ea typeface="Meiryo UI" panose="020B0604030504040204" pitchFamily="50" charset="-128"/>
                          <a:cs typeface="+mn-cs"/>
                        </a:rPr>
                        <a:t>0~14</a:t>
                      </a:r>
                      <a:r>
                        <a:rPr kumimoji="1" lang="zh-TW" altLang="en-US" sz="1200" kern="1200">
                          <a:solidFill>
                            <a:schemeClr val="tx1"/>
                          </a:solidFill>
                          <a:latin typeface="Meiryo UI" panose="020B0604030504040204" pitchFamily="50" charset="-128"/>
                          <a:ea typeface="Meiryo UI" panose="020B0604030504040204" pitchFamily="50" charset="-128"/>
                          <a:cs typeface="+mn-cs"/>
                        </a:rPr>
                        <a:t>歳人口増減率</a:t>
                      </a:r>
                      <a:endParaRPr kumimoji="1" lang="en-US" altLang="zh-TW" sz="1200" kern="120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rowSpan="4">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総務省　住民基本台帳に基づく人口、人口動態及び世帯数調査</a:t>
                      </a:r>
                      <a:endParaRPr kumimoji="1" lang="en-US" altLang="zh-TW"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13661243"/>
                  </a:ext>
                </a:extLst>
              </a:tr>
              <a:tr h="295187">
                <a:tc vMerge="1">
                  <a:txBody>
                    <a:bodyPr/>
                    <a:lstStyle/>
                    <a:p>
                      <a:endParaRPr kumimoji="1" lang="ja-JP" altLang="en-US"/>
                    </a:p>
                  </a:txBody>
                  <a:tcPr/>
                </a:tc>
                <a:tc>
                  <a:txBody>
                    <a:bodyPr/>
                    <a:lstStyle/>
                    <a:p>
                      <a:pPr marL="0" marR="0" lvl="0" indent="0" algn="l" defTabSz="1043056" rtl="0" eaLnBrk="1" fontAlgn="ctr" latinLnBrk="0" hangingPunct="1">
                        <a:lnSpc>
                          <a:spcPct val="100000"/>
                        </a:lnSpc>
                        <a:spcBef>
                          <a:spcPts val="0"/>
                        </a:spcBef>
                        <a:spcAft>
                          <a:spcPts val="0"/>
                        </a:spcAft>
                        <a:buClr>
                          <a:srgbClr val="000000"/>
                        </a:buClr>
                        <a:buSzTx/>
                        <a:buFontTx/>
                        <a:buNone/>
                        <a:tabLst/>
                        <a:defRPr/>
                      </a:pPr>
                      <a:r>
                        <a:rPr kumimoji="1" lang="en-US" altLang="zh-TW" sz="1200" kern="1200">
                          <a:solidFill>
                            <a:schemeClr val="tx1"/>
                          </a:solidFill>
                          <a:latin typeface="Meiryo UI" panose="020B0604030504040204" pitchFamily="50" charset="-128"/>
                          <a:ea typeface="Meiryo UI" panose="020B0604030504040204" pitchFamily="50" charset="-128"/>
                          <a:cs typeface="+mn-cs"/>
                        </a:rPr>
                        <a:t>15~34</a:t>
                      </a:r>
                      <a:r>
                        <a:rPr kumimoji="1" lang="zh-TW" altLang="en-US" sz="1200" kern="1200">
                          <a:solidFill>
                            <a:schemeClr val="tx1"/>
                          </a:solidFill>
                          <a:latin typeface="Meiryo UI" panose="020B0604030504040204" pitchFamily="50" charset="-128"/>
                          <a:ea typeface="Meiryo UI" panose="020B0604030504040204" pitchFamily="50" charset="-128"/>
                          <a:cs typeface="+mn-cs"/>
                        </a:rPr>
                        <a:t>歳人口増減率</a:t>
                      </a:r>
                      <a:endParaRPr kumimoji="1" lang="en-US" altLang="zh-TW" sz="1200" kern="120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pPr marL="171450" marR="0" lvl="0" indent="-171450" algn="l" defTabSz="1043056" rtl="0" eaLnBrk="1" fontAlgn="ctr"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1" lang="en-US" altLang="zh-TW"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95916449"/>
                  </a:ext>
                </a:extLst>
              </a:tr>
              <a:tr h="295187">
                <a:tc vMerge="1">
                  <a:txBody>
                    <a:bodyPr/>
                    <a:lstStyle/>
                    <a:p>
                      <a:endParaRPr kumimoji="1" lang="ja-JP" altLang="en-US"/>
                    </a:p>
                  </a:txBody>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en-US" altLang="zh-TW" sz="1200" kern="1200">
                          <a:solidFill>
                            <a:schemeClr val="tx1"/>
                          </a:solidFill>
                          <a:latin typeface="Meiryo UI" panose="020B0604030504040204" pitchFamily="50" charset="-128"/>
                          <a:ea typeface="Meiryo UI" panose="020B0604030504040204" pitchFamily="50" charset="-128"/>
                          <a:cs typeface="+mn-cs"/>
                        </a:rPr>
                        <a:t>25~44</a:t>
                      </a:r>
                      <a:r>
                        <a:rPr kumimoji="1" lang="zh-TW" altLang="en-US" sz="1200" kern="1200">
                          <a:solidFill>
                            <a:schemeClr val="tx1"/>
                          </a:solidFill>
                          <a:latin typeface="Meiryo UI" panose="020B0604030504040204" pitchFamily="50" charset="-128"/>
                          <a:ea typeface="Meiryo UI" panose="020B0604030504040204" pitchFamily="50" charset="-128"/>
                          <a:cs typeface="+mn-cs"/>
                        </a:rPr>
                        <a:t>歳女性人口増減率</a:t>
                      </a: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700660338"/>
                  </a:ext>
                </a:extLst>
              </a:tr>
              <a:tr h="295187">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200" b="0" kern="1200">
                        <a:solidFill>
                          <a:schemeClr val="tx1"/>
                        </a:solidFill>
                        <a:latin typeface="Meiryo UI" panose="020B0604030504040204" pitchFamily="50" charset="-128"/>
                        <a:ea typeface="Meiryo UI" panose="020B0604030504040204" pitchFamily="50" charset="-128"/>
                        <a:cs typeface="+mn-cs"/>
                      </a:endParaRPr>
                    </a:p>
                  </a:txBody>
                  <a:tcPr marL="38862" marR="38862" marT="38862" marB="38862"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l" defTabSz="1043056" rtl="0" eaLnBrk="1" fontAlgn="ctr" latinLnBrk="0" hangingPunct="1">
                        <a:lnSpc>
                          <a:spcPct val="100000"/>
                        </a:lnSpc>
                        <a:spcBef>
                          <a:spcPts val="0"/>
                        </a:spcBef>
                        <a:spcAft>
                          <a:spcPts val="0"/>
                        </a:spcAft>
                        <a:buClr>
                          <a:srgbClr val="000000"/>
                        </a:buClr>
                        <a:buSzTx/>
                        <a:buFontTx/>
                        <a:buNone/>
                        <a:tabLst/>
                        <a:defRPr/>
                      </a:pPr>
                      <a:r>
                        <a:rPr kumimoji="1" lang="ja-JP" altLang="en-US" sz="1200" kern="1200">
                          <a:solidFill>
                            <a:schemeClr val="tx1"/>
                          </a:solidFill>
                          <a:latin typeface="Meiryo UI" panose="020B0604030504040204" pitchFamily="50" charset="-128"/>
                          <a:ea typeface="Meiryo UI" panose="020B0604030504040204" pitchFamily="50" charset="-128"/>
                          <a:cs typeface="+mn-cs"/>
                        </a:rPr>
                        <a:t>総人口に占める</a:t>
                      </a:r>
                      <a:r>
                        <a:rPr kumimoji="1" lang="en-US" altLang="ja-JP" sz="1200" kern="1200">
                          <a:solidFill>
                            <a:schemeClr val="tx1"/>
                          </a:solidFill>
                          <a:latin typeface="Meiryo UI" panose="020B0604030504040204" pitchFamily="50" charset="-128"/>
                          <a:ea typeface="Meiryo UI" panose="020B0604030504040204" pitchFamily="50" charset="-128"/>
                          <a:cs typeface="+mn-cs"/>
                        </a:rPr>
                        <a:t>65</a:t>
                      </a:r>
                      <a:r>
                        <a:rPr kumimoji="1" lang="ja-JP" altLang="en-US" sz="1200" kern="1200">
                          <a:solidFill>
                            <a:schemeClr val="tx1"/>
                          </a:solidFill>
                          <a:latin typeface="Meiryo UI" panose="020B0604030504040204" pitchFamily="50" charset="-128"/>
                          <a:ea typeface="Meiryo UI" panose="020B0604030504040204" pitchFamily="50" charset="-128"/>
                          <a:cs typeface="+mn-cs"/>
                        </a:rPr>
                        <a:t>歳以上の人口の割合</a:t>
                      </a:r>
                      <a:endParaRPr kumimoji="1" lang="zh-TW" altLang="en-US" sz="1200" kern="120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pPr marL="171450" marR="0" lvl="0" indent="-171450" algn="l" defTabSz="1043056" rtl="0" eaLnBrk="1" fontAlgn="ctr"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359794908"/>
                  </a:ext>
                </a:extLst>
              </a:tr>
              <a:tr h="295187">
                <a:tc vMerge="1">
                  <a:txBody>
                    <a:bodyPr/>
                    <a:lstStyle/>
                    <a:p>
                      <a:endParaRPr kumimoji="1" lang="ja-JP" altLang="en-US"/>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l" defTabSz="1043056" rtl="0" eaLnBrk="1" fontAlgn="ctr" latinLnBrk="0" hangingPunct="1">
                        <a:lnSpc>
                          <a:spcPct val="100000"/>
                        </a:lnSpc>
                        <a:spcBef>
                          <a:spcPts val="0"/>
                        </a:spcBef>
                        <a:spcAft>
                          <a:spcPts val="0"/>
                        </a:spcAft>
                        <a:buClr>
                          <a:srgbClr val="000000"/>
                        </a:buClr>
                        <a:buFontTx/>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一人当たり課税所得</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171450" marR="0" indent="-171450" algn="l" defTabSz="1043056" rtl="0" eaLnBrk="1" fontAlgn="ctr" latinLnBrk="0" hangingPunct="1">
                        <a:lnSpc>
                          <a:spcPct val="100000"/>
                        </a:lnSpc>
                        <a:spcBef>
                          <a:spcPts val="0"/>
                        </a:spcBef>
                        <a:spcAft>
                          <a:spcPts val="0"/>
                        </a:spcAft>
                        <a:buClr>
                          <a:srgbClr val="000000"/>
                        </a:buClr>
                        <a:buFont typeface="Arial" panose="020B0604020202020204" pitchFamily="34" charset="0"/>
                        <a:buChar cha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総務省　市町村税課税状況等の調</a:t>
                      </a:r>
                      <a:endParaRPr kumimoji="1" lang="zh-TW" altLang="en-US" sz="1200" kern="1200" dirty="0">
                        <a:solidFill>
                          <a:schemeClr val="tx1"/>
                        </a:solidFill>
                        <a:latin typeface="Meiryo UI" panose="020B0604030504040204" pitchFamily="50" charset="-128"/>
                        <a:ea typeface="Meiryo UI" panose="020B0604030504040204" pitchFamily="50" charset="-128"/>
                        <a:cs typeface="+mn-cs"/>
                      </a:endParaRPr>
                    </a:p>
                  </a:txBody>
                  <a:tcPr marL="35247" marR="35247" marT="35247" marB="35247"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439885628"/>
                  </a:ext>
                </a:extLst>
              </a:tr>
            </a:tbl>
          </a:graphicData>
        </a:graphic>
      </p:graphicFrame>
      <p:grpSp>
        <p:nvGrpSpPr>
          <p:cNvPr id="14" name="グループ化 13">
            <a:extLst>
              <a:ext uri="{FF2B5EF4-FFF2-40B4-BE49-F238E27FC236}">
                <a16:creationId xmlns:a16="http://schemas.microsoft.com/office/drawing/2014/main" id="{EAC5C059-A26F-4E34-4FE8-8EC24D4530FA}"/>
              </a:ext>
            </a:extLst>
          </p:cNvPr>
          <p:cNvGrpSpPr/>
          <p:nvPr/>
        </p:nvGrpSpPr>
        <p:grpSpPr>
          <a:xfrm>
            <a:off x="6228143" y="130628"/>
            <a:ext cx="4249333" cy="568692"/>
            <a:chOff x="5939696" y="130628"/>
            <a:chExt cx="4249333" cy="568692"/>
          </a:xfrm>
        </p:grpSpPr>
        <p:sp>
          <p:nvSpPr>
            <p:cNvPr id="15" name="矢印: 五方向 14">
              <a:extLst>
                <a:ext uri="{FF2B5EF4-FFF2-40B4-BE49-F238E27FC236}">
                  <a16:creationId xmlns:a16="http://schemas.microsoft.com/office/drawing/2014/main" id="{8BC1EC94-C1F4-1BFF-B619-B7C104D051C1}"/>
                </a:ext>
              </a:extLst>
            </p:cNvPr>
            <p:cNvSpPr/>
            <p:nvPr/>
          </p:nvSpPr>
          <p:spPr>
            <a:xfrm>
              <a:off x="5939696" y="130628"/>
              <a:ext cx="1116875" cy="568691"/>
            </a:xfrm>
            <a:prstGeom prst="homePlate">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地域の社会課題</a:t>
              </a:r>
              <a:endParaRPr lang="en-US" altLang="ja-JP" b="1">
                <a:solidFill>
                  <a:schemeClr val="bg1"/>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解決・魅力向上</a:t>
              </a:r>
              <a:endParaRPr lang="en-US" altLang="ja-JP" b="1">
                <a:solidFill>
                  <a:schemeClr val="bg1"/>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に向けた注力分野を特定する</a:t>
              </a:r>
            </a:p>
          </p:txBody>
        </p:sp>
        <p:sp>
          <p:nvSpPr>
            <p:cNvPr id="16" name="矢印: 五方向 15">
              <a:extLst>
                <a:ext uri="{FF2B5EF4-FFF2-40B4-BE49-F238E27FC236}">
                  <a16:creationId xmlns:a16="http://schemas.microsoft.com/office/drawing/2014/main" id="{D195ADC2-CF84-EF88-B166-D61EEB8E577E}"/>
                </a:ext>
              </a:extLst>
            </p:cNvPr>
            <p:cNvSpPr/>
            <p:nvPr/>
          </p:nvSpPr>
          <p:spPr>
            <a:xfrm>
              <a:off x="7056571" y="130629"/>
              <a:ext cx="2015583"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デジタル実装事業を検討する</a:t>
              </a:r>
            </a:p>
          </p:txBody>
        </p:sp>
        <p:sp>
          <p:nvSpPr>
            <p:cNvPr id="17" name="矢印: 五方向 16">
              <a:extLst>
                <a:ext uri="{FF2B5EF4-FFF2-40B4-BE49-F238E27FC236}">
                  <a16:creationId xmlns:a16="http://schemas.microsoft.com/office/drawing/2014/main" id="{19CDEE7C-A052-F631-CC6C-9FFC4EB968CE}"/>
                </a:ext>
              </a:extLst>
            </p:cNvPr>
            <p:cNvSpPr/>
            <p:nvPr/>
          </p:nvSpPr>
          <p:spPr>
            <a:xfrm>
              <a:off x="9072154" y="130628"/>
              <a:ext cx="1116875" cy="568691"/>
            </a:xfrm>
            <a:prstGeom prst="homePlate">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b="1">
                  <a:solidFill>
                    <a:schemeClr val="bg1"/>
                  </a:solidFill>
                  <a:latin typeface="Meiryo UI" panose="020B0604030504040204" pitchFamily="50" charset="-128"/>
                  <a:ea typeface="Meiryo UI" panose="020B0604030504040204" pitchFamily="50" charset="-128"/>
                </a:rPr>
                <a:t>デジタル実装の</a:t>
              </a:r>
              <a:endParaRPr lang="en-US" altLang="ja-JP" b="1">
                <a:solidFill>
                  <a:schemeClr val="bg1"/>
                </a:solidFill>
                <a:latin typeface="Meiryo UI" panose="020B0604030504040204" pitchFamily="50" charset="-128"/>
                <a:ea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rPr>
                <a:t>効果を検証する</a:t>
              </a:r>
            </a:p>
          </p:txBody>
        </p:sp>
        <p:sp>
          <p:nvSpPr>
            <p:cNvPr id="18" name="正方形/長方形 17">
              <a:extLst>
                <a:ext uri="{FF2B5EF4-FFF2-40B4-BE49-F238E27FC236}">
                  <a16:creationId xmlns:a16="http://schemas.microsoft.com/office/drawing/2014/main" id="{A08F5983-DFEA-407A-2FB3-FBCF53A2EDF0}"/>
                </a:ext>
              </a:extLst>
            </p:cNvPr>
            <p:cNvSpPr/>
            <p:nvPr/>
          </p:nvSpPr>
          <p:spPr>
            <a:xfrm>
              <a:off x="713344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デジタル実装の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進捗状況の把握</a:t>
              </a:r>
            </a:p>
          </p:txBody>
        </p:sp>
        <p:sp>
          <p:nvSpPr>
            <p:cNvPr id="19" name="正方形/長方形 18">
              <a:extLst>
                <a:ext uri="{FF2B5EF4-FFF2-40B4-BE49-F238E27FC236}">
                  <a16:creationId xmlns:a16="http://schemas.microsoft.com/office/drawing/2014/main" id="{C3C6B38B-A387-4E44-2553-9DD9F1C94507}"/>
                </a:ext>
              </a:extLst>
            </p:cNvPr>
            <p:cNvSpPr/>
            <p:nvPr/>
          </p:nvSpPr>
          <p:spPr>
            <a:xfrm>
              <a:off x="803868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デジタル実装の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事業内容の検討</a:t>
              </a:r>
            </a:p>
          </p:txBody>
        </p:sp>
      </p:grpSp>
    </p:spTree>
    <p:extLst>
      <p:ext uri="{BB962C8B-B14F-4D97-AF65-F5344CB8AC3E}">
        <p14:creationId xmlns:p14="http://schemas.microsoft.com/office/powerpoint/2010/main" val="12857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09A9AF-FE22-4FCE-9639-2EEAE3B0D930}"/>
              </a:ext>
            </a:extLst>
          </p:cNvPr>
          <p:cNvSpPr>
            <a:spLocks noGrp="1"/>
          </p:cNvSpPr>
          <p:nvPr>
            <p:ph type="title"/>
          </p:nvPr>
        </p:nvSpPr>
        <p:spPr>
          <a:xfrm>
            <a:off x="558800" y="3258631"/>
            <a:ext cx="9575800" cy="1044000"/>
          </a:xfrm>
          <a:noFill/>
        </p:spPr>
        <p:txBody>
          <a:bodyPr vert="horz" wrap="none" lIns="0" tIns="0" rIns="0" bIns="0" rtlCol="0">
            <a:spAutoFit/>
          </a:bodyPr>
          <a:lstStyle/>
          <a:p>
            <a:pPr>
              <a:spcBef>
                <a:spcPts val="0"/>
              </a:spcBef>
              <a:buClr>
                <a:srgbClr val="002060"/>
              </a:buClr>
              <a:buFont typeface="Wingdings" panose="05000000000000000000" pitchFamily="2" charset="2"/>
            </a:pPr>
            <a:r>
              <a:rPr lang="ja-JP" altLang="en-US" sz="4000">
                <a:solidFill>
                  <a:schemeClr val="tx1"/>
                </a:solidFill>
              </a:rPr>
              <a:t>おわり</a:t>
            </a:r>
          </a:p>
        </p:txBody>
      </p:sp>
      <p:sp>
        <p:nvSpPr>
          <p:cNvPr id="4" name="スライド番号プレースホルダー 1">
            <a:extLst>
              <a:ext uri="{FF2B5EF4-FFF2-40B4-BE49-F238E27FC236}">
                <a16:creationId xmlns:a16="http://schemas.microsoft.com/office/drawing/2014/main" id="{85125911-C151-67C0-F57B-79C54CF07F9E}"/>
              </a:ext>
            </a:extLst>
          </p:cNvPr>
          <p:cNvSpPr txBox="1">
            <a:spLocks/>
          </p:cNvSpPr>
          <p:nvPr/>
        </p:nvSpPr>
        <p:spPr>
          <a:xfrm>
            <a:off x="8209818" y="7194496"/>
            <a:ext cx="2495127" cy="402567"/>
          </a:xfrm>
          <a:prstGeom prst="rect">
            <a:avLst/>
          </a:prstGeom>
        </p:spPr>
        <p:txBody>
          <a:bodyPr/>
          <a:lstStyle>
            <a:defPPr>
              <a:defRPr lang="en-US"/>
            </a:defPPr>
            <a:lvl1pPr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pPr algn="r"/>
            <a:fld id="{D9550142-B990-490A-A107-ED7302A7FD52}" type="slidenum">
              <a:rPr lang="ja-JP" altLang="en-US" sz="1510" smtClean="0">
                <a:latin typeface="Meiryo UI" panose="020B0604030504040204" pitchFamily="50" charset="-128"/>
                <a:ea typeface="Meiryo UI" panose="020B0604030504040204" pitchFamily="50" charset="-128"/>
              </a:rPr>
              <a:pPr algn="r"/>
              <a:t>14</a:t>
            </a:fld>
            <a:endParaRPr lang="ja-JP" altLang="en-US" sz="151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750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7EBF24-7526-464B-9B35-CCA2AF39561B}"/>
              </a:ext>
            </a:extLst>
          </p:cNvPr>
          <p:cNvSpPr>
            <a:spLocks noGrp="1"/>
          </p:cNvSpPr>
          <p:nvPr>
            <p:ph type="title"/>
          </p:nvPr>
        </p:nvSpPr>
        <p:spPr/>
        <p:txBody>
          <a:bodyPr vert="horz" lIns="91440" tIns="45720" rIns="91440" bIns="45720" rtlCol="0" anchor="ctr">
            <a:normAutofit/>
          </a:bodyPr>
          <a:lstStyle/>
          <a:p>
            <a:r>
              <a:rPr lang="ja-JP" altLang="en-US">
                <a:solidFill>
                  <a:prstClr val="black"/>
                </a:solidFill>
              </a:rPr>
              <a:t>「デジタル実装に向けた分析ナビゲーション」活用の効果</a:t>
            </a:r>
          </a:p>
        </p:txBody>
      </p:sp>
      <p:sp>
        <p:nvSpPr>
          <p:cNvPr id="3" name="正方形/長方形 2">
            <a:extLst>
              <a:ext uri="{FF2B5EF4-FFF2-40B4-BE49-F238E27FC236}">
                <a16:creationId xmlns:a16="http://schemas.microsoft.com/office/drawing/2014/main" id="{D7266097-6E18-49B3-80B1-D601969731B9}"/>
              </a:ext>
            </a:extLst>
          </p:cNvPr>
          <p:cNvSpPr/>
          <p:nvPr/>
        </p:nvSpPr>
        <p:spPr>
          <a:xfrm>
            <a:off x="558800" y="1736483"/>
            <a:ext cx="4329395" cy="509626"/>
          </a:xfrm>
          <a:prstGeom prst="rect">
            <a:avLst/>
          </a:prstGeom>
          <a:solidFill>
            <a:sysClr val="window" lastClr="FFFFFF">
              <a:lumMod val="75000"/>
            </a:sysClr>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fontAlgn="auto">
              <a:spcBef>
                <a:spcPts val="0"/>
              </a:spcBef>
              <a:spcAft>
                <a:spcPts val="0"/>
              </a:spcAft>
              <a:buClr>
                <a:srgbClr val="7F7F7F"/>
              </a:buClr>
            </a:pPr>
            <a:r>
              <a:rPr kumimoji="0" lang="ja-JP" altLang="en-US" sz="1400" b="1" kern="0">
                <a:latin typeface="Meiryo UI" panose="020B0604030504040204" pitchFamily="50" charset="-128"/>
                <a:ea typeface="Meiryo UI" panose="020B0604030504040204" pitchFamily="50" charset="-128"/>
                <a:sym typeface="Meiryo UI" panose="020B0604030504040204" pitchFamily="50" charset="-128"/>
              </a:rPr>
              <a:t>デジタル実装</a:t>
            </a:r>
            <a:r>
              <a:rPr kumimoji="0" lang="ja-JP" altLang="en-US" sz="1400" b="1" kern="0">
                <a:solidFill>
                  <a:srgbClr val="000000"/>
                </a:solidFill>
                <a:latin typeface="Meiryo UI" panose="020B0604030504040204" pitchFamily="50" charset="-128"/>
                <a:ea typeface="Meiryo UI" panose="020B0604030504040204" pitchFamily="50" charset="-128"/>
                <a:sym typeface="Meiryo UI" panose="020B0604030504040204" pitchFamily="50" charset="-128"/>
              </a:rPr>
              <a:t>を検討する際にデータを活用できていますか？</a:t>
            </a:r>
          </a:p>
        </p:txBody>
      </p:sp>
      <p:sp>
        <p:nvSpPr>
          <p:cNvPr id="4" name="正方形/長方形 3">
            <a:extLst>
              <a:ext uri="{FF2B5EF4-FFF2-40B4-BE49-F238E27FC236}">
                <a16:creationId xmlns:a16="http://schemas.microsoft.com/office/drawing/2014/main" id="{F2B330F7-397E-4295-AA4F-86B0D4D96B81}"/>
              </a:ext>
            </a:extLst>
          </p:cNvPr>
          <p:cNvSpPr/>
          <p:nvPr/>
        </p:nvSpPr>
        <p:spPr>
          <a:xfrm>
            <a:off x="5805205" y="1738607"/>
            <a:ext cx="4329395" cy="509626"/>
          </a:xfrm>
          <a:prstGeom prst="rect">
            <a:avLst/>
          </a:prstGeom>
          <a:solidFill>
            <a:sysClr val="window" lastClr="FFFFFF">
              <a:lumMod val="75000"/>
            </a:sysClr>
          </a:solidFill>
          <a:ln w="9525"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fontAlgn="auto">
              <a:spcBef>
                <a:spcPts val="0"/>
              </a:spcBef>
              <a:spcAft>
                <a:spcPts val="0"/>
              </a:spcAft>
              <a:buClr>
                <a:srgbClr val="7F7F7F"/>
              </a:buClr>
            </a:pPr>
            <a:r>
              <a:rPr kumimoji="0" lang="ja-JP" altLang="en-US" sz="1400" b="1" kern="0">
                <a:solidFill>
                  <a:srgbClr val="000000"/>
                </a:solidFill>
                <a:latin typeface="Meiryo UI" panose="020B0604030504040204" pitchFamily="50" charset="-128"/>
                <a:ea typeface="Meiryo UI" panose="020B0604030504040204" pitchFamily="50" charset="-128"/>
                <a:sym typeface="Meiryo UI" panose="020B0604030504040204" pitchFamily="50" charset="-128"/>
              </a:rPr>
              <a:t>データから</a:t>
            </a:r>
            <a:r>
              <a:rPr kumimoji="0" lang="ja-JP" altLang="en-US" sz="1400" b="1" kern="0">
                <a:latin typeface="Meiryo UI" panose="020B0604030504040204" pitchFamily="50" charset="-128"/>
                <a:ea typeface="Meiryo UI" panose="020B0604030504040204" pitchFamily="50" charset="-128"/>
                <a:sym typeface="Meiryo UI" panose="020B0604030504040204" pitchFamily="50" charset="-128"/>
              </a:rPr>
              <a:t>体系的にデジタル実装</a:t>
            </a:r>
            <a:r>
              <a:rPr kumimoji="0" lang="ja-JP" altLang="en-US" sz="1400" b="1" kern="0">
                <a:solidFill>
                  <a:srgbClr val="000000"/>
                </a:solidFill>
                <a:latin typeface="Meiryo UI" panose="020B0604030504040204" pitchFamily="50" charset="-128"/>
                <a:ea typeface="Meiryo UI" panose="020B0604030504040204" pitchFamily="50" charset="-128"/>
                <a:sym typeface="Meiryo UI" panose="020B0604030504040204" pitchFamily="50" charset="-128"/>
              </a:rPr>
              <a:t>を検討できます。</a:t>
            </a:r>
          </a:p>
        </p:txBody>
      </p:sp>
      <p:sp>
        <p:nvSpPr>
          <p:cNvPr id="5" name="正方形/長方形 4">
            <a:extLst>
              <a:ext uri="{FF2B5EF4-FFF2-40B4-BE49-F238E27FC236}">
                <a16:creationId xmlns:a16="http://schemas.microsoft.com/office/drawing/2014/main" id="{51C983FF-9AEA-4092-B310-82D0BC7436AC}"/>
              </a:ext>
            </a:extLst>
          </p:cNvPr>
          <p:cNvSpPr/>
          <p:nvPr/>
        </p:nvSpPr>
        <p:spPr>
          <a:xfrm>
            <a:off x="558800" y="2368075"/>
            <a:ext cx="4329394" cy="437373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6" name="正方形/長方形 5">
            <a:extLst>
              <a:ext uri="{FF2B5EF4-FFF2-40B4-BE49-F238E27FC236}">
                <a16:creationId xmlns:a16="http://schemas.microsoft.com/office/drawing/2014/main" id="{39CF2640-E7F3-46DE-A1FF-7DFF4F0F0789}"/>
              </a:ext>
            </a:extLst>
          </p:cNvPr>
          <p:cNvSpPr/>
          <p:nvPr/>
        </p:nvSpPr>
        <p:spPr>
          <a:xfrm>
            <a:off x="5805205" y="2368076"/>
            <a:ext cx="4329394" cy="437373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lang="en-US" altLang="ja-JP"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32" name="テキスト ボックス 31">
            <a:extLst>
              <a:ext uri="{FF2B5EF4-FFF2-40B4-BE49-F238E27FC236}">
                <a16:creationId xmlns:a16="http://schemas.microsoft.com/office/drawing/2014/main" id="{F0F57EEF-0C91-46ED-8F93-2BC183A6B7BF}"/>
              </a:ext>
            </a:extLst>
          </p:cNvPr>
          <p:cNvSpPr txBox="1"/>
          <p:nvPr/>
        </p:nvSpPr>
        <p:spPr>
          <a:xfrm>
            <a:off x="558800" y="2368075"/>
            <a:ext cx="4329394" cy="914400"/>
          </a:xfrm>
          <a:prstGeom prst="rect">
            <a:avLst/>
          </a:prstGeom>
          <a:noFill/>
        </p:spPr>
        <p:txBody>
          <a:bodyPr wrap="square" lIns="108000" tIns="72000" rIns="108000" bIns="72000" rtlCol="0" anchor="t">
            <a:noAutofit/>
          </a:bodyPr>
          <a:lstStyle/>
          <a:p>
            <a:pPr marL="285750" indent="-285750" algn="l" defTabSz="1043056" fontAlgn="auto">
              <a:spcBef>
                <a:spcPts val="0"/>
              </a:spcBef>
              <a:spcAft>
                <a:spcPts val="0"/>
              </a:spcAft>
              <a:buClr>
                <a:srgbClr val="747480"/>
              </a:buClr>
              <a:buFont typeface="Wingdings" panose="05000000000000000000" pitchFamily="2" charset="2"/>
              <a:buChar char="n"/>
            </a:pPr>
            <a:r>
              <a:rPr lang="ja-JP" altLang="en-US" sz="1400">
                <a:solidFill>
                  <a:srgbClr val="2E2E38"/>
                </a:solidFill>
                <a:latin typeface="Meiryo UI" panose="020B0604030504040204" pitchFamily="50" charset="-128"/>
                <a:ea typeface="Meiryo UI" panose="020B0604030504040204" pitchFamily="50" charset="-128"/>
                <a:sym typeface="Meiryo UI" panose="020B0604030504040204" pitchFamily="50" charset="-128"/>
              </a:rPr>
              <a:t>地域の社会課題解決・魅力向上に向けて、データを活用し、デジタル実装を検討</a:t>
            </a:r>
            <a:r>
              <a:rPr kumimoji="1" lang="ja-JP" altLang="en-US" sz="1400">
                <a:solidFill>
                  <a:srgbClr val="2E2E38"/>
                </a:solidFill>
                <a:latin typeface="Meiryo UI" panose="020B0604030504040204" pitchFamily="50" charset="-128"/>
                <a:ea typeface="Meiryo UI" panose="020B0604030504040204" pitchFamily="50" charset="-128"/>
                <a:sym typeface="Meiryo UI" panose="020B0604030504040204" pitchFamily="50" charset="-128"/>
              </a:rPr>
              <a:t>する際に</a:t>
            </a:r>
            <a:r>
              <a:rPr kumimoji="1" lang="en-US" altLang="ja-JP" sz="1400">
                <a:solidFill>
                  <a:srgbClr val="2E2E38"/>
                </a:solidFill>
                <a:latin typeface="Meiryo UI" panose="020B0604030504040204" pitchFamily="50" charset="-128"/>
                <a:ea typeface="Meiryo UI" panose="020B0604030504040204" pitchFamily="50" charset="-128"/>
                <a:sym typeface="Meiryo UI" panose="020B0604030504040204" pitchFamily="50" charset="-128"/>
              </a:rPr>
              <a:t>…</a:t>
            </a:r>
          </a:p>
        </p:txBody>
      </p:sp>
      <p:grpSp>
        <p:nvGrpSpPr>
          <p:cNvPr id="21" name="グループ化 20">
            <a:extLst>
              <a:ext uri="{FF2B5EF4-FFF2-40B4-BE49-F238E27FC236}">
                <a16:creationId xmlns:a16="http://schemas.microsoft.com/office/drawing/2014/main" id="{684A3561-EAF2-F449-06FE-FEA5D2E33A11}"/>
              </a:ext>
            </a:extLst>
          </p:cNvPr>
          <p:cNvGrpSpPr/>
          <p:nvPr/>
        </p:nvGrpSpPr>
        <p:grpSpPr>
          <a:xfrm>
            <a:off x="754977" y="3212766"/>
            <a:ext cx="3937040" cy="829234"/>
            <a:chOff x="690379" y="3051402"/>
            <a:chExt cx="3937040" cy="829234"/>
          </a:xfrm>
        </p:grpSpPr>
        <p:sp>
          <p:nvSpPr>
            <p:cNvPr id="31" name="吹き出し: 四角形 30">
              <a:extLst>
                <a:ext uri="{FF2B5EF4-FFF2-40B4-BE49-F238E27FC236}">
                  <a16:creationId xmlns:a16="http://schemas.microsoft.com/office/drawing/2014/main" id="{D17B217F-CF5A-4719-B2C8-27F3F7D18C65}"/>
                </a:ext>
              </a:extLst>
            </p:cNvPr>
            <p:cNvSpPr/>
            <p:nvPr/>
          </p:nvSpPr>
          <p:spPr>
            <a:xfrm>
              <a:off x="1427993" y="3160636"/>
              <a:ext cx="3199426" cy="720000"/>
            </a:xfrm>
            <a:prstGeom prst="wedgeRectCallout">
              <a:avLst>
                <a:gd name="adj1" fmla="val -56139"/>
                <a:gd name="adj2" fmla="val 4922"/>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グラフやデータをどう解釈・評価したら良いのか</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よく分からない</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pic>
          <p:nvPicPr>
            <p:cNvPr id="36" name="図 35">
              <a:extLst>
                <a:ext uri="{FF2B5EF4-FFF2-40B4-BE49-F238E27FC236}">
                  <a16:creationId xmlns:a16="http://schemas.microsoft.com/office/drawing/2014/main" id="{AD549887-C47E-4CDF-9431-BCEAA05273C7}"/>
                </a:ext>
              </a:extLst>
            </p:cNvPr>
            <p:cNvPicPr>
              <a:picLocks noChangeAspect="1"/>
            </p:cNvPicPr>
            <p:nvPr/>
          </p:nvPicPr>
          <p:blipFill>
            <a:blip r:embed="rId3"/>
            <a:stretch>
              <a:fillRect/>
            </a:stretch>
          </p:blipFill>
          <p:spPr>
            <a:xfrm>
              <a:off x="690379" y="3181334"/>
              <a:ext cx="631650" cy="636349"/>
            </a:xfrm>
            <a:prstGeom prst="rect">
              <a:avLst/>
            </a:prstGeom>
          </p:spPr>
        </p:pic>
        <p:sp>
          <p:nvSpPr>
            <p:cNvPr id="88" name="テキスト ボックス 87">
              <a:extLst>
                <a:ext uri="{FF2B5EF4-FFF2-40B4-BE49-F238E27FC236}">
                  <a16:creationId xmlns:a16="http://schemas.microsoft.com/office/drawing/2014/main" id="{2AC2007D-8290-4D41-9484-2855CBD4B6E3}"/>
                </a:ext>
              </a:extLst>
            </p:cNvPr>
            <p:cNvSpPr txBox="1"/>
            <p:nvPr/>
          </p:nvSpPr>
          <p:spPr>
            <a:xfrm rot="1253632">
              <a:off x="1003655" y="3051402"/>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600" b="1">
                  <a:solidFill>
                    <a:srgbClr val="0070C0"/>
                  </a:solidFill>
                  <a:latin typeface="Meiryo UI" panose="020B0604030504040204" pitchFamily="50" charset="-128"/>
                  <a:ea typeface="Meiryo UI" panose="020B0604030504040204" pitchFamily="50" charset="-128"/>
                  <a:sym typeface="Meiryo UI" panose="020B0604030504040204" pitchFamily="50" charset="-128"/>
                </a:rPr>
                <a:t>？</a:t>
              </a:r>
            </a:p>
          </p:txBody>
        </p:sp>
      </p:grpSp>
      <p:grpSp>
        <p:nvGrpSpPr>
          <p:cNvPr id="20" name="グループ化 19">
            <a:extLst>
              <a:ext uri="{FF2B5EF4-FFF2-40B4-BE49-F238E27FC236}">
                <a16:creationId xmlns:a16="http://schemas.microsoft.com/office/drawing/2014/main" id="{F28B4E3D-4031-36EC-A502-301BDC8CA37E}"/>
              </a:ext>
            </a:extLst>
          </p:cNvPr>
          <p:cNvGrpSpPr/>
          <p:nvPr/>
        </p:nvGrpSpPr>
        <p:grpSpPr>
          <a:xfrm>
            <a:off x="755061" y="4424781"/>
            <a:ext cx="3936873" cy="855614"/>
            <a:chOff x="690546" y="3929105"/>
            <a:chExt cx="3936873" cy="855614"/>
          </a:xfrm>
        </p:grpSpPr>
        <p:sp>
          <p:nvSpPr>
            <p:cNvPr id="29" name="吹き出し: 四角形 28">
              <a:extLst>
                <a:ext uri="{FF2B5EF4-FFF2-40B4-BE49-F238E27FC236}">
                  <a16:creationId xmlns:a16="http://schemas.microsoft.com/office/drawing/2014/main" id="{6015FC17-45B5-4EE9-9828-68E6FC81C955}"/>
                </a:ext>
              </a:extLst>
            </p:cNvPr>
            <p:cNvSpPr/>
            <p:nvPr/>
          </p:nvSpPr>
          <p:spPr>
            <a:xfrm>
              <a:off x="1427993" y="4064719"/>
              <a:ext cx="3199426" cy="720000"/>
            </a:xfrm>
            <a:prstGeom prst="wedgeRectCallout">
              <a:avLst>
                <a:gd name="adj1" fmla="val -56429"/>
                <a:gd name="adj2" fmla="val 5649"/>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画面が多く、</a:t>
              </a:r>
              <a:r>
                <a:rPr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どのグラフを使い、どの様な流れで分析を行えば地域課題を踏まえたデジタル実装を検討できるのか</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よく分からない</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pic>
          <p:nvPicPr>
            <p:cNvPr id="41" name="図 40">
              <a:extLst>
                <a:ext uri="{FF2B5EF4-FFF2-40B4-BE49-F238E27FC236}">
                  <a16:creationId xmlns:a16="http://schemas.microsoft.com/office/drawing/2014/main" id="{9F0902C2-511D-477F-9B9C-0D39C406266D}"/>
                </a:ext>
              </a:extLst>
            </p:cNvPr>
            <p:cNvPicPr>
              <a:picLocks noChangeAspect="1"/>
            </p:cNvPicPr>
            <p:nvPr/>
          </p:nvPicPr>
          <p:blipFill>
            <a:blip r:embed="rId4"/>
            <a:stretch>
              <a:fillRect/>
            </a:stretch>
          </p:blipFill>
          <p:spPr>
            <a:xfrm>
              <a:off x="690546" y="4064719"/>
              <a:ext cx="631650" cy="636349"/>
            </a:xfrm>
            <a:prstGeom prst="rect">
              <a:avLst/>
            </a:prstGeom>
          </p:spPr>
        </p:pic>
        <p:sp>
          <p:nvSpPr>
            <p:cNvPr id="89" name="テキスト ボックス 88">
              <a:extLst>
                <a:ext uri="{FF2B5EF4-FFF2-40B4-BE49-F238E27FC236}">
                  <a16:creationId xmlns:a16="http://schemas.microsoft.com/office/drawing/2014/main" id="{B2AB630F-95E4-4F16-B158-4F39AA12C4B3}"/>
                </a:ext>
              </a:extLst>
            </p:cNvPr>
            <p:cNvSpPr txBox="1"/>
            <p:nvPr/>
          </p:nvSpPr>
          <p:spPr>
            <a:xfrm rot="1253632">
              <a:off x="1003655" y="3929105"/>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600" b="1">
                  <a:solidFill>
                    <a:srgbClr val="0070C0"/>
                  </a:solidFill>
                  <a:latin typeface="Meiryo UI" panose="020B0604030504040204" pitchFamily="50" charset="-128"/>
                  <a:ea typeface="Meiryo UI" panose="020B0604030504040204" pitchFamily="50" charset="-128"/>
                  <a:sym typeface="Meiryo UI" panose="020B0604030504040204" pitchFamily="50" charset="-128"/>
                </a:rPr>
                <a:t>？</a:t>
              </a:r>
            </a:p>
          </p:txBody>
        </p:sp>
      </p:grpSp>
      <p:grpSp>
        <p:nvGrpSpPr>
          <p:cNvPr id="18" name="グループ化 17">
            <a:extLst>
              <a:ext uri="{FF2B5EF4-FFF2-40B4-BE49-F238E27FC236}">
                <a16:creationId xmlns:a16="http://schemas.microsoft.com/office/drawing/2014/main" id="{48CBBFED-ECAF-DF63-9889-D262A816D1B9}"/>
              </a:ext>
            </a:extLst>
          </p:cNvPr>
          <p:cNvGrpSpPr/>
          <p:nvPr/>
        </p:nvGrpSpPr>
        <p:grpSpPr>
          <a:xfrm>
            <a:off x="745063" y="5663176"/>
            <a:ext cx="3956868" cy="854911"/>
            <a:chOff x="670551" y="5942877"/>
            <a:chExt cx="3956868" cy="854911"/>
          </a:xfrm>
        </p:grpSpPr>
        <p:grpSp>
          <p:nvGrpSpPr>
            <p:cNvPr id="16" name="グループ化 15">
              <a:extLst>
                <a:ext uri="{FF2B5EF4-FFF2-40B4-BE49-F238E27FC236}">
                  <a16:creationId xmlns:a16="http://schemas.microsoft.com/office/drawing/2014/main" id="{1477145C-32C2-A73F-89F8-48496E73A8D2}"/>
                </a:ext>
              </a:extLst>
            </p:cNvPr>
            <p:cNvGrpSpPr/>
            <p:nvPr/>
          </p:nvGrpSpPr>
          <p:grpSpPr>
            <a:xfrm>
              <a:off x="670551" y="6077788"/>
              <a:ext cx="3956868" cy="720000"/>
              <a:chOff x="670551" y="6077788"/>
              <a:chExt cx="3956868" cy="720000"/>
            </a:xfrm>
          </p:grpSpPr>
          <p:sp>
            <p:nvSpPr>
              <p:cNvPr id="28" name="吹き出し: 四角形 27">
                <a:extLst>
                  <a:ext uri="{FF2B5EF4-FFF2-40B4-BE49-F238E27FC236}">
                    <a16:creationId xmlns:a16="http://schemas.microsoft.com/office/drawing/2014/main" id="{C144817C-4B45-40EA-A3BD-CCC2F768FA47}"/>
                  </a:ext>
                </a:extLst>
              </p:cNvPr>
              <p:cNvSpPr/>
              <p:nvPr/>
            </p:nvSpPr>
            <p:spPr>
              <a:xfrm>
                <a:off x="1427993" y="6077788"/>
                <a:ext cx="3199426" cy="720000"/>
              </a:xfrm>
              <a:prstGeom prst="wedgeRectCallout">
                <a:avLst>
                  <a:gd name="adj1" fmla="val -57830"/>
                  <a:gd name="adj2" fmla="val 4553"/>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デジタル実装を実施したが、</a:t>
                </a:r>
                <a:r>
                  <a:rPr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具体的に地域にどのような効果があったのか検証する方法がわからない</a:t>
                </a:r>
                <a:endParaRPr lang="en-US" altLang="ja-JP" sz="12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pic>
            <p:nvPicPr>
              <p:cNvPr id="40" name="図 39">
                <a:extLst>
                  <a:ext uri="{FF2B5EF4-FFF2-40B4-BE49-F238E27FC236}">
                    <a16:creationId xmlns:a16="http://schemas.microsoft.com/office/drawing/2014/main" id="{C979D316-3DBA-4717-8488-E972B50C657E}"/>
                  </a:ext>
                </a:extLst>
              </p:cNvPr>
              <p:cNvPicPr>
                <a:picLocks noChangeAspect="1"/>
              </p:cNvPicPr>
              <p:nvPr/>
            </p:nvPicPr>
            <p:blipFill>
              <a:blip r:embed="rId5"/>
              <a:stretch>
                <a:fillRect/>
              </a:stretch>
            </p:blipFill>
            <p:spPr>
              <a:xfrm>
                <a:off x="670551" y="6077788"/>
                <a:ext cx="663614" cy="668550"/>
              </a:xfrm>
              <a:prstGeom prst="rect">
                <a:avLst/>
              </a:prstGeom>
            </p:spPr>
          </p:pic>
        </p:grpSp>
        <p:sp>
          <p:nvSpPr>
            <p:cNvPr id="91" name="テキスト ボックス 90">
              <a:extLst>
                <a:ext uri="{FF2B5EF4-FFF2-40B4-BE49-F238E27FC236}">
                  <a16:creationId xmlns:a16="http://schemas.microsoft.com/office/drawing/2014/main" id="{2AFC1430-C71D-4FC6-9BE1-84880A3478BC}"/>
                </a:ext>
              </a:extLst>
            </p:cNvPr>
            <p:cNvSpPr txBox="1"/>
            <p:nvPr/>
          </p:nvSpPr>
          <p:spPr>
            <a:xfrm rot="1253632">
              <a:off x="1003655" y="5942877"/>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kumimoji="1" lang="ja-JP" altLang="en-US" sz="1600" b="1">
                  <a:solidFill>
                    <a:srgbClr val="0070C0"/>
                  </a:solidFill>
                  <a:latin typeface="Meiryo UI" panose="020B0604030504040204" pitchFamily="50" charset="-128"/>
                  <a:ea typeface="Meiryo UI" panose="020B0604030504040204" pitchFamily="50" charset="-128"/>
                  <a:sym typeface="Meiryo UI" panose="020B0604030504040204" pitchFamily="50" charset="-128"/>
                </a:rPr>
                <a:t>？</a:t>
              </a:r>
            </a:p>
          </p:txBody>
        </p:sp>
      </p:grpSp>
      <p:grpSp>
        <p:nvGrpSpPr>
          <p:cNvPr id="12" name="グループ化 11">
            <a:extLst>
              <a:ext uri="{FF2B5EF4-FFF2-40B4-BE49-F238E27FC236}">
                <a16:creationId xmlns:a16="http://schemas.microsoft.com/office/drawing/2014/main" id="{76680468-B2B4-46ED-DC8B-BC4E8AE7251E}"/>
              </a:ext>
            </a:extLst>
          </p:cNvPr>
          <p:cNvGrpSpPr/>
          <p:nvPr/>
        </p:nvGrpSpPr>
        <p:grpSpPr>
          <a:xfrm>
            <a:off x="5997959" y="3150589"/>
            <a:ext cx="3956159" cy="891411"/>
            <a:chOff x="5921266" y="2989225"/>
            <a:chExt cx="3956159" cy="891411"/>
          </a:xfrm>
        </p:grpSpPr>
        <p:sp>
          <p:nvSpPr>
            <p:cNvPr id="83" name="吹き出し: 四角形 82">
              <a:extLst>
                <a:ext uri="{FF2B5EF4-FFF2-40B4-BE49-F238E27FC236}">
                  <a16:creationId xmlns:a16="http://schemas.microsoft.com/office/drawing/2014/main" id="{C3BB9F0A-5072-4191-94B8-059298550898}"/>
                </a:ext>
              </a:extLst>
            </p:cNvPr>
            <p:cNvSpPr/>
            <p:nvPr/>
          </p:nvSpPr>
          <p:spPr>
            <a:xfrm>
              <a:off x="6696979" y="3160636"/>
              <a:ext cx="3180446" cy="720000"/>
            </a:xfrm>
            <a:prstGeom prst="wedgeRectCallout">
              <a:avLst>
                <a:gd name="adj1" fmla="val -56139"/>
                <a:gd name="adj2" fmla="val 4922"/>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それぞれの</a:t>
              </a:r>
              <a:r>
                <a:rPr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グラフを使う目的や読み方がわかりました</a:t>
              </a:r>
              <a:endParaRPr lang="en-US" altLang="ja-JP" sz="12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pic>
          <p:nvPicPr>
            <p:cNvPr id="84" name="図 83">
              <a:extLst>
                <a:ext uri="{FF2B5EF4-FFF2-40B4-BE49-F238E27FC236}">
                  <a16:creationId xmlns:a16="http://schemas.microsoft.com/office/drawing/2014/main" id="{6BF9998B-9FE1-412A-BF57-E526DC797A6F}"/>
                </a:ext>
              </a:extLst>
            </p:cNvPr>
            <p:cNvPicPr>
              <a:picLocks noChangeAspect="1"/>
            </p:cNvPicPr>
            <p:nvPr/>
          </p:nvPicPr>
          <p:blipFill>
            <a:blip r:embed="rId3"/>
            <a:stretch>
              <a:fillRect/>
            </a:stretch>
          </p:blipFill>
          <p:spPr>
            <a:xfrm>
              <a:off x="5921266" y="3181334"/>
              <a:ext cx="631650" cy="636349"/>
            </a:xfrm>
            <a:prstGeom prst="rect">
              <a:avLst/>
            </a:prstGeom>
          </p:spPr>
        </p:pic>
        <p:sp>
          <p:nvSpPr>
            <p:cNvPr id="92" name="テキスト ボックス 91">
              <a:extLst>
                <a:ext uri="{FF2B5EF4-FFF2-40B4-BE49-F238E27FC236}">
                  <a16:creationId xmlns:a16="http://schemas.microsoft.com/office/drawing/2014/main" id="{E67BFC08-ADD8-46ED-9C92-AC0EA0A8927C}"/>
                </a:ext>
              </a:extLst>
            </p:cNvPr>
            <p:cNvSpPr txBox="1"/>
            <p:nvPr/>
          </p:nvSpPr>
          <p:spPr>
            <a:xfrm>
              <a:off x="6213394" y="2989225"/>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lang="ja-JP" altLang="en-US" sz="1600" b="1">
                  <a:solidFill>
                    <a:srgbClr val="FF0000"/>
                  </a:solidFill>
                  <a:latin typeface="Meiryo UI" panose="020B0604030504040204" pitchFamily="50" charset="-128"/>
                  <a:ea typeface="Meiryo UI" panose="020B0604030504040204" pitchFamily="50" charset="-128"/>
                  <a:sym typeface="Meiryo UI" panose="020B0604030504040204" pitchFamily="50" charset="-128"/>
                </a:rPr>
                <a:t>！</a:t>
              </a:r>
              <a:endParaRPr kumimoji="1" lang="ja-JP" altLang="en-US" sz="1600" b="1">
                <a:solidFill>
                  <a:srgbClr val="FF0000"/>
                </a:solidFill>
                <a:latin typeface="Meiryo UI" panose="020B0604030504040204" pitchFamily="50" charset="-128"/>
                <a:ea typeface="Meiryo UI" panose="020B0604030504040204" pitchFamily="50" charset="-128"/>
                <a:sym typeface="Meiryo UI" panose="020B0604030504040204" pitchFamily="50" charset="-128"/>
              </a:endParaRPr>
            </a:p>
          </p:txBody>
        </p:sp>
      </p:grpSp>
      <p:grpSp>
        <p:nvGrpSpPr>
          <p:cNvPr id="13" name="グループ化 12">
            <a:extLst>
              <a:ext uri="{FF2B5EF4-FFF2-40B4-BE49-F238E27FC236}">
                <a16:creationId xmlns:a16="http://schemas.microsoft.com/office/drawing/2014/main" id="{A1F6D1A4-E2A0-6FA7-F10D-256363A6B7AB}"/>
              </a:ext>
            </a:extLst>
          </p:cNvPr>
          <p:cNvGrpSpPr/>
          <p:nvPr/>
        </p:nvGrpSpPr>
        <p:grpSpPr>
          <a:xfrm>
            <a:off x="5998042" y="4397597"/>
            <a:ext cx="3955992" cy="871881"/>
            <a:chOff x="5921433" y="3912838"/>
            <a:chExt cx="3955992" cy="871881"/>
          </a:xfrm>
        </p:grpSpPr>
        <p:sp>
          <p:nvSpPr>
            <p:cNvPr id="82" name="吹き出し: 四角形 81">
              <a:extLst>
                <a:ext uri="{FF2B5EF4-FFF2-40B4-BE49-F238E27FC236}">
                  <a16:creationId xmlns:a16="http://schemas.microsoft.com/office/drawing/2014/main" id="{DFF04EA2-7299-4688-A326-0A8075BAB3E3}"/>
                </a:ext>
              </a:extLst>
            </p:cNvPr>
            <p:cNvSpPr/>
            <p:nvPr/>
          </p:nvSpPr>
          <p:spPr>
            <a:xfrm>
              <a:off x="6696979" y="4064719"/>
              <a:ext cx="3180446" cy="720000"/>
            </a:xfrm>
            <a:prstGeom prst="wedgeRectCallout">
              <a:avLst>
                <a:gd name="adj1" fmla="val -56429"/>
                <a:gd name="adj2" fmla="val 5649"/>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どの様な順番でグラフを読み解いていけば、地域課題を踏まえたデジタル実装を検討できるのか</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わかりました</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pic>
          <p:nvPicPr>
            <p:cNvPr id="86" name="図 85">
              <a:extLst>
                <a:ext uri="{FF2B5EF4-FFF2-40B4-BE49-F238E27FC236}">
                  <a16:creationId xmlns:a16="http://schemas.microsoft.com/office/drawing/2014/main" id="{20F83238-3021-43A2-814A-794BD6EE601F}"/>
                </a:ext>
              </a:extLst>
            </p:cNvPr>
            <p:cNvPicPr>
              <a:picLocks noChangeAspect="1"/>
            </p:cNvPicPr>
            <p:nvPr/>
          </p:nvPicPr>
          <p:blipFill>
            <a:blip r:embed="rId4"/>
            <a:stretch>
              <a:fillRect/>
            </a:stretch>
          </p:blipFill>
          <p:spPr>
            <a:xfrm>
              <a:off x="5921433" y="4064719"/>
              <a:ext cx="631650" cy="636349"/>
            </a:xfrm>
            <a:prstGeom prst="rect">
              <a:avLst/>
            </a:prstGeom>
          </p:spPr>
        </p:pic>
        <p:sp>
          <p:nvSpPr>
            <p:cNvPr id="93" name="テキスト ボックス 92">
              <a:extLst>
                <a:ext uri="{FF2B5EF4-FFF2-40B4-BE49-F238E27FC236}">
                  <a16:creationId xmlns:a16="http://schemas.microsoft.com/office/drawing/2014/main" id="{6E38A764-00EF-4704-A205-44F746E28482}"/>
                </a:ext>
              </a:extLst>
            </p:cNvPr>
            <p:cNvSpPr txBox="1"/>
            <p:nvPr/>
          </p:nvSpPr>
          <p:spPr>
            <a:xfrm>
              <a:off x="6213394" y="3912838"/>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lang="ja-JP" altLang="en-US" sz="1600" b="1">
                  <a:solidFill>
                    <a:srgbClr val="FF0000"/>
                  </a:solidFill>
                  <a:latin typeface="Meiryo UI" panose="020B0604030504040204" pitchFamily="50" charset="-128"/>
                  <a:ea typeface="Meiryo UI" panose="020B0604030504040204" pitchFamily="50" charset="-128"/>
                  <a:sym typeface="Meiryo UI" panose="020B0604030504040204" pitchFamily="50" charset="-128"/>
                </a:rPr>
                <a:t>！</a:t>
              </a:r>
              <a:endParaRPr kumimoji="1" lang="ja-JP" altLang="en-US" sz="1600" b="1">
                <a:solidFill>
                  <a:srgbClr val="FF0000"/>
                </a:solidFill>
                <a:latin typeface="Meiryo UI" panose="020B0604030504040204" pitchFamily="50" charset="-128"/>
                <a:ea typeface="Meiryo UI" panose="020B0604030504040204" pitchFamily="50" charset="-128"/>
                <a:sym typeface="Meiryo UI" panose="020B0604030504040204" pitchFamily="50" charset="-128"/>
              </a:endParaRPr>
            </a:p>
          </p:txBody>
        </p:sp>
      </p:grpSp>
      <p:grpSp>
        <p:nvGrpSpPr>
          <p:cNvPr id="15" name="グループ化 14">
            <a:extLst>
              <a:ext uri="{FF2B5EF4-FFF2-40B4-BE49-F238E27FC236}">
                <a16:creationId xmlns:a16="http://schemas.microsoft.com/office/drawing/2014/main" id="{C2A854A0-FD37-87C5-683D-10D4BA7467D8}"/>
              </a:ext>
            </a:extLst>
          </p:cNvPr>
          <p:cNvGrpSpPr/>
          <p:nvPr/>
        </p:nvGrpSpPr>
        <p:grpSpPr>
          <a:xfrm>
            <a:off x="5988045" y="5625075"/>
            <a:ext cx="3975987" cy="893012"/>
            <a:chOff x="5901438" y="5904776"/>
            <a:chExt cx="3975987" cy="893012"/>
          </a:xfrm>
        </p:grpSpPr>
        <p:sp>
          <p:nvSpPr>
            <p:cNvPr id="81" name="吹き出し: 四角形 80">
              <a:extLst>
                <a:ext uri="{FF2B5EF4-FFF2-40B4-BE49-F238E27FC236}">
                  <a16:creationId xmlns:a16="http://schemas.microsoft.com/office/drawing/2014/main" id="{4C98EA46-EA63-4FB0-881F-478F202B5206}"/>
                </a:ext>
              </a:extLst>
            </p:cNvPr>
            <p:cNvSpPr/>
            <p:nvPr/>
          </p:nvSpPr>
          <p:spPr>
            <a:xfrm>
              <a:off x="6696979" y="6077788"/>
              <a:ext cx="3180446" cy="720000"/>
            </a:xfrm>
            <a:prstGeom prst="wedgeRectCallout">
              <a:avLst>
                <a:gd name="adj1" fmla="val -57830"/>
                <a:gd name="adj2" fmla="val 4553"/>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indent="-85725">
                <a:buClr>
                  <a:schemeClr val="accent1"/>
                </a:buClr>
                <a:buFont typeface="Arial" panose="020B0604020202020204" pitchFamily="34" charset="0"/>
                <a:buChar char="•"/>
              </a:pPr>
              <a:r>
                <a:rPr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デジタル実装の効果検証を実施するにあたって、どのグラフをどの様に使えばいいのか</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わかりました</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pic>
          <p:nvPicPr>
            <p:cNvPr id="85" name="図 84">
              <a:extLst>
                <a:ext uri="{FF2B5EF4-FFF2-40B4-BE49-F238E27FC236}">
                  <a16:creationId xmlns:a16="http://schemas.microsoft.com/office/drawing/2014/main" id="{7D08CA8A-D69D-4E3B-ADA8-3173ABF071AE}"/>
                </a:ext>
              </a:extLst>
            </p:cNvPr>
            <p:cNvPicPr>
              <a:picLocks noChangeAspect="1"/>
            </p:cNvPicPr>
            <p:nvPr/>
          </p:nvPicPr>
          <p:blipFill>
            <a:blip r:embed="rId5"/>
            <a:stretch>
              <a:fillRect/>
            </a:stretch>
          </p:blipFill>
          <p:spPr>
            <a:xfrm>
              <a:off x="5901438" y="6077788"/>
              <a:ext cx="663614" cy="668550"/>
            </a:xfrm>
            <a:prstGeom prst="rect">
              <a:avLst/>
            </a:prstGeom>
          </p:spPr>
        </p:pic>
        <p:sp>
          <p:nvSpPr>
            <p:cNvPr id="95" name="テキスト ボックス 94">
              <a:extLst>
                <a:ext uri="{FF2B5EF4-FFF2-40B4-BE49-F238E27FC236}">
                  <a16:creationId xmlns:a16="http://schemas.microsoft.com/office/drawing/2014/main" id="{526A3899-933E-468F-A928-5C4645054F10}"/>
                </a:ext>
              </a:extLst>
            </p:cNvPr>
            <p:cNvSpPr txBox="1"/>
            <p:nvPr/>
          </p:nvSpPr>
          <p:spPr>
            <a:xfrm>
              <a:off x="6213394" y="5904776"/>
              <a:ext cx="424708" cy="385031"/>
            </a:xfrm>
            <a:prstGeom prst="rect">
              <a:avLst/>
            </a:prstGeom>
            <a:noFill/>
          </p:spPr>
          <p:txBody>
            <a:bodyPr wrap="square" lIns="108000" tIns="72000" rIns="108000" bIns="72000" rtlCol="0" anchor="t">
              <a:noAutofit/>
            </a:bodyPr>
            <a:lstStyle/>
            <a:p>
              <a:pPr algn="l" defTabSz="1043056" fontAlgn="auto">
                <a:spcBef>
                  <a:spcPts val="0"/>
                </a:spcBef>
                <a:spcAft>
                  <a:spcPts val="600"/>
                </a:spcAft>
                <a:buClr>
                  <a:srgbClr val="747480"/>
                </a:buClr>
              </a:pPr>
              <a:r>
                <a:rPr lang="ja-JP" altLang="en-US" sz="1600" b="1">
                  <a:solidFill>
                    <a:srgbClr val="FF0000"/>
                  </a:solidFill>
                  <a:latin typeface="Meiryo UI" panose="020B0604030504040204" pitchFamily="50" charset="-128"/>
                  <a:ea typeface="Meiryo UI" panose="020B0604030504040204" pitchFamily="50" charset="-128"/>
                  <a:sym typeface="Meiryo UI" panose="020B0604030504040204" pitchFamily="50" charset="-128"/>
                </a:rPr>
                <a:t>！</a:t>
              </a:r>
              <a:endParaRPr kumimoji="1" lang="ja-JP" altLang="en-US" sz="1600" b="1">
                <a:solidFill>
                  <a:srgbClr val="FF0000"/>
                </a:solidFill>
                <a:latin typeface="Meiryo UI" panose="020B0604030504040204" pitchFamily="50" charset="-128"/>
                <a:ea typeface="Meiryo UI" panose="020B0604030504040204" pitchFamily="50" charset="-128"/>
                <a:sym typeface="Meiryo UI" panose="020B0604030504040204" pitchFamily="50" charset="-128"/>
              </a:endParaRPr>
            </a:p>
          </p:txBody>
        </p:sp>
      </p:grpSp>
      <p:sp>
        <p:nvSpPr>
          <p:cNvPr id="96" name="テキスト ボックス 95">
            <a:extLst>
              <a:ext uri="{FF2B5EF4-FFF2-40B4-BE49-F238E27FC236}">
                <a16:creationId xmlns:a16="http://schemas.microsoft.com/office/drawing/2014/main" id="{84AEEF47-9C65-4D21-B745-F270A607BE57}"/>
              </a:ext>
            </a:extLst>
          </p:cNvPr>
          <p:cNvSpPr txBox="1"/>
          <p:nvPr/>
        </p:nvSpPr>
        <p:spPr>
          <a:xfrm>
            <a:off x="5811341" y="2368075"/>
            <a:ext cx="4329394" cy="914400"/>
          </a:xfrm>
          <a:prstGeom prst="rect">
            <a:avLst/>
          </a:prstGeom>
          <a:noFill/>
        </p:spPr>
        <p:txBody>
          <a:bodyPr wrap="square" lIns="108000" tIns="72000" rIns="108000" bIns="72000" rtlCol="0" anchor="t">
            <a:noAutofit/>
          </a:bodyPr>
          <a:lstStyle/>
          <a:p>
            <a:pPr marL="285750" indent="-285750" algn="l" defTabSz="1043056" fontAlgn="auto">
              <a:spcBef>
                <a:spcPts val="0"/>
              </a:spcBef>
              <a:spcAft>
                <a:spcPts val="600"/>
              </a:spcAft>
              <a:buClr>
                <a:srgbClr val="747480"/>
              </a:buClr>
              <a:buFont typeface="Wingdings" panose="05000000000000000000" pitchFamily="2" charset="2"/>
              <a:buChar char="ü"/>
            </a:pPr>
            <a:r>
              <a:rPr kumimoji="1" lang="ja-JP" altLang="en-US" sz="1400">
                <a:solidFill>
                  <a:srgbClr val="2E2E38"/>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400">
                <a:solidFill>
                  <a:srgbClr val="2E2E38"/>
                </a:solidFill>
                <a:latin typeface="Meiryo UI" panose="020B0604030504040204" pitchFamily="50" charset="-128"/>
                <a:ea typeface="Meiryo UI" panose="020B0604030504040204" pitchFamily="50" charset="-128"/>
                <a:sym typeface="Meiryo UI" panose="020B0604030504040204" pitchFamily="50" charset="-128"/>
              </a:rPr>
              <a:t>デジタル実装に向けた</a:t>
            </a:r>
            <a:r>
              <a:rPr kumimoji="1" lang="ja-JP" altLang="en-US" sz="1400">
                <a:solidFill>
                  <a:srgbClr val="2E2E38"/>
                </a:solidFill>
                <a:latin typeface="Meiryo UI" panose="020B0604030504040204" pitchFamily="50" charset="-128"/>
                <a:ea typeface="Meiryo UI" panose="020B0604030504040204" pitchFamily="50" charset="-128"/>
                <a:sym typeface="Meiryo UI" panose="020B0604030504040204" pitchFamily="50" charset="-128"/>
              </a:rPr>
              <a:t>分析ナビゲーション」を活用することで、地域課題の状況を踏まえたデジタル実装</a:t>
            </a:r>
            <a:r>
              <a:rPr lang="ja-JP" altLang="en-US" sz="1400">
                <a:solidFill>
                  <a:srgbClr val="2E2E38"/>
                </a:solidFill>
                <a:latin typeface="Meiryo UI" panose="020B0604030504040204" pitchFamily="50" charset="-128"/>
                <a:ea typeface="Meiryo UI" panose="020B0604030504040204" pitchFamily="50" charset="-128"/>
                <a:sym typeface="Meiryo UI" panose="020B0604030504040204" pitchFamily="50" charset="-128"/>
              </a:rPr>
              <a:t>の検討</a:t>
            </a:r>
            <a:r>
              <a:rPr kumimoji="1" lang="ja-JP" altLang="en-US" sz="1400">
                <a:solidFill>
                  <a:srgbClr val="2E2E38"/>
                </a:solidFill>
                <a:latin typeface="Meiryo UI" panose="020B0604030504040204" pitchFamily="50" charset="-128"/>
                <a:ea typeface="Meiryo UI" panose="020B0604030504040204" pitchFamily="50" charset="-128"/>
                <a:sym typeface="Meiryo UI" panose="020B0604030504040204" pitchFamily="50" charset="-128"/>
              </a:rPr>
              <a:t>ができます</a:t>
            </a:r>
            <a:endParaRPr lang="en-US" altLang="ja-JP" sz="1400">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47" name="矢印: 右 13">
            <a:extLst>
              <a:ext uri="{FF2B5EF4-FFF2-40B4-BE49-F238E27FC236}">
                <a16:creationId xmlns:a16="http://schemas.microsoft.com/office/drawing/2014/main" id="{FBA4E506-BBD2-402D-8258-3A59451C9189}"/>
              </a:ext>
            </a:extLst>
          </p:cNvPr>
          <p:cNvSpPr/>
          <p:nvPr/>
        </p:nvSpPr>
        <p:spPr>
          <a:xfrm>
            <a:off x="4991859" y="2762986"/>
            <a:ext cx="742192" cy="3779357"/>
          </a:xfrm>
          <a:prstGeom prst="rightArrow">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fontAlgn="auto">
              <a:spcBef>
                <a:spcPts val="0"/>
              </a:spcBef>
              <a:spcAft>
                <a:spcPts val="0"/>
              </a:spcAft>
              <a:buClr>
                <a:srgbClr val="7F7F7F"/>
              </a:buClr>
            </a:pPr>
            <a:endParaRPr kumimoji="0" lang="ja-JP" altLang="en-US" sz="1200" kern="0">
              <a:latin typeface="Meiryo UI" panose="020B0604030504040204" pitchFamily="50" charset="-128"/>
              <a:ea typeface="Meiryo UI" panose="020B0604030504040204" pitchFamily="50" charset="-128"/>
              <a:sym typeface="Meiryo UI" panose="020B0604030504040204" pitchFamily="50" charset="-128"/>
            </a:endParaRPr>
          </a:p>
        </p:txBody>
      </p:sp>
      <p:sp>
        <p:nvSpPr>
          <p:cNvPr id="48" name="テキスト ボックス 47">
            <a:extLst>
              <a:ext uri="{FF2B5EF4-FFF2-40B4-BE49-F238E27FC236}">
                <a16:creationId xmlns:a16="http://schemas.microsoft.com/office/drawing/2014/main" id="{DD49A32C-6B6B-4DE8-BF05-CDFCCB3ED63F}"/>
              </a:ext>
            </a:extLst>
          </p:cNvPr>
          <p:cNvSpPr txBox="1"/>
          <p:nvPr/>
        </p:nvSpPr>
        <p:spPr>
          <a:xfrm>
            <a:off x="5311308" y="2762986"/>
            <a:ext cx="350185" cy="3779357"/>
          </a:xfrm>
          <a:prstGeom prst="rect">
            <a:avLst/>
          </a:prstGeom>
          <a:noFill/>
        </p:spPr>
        <p:txBody>
          <a:bodyPr vert="eaVert" wrap="square" lIns="108000" tIns="72000" rIns="108000" bIns="72000" rtlCol="0" anchor="t">
            <a:noAutofit/>
          </a:bodyPr>
          <a:lstStyle>
            <a:defPPr>
              <a:defRPr lang="en-US"/>
            </a:defPPr>
            <a:lvl1pPr algn="ctr" defTabSz="1043056" fontAlgn="auto">
              <a:spcBef>
                <a:spcPts val="0"/>
              </a:spcBef>
              <a:spcAft>
                <a:spcPts val="600"/>
              </a:spcAft>
              <a:buClr>
                <a:srgbClr val="747480"/>
              </a:buClr>
              <a:defRPr sz="1400">
                <a:solidFill>
                  <a:srgbClr val="2E2E38"/>
                </a:solidFill>
                <a:latin typeface="Meiryo UI"/>
                <a:ea typeface="Meiryo UI"/>
              </a:defRPr>
            </a:lvl1pPr>
          </a:lstStyle>
          <a:p>
            <a:r>
              <a:rPr lang="ja-JP" altLang="en-US">
                <a:latin typeface="Meiryo UI" panose="020B0604030504040204" pitchFamily="50" charset="-128"/>
                <a:ea typeface="Meiryo UI" panose="020B0604030504040204" pitchFamily="50" charset="-128"/>
                <a:sym typeface="Meiryo UI" panose="020B0604030504040204" pitchFamily="50" charset="-128"/>
              </a:rPr>
              <a:t>デジタル実装に向けた</a:t>
            </a:r>
            <a:endParaRPr lang="en-US" altLang="ja-JP">
              <a:latin typeface="Meiryo UI" panose="020B0604030504040204" pitchFamily="50" charset="-128"/>
              <a:ea typeface="Meiryo UI" panose="020B0604030504040204" pitchFamily="50" charset="-128"/>
              <a:sym typeface="Meiryo UI" panose="020B0604030504040204" pitchFamily="50" charset="-128"/>
            </a:endParaRPr>
          </a:p>
          <a:p>
            <a:r>
              <a:rPr lang="ja-JP" altLang="en-US">
                <a:latin typeface="Meiryo UI" panose="020B0604030504040204" pitchFamily="50" charset="-128"/>
                <a:ea typeface="Meiryo UI" panose="020B0604030504040204" pitchFamily="50" charset="-128"/>
                <a:sym typeface="Meiryo UI" panose="020B0604030504040204" pitchFamily="50" charset="-128"/>
              </a:rPr>
              <a:t>分析ナビゲーションを活用</a:t>
            </a:r>
          </a:p>
        </p:txBody>
      </p:sp>
      <p:sp>
        <p:nvSpPr>
          <p:cNvPr id="7" name="Text Placeholder 7">
            <a:extLst>
              <a:ext uri="{FF2B5EF4-FFF2-40B4-BE49-F238E27FC236}">
                <a16:creationId xmlns:a16="http://schemas.microsoft.com/office/drawing/2014/main" id="{776BCB06-A228-5030-B751-24CB419CAEC7}"/>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sym typeface="Meiryo UI" panose="020B0604030504040204" pitchFamily="50" charset="-128"/>
              </a:rPr>
              <a:t>データから地域の解決すべき課題を洗い出し、取り組むべきデジタル実装を検討する。</a:t>
            </a:r>
            <a:endParaRPr lang="en-US" altLang="ja-JP" sz="1511">
              <a:solidFill>
                <a:prstClr val="black"/>
              </a:solidFill>
              <a:sym typeface="Meiryo UI" panose="020B0604030504040204" pitchFamily="50" charset="-128"/>
            </a:endParaRPr>
          </a:p>
        </p:txBody>
      </p:sp>
      <p:sp>
        <p:nvSpPr>
          <p:cNvPr id="8" name="スライド番号プレースホルダー 4">
            <a:extLst>
              <a:ext uri="{FF2B5EF4-FFF2-40B4-BE49-F238E27FC236}">
                <a16:creationId xmlns:a16="http://schemas.microsoft.com/office/drawing/2014/main" id="{1C4B4EAA-5F6D-926B-59A8-1811FF351FC0}"/>
              </a:ext>
            </a:extLst>
          </p:cNvPr>
          <p:cNvSpPr>
            <a:spLocks noGrp="1"/>
          </p:cNvSpPr>
          <p:nvPr>
            <p:ph type="sldNum" sz="quarter" idx="12"/>
          </p:nvPr>
        </p:nvSpPr>
        <p:spPr>
          <a:xfrm>
            <a:off x="8209818" y="7194496"/>
            <a:ext cx="2495127" cy="402567"/>
          </a:xfrm>
        </p:spPr>
        <p:txBody>
          <a:bodyPr/>
          <a:lstStyle/>
          <a:p>
            <a:fld id="{E46A05B3-115D-4D5B-96FB-44B1C24AEF8C}" type="slidenum">
              <a:rPr kumimoji="1" lang="ja-JP" altLang="en-US" smtClean="0"/>
              <a:pPr/>
              <a:t>2</a:t>
            </a:fld>
            <a:endParaRPr kumimoji="1" lang="ja-JP" altLang="en-US"/>
          </a:p>
        </p:txBody>
      </p:sp>
    </p:spTree>
    <p:extLst>
      <p:ext uri="{BB962C8B-B14F-4D97-AF65-F5344CB8AC3E}">
        <p14:creationId xmlns:p14="http://schemas.microsoft.com/office/powerpoint/2010/main" val="421945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A962626-B662-128C-225B-8847E103F5FD}"/>
              </a:ext>
            </a:extLst>
          </p:cNvPr>
          <p:cNvSpPr>
            <a:spLocks noGrp="1"/>
          </p:cNvSpPr>
          <p:nvPr>
            <p:ph type="title"/>
          </p:nvPr>
        </p:nvSpPr>
        <p:spPr/>
        <p:txBody>
          <a:bodyPr vert="horz"/>
          <a:lstStyle/>
          <a:p>
            <a:r>
              <a:rPr lang="ja-JP" altLang="en-US"/>
              <a:t>分析の全体像</a:t>
            </a:r>
          </a:p>
        </p:txBody>
      </p:sp>
      <p:cxnSp>
        <p:nvCxnSpPr>
          <p:cNvPr id="42" name="直線コネクタ 31">
            <a:extLst>
              <a:ext uri="{FF2B5EF4-FFF2-40B4-BE49-F238E27FC236}">
                <a16:creationId xmlns:a16="http://schemas.microsoft.com/office/drawing/2014/main" id="{F18DAC2A-2009-49D9-8E98-3E687F9A6E0E}"/>
              </a:ext>
            </a:extLst>
          </p:cNvPr>
          <p:cNvCxnSpPr>
            <a:cxnSpLocks/>
          </p:cNvCxnSpPr>
          <p:nvPr/>
        </p:nvCxnSpPr>
        <p:spPr bwMode="gray">
          <a:xfrm>
            <a:off x="438149" y="1746367"/>
            <a:ext cx="284290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テキスト ボックス 32">
            <a:extLst>
              <a:ext uri="{FF2B5EF4-FFF2-40B4-BE49-F238E27FC236}">
                <a16:creationId xmlns:a16="http://schemas.microsoft.com/office/drawing/2014/main" id="{2912B015-644A-4075-B93F-1D04A65626D5}"/>
              </a:ext>
            </a:extLst>
          </p:cNvPr>
          <p:cNvSpPr txBox="1"/>
          <p:nvPr/>
        </p:nvSpPr>
        <p:spPr bwMode="gray">
          <a:xfrm>
            <a:off x="1360813" y="1620737"/>
            <a:ext cx="997580" cy="215444"/>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分析フロー</a:t>
            </a:r>
          </a:p>
        </p:txBody>
      </p:sp>
      <p:sp>
        <p:nvSpPr>
          <p:cNvPr id="44" name="Arrow: Pentagon 19">
            <a:extLst>
              <a:ext uri="{FF2B5EF4-FFF2-40B4-BE49-F238E27FC236}">
                <a16:creationId xmlns:a16="http://schemas.microsoft.com/office/drawing/2014/main" id="{FE2BCB82-C899-41EA-88DC-1B8C018907DD}"/>
              </a:ext>
            </a:extLst>
          </p:cNvPr>
          <p:cNvSpPr/>
          <p:nvPr/>
        </p:nvSpPr>
        <p:spPr>
          <a:xfrm rot="5400000">
            <a:off x="67354" y="3404761"/>
            <a:ext cx="2198914" cy="1457325"/>
          </a:xfrm>
          <a:prstGeom prst="homePlate">
            <a:avLst>
              <a:gd name="adj" fmla="val 13685"/>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400" b="1">
                <a:solidFill>
                  <a:schemeClr val="bg1"/>
                </a:solidFill>
                <a:latin typeface="Meiryo UI" panose="020B0604030504040204" pitchFamily="50" charset="-128"/>
                <a:ea typeface="Meiryo UI" panose="020B0604030504040204" pitchFamily="50" charset="-128"/>
                <a:sym typeface="Meiryo UI" panose="020B0604030504040204" pitchFamily="50" charset="-128"/>
              </a:rPr>
              <a:t>デジタル実装事業</a:t>
            </a:r>
            <a:endParaRPr lang="en-US" altLang="ja-JP" sz="1400" b="1">
              <a:solidFill>
                <a:schemeClr val="bg1"/>
              </a:solidFill>
              <a:latin typeface="Meiryo UI" panose="020B0604030504040204" pitchFamily="50" charset="-128"/>
              <a:ea typeface="Meiryo UI" panose="020B0604030504040204" pitchFamily="50" charset="-128"/>
              <a:sym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400" b="1">
                <a:solidFill>
                  <a:schemeClr val="bg1"/>
                </a:solidFill>
                <a:latin typeface="Meiryo UI" panose="020B0604030504040204" pitchFamily="50" charset="-128"/>
                <a:ea typeface="Meiryo UI" panose="020B0604030504040204" pitchFamily="50" charset="-128"/>
                <a:sym typeface="Meiryo UI" panose="020B0604030504040204" pitchFamily="50" charset="-128"/>
              </a:rPr>
              <a:t>を検討する</a:t>
            </a:r>
            <a:endParaRPr kumimoji="1" lang="ja-JP" altLang="en-US" sz="14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cxnSp>
        <p:nvCxnSpPr>
          <p:cNvPr id="29" name="直線コネクタ 27">
            <a:extLst>
              <a:ext uri="{FF2B5EF4-FFF2-40B4-BE49-F238E27FC236}">
                <a16:creationId xmlns:a16="http://schemas.microsoft.com/office/drawing/2014/main" id="{728B3E02-1D0B-421E-9456-EE21A6BB5C3B}"/>
              </a:ext>
            </a:extLst>
          </p:cNvPr>
          <p:cNvCxnSpPr>
            <a:cxnSpLocks/>
          </p:cNvCxnSpPr>
          <p:nvPr/>
        </p:nvCxnSpPr>
        <p:spPr bwMode="gray">
          <a:xfrm>
            <a:off x="3340121" y="1746367"/>
            <a:ext cx="424930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DB510D1-EEFE-40FF-A946-A63DF0793D1B}"/>
              </a:ext>
            </a:extLst>
          </p:cNvPr>
          <p:cNvSpPr txBox="1"/>
          <p:nvPr/>
        </p:nvSpPr>
        <p:spPr bwMode="gray">
          <a:xfrm>
            <a:off x="4950321" y="1626142"/>
            <a:ext cx="1028907" cy="215444"/>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分析の概要</a:t>
            </a:r>
          </a:p>
        </p:txBody>
      </p:sp>
      <p:sp>
        <p:nvSpPr>
          <p:cNvPr id="32" name="正方形/長方形 25">
            <a:extLst>
              <a:ext uri="{FF2B5EF4-FFF2-40B4-BE49-F238E27FC236}">
                <a16:creationId xmlns:a16="http://schemas.microsoft.com/office/drawing/2014/main" id="{99BFAD4F-5EC0-422F-B278-234A12587132}"/>
              </a:ext>
            </a:extLst>
          </p:cNvPr>
          <p:cNvSpPr/>
          <p:nvPr/>
        </p:nvSpPr>
        <p:spPr>
          <a:xfrm>
            <a:off x="3340113" y="3033965"/>
            <a:ext cx="4249307" cy="1076550"/>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base" latinLnBrk="0" hangingPunct="1">
              <a:lnSpc>
                <a:spcPct val="100000"/>
              </a:lnSpc>
              <a:spcBef>
                <a:spcPct val="0"/>
              </a:spcBef>
              <a:spcAft>
                <a:spcPct val="0"/>
              </a:spcAft>
              <a:buClr>
                <a:schemeClr val="accent6"/>
              </a:buClr>
              <a:buSzTx/>
              <a:buFont typeface="Arial" panose="020B0604020202020204" pitchFamily="34" charset="0"/>
              <a:buChar char="•"/>
              <a:tabLst/>
              <a:defRPr/>
            </a:pPr>
            <a:r>
              <a:rPr lang="ja-JP" altLang="en-US" sz="1200">
                <a:solidFill>
                  <a:srgbClr val="2E2E38"/>
                </a:solidFill>
                <a:latin typeface="Meiryo UI" panose="020B0604030504040204" pitchFamily="50" charset="-128"/>
                <a:ea typeface="Meiryo UI" panose="020B0604030504040204" pitchFamily="50" charset="-128"/>
                <a:sym typeface="Meiryo UI" panose="020B0604030504040204" pitchFamily="50" charset="-128"/>
              </a:rPr>
              <a:t>特定した注力分野において、自地域のデジタル実装の進捗状況を客観的に把握することで、該当分野における社会課題解決・魅力向上のためにデジタル実装を活用できているか把握する。</a:t>
            </a:r>
          </a:p>
        </p:txBody>
      </p:sp>
      <p:cxnSp>
        <p:nvCxnSpPr>
          <p:cNvPr id="45" name="直線コネクタ 124">
            <a:extLst>
              <a:ext uri="{FF2B5EF4-FFF2-40B4-BE49-F238E27FC236}">
                <a16:creationId xmlns:a16="http://schemas.microsoft.com/office/drawing/2014/main" id="{E695AD61-A76A-45C1-9C83-9CA7158C4A0E}"/>
              </a:ext>
            </a:extLst>
          </p:cNvPr>
          <p:cNvCxnSpPr>
            <a:cxnSpLocks/>
          </p:cNvCxnSpPr>
          <p:nvPr/>
        </p:nvCxnSpPr>
        <p:spPr bwMode="gray">
          <a:xfrm>
            <a:off x="7648487" y="1746367"/>
            <a:ext cx="24861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127">
            <a:extLst>
              <a:ext uri="{FF2B5EF4-FFF2-40B4-BE49-F238E27FC236}">
                <a16:creationId xmlns:a16="http://schemas.microsoft.com/office/drawing/2014/main" id="{69AE4849-A56D-4D36-845D-B9DA516E86F4}"/>
              </a:ext>
            </a:extLst>
          </p:cNvPr>
          <p:cNvSpPr txBox="1"/>
          <p:nvPr/>
        </p:nvSpPr>
        <p:spPr bwMode="gray">
          <a:xfrm>
            <a:off x="8412251" y="1621967"/>
            <a:ext cx="958584" cy="215444"/>
          </a:xfrm>
          <a:prstGeom prst="rect">
            <a:avLst/>
          </a:prstGeom>
          <a:solidFill>
            <a:schemeClr val="bg1"/>
          </a:solidFill>
        </p:spPr>
        <p:txBody>
          <a:bodyPr wrap="square" lIns="0" tIns="0" rIns="0" bIns="0" rtlCol="0">
            <a:spAutoFit/>
          </a:bodyP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分析データ</a:t>
            </a:r>
            <a:endPar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56" name="正方形/長方形 26">
            <a:extLst>
              <a:ext uri="{FF2B5EF4-FFF2-40B4-BE49-F238E27FC236}">
                <a16:creationId xmlns:a16="http://schemas.microsoft.com/office/drawing/2014/main" id="{62BAC2E9-38A8-4090-B267-792AA9F53729}"/>
              </a:ext>
            </a:extLst>
          </p:cNvPr>
          <p:cNvSpPr/>
          <p:nvPr/>
        </p:nvSpPr>
        <p:spPr>
          <a:xfrm>
            <a:off x="7648479" y="1911603"/>
            <a:ext cx="2486113" cy="107461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indent="-171450" fontAlgn="base">
              <a:spcBef>
                <a:spcPct val="0"/>
              </a:spcBef>
              <a:spcAft>
                <a:spcPct val="0"/>
              </a:spcAft>
              <a:buClr>
                <a:srgbClr val="747480"/>
              </a:buClr>
              <a:buFont typeface="Arial" panose="020B0604020202020204" pitchFamily="34" charset="0"/>
              <a:buChar char="•"/>
            </a:pPr>
            <a:r>
              <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3"/>
              </a:rPr>
              <a:t>RAIDA</a:t>
            </a:r>
            <a:r>
              <a:rPr lang="ja-JP" altLang="en-US"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3"/>
              </a:rPr>
              <a:t>「デジタル実装」</a:t>
            </a:r>
            <a:r>
              <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3"/>
              </a:rPr>
              <a:t>-</a:t>
            </a:r>
            <a:r>
              <a:rPr lang="ja-JP" altLang="en-US"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3"/>
              </a:rPr>
              <a:t>地域課題の状況</a:t>
            </a:r>
            <a:endPar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a:p>
            <a:pPr marL="171450" indent="-171450">
              <a:buClr>
                <a:srgbClr val="747480"/>
              </a:buClr>
              <a:buFont typeface="Arial" panose="020B0604020202020204" pitchFamily="34" charset="0"/>
              <a:buChar char="•"/>
            </a:pPr>
            <a:r>
              <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4"/>
              </a:rPr>
              <a:t>RAIDA</a:t>
            </a:r>
            <a:r>
              <a:rPr lang="ja-JP" altLang="en-US"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4"/>
              </a:rPr>
              <a:t>「デジタル実装」</a:t>
            </a:r>
            <a:r>
              <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4"/>
              </a:rPr>
              <a:t>-</a:t>
            </a:r>
            <a:r>
              <a:rPr lang="ja-JP" altLang="en-US"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4"/>
              </a:rPr>
              <a:t>デジタル実装に関する課題の状況</a:t>
            </a:r>
            <a:endPar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57" name="正方形/長方形 25">
            <a:extLst>
              <a:ext uri="{FF2B5EF4-FFF2-40B4-BE49-F238E27FC236}">
                <a16:creationId xmlns:a16="http://schemas.microsoft.com/office/drawing/2014/main" id="{EB7D9D69-B1FA-4F0D-9C45-21B75DAB8E6C}"/>
              </a:ext>
            </a:extLst>
          </p:cNvPr>
          <p:cNvSpPr/>
          <p:nvPr/>
        </p:nvSpPr>
        <p:spPr>
          <a:xfrm>
            <a:off x="7648479" y="3033965"/>
            <a:ext cx="2486113" cy="107654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indent="-171450" fontAlgn="base">
              <a:spcBef>
                <a:spcPct val="0"/>
              </a:spcBef>
              <a:spcAft>
                <a:spcPct val="0"/>
              </a:spcAft>
              <a:buClr>
                <a:srgbClr val="747480"/>
              </a:buClr>
              <a:buFont typeface="Arial" panose="020B0604020202020204" pitchFamily="34" charset="0"/>
              <a:buChar char="•"/>
            </a:pPr>
            <a:r>
              <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4"/>
              </a:rPr>
              <a:t>RAIDA</a:t>
            </a:r>
            <a:r>
              <a:rPr lang="ja-JP" altLang="en-US"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4"/>
              </a:rPr>
              <a:t>「デジタル実装」</a:t>
            </a:r>
            <a:r>
              <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4"/>
              </a:rPr>
              <a:t>-</a:t>
            </a:r>
            <a:r>
              <a:rPr lang="ja-JP" altLang="en-US"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4"/>
              </a:rPr>
              <a:t>交付金を活用したデジタル実装状況</a:t>
            </a:r>
            <a:endPar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5" name="Rectangle 7">
            <a:extLst>
              <a:ext uri="{FF2B5EF4-FFF2-40B4-BE49-F238E27FC236}">
                <a16:creationId xmlns:a16="http://schemas.microsoft.com/office/drawing/2014/main" id="{404BA3A7-6B76-8E66-C28B-529D82199CCA}"/>
              </a:ext>
            </a:extLst>
          </p:cNvPr>
          <p:cNvSpPr/>
          <p:nvPr/>
        </p:nvSpPr>
        <p:spPr>
          <a:xfrm rot="5400000">
            <a:off x="2096566" y="2919778"/>
            <a:ext cx="1064054" cy="130492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R="0" lvl="0"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400" b="1" i="0" u="none" strike="noStrike" kern="120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sym typeface="Meiryo UI" panose="020B0604030504040204" pitchFamily="50" charset="-128"/>
              </a:rPr>
              <a:t>デジタル実装の進捗状況の把握</a:t>
            </a:r>
          </a:p>
        </p:txBody>
      </p:sp>
      <p:sp>
        <p:nvSpPr>
          <p:cNvPr id="6" name="Rectangle 7">
            <a:extLst>
              <a:ext uri="{FF2B5EF4-FFF2-40B4-BE49-F238E27FC236}">
                <a16:creationId xmlns:a16="http://schemas.microsoft.com/office/drawing/2014/main" id="{818900A9-FC11-BC63-F2FF-122CE547DC65}"/>
              </a:ext>
            </a:extLst>
          </p:cNvPr>
          <p:cNvSpPr/>
          <p:nvPr/>
        </p:nvSpPr>
        <p:spPr>
          <a:xfrm rot="5400000">
            <a:off x="2096568" y="4048390"/>
            <a:ext cx="1064053" cy="130492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R="0" lvl="0"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400" b="1" i="0" u="none" strike="noStrike" kern="120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sym typeface="Meiryo UI" panose="020B0604030504040204" pitchFamily="50" charset="-128"/>
              </a:rPr>
              <a:t>デジタル実装の事業内容の検討</a:t>
            </a:r>
          </a:p>
        </p:txBody>
      </p:sp>
      <p:sp>
        <p:nvSpPr>
          <p:cNvPr id="7" name="正方形/長方形 25">
            <a:extLst>
              <a:ext uri="{FF2B5EF4-FFF2-40B4-BE49-F238E27FC236}">
                <a16:creationId xmlns:a16="http://schemas.microsoft.com/office/drawing/2014/main" id="{F21B7735-8F9C-8BDA-FFCA-4C18172FFCC2}"/>
              </a:ext>
            </a:extLst>
          </p:cNvPr>
          <p:cNvSpPr/>
          <p:nvPr/>
        </p:nvSpPr>
        <p:spPr>
          <a:xfrm>
            <a:off x="3340113" y="4168826"/>
            <a:ext cx="4249307" cy="107654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base" latinLnBrk="0" hangingPunct="1">
              <a:lnSpc>
                <a:spcPct val="100000"/>
              </a:lnSpc>
              <a:spcBef>
                <a:spcPct val="0"/>
              </a:spcBef>
              <a:spcAft>
                <a:spcPct val="0"/>
              </a:spcAft>
              <a:buClr>
                <a:schemeClr val="accent6"/>
              </a:buClr>
              <a:buSzTx/>
              <a:buFont typeface="Arial" panose="020B0604020202020204" pitchFamily="34" charset="0"/>
              <a:buChar char="•"/>
              <a:tabLst/>
              <a:defRPr/>
            </a:pPr>
            <a:r>
              <a:rPr lang="ja-JP" altLang="en-US" sz="1200">
                <a:solidFill>
                  <a:srgbClr val="2E2E38"/>
                </a:solidFill>
                <a:latin typeface="Meiryo UI" panose="020B0604030504040204" pitchFamily="50" charset="-128"/>
                <a:ea typeface="Meiryo UI" panose="020B0604030504040204" pitchFamily="50" charset="-128"/>
                <a:sym typeface="Meiryo UI" panose="020B0604030504040204" pitchFamily="50" charset="-128"/>
              </a:rPr>
              <a:t>特定した注力分野において、他地域の事例を参考にしながら実現可能なデジタル実装の事業内容を検討する。</a:t>
            </a:r>
            <a:endParaRPr lang="en-US" altLang="ja-JP" sz="1200">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a:p>
            <a:pPr marL="171450" marR="0" lvl="0" indent="-171450" algn="l" defTabSz="914400" rtl="0" eaLnBrk="1" fontAlgn="base" latinLnBrk="0" hangingPunct="1">
              <a:lnSpc>
                <a:spcPct val="100000"/>
              </a:lnSpc>
              <a:spcBef>
                <a:spcPct val="0"/>
              </a:spcBef>
              <a:spcAft>
                <a:spcPct val="0"/>
              </a:spcAft>
              <a:buClr>
                <a:schemeClr val="accent6"/>
              </a:buClr>
              <a:buSzTx/>
              <a:buFont typeface="Arial" panose="020B0604020202020204" pitchFamily="34" charset="0"/>
              <a:buChar char="•"/>
              <a:tabLst/>
              <a:defRPr/>
            </a:pPr>
            <a:r>
              <a:rPr lang="ja-JP" altLang="en-US" sz="1200">
                <a:solidFill>
                  <a:srgbClr val="2E2E38"/>
                </a:solidFill>
                <a:latin typeface="Meiryo UI" panose="020B0604030504040204" pitchFamily="50" charset="-128"/>
                <a:ea typeface="Meiryo UI" panose="020B0604030504040204" pitchFamily="50" charset="-128"/>
                <a:sym typeface="Meiryo UI" panose="020B0604030504040204" pitchFamily="50" charset="-128"/>
              </a:rPr>
              <a:t>特定した注力分野において、デジタル実装有無による地域課題の状況を比較することで、デジタル実装による社会課題解決・魅力向上の可能性を把握する。</a:t>
            </a:r>
          </a:p>
        </p:txBody>
      </p:sp>
      <p:sp>
        <p:nvSpPr>
          <p:cNvPr id="2" name="Oval 1">
            <a:extLst>
              <a:ext uri="{FF2B5EF4-FFF2-40B4-BE49-F238E27FC236}">
                <a16:creationId xmlns:a16="http://schemas.microsoft.com/office/drawing/2014/main" id="{3A99150D-C0CB-4933-A34C-600C2FCE12FE}"/>
              </a:ext>
            </a:extLst>
          </p:cNvPr>
          <p:cNvSpPr/>
          <p:nvPr/>
        </p:nvSpPr>
        <p:spPr>
          <a:xfrm>
            <a:off x="438147" y="6361488"/>
            <a:ext cx="2842909" cy="504202"/>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buClr>
                <a:schemeClr val="accent1"/>
              </a:buClr>
            </a:pPr>
            <a:r>
              <a:rPr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地域課題の状況を</a:t>
            </a:r>
            <a:r>
              <a:rPr kumimoji="1"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踏まえたデジタル実装の検討・</a:t>
            </a:r>
            <a:endParaRPr kumimoji="1" lang="en-US" altLang="ja-JP" sz="12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lgn="ctr">
              <a:buClr>
                <a:schemeClr val="accent1"/>
              </a:buClr>
            </a:pPr>
            <a:r>
              <a:rPr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デジタル実装</a:t>
            </a:r>
            <a:r>
              <a:rPr kumimoji="1"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効果の検証</a:t>
            </a:r>
          </a:p>
        </p:txBody>
      </p:sp>
      <p:sp>
        <p:nvSpPr>
          <p:cNvPr id="12" name="Text Placeholder 7">
            <a:extLst>
              <a:ext uri="{FF2B5EF4-FFF2-40B4-BE49-F238E27FC236}">
                <a16:creationId xmlns:a16="http://schemas.microsoft.com/office/drawing/2014/main" id="{147AEF7F-E3D9-68FF-436D-A011808F44C5}"/>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sym typeface="Meiryo UI" panose="020B0604030504040204" pitchFamily="50" charset="-128"/>
              </a:rPr>
              <a:t>ステップに沿って分析を行うことで、地域課題の状況を踏まえたデジタル実装の検討、及び、デジタル実装効果の検証を実施する。</a:t>
            </a:r>
          </a:p>
        </p:txBody>
      </p:sp>
      <p:sp>
        <p:nvSpPr>
          <p:cNvPr id="13" name="スライド番号プレースホルダー 4">
            <a:extLst>
              <a:ext uri="{FF2B5EF4-FFF2-40B4-BE49-F238E27FC236}">
                <a16:creationId xmlns:a16="http://schemas.microsoft.com/office/drawing/2014/main" id="{0EE1A7EB-2ABC-73FB-A330-FF8A7644BD6B}"/>
              </a:ext>
            </a:extLst>
          </p:cNvPr>
          <p:cNvSpPr>
            <a:spLocks noGrp="1"/>
          </p:cNvSpPr>
          <p:nvPr>
            <p:ph type="sldNum" sz="quarter" idx="12"/>
          </p:nvPr>
        </p:nvSpPr>
        <p:spPr>
          <a:xfrm>
            <a:off x="8209818" y="7194496"/>
            <a:ext cx="2495127" cy="402567"/>
          </a:xfrm>
        </p:spPr>
        <p:txBody>
          <a:bodyPr/>
          <a:lstStyle/>
          <a:p>
            <a:fld id="{E46A05B3-115D-4D5B-96FB-44B1C24AEF8C}" type="slidenum">
              <a:rPr kumimoji="1" lang="ja-JP" altLang="en-US" smtClean="0"/>
              <a:pPr/>
              <a:t>3</a:t>
            </a:fld>
            <a:endParaRPr kumimoji="1" lang="ja-JP" altLang="en-US"/>
          </a:p>
        </p:txBody>
      </p:sp>
      <p:sp>
        <p:nvSpPr>
          <p:cNvPr id="14" name="Arrow: Pentagon 19">
            <a:extLst>
              <a:ext uri="{FF2B5EF4-FFF2-40B4-BE49-F238E27FC236}">
                <a16:creationId xmlns:a16="http://schemas.microsoft.com/office/drawing/2014/main" id="{3D72A04A-92FF-981B-58B5-35F8FC3E00B0}"/>
              </a:ext>
            </a:extLst>
          </p:cNvPr>
          <p:cNvSpPr/>
          <p:nvPr/>
        </p:nvSpPr>
        <p:spPr>
          <a:xfrm rot="5400000">
            <a:off x="1327577" y="1022175"/>
            <a:ext cx="1064052" cy="2842910"/>
          </a:xfrm>
          <a:prstGeom prst="homePlate">
            <a:avLst>
              <a:gd name="adj" fmla="val 20408"/>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4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sym typeface="Meiryo UI" panose="020B0604030504040204" pitchFamily="50" charset="-128"/>
              </a:rPr>
              <a:t>地域の社会課題解決・魅力向上</a:t>
            </a:r>
            <a:endParaRPr kumimoji="1" lang="en-US" altLang="ja-JP" sz="14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kumimoji="1" lang="ja-JP" altLang="en-US" sz="14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sym typeface="Meiryo UI" panose="020B0604030504040204" pitchFamily="50" charset="-128"/>
              </a:rPr>
              <a:t>に向けた注力分野を特定する</a:t>
            </a:r>
          </a:p>
        </p:txBody>
      </p:sp>
      <p:sp>
        <p:nvSpPr>
          <p:cNvPr id="15" name="Arrow: Pentagon 19">
            <a:extLst>
              <a:ext uri="{FF2B5EF4-FFF2-40B4-BE49-F238E27FC236}">
                <a16:creationId xmlns:a16="http://schemas.microsoft.com/office/drawing/2014/main" id="{59C68B69-B25A-BE08-56E0-B036C5AE6E1D}"/>
              </a:ext>
            </a:extLst>
          </p:cNvPr>
          <p:cNvSpPr/>
          <p:nvPr/>
        </p:nvSpPr>
        <p:spPr>
          <a:xfrm rot="5400000">
            <a:off x="1327577" y="4408007"/>
            <a:ext cx="1064052" cy="2842910"/>
          </a:xfrm>
          <a:prstGeom prst="homePlate">
            <a:avLst>
              <a:gd name="adj" fmla="val 20408"/>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108000" tIns="72000" rIns="108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400" b="1">
                <a:solidFill>
                  <a:schemeClr val="bg1"/>
                </a:solidFill>
                <a:latin typeface="Meiryo UI" panose="020B0604030504040204" pitchFamily="50" charset="-128"/>
                <a:ea typeface="Meiryo UI" panose="020B0604030504040204" pitchFamily="50" charset="-128"/>
                <a:sym typeface="Meiryo UI" panose="020B0604030504040204" pitchFamily="50" charset="-128"/>
              </a:rPr>
              <a:t>デジタル実装の効果を検証する</a:t>
            </a:r>
            <a:endParaRPr kumimoji="1" lang="ja-JP" altLang="en-US" sz="14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6" name="正方形/長方形 25">
            <a:extLst>
              <a:ext uri="{FF2B5EF4-FFF2-40B4-BE49-F238E27FC236}">
                <a16:creationId xmlns:a16="http://schemas.microsoft.com/office/drawing/2014/main" id="{BDD6931F-0D30-DDDD-F4B3-470C8B75C8CD}"/>
              </a:ext>
            </a:extLst>
          </p:cNvPr>
          <p:cNvSpPr/>
          <p:nvPr/>
        </p:nvSpPr>
        <p:spPr>
          <a:xfrm>
            <a:off x="7648479" y="4168827"/>
            <a:ext cx="2486113" cy="107654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indent="-171450">
              <a:buClr>
                <a:srgbClr val="747480"/>
              </a:buClr>
              <a:buFont typeface="Arial" panose="020B0604020202020204" pitchFamily="34" charset="0"/>
              <a:buChar char="•"/>
            </a:pPr>
            <a:r>
              <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4"/>
              </a:rPr>
              <a:t>RAIDA</a:t>
            </a:r>
            <a:r>
              <a:rPr lang="ja-JP" altLang="en-US"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4"/>
              </a:rPr>
              <a:t>「デジタル実装」</a:t>
            </a:r>
            <a:r>
              <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4"/>
              </a:rPr>
              <a:t>-</a:t>
            </a:r>
            <a:r>
              <a:rPr lang="ja-JP" altLang="en-US"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4"/>
              </a:rPr>
              <a:t>交付金を活用したデジタル実装状況</a:t>
            </a:r>
            <a:endPar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a:p>
            <a:pPr marL="171450" indent="-171450" fontAlgn="base">
              <a:spcBef>
                <a:spcPct val="0"/>
              </a:spcBef>
              <a:spcAft>
                <a:spcPct val="0"/>
              </a:spcAft>
              <a:buClr>
                <a:srgbClr val="747480"/>
              </a:buClr>
              <a:buFont typeface="Arial" panose="020B0604020202020204" pitchFamily="34" charset="0"/>
              <a:buChar char="•"/>
            </a:pPr>
            <a:r>
              <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5"/>
              </a:rPr>
              <a:t>RAIDA</a:t>
            </a:r>
            <a:r>
              <a:rPr lang="ja-JP" altLang="en-US"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5"/>
              </a:rPr>
              <a:t>「デジタル実装」</a:t>
            </a:r>
            <a:r>
              <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5"/>
              </a:rPr>
              <a:t>-</a:t>
            </a:r>
            <a:r>
              <a:rPr lang="ja-JP" altLang="en-US"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5"/>
              </a:rPr>
              <a:t>全国のデジタル実装事例</a:t>
            </a:r>
            <a:endParaRPr lang="en-US" altLang="ja-JP" sz="1200" dirty="0">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7" name="正方形/長方形 25">
            <a:extLst>
              <a:ext uri="{FF2B5EF4-FFF2-40B4-BE49-F238E27FC236}">
                <a16:creationId xmlns:a16="http://schemas.microsoft.com/office/drawing/2014/main" id="{47DAD181-126A-9163-281E-FF6D927A282B}"/>
              </a:ext>
            </a:extLst>
          </p:cNvPr>
          <p:cNvSpPr/>
          <p:nvPr/>
        </p:nvSpPr>
        <p:spPr>
          <a:xfrm>
            <a:off x="3340113" y="1911603"/>
            <a:ext cx="4249307" cy="1076550"/>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base" latinLnBrk="0" hangingPunct="1">
              <a:lnSpc>
                <a:spcPct val="100000"/>
              </a:lnSpc>
              <a:spcBef>
                <a:spcPct val="0"/>
              </a:spcBef>
              <a:spcAft>
                <a:spcPct val="0"/>
              </a:spcAft>
              <a:buClr>
                <a:schemeClr val="accent6"/>
              </a:buClr>
              <a:buSzTx/>
              <a:buFont typeface="Arial" panose="020B0604020202020204" pitchFamily="34" charset="0"/>
              <a:buChar char="•"/>
              <a:tabLst/>
              <a:defRPr/>
            </a:pPr>
            <a:r>
              <a:rPr lang="ja-JP" altLang="en-US" sz="1200">
                <a:solidFill>
                  <a:srgbClr val="2E2E38"/>
                </a:solidFill>
                <a:latin typeface="Meiryo UI" panose="020B0604030504040204" pitchFamily="50" charset="-128"/>
                <a:ea typeface="Meiryo UI" panose="020B0604030504040204" pitchFamily="50" charset="-128"/>
                <a:sym typeface="Meiryo UI" panose="020B0604030504040204" pitchFamily="50" charset="-128"/>
              </a:rPr>
              <a:t>デジタル実装の各分野・サービスの背景となる課題の状況について、周辺の団体、類似団体、都道府県の団体、及び、全国の団体と比較しながら分析することで、地域として今後注力する分野を特定する。</a:t>
            </a:r>
          </a:p>
        </p:txBody>
      </p:sp>
      <p:sp>
        <p:nvSpPr>
          <p:cNvPr id="18" name="正方形/長方形 25">
            <a:extLst>
              <a:ext uri="{FF2B5EF4-FFF2-40B4-BE49-F238E27FC236}">
                <a16:creationId xmlns:a16="http://schemas.microsoft.com/office/drawing/2014/main" id="{EDD992DD-4601-E125-CF35-53DC760A4742}"/>
              </a:ext>
            </a:extLst>
          </p:cNvPr>
          <p:cNvSpPr/>
          <p:nvPr/>
        </p:nvSpPr>
        <p:spPr>
          <a:xfrm>
            <a:off x="3340113" y="5299962"/>
            <a:ext cx="4249307" cy="1076550"/>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base" latinLnBrk="0" hangingPunct="1">
              <a:lnSpc>
                <a:spcPct val="100000"/>
              </a:lnSpc>
              <a:spcBef>
                <a:spcPct val="0"/>
              </a:spcBef>
              <a:spcAft>
                <a:spcPct val="0"/>
              </a:spcAft>
              <a:buClr>
                <a:schemeClr val="accent6"/>
              </a:buClr>
              <a:buSzTx/>
              <a:buFont typeface="Arial" panose="020B0604020202020204" pitchFamily="34" charset="0"/>
              <a:buChar char="•"/>
              <a:tabLst/>
              <a:defRPr/>
            </a:pPr>
            <a:r>
              <a:rPr lang="ja-JP" altLang="en-US" sz="1200">
                <a:solidFill>
                  <a:srgbClr val="2E2E38"/>
                </a:solidFill>
                <a:latin typeface="Meiryo UI" panose="020B0604030504040204" pitchFamily="50" charset="-128"/>
                <a:ea typeface="Meiryo UI" panose="020B0604030504040204" pitchFamily="50" charset="-128"/>
                <a:sym typeface="Meiryo UI" panose="020B0604030504040204" pitchFamily="50" charset="-128"/>
              </a:rPr>
              <a:t>デジタル実装の各分野・サービスの背景となる課題の改善状況を分析することで、デジタル実装によって地域の社会課題解決・魅力向上に繋がったか検証する。</a:t>
            </a:r>
          </a:p>
        </p:txBody>
      </p:sp>
      <p:sp>
        <p:nvSpPr>
          <p:cNvPr id="19" name="正方形/長方形 25">
            <a:extLst>
              <a:ext uri="{FF2B5EF4-FFF2-40B4-BE49-F238E27FC236}">
                <a16:creationId xmlns:a16="http://schemas.microsoft.com/office/drawing/2014/main" id="{869504EC-B8D1-0217-C2A7-BCDDCE439ED9}"/>
              </a:ext>
            </a:extLst>
          </p:cNvPr>
          <p:cNvSpPr/>
          <p:nvPr/>
        </p:nvSpPr>
        <p:spPr>
          <a:xfrm>
            <a:off x="7648479" y="5293115"/>
            <a:ext cx="2486113" cy="107654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1450" indent="-171450" fontAlgn="base">
              <a:spcBef>
                <a:spcPct val="0"/>
              </a:spcBef>
              <a:spcAft>
                <a:spcPct val="0"/>
              </a:spcAft>
              <a:buClr>
                <a:srgbClr val="747480"/>
              </a:buClr>
              <a:buFont typeface="Arial" panose="020B0604020202020204" pitchFamily="34" charset="0"/>
              <a:buChar char="•"/>
            </a:pPr>
            <a:r>
              <a:rPr lang="en-US" altLang="ja-JP" sz="120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6"/>
              </a:rPr>
              <a:t>RAIDA</a:t>
            </a:r>
            <a:r>
              <a:rPr lang="ja-JP" altLang="en-US" sz="120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6"/>
              </a:rPr>
              <a:t>「デジタル実装」</a:t>
            </a:r>
            <a:r>
              <a:rPr lang="en-US" altLang="ja-JP" sz="120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6"/>
              </a:rPr>
              <a:t>-</a:t>
            </a:r>
            <a:r>
              <a:rPr lang="ja-JP" altLang="en-US" sz="1200">
                <a:solidFill>
                  <a:srgbClr val="2E2E38"/>
                </a:solidFill>
                <a:latin typeface="Meiryo UI" panose="020B0604030504040204" pitchFamily="50" charset="-128"/>
                <a:ea typeface="Meiryo UI" panose="020B0604030504040204" pitchFamily="50" charset="-128"/>
                <a:sym typeface="Meiryo UI" panose="020B0604030504040204" pitchFamily="50" charset="-128"/>
                <a:hlinkClick r:id="rId6"/>
              </a:rPr>
              <a:t>地域課題の比較</a:t>
            </a:r>
            <a:endParaRPr lang="en-US" altLang="ja-JP" sz="1200">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p:txBody>
      </p:sp>
    </p:spTree>
    <p:extLst>
      <p:ext uri="{BB962C8B-B14F-4D97-AF65-F5344CB8AC3E}">
        <p14:creationId xmlns:p14="http://schemas.microsoft.com/office/powerpoint/2010/main" val="100483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112320C-8920-9E92-D114-E337FF721664}"/>
              </a:ext>
            </a:extLst>
          </p:cNvPr>
          <p:cNvPicPr>
            <a:picLocks noChangeAspect="1"/>
          </p:cNvPicPr>
          <p:nvPr/>
        </p:nvPicPr>
        <p:blipFill>
          <a:blip r:embed="rId3"/>
          <a:stretch>
            <a:fillRect/>
          </a:stretch>
        </p:blipFill>
        <p:spPr>
          <a:xfrm>
            <a:off x="1614355" y="1323365"/>
            <a:ext cx="7658170" cy="5420216"/>
          </a:xfrm>
          <a:prstGeom prst="rect">
            <a:avLst/>
          </a:prstGeom>
          <a:noFill/>
          <a:ln w="12700">
            <a:solidFill>
              <a:schemeClr val="tx1">
                <a:lumMod val="50000"/>
                <a:lumOff val="50000"/>
              </a:schemeClr>
            </a:solidFill>
            <a:prstDash val="solid"/>
          </a:ln>
        </p:spPr>
      </p:pic>
      <p:sp>
        <p:nvSpPr>
          <p:cNvPr id="76" name="タイトル 1">
            <a:extLst>
              <a:ext uri="{FF2B5EF4-FFF2-40B4-BE49-F238E27FC236}">
                <a16:creationId xmlns:a16="http://schemas.microsoft.com/office/drawing/2014/main" id="{E6C1FF48-AD80-421F-B14F-0293305F5034}"/>
              </a:ext>
            </a:extLst>
          </p:cNvPr>
          <p:cNvSpPr>
            <a:spLocks noGrp="1"/>
          </p:cNvSpPr>
          <p:nvPr>
            <p:ph type="title"/>
          </p:nvPr>
        </p:nvSpPr>
        <p:spPr/>
        <p:txBody>
          <a:bodyPr vert="horz" lIns="91440" tIns="45720" rIns="91440" bIns="45720" rtlCol="0" anchor="ctr">
            <a:normAutofit/>
          </a:bodyPr>
          <a:lstStyle/>
          <a:p>
            <a:r>
              <a:rPr lang="ja-JP" altLang="en-US">
                <a:solidFill>
                  <a:prstClr val="black"/>
                </a:solidFill>
              </a:rPr>
              <a:t>本資料の読み方</a:t>
            </a:r>
          </a:p>
        </p:txBody>
      </p:sp>
      <p:sp>
        <p:nvSpPr>
          <p:cNvPr id="8" name="Rectangle 7">
            <a:extLst>
              <a:ext uri="{FF2B5EF4-FFF2-40B4-BE49-F238E27FC236}">
                <a16:creationId xmlns:a16="http://schemas.microsoft.com/office/drawing/2014/main" id="{CD4CD292-7A6D-412B-A48F-8C715B85B4D8}"/>
              </a:ext>
            </a:extLst>
          </p:cNvPr>
          <p:cNvSpPr/>
          <p:nvPr/>
        </p:nvSpPr>
        <p:spPr>
          <a:xfrm>
            <a:off x="6081682" y="1398981"/>
            <a:ext cx="3071598" cy="42005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4" name="Rectangle 7">
            <a:extLst>
              <a:ext uri="{FF2B5EF4-FFF2-40B4-BE49-F238E27FC236}">
                <a16:creationId xmlns:a16="http://schemas.microsoft.com/office/drawing/2014/main" id="{A86DBE91-E285-4FD2-89E1-5D60F661EE99}"/>
              </a:ext>
            </a:extLst>
          </p:cNvPr>
          <p:cNvSpPr/>
          <p:nvPr/>
        </p:nvSpPr>
        <p:spPr>
          <a:xfrm>
            <a:off x="5584371" y="2436222"/>
            <a:ext cx="3311435" cy="412786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4">
            <a:extLst>
              <a:ext uri="{FF2B5EF4-FFF2-40B4-BE49-F238E27FC236}">
                <a16:creationId xmlns:a16="http://schemas.microsoft.com/office/drawing/2014/main" id="{A263433A-CF35-C82D-BB18-051CB0B079B6}"/>
              </a:ext>
            </a:extLst>
          </p:cNvPr>
          <p:cNvSpPr>
            <a:spLocks noGrp="1"/>
          </p:cNvSpPr>
          <p:nvPr>
            <p:ph type="sldNum" sz="quarter" idx="12"/>
          </p:nvPr>
        </p:nvSpPr>
        <p:spPr>
          <a:xfrm>
            <a:off x="8209818" y="7194496"/>
            <a:ext cx="2495127" cy="402567"/>
          </a:xfrm>
        </p:spPr>
        <p:txBody>
          <a:bodyPr/>
          <a:lstStyle/>
          <a:p>
            <a:fld id="{E46A05B3-115D-4D5B-96FB-44B1C24AEF8C}" type="slidenum">
              <a:rPr kumimoji="1" lang="ja-JP" altLang="en-US" smtClean="0"/>
              <a:pPr/>
              <a:t>4</a:t>
            </a:fld>
            <a:endParaRPr kumimoji="1" lang="ja-JP" altLang="en-US"/>
          </a:p>
        </p:txBody>
      </p:sp>
      <p:sp>
        <p:nvSpPr>
          <p:cNvPr id="9" name="Rectangle 7">
            <a:extLst>
              <a:ext uri="{FF2B5EF4-FFF2-40B4-BE49-F238E27FC236}">
                <a16:creationId xmlns:a16="http://schemas.microsoft.com/office/drawing/2014/main" id="{9E18A545-F264-B544-68E5-97D43393EBF3}"/>
              </a:ext>
            </a:extLst>
          </p:cNvPr>
          <p:cNvSpPr/>
          <p:nvPr/>
        </p:nvSpPr>
        <p:spPr>
          <a:xfrm>
            <a:off x="1952355" y="2436222"/>
            <a:ext cx="3394345" cy="412786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3" name="吹き出し: 折線 2">
            <a:extLst>
              <a:ext uri="{FF2B5EF4-FFF2-40B4-BE49-F238E27FC236}">
                <a16:creationId xmlns:a16="http://schemas.microsoft.com/office/drawing/2014/main" id="{57C9DB51-E3FF-288C-E07F-CD19FC676362}"/>
              </a:ext>
            </a:extLst>
          </p:cNvPr>
          <p:cNvSpPr/>
          <p:nvPr/>
        </p:nvSpPr>
        <p:spPr>
          <a:xfrm>
            <a:off x="8791694" y="1978017"/>
            <a:ext cx="1437005" cy="463030"/>
          </a:xfrm>
          <a:prstGeom prst="borderCallout2">
            <a:avLst>
              <a:gd name="adj1" fmla="val 24215"/>
              <a:gd name="adj2" fmla="val 817"/>
              <a:gd name="adj3" fmla="val 23640"/>
              <a:gd name="adj4" fmla="val -17642"/>
              <a:gd name="adj5" fmla="val -51612"/>
              <a:gd name="adj6" fmla="val -36159"/>
            </a:avLst>
          </a:prstGeom>
          <a:solidFill>
            <a:schemeClr val="accent5">
              <a:lumMod val="20000"/>
              <a:lumOff val="80000"/>
            </a:schemeClr>
          </a:solidFill>
          <a:ln w="19050">
            <a:solidFill>
              <a:srgbClr val="687A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200" b="1" dirty="0">
                <a:solidFill>
                  <a:srgbClr val="2E2E38"/>
                </a:solidFill>
                <a:latin typeface="Meiryo UI" panose="020B0604030504040204" pitchFamily="50" charset="-128"/>
                <a:ea typeface="Meiryo UI" panose="020B0604030504040204" pitchFamily="50" charset="-128"/>
                <a:sym typeface="Meiryo UI" panose="020B0604030504040204" pitchFamily="50" charset="-128"/>
              </a:rPr>
              <a:t>分析プロセス全体</a:t>
            </a:r>
            <a:endParaRPr lang="en-US" altLang="ja-JP" sz="1200" b="1" dirty="0">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200" b="1" dirty="0">
                <a:solidFill>
                  <a:srgbClr val="2E2E38"/>
                </a:solidFill>
                <a:latin typeface="Meiryo UI" panose="020B0604030504040204" pitchFamily="50" charset="-128"/>
                <a:ea typeface="Meiryo UI" panose="020B0604030504040204" pitchFamily="50" charset="-128"/>
                <a:sym typeface="Meiryo UI" panose="020B0604030504040204" pitchFamily="50" charset="-128"/>
              </a:rPr>
              <a:t>の流れ</a:t>
            </a:r>
            <a:r>
              <a:rPr kumimoji="1" lang="ja-JP" altLang="en-US" sz="1200" b="1" i="0" u="none" strike="noStrike" kern="1200" cap="none" spc="0" normalizeH="0" baseline="0" noProof="0" dirty="0">
                <a:ln>
                  <a:noFill/>
                </a:ln>
                <a:solidFill>
                  <a:srgbClr val="2E2E38"/>
                </a:solidFill>
                <a:effectLst/>
                <a:uLnTx/>
                <a:uFillTx/>
                <a:latin typeface="Meiryo UI" panose="020B0604030504040204" pitchFamily="50" charset="-128"/>
                <a:ea typeface="Meiryo UI" panose="020B0604030504040204" pitchFamily="50" charset="-128"/>
                <a:sym typeface="Meiryo UI" panose="020B0604030504040204" pitchFamily="50" charset="-128"/>
              </a:rPr>
              <a:t>を掲載</a:t>
            </a:r>
            <a:endParaRPr lang="en-US" altLang="ja-JP" sz="1200" b="1" dirty="0">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4" name="吹き出し: 折線 3">
            <a:extLst>
              <a:ext uri="{FF2B5EF4-FFF2-40B4-BE49-F238E27FC236}">
                <a16:creationId xmlns:a16="http://schemas.microsoft.com/office/drawing/2014/main" id="{48D501D6-93DE-C1AD-E298-56F06DBBDF65}"/>
              </a:ext>
            </a:extLst>
          </p:cNvPr>
          <p:cNvSpPr/>
          <p:nvPr/>
        </p:nvSpPr>
        <p:spPr>
          <a:xfrm>
            <a:off x="5759774" y="6351620"/>
            <a:ext cx="1857707" cy="604428"/>
          </a:xfrm>
          <a:prstGeom prst="borderCallout2">
            <a:avLst>
              <a:gd name="adj1" fmla="val 20219"/>
              <a:gd name="adj2" fmla="val 100406"/>
              <a:gd name="adj3" fmla="val 18750"/>
              <a:gd name="adj4" fmla="val 113947"/>
              <a:gd name="adj5" fmla="val -45889"/>
              <a:gd name="adj6" fmla="val 126727"/>
            </a:avLst>
          </a:prstGeom>
          <a:solidFill>
            <a:schemeClr val="accent5">
              <a:lumMod val="20000"/>
              <a:lumOff val="80000"/>
            </a:schemeClr>
          </a:solidFill>
          <a:ln w="19050">
            <a:solidFill>
              <a:srgbClr val="687A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chemeClr val="tx1"/>
                </a:solidFill>
                <a:latin typeface="Meiryo UI" panose="020B0604030504040204" pitchFamily="50" charset="-128"/>
                <a:ea typeface="Meiryo UI" panose="020B0604030504040204" pitchFamily="50" charset="-128"/>
              </a:rPr>
              <a:t>データの分析の目的、</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読み方、よくある傾向、</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分析結果の例を掲載</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6" name="吹き出し: 折線 5">
            <a:extLst>
              <a:ext uri="{FF2B5EF4-FFF2-40B4-BE49-F238E27FC236}">
                <a16:creationId xmlns:a16="http://schemas.microsoft.com/office/drawing/2014/main" id="{EDEBF1B7-E626-0CD6-DA50-C5BC8908DA4A}"/>
              </a:ext>
            </a:extLst>
          </p:cNvPr>
          <p:cNvSpPr/>
          <p:nvPr/>
        </p:nvSpPr>
        <p:spPr>
          <a:xfrm>
            <a:off x="2096589" y="6351620"/>
            <a:ext cx="1355314" cy="414780"/>
          </a:xfrm>
          <a:prstGeom prst="borderCallout2">
            <a:avLst>
              <a:gd name="adj1" fmla="val 20219"/>
              <a:gd name="adj2" fmla="val 100406"/>
              <a:gd name="adj3" fmla="val 18750"/>
              <a:gd name="adj4" fmla="val 113947"/>
              <a:gd name="adj5" fmla="val -45889"/>
              <a:gd name="adj6" fmla="val 126727"/>
            </a:avLst>
          </a:prstGeom>
          <a:solidFill>
            <a:schemeClr val="accent5">
              <a:lumMod val="20000"/>
              <a:lumOff val="80000"/>
            </a:schemeClr>
          </a:solidFill>
          <a:ln w="19050">
            <a:solidFill>
              <a:srgbClr val="687A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200" b="1" dirty="0">
                <a:solidFill>
                  <a:srgbClr val="2E2E38"/>
                </a:solidFill>
                <a:latin typeface="Meiryo UI" panose="020B0604030504040204" pitchFamily="50" charset="-128"/>
                <a:ea typeface="Meiryo UI" panose="020B0604030504040204" pitchFamily="50" charset="-128"/>
                <a:sym typeface="Meiryo UI" panose="020B0604030504040204" pitchFamily="50" charset="-128"/>
              </a:rPr>
              <a:t>分析画面、機能の</a:t>
            </a:r>
            <a:endParaRPr lang="en-US" altLang="ja-JP" sz="1200" b="1" dirty="0">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200" b="1" dirty="0">
                <a:solidFill>
                  <a:srgbClr val="2E2E38"/>
                </a:solidFill>
                <a:latin typeface="Meiryo UI" panose="020B0604030504040204" pitchFamily="50" charset="-128"/>
                <a:ea typeface="Meiryo UI" panose="020B0604030504040204" pitchFamily="50" charset="-128"/>
                <a:sym typeface="Meiryo UI" panose="020B0604030504040204" pitchFamily="50" charset="-128"/>
              </a:rPr>
              <a:t>使い方を掲載</a:t>
            </a:r>
            <a:endParaRPr kumimoji="1" lang="en-US" altLang="ja-JP" sz="1200" b="1" i="0" u="none" strike="noStrike" kern="1200" cap="none" spc="0" normalizeH="0" baseline="0" noProof="0" dirty="0">
              <a:ln>
                <a:noFill/>
              </a:ln>
              <a:solidFill>
                <a:srgbClr val="2E2E38"/>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Tree>
    <p:extLst>
      <p:ext uri="{BB962C8B-B14F-4D97-AF65-F5344CB8AC3E}">
        <p14:creationId xmlns:p14="http://schemas.microsoft.com/office/powerpoint/2010/main" val="253759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8AFAD433-3E8E-C4D5-F359-BFBD2CA3B8CF}"/>
              </a:ext>
            </a:extLst>
          </p:cNvPr>
          <p:cNvPicPr>
            <a:picLocks noChangeAspect="1"/>
          </p:cNvPicPr>
          <p:nvPr/>
        </p:nvPicPr>
        <p:blipFill>
          <a:blip r:embed="rId3"/>
          <a:srcRect l="521" t="7684" r="28611" b="72108"/>
          <a:stretch/>
        </p:blipFill>
        <p:spPr>
          <a:xfrm>
            <a:off x="556793" y="5398959"/>
            <a:ext cx="4574007" cy="657425"/>
          </a:xfrm>
          <a:prstGeom prst="rect">
            <a:avLst/>
          </a:prstGeom>
          <a:noFill/>
          <a:ln w="28575">
            <a:solidFill>
              <a:schemeClr val="accent3"/>
            </a:solidFill>
            <a:prstDash val="solid"/>
          </a:ln>
        </p:spPr>
      </p:pic>
      <p:pic>
        <p:nvPicPr>
          <p:cNvPr id="13" name="図 12">
            <a:extLst>
              <a:ext uri="{FF2B5EF4-FFF2-40B4-BE49-F238E27FC236}">
                <a16:creationId xmlns:a16="http://schemas.microsoft.com/office/drawing/2014/main" id="{36D7698B-3932-6099-52AE-FDD073DAFAA8}"/>
              </a:ext>
            </a:extLst>
          </p:cNvPr>
          <p:cNvPicPr>
            <a:picLocks noChangeAspect="1"/>
          </p:cNvPicPr>
          <p:nvPr/>
        </p:nvPicPr>
        <p:blipFill>
          <a:blip r:embed="rId3"/>
          <a:stretch>
            <a:fillRect/>
          </a:stretch>
        </p:blipFill>
        <p:spPr>
          <a:xfrm>
            <a:off x="558800" y="3000375"/>
            <a:ext cx="4572000" cy="230451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4" name="図 13">
            <a:extLst>
              <a:ext uri="{FF2B5EF4-FFF2-40B4-BE49-F238E27FC236}">
                <a16:creationId xmlns:a16="http://schemas.microsoft.com/office/drawing/2014/main" id="{9AF544FB-5FF3-2562-E4E1-B361A3304001}"/>
              </a:ext>
            </a:extLst>
          </p:cNvPr>
          <p:cNvPicPr>
            <a:picLocks noChangeAspect="1"/>
          </p:cNvPicPr>
          <p:nvPr/>
        </p:nvPicPr>
        <p:blipFill>
          <a:blip r:embed="rId4"/>
          <a:stretch>
            <a:fillRect/>
          </a:stretch>
        </p:blipFill>
        <p:spPr>
          <a:xfrm>
            <a:off x="2654488" y="3185820"/>
            <a:ext cx="380623" cy="143243"/>
          </a:xfrm>
          <a:prstGeom prst="rect">
            <a:avLst/>
          </a:prstGeom>
        </p:spPr>
      </p:pic>
      <p:sp>
        <p:nvSpPr>
          <p:cNvPr id="4" name="タイトル 3">
            <a:extLst>
              <a:ext uri="{FF2B5EF4-FFF2-40B4-BE49-F238E27FC236}">
                <a16:creationId xmlns:a16="http://schemas.microsoft.com/office/drawing/2014/main" id="{38F41284-36F8-7845-D431-10CC48908E02}"/>
              </a:ext>
            </a:extLst>
          </p:cNvPr>
          <p:cNvSpPr>
            <a:spLocks noGrp="1"/>
          </p:cNvSpPr>
          <p:nvPr>
            <p:ph type="title"/>
          </p:nvPr>
        </p:nvSpPr>
        <p:spPr/>
        <p:txBody>
          <a:bodyPr vert="horz">
            <a:normAutofit/>
          </a:bodyPr>
          <a:lstStyle/>
          <a:p>
            <a:r>
              <a:rPr kumimoji="1" lang="ja-JP" altLang="en-US" sz="2000" b="1" i="0" u="none" strike="noStrike" kern="1200" cap="none" spc="0" normalizeH="0" baseline="0" noProof="0">
                <a:ln>
                  <a:noFill/>
                </a:ln>
                <a:solidFill>
                  <a:srgbClr val="000000"/>
                </a:solidFill>
                <a:effectLst/>
                <a:uLnTx/>
                <a:uFillTx/>
                <a:latin typeface="Meiryo UI" panose="020B0604030504040204" pitchFamily="50" charset="-128"/>
                <a:sym typeface="Meiryo UI" panose="020B0604030504040204" pitchFamily="50" charset="-128"/>
              </a:rPr>
              <a:t>注力分野の特定</a:t>
            </a:r>
            <a:endParaRPr lang="ja-JP" altLang="en-US" sz="2000"/>
          </a:p>
        </p:txBody>
      </p:sp>
      <p:sp>
        <p:nvSpPr>
          <p:cNvPr id="19" name="正方形/長方形 24">
            <a:extLst>
              <a:ext uri="{FF2B5EF4-FFF2-40B4-BE49-F238E27FC236}">
                <a16:creationId xmlns:a16="http://schemas.microsoft.com/office/drawing/2014/main" id="{CDAD378F-89C5-4E1F-8B6D-8AC6374D39EA}"/>
              </a:ext>
            </a:extLst>
          </p:cNvPr>
          <p:cNvSpPr/>
          <p:nvPr/>
        </p:nvSpPr>
        <p:spPr>
          <a:xfrm>
            <a:off x="558800" y="1983661"/>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altLang="ja-JP"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5"/>
              </a:rPr>
              <a:t>RAIDA</a:t>
            </a:r>
            <a:r>
              <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5"/>
              </a:rPr>
              <a:t>＞デジタル実装＞</a:t>
            </a:r>
            <a:endParaRPr lang="en-US" altLang="ja-JP"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5"/>
            </a:endParaRPr>
          </a:p>
          <a:p>
            <a:pPr algn="ctr">
              <a:spcAft>
                <a:spcPts val="600"/>
              </a:spcAft>
            </a:pPr>
            <a:r>
              <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5"/>
              </a:rPr>
              <a:t>交付金を活用したデジタル実装状況＞地域課題の比較</a:t>
            </a:r>
            <a:endPar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7" name="Text Placeholder 7">
            <a:extLst>
              <a:ext uri="{FF2B5EF4-FFF2-40B4-BE49-F238E27FC236}">
                <a16:creationId xmlns:a16="http://schemas.microsoft.com/office/drawing/2014/main" id="{82881ABC-9035-71C5-01EA-AEDABFCC2CCE}"/>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デジタル実装の各分野・サービスの背景となる課題の状況について、周辺の団体、類似団体、都道府県の団体、及び、全国の団体と比較しながら分析することで、地域として今後注力する分野を特定する。</a:t>
            </a:r>
          </a:p>
        </p:txBody>
      </p:sp>
      <p:sp>
        <p:nvSpPr>
          <p:cNvPr id="8" name="正方形/長方形 24">
            <a:extLst>
              <a:ext uri="{FF2B5EF4-FFF2-40B4-BE49-F238E27FC236}">
                <a16:creationId xmlns:a16="http://schemas.microsoft.com/office/drawing/2014/main" id="{7DFA3E07-6977-E1B1-3485-4214DCBFA2FE}"/>
              </a:ext>
            </a:extLst>
          </p:cNvPr>
          <p:cNvSpPr/>
          <p:nvPr/>
        </p:nvSpPr>
        <p:spPr>
          <a:xfrm>
            <a:off x="5562598" y="1574594"/>
            <a:ext cx="4572000"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9" name="正方形/長方形 24">
            <a:extLst>
              <a:ext uri="{FF2B5EF4-FFF2-40B4-BE49-F238E27FC236}">
                <a16:creationId xmlns:a16="http://schemas.microsoft.com/office/drawing/2014/main" id="{E79A4CB8-12CA-F0E8-C6F5-7385E91E17A5}"/>
              </a:ext>
            </a:extLst>
          </p:cNvPr>
          <p:cNvSpPr/>
          <p:nvPr/>
        </p:nvSpPr>
        <p:spPr>
          <a:xfrm>
            <a:off x="558800" y="1574594"/>
            <a:ext cx="4572000"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0" name="正方形/長方形 24">
            <a:extLst>
              <a:ext uri="{FF2B5EF4-FFF2-40B4-BE49-F238E27FC236}">
                <a16:creationId xmlns:a16="http://schemas.microsoft.com/office/drawing/2014/main" id="{E73A43CC-CCE6-DC25-0629-E8B7BFB77BE4}"/>
              </a:ext>
            </a:extLst>
          </p:cNvPr>
          <p:cNvSpPr/>
          <p:nvPr/>
        </p:nvSpPr>
        <p:spPr>
          <a:xfrm>
            <a:off x="5562598" y="1983661"/>
            <a:ext cx="4572000"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デジタル実装の各分野（行政サービス、医療・福祉、等）の背景となる課題指標について、選択団体の数値と、類似団体、全国の団体、都道府県の団体の平均値を比較して分析することで、地域として今後注力してデジタル実装を推進する分野を特定します。</a:t>
            </a:r>
            <a:endParaRPr lang="en-US" altLang="ja-JP"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指定地域について、比較対象の平均値と比べて数値向上の余地があり今後注力する分野に該当する場合、青色にハイライトされます。</a:t>
            </a:r>
            <a:endParaRPr lang="en-US" altLang="ja-JP"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0"/>
              </a:spcAft>
              <a:buFont typeface="Arial" panose="020B0604020202020204" pitchFamily="34" charset="0"/>
              <a:buChar char="•"/>
            </a:pPr>
            <a:r>
              <a:rPr lang="ja-JP" altLang="en-US"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比較対象及び類似団体の種類を選択できます。</a:t>
            </a:r>
            <a:endParaRPr lang="en-US" altLang="ja-JP"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0"/>
              </a:spcAft>
              <a:buFont typeface="Arial" panose="020B0604020202020204" pitchFamily="34" charset="0"/>
              <a:buChar char="•"/>
            </a:pPr>
            <a:r>
              <a:rPr lang="ja-JP" altLang="en-US" sz="14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比較対象：「類似団体」、「全国」、「都道府県」</a:t>
            </a:r>
            <a:endParaRPr lang="en-US" altLang="ja-JP" sz="14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0"/>
              </a:spcAft>
              <a:buFont typeface="Arial" panose="020B0604020202020204" pitchFamily="34" charset="0"/>
              <a:buChar char="•"/>
            </a:pPr>
            <a:r>
              <a:rPr lang="ja-JP" altLang="en-US" sz="14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類似団体：「人口規模、産業構造、地理的特性」、「財政状況」</a:t>
            </a:r>
            <a:endParaRPr lang="en-US" altLang="ja-JP" sz="14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1200150" lvl="2" indent="-285750">
              <a:spcAft>
                <a:spcPts val="600"/>
              </a:spcAft>
              <a:buFont typeface="Arial" panose="020B0604020202020204" pitchFamily="34" charset="0"/>
              <a:buChar char="•"/>
            </a:pPr>
            <a:r>
              <a:rPr lang="ja-JP" altLang="en-US" sz="14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類似団体の一覧は、「交付金を活用したデジタル実装状況」のタイトル下より取得可能</a:t>
            </a:r>
            <a:endParaRPr lang="en-US" altLang="ja-JP" sz="14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A</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市の「行政サービス」において、「人口当たりの歳出の人件費」は</a:t>
            </a: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85</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千円であり、類似団体の平均値</a:t>
            </a: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58</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千円と比較して高くなっている。</a:t>
            </a:r>
            <a:endPar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E2293AA-78DA-B1BE-72AB-5946C02159E4}"/>
              </a:ext>
            </a:extLst>
          </p:cNvPr>
          <p:cNvSpPr>
            <a:spLocks noGrp="1"/>
          </p:cNvSpPr>
          <p:nvPr>
            <p:ph type="sldNum" sz="quarter" idx="12"/>
          </p:nvPr>
        </p:nvSpPr>
        <p:spPr>
          <a:xfrm>
            <a:off x="8209818" y="7194496"/>
            <a:ext cx="2495127" cy="402567"/>
          </a:xfrm>
        </p:spPr>
        <p:txBody>
          <a:bodyPr/>
          <a:lstStyle/>
          <a:p>
            <a:fld id="{D9550142-B990-490A-A107-ED7302A7FD52}" type="slidenum">
              <a:rPr lang="ja-JP" altLang="en-US" smtClean="0"/>
              <a:pPr/>
              <a:t>5</a:t>
            </a:fld>
            <a:endParaRPr lang="ja-JP" altLang="en-US"/>
          </a:p>
        </p:txBody>
      </p:sp>
      <p:sp>
        <p:nvSpPr>
          <p:cNvPr id="26" name="正方形/長方形 25">
            <a:extLst>
              <a:ext uri="{FF2B5EF4-FFF2-40B4-BE49-F238E27FC236}">
                <a16:creationId xmlns:a16="http://schemas.microsoft.com/office/drawing/2014/main" id="{DC66D8B9-E965-1650-0101-E6E25D5D26CC}"/>
              </a:ext>
            </a:extLst>
          </p:cNvPr>
          <p:cNvSpPr/>
          <p:nvPr/>
        </p:nvSpPr>
        <p:spPr>
          <a:xfrm>
            <a:off x="565150" y="3188995"/>
            <a:ext cx="3263899" cy="422779"/>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cxnSp>
        <p:nvCxnSpPr>
          <p:cNvPr id="29" name="直線コネクタ 28">
            <a:extLst>
              <a:ext uri="{FF2B5EF4-FFF2-40B4-BE49-F238E27FC236}">
                <a16:creationId xmlns:a16="http://schemas.microsoft.com/office/drawing/2014/main" id="{22D1931C-1115-B6E8-313D-5FE7CE62CD9A}"/>
              </a:ext>
            </a:extLst>
          </p:cNvPr>
          <p:cNvCxnSpPr>
            <a:cxnSpLocks/>
          </p:cNvCxnSpPr>
          <p:nvPr/>
        </p:nvCxnSpPr>
        <p:spPr>
          <a:xfrm>
            <a:off x="558800" y="3611774"/>
            <a:ext cx="0" cy="1766701"/>
          </a:xfrm>
          <a:prstGeom prst="lin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0" name="直線コネクタ 29">
            <a:extLst>
              <a:ext uri="{FF2B5EF4-FFF2-40B4-BE49-F238E27FC236}">
                <a16:creationId xmlns:a16="http://schemas.microsoft.com/office/drawing/2014/main" id="{AFEEC915-801E-3D65-71EC-7E757FB81BBA}"/>
              </a:ext>
            </a:extLst>
          </p:cNvPr>
          <p:cNvCxnSpPr>
            <a:cxnSpLocks/>
          </p:cNvCxnSpPr>
          <p:nvPr/>
        </p:nvCxnSpPr>
        <p:spPr>
          <a:xfrm>
            <a:off x="3829049" y="3611774"/>
            <a:ext cx="1301751" cy="1766701"/>
          </a:xfrm>
          <a:prstGeom prst="lin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3" name="正方形/長方形 32">
            <a:extLst>
              <a:ext uri="{FF2B5EF4-FFF2-40B4-BE49-F238E27FC236}">
                <a16:creationId xmlns:a16="http://schemas.microsoft.com/office/drawing/2014/main" id="{232B0394-BCFC-B5CF-4F25-1556018947E7}"/>
              </a:ext>
            </a:extLst>
          </p:cNvPr>
          <p:cNvSpPr/>
          <p:nvPr/>
        </p:nvSpPr>
        <p:spPr>
          <a:xfrm>
            <a:off x="3462337" y="5432852"/>
            <a:ext cx="566738" cy="116113"/>
          </a:xfrm>
          <a:prstGeom prst="rect">
            <a:avLst/>
          </a:prstGeom>
          <a:solidFill>
            <a:srgbClr val="72727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700" b="1">
                <a:solidFill>
                  <a:schemeClr val="bg1"/>
                </a:solidFill>
              </a:rPr>
              <a:t>A</a:t>
            </a:r>
            <a:r>
              <a:rPr kumimoji="1" lang="ja-JP" altLang="en-US" sz="700" b="1">
                <a:solidFill>
                  <a:schemeClr val="bg1"/>
                </a:solidFill>
              </a:rPr>
              <a:t>市</a:t>
            </a:r>
          </a:p>
        </p:txBody>
      </p:sp>
      <p:pic>
        <p:nvPicPr>
          <p:cNvPr id="44" name="図 43" descr="テーブル が含まれている画像&#10;&#10;自動的に生成された説明">
            <a:extLst>
              <a:ext uri="{FF2B5EF4-FFF2-40B4-BE49-F238E27FC236}">
                <a16:creationId xmlns:a16="http://schemas.microsoft.com/office/drawing/2014/main" id="{A1CCEEB4-D0AB-57EE-D522-C4DF7EA5317A}"/>
              </a:ext>
            </a:extLst>
          </p:cNvPr>
          <p:cNvPicPr>
            <a:picLocks noChangeAspect="1"/>
          </p:cNvPicPr>
          <p:nvPr/>
        </p:nvPicPr>
        <p:blipFill>
          <a:blip r:embed="rId6"/>
          <a:srcRect t="2665" r="50320" b="95181"/>
          <a:stretch/>
        </p:blipFill>
        <p:spPr>
          <a:xfrm>
            <a:off x="558800" y="2440147"/>
            <a:ext cx="4199355" cy="383525"/>
          </a:xfrm>
          <a:prstGeom prst="rect">
            <a:avLst/>
          </a:prstGeom>
          <a:noFill/>
          <a:ln w="28575">
            <a:solidFill>
              <a:schemeClr val="accent3"/>
            </a:solidFill>
            <a:prstDash val="solid"/>
          </a:ln>
        </p:spPr>
      </p:pic>
      <p:sp>
        <p:nvSpPr>
          <p:cNvPr id="45" name="正方形/長方形 44">
            <a:extLst>
              <a:ext uri="{FF2B5EF4-FFF2-40B4-BE49-F238E27FC236}">
                <a16:creationId xmlns:a16="http://schemas.microsoft.com/office/drawing/2014/main" id="{32C2545C-7710-AEF6-92B9-03005628B18F}"/>
              </a:ext>
            </a:extLst>
          </p:cNvPr>
          <p:cNvSpPr/>
          <p:nvPr/>
        </p:nvSpPr>
        <p:spPr>
          <a:xfrm>
            <a:off x="558800" y="2998420"/>
            <a:ext cx="2254250" cy="150583"/>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cxnSp>
        <p:nvCxnSpPr>
          <p:cNvPr id="56" name="直線コネクタ 55">
            <a:extLst>
              <a:ext uri="{FF2B5EF4-FFF2-40B4-BE49-F238E27FC236}">
                <a16:creationId xmlns:a16="http://schemas.microsoft.com/office/drawing/2014/main" id="{2F79F7C9-47F8-A2A5-A19B-F168B6F9575F}"/>
              </a:ext>
            </a:extLst>
          </p:cNvPr>
          <p:cNvCxnSpPr>
            <a:cxnSpLocks/>
            <a:stCxn id="13" idx="0"/>
          </p:cNvCxnSpPr>
          <p:nvPr/>
        </p:nvCxnSpPr>
        <p:spPr>
          <a:xfrm flipV="1">
            <a:off x="2844800" y="2838897"/>
            <a:ext cx="1913355" cy="161478"/>
          </a:xfrm>
          <a:prstGeom prst="lin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64" name="直線コネクタ 63">
            <a:extLst>
              <a:ext uri="{FF2B5EF4-FFF2-40B4-BE49-F238E27FC236}">
                <a16:creationId xmlns:a16="http://schemas.microsoft.com/office/drawing/2014/main" id="{A2E7FC16-186B-F69A-5DF0-C9A89F63A049}"/>
              </a:ext>
            </a:extLst>
          </p:cNvPr>
          <p:cNvCxnSpPr>
            <a:cxnSpLocks/>
          </p:cNvCxnSpPr>
          <p:nvPr/>
        </p:nvCxnSpPr>
        <p:spPr>
          <a:xfrm flipH="1" flipV="1">
            <a:off x="558800" y="2843307"/>
            <a:ext cx="6350" cy="160243"/>
          </a:xfrm>
          <a:prstGeom prst="lin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70" name="テキスト ボックス 69">
            <a:extLst>
              <a:ext uri="{FF2B5EF4-FFF2-40B4-BE49-F238E27FC236}">
                <a16:creationId xmlns:a16="http://schemas.microsoft.com/office/drawing/2014/main" id="{BA8AF41F-CC36-F83F-5321-91D0BDF00B0E}"/>
              </a:ext>
            </a:extLst>
          </p:cNvPr>
          <p:cNvSpPr txBox="1"/>
          <p:nvPr/>
        </p:nvSpPr>
        <p:spPr>
          <a:xfrm>
            <a:off x="3550404" y="2943447"/>
            <a:ext cx="1574045" cy="424619"/>
          </a:xfrm>
          <a:prstGeom prst="wedgeRectCallout">
            <a:avLst>
              <a:gd name="adj1" fmla="val -30878"/>
              <a:gd name="adj2" fmla="val -73356"/>
            </a:avLst>
          </a:prstGeom>
          <a:solidFill>
            <a:schemeClr val="bg2"/>
          </a:solidFill>
          <a:ln>
            <a:noFill/>
          </a:ln>
        </p:spPr>
        <p:txBody>
          <a:bodyPr wrap="square" lIns="36000" tIns="36000" rIns="36000" bIns="36000" rtlCol="0" anchor="ctr">
            <a:noAutofit/>
          </a:bodyPr>
          <a:lstStyle/>
          <a:p>
            <a:pPr algn="ctr" defTabSz="1043056" fontAlgn="auto">
              <a:spcBef>
                <a:spcPts val="0"/>
              </a:spcBef>
              <a:spcAft>
                <a:spcPts val="0"/>
              </a:spcAft>
              <a:buClr>
                <a:srgbClr val="747480"/>
              </a:buClr>
            </a:pPr>
            <a:r>
              <a:rPr kumimoji="1"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比較対象及び</a:t>
            </a:r>
            <a:endParaRPr kumimoji="1"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lgn="ctr" defTabSz="1043056" fontAlgn="auto">
              <a:spcBef>
                <a:spcPts val="0"/>
              </a:spcBef>
              <a:spcAft>
                <a:spcPts val="0"/>
              </a:spcAft>
              <a:buClr>
                <a:srgbClr val="747480"/>
              </a:buClr>
            </a:pPr>
            <a:r>
              <a:rPr kumimoji="1"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類似団体の種類を選択</a:t>
            </a:r>
          </a:p>
        </p:txBody>
      </p:sp>
      <p:sp>
        <p:nvSpPr>
          <p:cNvPr id="24" name="テキスト ボックス 23">
            <a:extLst>
              <a:ext uri="{FF2B5EF4-FFF2-40B4-BE49-F238E27FC236}">
                <a16:creationId xmlns:a16="http://schemas.microsoft.com/office/drawing/2014/main" id="{FCA49104-BFFC-17C5-D7E7-32DEEB4B0FFF}"/>
              </a:ext>
            </a:extLst>
          </p:cNvPr>
          <p:cNvSpPr txBox="1"/>
          <p:nvPr/>
        </p:nvSpPr>
        <p:spPr>
          <a:xfrm>
            <a:off x="2675559" y="4702140"/>
            <a:ext cx="2455242" cy="516941"/>
          </a:xfrm>
          <a:prstGeom prst="wedgeRectCallout">
            <a:avLst>
              <a:gd name="adj1" fmla="val -7957"/>
              <a:gd name="adj2" fmla="val 95475"/>
            </a:avLst>
          </a:prstGeom>
          <a:solidFill>
            <a:schemeClr val="bg2"/>
          </a:solidFill>
          <a:ln>
            <a:noFill/>
          </a:ln>
        </p:spPr>
        <p:txBody>
          <a:bodyPr wrap="square" lIns="36000" tIns="36000" rIns="36000" bIns="36000" rtlCol="0" anchor="ctr">
            <a:noAutofit/>
          </a:bodyPr>
          <a:lstStyle/>
          <a:p>
            <a:pPr algn="ctr" defTabSz="1043056" fontAlgn="auto">
              <a:spcBef>
                <a:spcPts val="0"/>
              </a:spcBef>
              <a:spcAft>
                <a:spcPts val="0"/>
              </a:spcAft>
              <a:buClr>
                <a:srgbClr val="747480"/>
              </a:buClr>
            </a:pP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比較対象</a:t>
            </a:r>
            <a:r>
              <a:rPr kumimoji="1"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の平均値と比較して</a:t>
            </a:r>
            <a:endParaRPr kumimoji="1"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lgn="ctr" defTabSz="1043056" fontAlgn="auto">
              <a:spcBef>
                <a:spcPts val="0"/>
              </a:spcBef>
              <a:spcAft>
                <a:spcPts val="0"/>
              </a:spcAft>
              <a:buClr>
                <a:srgbClr val="747480"/>
              </a:buClr>
            </a:pP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数値向上の余地がある場合にハイライト</a:t>
            </a:r>
            <a:endParaRPr kumimoji="1"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grpSp>
        <p:nvGrpSpPr>
          <p:cNvPr id="22" name="グループ化 21">
            <a:extLst>
              <a:ext uri="{FF2B5EF4-FFF2-40B4-BE49-F238E27FC236}">
                <a16:creationId xmlns:a16="http://schemas.microsoft.com/office/drawing/2014/main" id="{26283E57-A00B-F662-D116-61BF2506D1F0}"/>
              </a:ext>
            </a:extLst>
          </p:cNvPr>
          <p:cNvGrpSpPr/>
          <p:nvPr/>
        </p:nvGrpSpPr>
        <p:grpSpPr>
          <a:xfrm>
            <a:off x="6228143" y="130628"/>
            <a:ext cx="4249333" cy="568692"/>
            <a:chOff x="5939696" y="130628"/>
            <a:chExt cx="4249333" cy="568692"/>
          </a:xfrm>
        </p:grpSpPr>
        <p:sp>
          <p:nvSpPr>
            <p:cNvPr id="15" name="矢印: 五方向 14">
              <a:extLst>
                <a:ext uri="{FF2B5EF4-FFF2-40B4-BE49-F238E27FC236}">
                  <a16:creationId xmlns:a16="http://schemas.microsoft.com/office/drawing/2014/main" id="{0DAB6DFB-D261-8098-5A9D-51FE7B602CB0}"/>
                </a:ext>
              </a:extLst>
            </p:cNvPr>
            <p:cNvSpPr/>
            <p:nvPr/>
          </p:nvSpPr>
          <p:spPr>
            <a:xfrm>
              <a:off x="5939696" y="130628"/>
              <a:ext cx="1116875" cy="568691"/>
            </a:xfrm>
            <a:prstGeom prst="homePlate">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地域の社会課題</a:t>
              </a:r>
              <a:endParaRPr lang="en-US" altLang="ja-JP" b="1">
                <a:solidFill>
                  <a:schemeClr val="bg1"/>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解決・魅力向上</a:t>
              </a:r>
              <a:endParaRPr lang="en-US" altLang="ja-JP" b="1">
                <a:solidFill>
                  <a:schemeClr val="bg1"/>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に向けた注力分野を特定する</a:t>
              </a:r>
            </a:p>
          </p:txBody>
        </p:sp>
        <p:sp>
          <p:nvSpPr>
            <p:cNvPr id="16" name="矢印: 五方向 15">
              <a:extLst>
                <a:ext uri="{FF2B5EF4-FFF2-40B4-BE49-F238E27FC236}">
                  <a16:creationId xmlns:a16="http://schemas.microsoft.com/office/drawing/2014/main" id="{ABFE1416-FD62-C6C5-B681-C45FA34FF2A8}"/>
                </a:ext>
              </a:extLst>
            </p:cNvPr>
            <p:cNvSpPr/>
            <p:nvPr/>
          </p:nvSpPr>
          <p:spPr>
            <a:xfrm>
              <a:off x="7056571" y="130629"/>
              <a:ext cx="2015583"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kumimoji="1" lang="ja-JP" altLang="en-US">
                  <a:solidFill>
                    <a:schemeClr val="accent6"/>
                  </a:solidFill>
                  <a:latin typeface="Meiryo UI" panose="020B0604030504040204" pitchFamily="50" charset="-128"/>
                  <a:ea typeface="Meiryo UI" panose="020B0604030504040204" pitchFamily="50" charset="-128"/>
                </a:rPr>
                <a:t>デジタル実装事業を検討する</a:t>
              </a:r>
            </a:p>
          </p:txBody>
        </p:sp>
        <p:sp>
          <p:nvSpPr>
            <p:cNvPr id="17" name="矢印: 五方向 16">
              <a:extLst>
                <a:ext uri="{FF2B5EF4-FFF2-40B4-BE49-F238E27FC236}">
                  <a16:creationId xmlns:a16="http://schemas.microsoft.com/office/drawing/2014/main" id="{8ABB7025-BBD5-DD2D-D459-CAAB94652F6E}"/>
                </a:ext>
              </a:extLst>
            </p:cNvPr>
            <p:cNvSpPr/>
            <p:nvPr/>
          </p:nvSpPr>
          <p:spPr>
            <a:xfrm>
              <a:off x="9072154" y="130628"/>
              <a:ext cx="1116875"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a:solidFill>
                    <a:schemeClr val="accent6"/>
                  </a:solidFill>
                  <a:latin typeface="Meiryo UI" panose="020B0604030504040204" pitchFamily="50" charset="-128"/>
                  <a:ea typeface="Meiryo UI" panose="020B0604030504040204" pitchFamily="50" charset="-128"/>
                </a:rPr>
                <a:t>デジタル実装の</a:t>
              </a:r>
              <a:endParaRPr kumimoji="1" lang="en-US" altLang="ja-JP">
                <a:solidFill>
                  <a:schemeClr val="accent6"/>
                </a:solidFill>
                <a:latin typeface="Meiryo UI" panose="020B0604030504040204" pitchFamily="50" charset="-128"/>
                <a:ea typeface="Meiryo UI" panose="020B0604030504040204" pitchFamily="50" charset="-128"/>
              </a:endParaRPr>
            </a:p>
            <a:p>
              <a:pPr algn="ctr"/>
              <a:r>
                <a:rPr kumimoji="1" lang="ja-JP" altLang="en-US">
                  <a:solidFill>
                    <a:schemeClr val="accent6"/>
                  </a:solidFill>
                  <a:latin typeface="Meiryo UI" panose="020B0604030504040204" pitchFamily="50" charset="-128"/>
                  <a:ea typeface="Meiryo UI" panose="020B0604030504040204" pitchFamily="50" charset="-128"/>
                </a:rPr>
                <a:t>効果を検証する</a:t>
              </a:r>
            </a:p>
          </p:txBody>
        </p:sp>
        <p:sp>
          <p:nvSpPr>
            <p:cNvPr id="18" name="正方形/長方形 17">
              <a:extLst>
                <a:ext uri="{FF2B5EF4-FFF2-40B4-BE49-F238E27FC236}">
                  <a16:creationId xmlns:a16="http://schemas.microsoft.com/office/drawing/2014/main" id="{A8BBA65B-908D-5A22-9F9D-FAB286D45438}"/>
                </a:ext>
              </a:extLst>
            </p:cNvPr>
            <p:cNvSpPr/>
            <p:nvPr/>
          </p:nvSpPr>
          <p:spPr>
            <a:xfrm>
              <a:off x="713344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800">
                  <a:solidFill>
                    <a:schemeClr val="accent6"/>
                  </a:solidFill>
                  <a:latin typeface="Meiryo UI" panose="020B0604030504040204" pitchFamily="50" charset="-128"/>
                  <a:ea typeface="Meiryo UI" panose="020B0604030504040204" pitchFamily="50" charset="-128"/>
                </a:rPr>
                <a:t>デジタル実装の</a:t>
              </a:r>
              <a:endParaRPr kumimoji="1" lang="en-US" altLang="ja-JP" sz="800">
                <a:solidFill>
                  <a:schemeClr val="accent6"/>
                </a:solidFill>
                <a:latin typeface="Meiryo UI" panose="020B0604030504040204" pitchFamily="50" charset="-128"/>
                <a:ea typeface="Meiryo UI" panose="020B0604030504040204" pitchFamily="50" charset="-128"/>
              </a:endParaRPr>
            </a:p>
            <a:p>
              <a:pPr algn="ctr"/>
              <a:r>
                <a:rPr kumimoji="1" lang="ja-JP" altLang="en-US" sz="800">
                  <a:solidFill>
                    <a:schemeClr val="accent6"/>
                  </a:solidFill>
                  <a:latin typeface="Meiryo UI" panose="020B0604030504040204" pitchFamily="50" charset="-128"/>
                  <a:ea typeface="Meiryo UI" panose="020B0604030504040204" pitchFamily="50" charset="-128"/>
                </a:rPr>
                <a:t>進捗状況の把握</a:t>
              </a:r>
            </a:p>
          </p:txBody>
        </p:sp>
        <p:sp>
          <p:nvSpPr>
            <p:cNvPr id="21" name="正方形/長方形 20">
              <a:extLst>
                <a:ext uri="{FF2B5EF4-FFF2-40B4-BE49-F238E27FC236}">
                  <a16:creationId xmlns:a16="http://schemas.microsoft.com/office/drawing/2014/main" id="{EA6DCFE8-C613-81B7-12D6-03C0DD792CFA}"/>
                </a:ext>
              </a:extLst>
            </p:cNvPr>
            <p:cNvSpPr/>
            <p:nvPr/>
          </p:nvSpPr>
          <p:spPr>
            <a:xfrm>
              <a:off x="803868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800">
                  <a:solidFill>
                    <a:schemeClr val="accent6"/>
                  </a:solidFill>
                  <a:latin typeface="Meiryo UI" panose="020B0604030504040204" pitchFamily="50" charset="-128"/>
                  <a:ea typeface="Meiryo UI" panose="020B0604030504040204" pitchFamily="50" charset="-128"/>
                </a:rPr>
                <a:t>デジタル実装の</a:t>
              </a:r>
              <a:endParaRPr kumimoji="1" lang="en-US" altLang="ja-JP" sz="800">
                <a:solidFill>
                  <a:schemeClr val="accent6"/>
                </a:solidFill>
                <a:latin typeface="Meiryo UI" panose="020B0604030504040204" pitchFamily="50" charset="-128"/>
                <a:ea typeface="Meiryo UI" panose="020B0604030504040204" pitchFamily="50" charset="-128"/>
              </a:endParaRPr>
            </a:p>
            <a:p>
              <a:pPr algn="ctr"/>
              <a:r>
                <a:rPr kumimoji="1" lang="ja-JP" altLang="en-US" sz="800">
                  <a:solidFill>
                    <a:schemeClr val="accent6"/>
                  </a:solidFill>
                  <a:latin typeface="Meiryo UI" panose="020B0604030504040204" pitchFamily="50" charset="-128"/>
                  <a:ea typeface="Meiryo UI" panose="020B0604030504040204" pitchFamily="50" charset="-128"/>
                </a:rPr>
                <a:t>事業内容の検討</a:t>
              </a:r>
            </a:p>
          </p:txBody>
        </p:sp>
      </p:grpSp>
      <p:pic>
        <p:nvPicPr>
          <p:cNvPr id="6" name="図 5">
            <a:extLst>
              <a:ext uri="{FF2B5EF4-FFF2-40B4-BE49-F238E27FC236}">
                <a16:creationId xmlns:a16="http://schemas.microsoft.com/office/drawing/2014/main" id="{235867B5-F750-8BB9-6BE2-E3B5BE6FCC7F}"/>
              </a:ext>
            </a:extLst>
          </p:cNvPr>
          <p:cNvPicPr>
            <a:picLocks noChangeAspect="1"/>
          </p:cNvPicPr>
          <p:nvPr/>
        </p:nvPicPr>
        <p:blipFill>
          <a:blip r:embed="rId7"/>
          <a:stretch>
            <a:fillRect/>
          </a:stretch>
        </p:blipFill>
        <p:spPr>
          <a:xfrm>
            <a:off x="558800" y="6408904"/>
            <a:ext cx="4571999" cy="849737"/>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cxnSp>
        <p:nvCxnSpPr>
          <p:cNvPr id="12" name="直線コネクタ 11">
            <a:extLst>
              <a:ext uri="{FF2B5EF4-FFF2-40B4-BE49-F238E27FC236}">
                <a16:creationId xmlns:a16="http://schemas.microsoft.com/office/drawing/2014/main" id="{19FAC445-0AC6-09D4-AA27-CE090152A59B}"/>
              </a:ext>
            </a:extLst>
          </p:cNvPr>
          <p:cNvCxnSpPr>
            <a:cxnSpLocks/>
          </p:cNvCxnSpPr>
          <p:nvPr/>
        </p:nvCxnSpPr>
        <p:spPr>
          <a:xfrm>
            <a:off x="558800" y="6232644"/>
            <a:ext cx="4571999"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5060AA1-F737-6DED-3E3C-FFFEF10468B9}"/>
              </a:ext>
            </a:extLst>
          </p:cNvPr>
          <p:cNvCxnSpPr>
            <a:cxnSpLocks/>
          </p:cNvCxnSpPr>
          <p:nvPr/>
        </p:nvCxnSpPr>
        <p:spPr>
          <a:xfrm flipV="1">
            <a:off x="1644073" y="6822630"/>
            <a:ext cx="804443" cy="243709"/>
          </a:xfrm>
          <a:prstGeom prst="line">
            <a:avLst/>
          </a:prstGeom>
          <a:noFill/>
          <a:ln w="285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1" name="直線コネクタ 30">
            <a:extLst>
              <a:ext uri="{FF2B5EF4-FFF2-40B4-BE49-F238E27FC236}">
                <a16:creationId xmlns:a16="http://schemas.microsoft.com/office/drawing/2014/main" id="{FAD8C1F3-F0D9-696F-6166-27AD5C9DC07C}"/>
              </a:ext>
            </a:extLst>
          </p:cNvPr>
          <p:cNvCxnSpPr>
            <a:cxnSpLocks/>
          </p:cNvCxnSpPr>
          <p:nvPr/>
        </p:nvCxnSpPr>
        <p:spPr>
          <a:xfrm flipV="1">
            <a:off x="1685925" y="7135608"/>
            <a:ext cx="762591" cy="50287"/>
          </a:xfrm>
          <a:prstGeom prst="line">
            <a:avLst/>
          </a:prstGeom>
          <a:noFill/>
          <a:ln w="285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7" name="テキスト ボックス 36">
            <a:extLst>
              <a:ext uri="{FF2B5EF4-FFF2-40B4-BE49-F238E27FC236}">
                <a16:creationId xmlns:a16="http://schemas.microsoft.com/office/drawing/2014/main" id="{AA29A0D3-0E1B-0E2D-4883-6D4869BE9A0C}"/>
              </a:ext>
            </a:extLst>
          </p:cNvPr>
          <p:cNvSpPr txBox="1"/>
          <p:nvPr/>
        </p:nvSpPr>
        <p:spPr>
          <a:xfrm>
            <a:off x="2968469" y="6322163"/>
            <a:ext cx="2162330" cy="293356"/>
          </a:xfrm>
          <a:prstGeom prst="wedgeRectCallout">
            <a:avLst>
              <a:gd name="adj1" fmla="val -40275"/>
              <a:gd name="adj2" fmla="val 106109"/>
            </a:avLst>
          </a:prstGeom>
          <a:solidFill>
            <a:schemeClr val="bg2"/>
          </a:solidFill>
          <a:ln>
            <a:noFill/>
          </a:ln>
        </p:spPr>
        <p:txBody>
          <a:bodyPr wrap="square" lIns="36000" tIns="36000" rIns="36000" bIns="36000" rtlCol="0" anchor="ctr">
            <a:noAutofit/>
          </a:bodyPr>
          <a:lstStyle/>
          <a:p>
            <a:pPr algn="ctr" defTabSz="1043056" fontAlgn="auto">
              <a:spcBef>
                <a:spcPts val="0"/>
              </a:spcBef>
              <a:spcAft>
                <a:spcPts val="0"/>
              </a:spcAft>
              <a:buClr>
                <a:srgbClr val="747480"/>
              </a:buClr>
            </a:pPr>
            <a:r>
              <a:rPr kumimoji="1"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類似団体の一覧はこちらから取得</a:t>
            </a:r>
          </a:p>
        </p:txBody>
      </p:sp>
      <p:grpSp>
        <p:nvGrpSpPr>
          <p:cNvPr id="39" name="グループ化 38">
            <a:extLst>
              <a:ext uri="{FF2B5EF4-FFF2-40B4-BE49-F238E27FC236}">
                <a16:creationId xmlns:a16="http://schemas.microsoft.com/office/drawing/2014/main" id="{3F88CBCD-83F8-1FF6-736C-A78A3A2567D4}"/>
              </a:ext>
            </a:extLst>
          </p:cNvPr>
          <p:cNvGrpSpPr/>
          <p:nvPr/>
        </p:nvGrpSpPr>
        <p:grpSpPr>
          <a:xfrm>
            <a:off x="2477917" y="6822630"/>
            <a:ext cx="2052161" cy="312978"/>
            <a:chOff x="2968469" y="6822630"/>
            <a:chExt cx="2052161" cy="312978"/>
          </a:xfrm>
        </p:grpSpPr>
        <p:pic>
          <p:nvPicPr>
            <p:cNvPr id="23" name="図 22">
              <a:extLst>
                <a:ext uri="{FF2B5EF4-FFF2-40B4-BE49-F238E27FC236}">
                  <a16:creationId xmlns:a16="http://schemas.microsoft.com/office/drawing/2014/main" id="{02F5C337-D330-A280-DA02-83C08422DCC5}"/>
                </a:ext>
              </a:extLst>
            </p:cNvPr>
            <p:cNvPicPr>
              <a:picLocks noChangeAspect="1"/>
            </p:cNvPicPr>
            <p:nvPr/>
          </p:nvPicPr>
          <p:blipFill>
            <a:blip r:embed="rId7"/>
            <a:srcRect l="4598" t="75708" r="76445" b="8736"/>
            <a:stretch/>
          </p:blipFill>
          <p:spPr>
            <a:xfrm>
              <a:off x="2968469" y="6822630"/>
              <a:ext cx="2052161" cy="312978"/>
            </a:xfrm>
            <a:prstGeom prst="rect">
              <a:avLst/>
            </a:prstGeom>
            <a:noFill/>
            <a:ln w="28575">
              <a:solidFill>
                <a:schemeClr val="accent6"/>
              </a:solidFill>
              <a:prstDash val="solid"/>
            </a:ln>
          </p:spPr>
        </p:pic>
        <p:sp>
          <p:nvSpPr>
            <p:cNvPr id="38" name="正方形/長方形 37">
              <a:extLst>
                <a:ext uri="{FF2B5EF4-FFF2-40B4-BE49-F238E27FC236}">
                  <a16:creationId xmlns:a16="http://schemas.microsoft.com/office/drawing/2014/main" id="{A64F7584-7A6D-7498-8CD8-C5027B80400C}"/>
                </a:ext>
              </a:extLst>
            </p:cNvPr>
            <p:cNvSpPr/>
            <p:nvPr/>
          </p:nvSpPr>
          <p:spPr>
            <a:xfrm>
              <a:off x="2968469" y="6906766"/>
              <a:ext cx="581934" cy="168810"/>
            </a:xfrm>
            <a:prstGeom prst="rect">
              <a:avLst/>
            </a:prstGeom>
            <a:solidFill>
              <a:schemeClr val="bg1"/>
            </a:solidFill>
            <a:ln>
              <a:noFill/>
            </a:ln>
          </p:spPr>
          <p:txBody>
            <a:bodyPr wrap="square" lIns="36000" tIns="36000" rIns="36000" bIns="36000" rtlCol="0" anchor="ctr">
              <a:noAutofit/>
            </a:bodyPr>
            <a:lstStyle/>
            <a:p>
              <a:pPr algn="r" defTabSz="1043056" fontAlgn="auto">
                <a:spcBef>
                  <a:spcPts val="0"/>
                </a:spcBef>
                <a:spcAft>
                  <a:spcPts val="0"/>
                </a:spcAft>
                <a:buClr>
                  <a:srgbClr val="747480"/>
                </a:buClr>
              </a:pPr>
              <a:r>
                <a:rPr lang="en-US" altLang="ja-JP" sz="1200" dirty="0">
                  <a:solidFill>
                    <a:srgbClr val="2B6CB4"/>
                  </a:solidFill>
                  <a:latin typeface="Meiryo UI" panose="020B0604030504040204" pitchFamily="50" charset="-128"/>
                  <a:ea typeface="Meiryo UI" panose="020B0604030504040204" pitchFamily="50" charset="-128"/>
                </a:rPr>
                <a:t>X</a:t>
              </a:r>
              <a:r>
                <a:rPr lang="ja-JP" altLang="en-US" sz="1200" dirty="0">
                  <a:solidFill>
                    <a:srgbClr val="2B6CB4"/>
                  </a:solidFill>
                  <a:latin typeface="Meiryo UI" panose="020B0604030504040204" pitchFamily="50" charset="-128"/>
                  <a:ea typeface="Meiryo UI" panose="020B0604030504040204" pitchFamily="50" charset="-128"/>
                </a:rPr>
                <a:t>県</a:t>
              </a:r>
              <a:r>
                <a:rPr lang="en-US" altLang="ja-JP" sz="1200" dirty="0">
                  <a:solidFill>
                    <a:srgbClr val="2B6CB4"/>
                  </a:solidFill>
                  <a:latin typeface="Meiryo UI" panose="020B0604030504040204" pitchFamily="50" charset="-128"/>
                  <a:ea typeface="Meiryo UI" panose="020B0604030504040204" pitchFamily="50" charset="-128"/>
                </a:rPr>
                <a:t>A</a:t>
              </a:r>
              <a:r>
                <a:rPr lang="ja-JP" altLang="en-US" sz="1200" dirty="0">
                  <a:solidFill>
                    <a:srgbClr val="2B6CB4"/>
                  </a:solidFill>
                  <a:latin typeface="Meiryo UI" panose="020B0604030504040204" pitchFamily="50" charset="-128"/>
                  <a:ea typeface="Meiryo UI" panose="020B0604030504040204" pitchFamily="50" charset="-128"/>
                </a:rPr>
                <a:t>市</a:t>
              </a:r>
            </a:p>
          </p:txBody>
        </p:sp>
      </p:grpSp>
      <p:grpSp>
        <p:nvGrpSpPr>
          <p:cNvPr id="43" name="グループ化 42">
            <a:extLst>
              <a:ext uri="{FF2B5EF4-FFF2-40B4-BE49-F238E27FC236}">
                <a16:creationId xmlns:a16="http://schemas.microsoft.com/office/drawing/2014/main" id="{B9FE12AE-8D86-9696-069E-C65A3C220819}"/>
              </a:ext>
            </a:extLst>
          </p:cNvPr>
          <p:cNvGrpSpPr/>
          <p:nvPr/>
        </p:nvGrpSpPr>
        <p:grpSpPr>
          <a:xfrm>
            <a:off x="574853" y="7066339"/>
            <a:ext cx="1069220" cy="119556"/>
            <a:chOff x="574853" y="7066339"/>
            <a:chExt cx="1069220" cy="119556"/>
          </a:xfrm>
        </p:grpSpPr>
        <p:sp>
          <p:nvSpPr>
            <p:cNvPr id="20" name="正方形/長方形 19">
              <a:extLst>
                <a:ext uri="{FF2B5EF4-FFF2-40B4-BE49-F238E27FC236}">
                  <a16:creationId xmlns:a16="http://schemas.microsoft.com/office/drawing/2014/main" id="{4826C686-AEED-6A99-6E59-A8207DC129AF}"/>
                </a:ext>
              </a:extLst>
            </p:cNvPr>
            <p:cNvSpPr/>
            <p:nvPr/>
          </p:nvSpPr>
          <p:spPr>
            <a:xfrm>
              <a:off x="574853" y="7066339"/>
              <a:ext cx="1069220" cy="119556"/>
            </a:xfrm>
            <a:prstGeom prst="rect">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42" name="正方形/長方形 41">
              <a:extLst>
                <a:ext uri="{FF2B5EF4-FFF2-40B4-BE49-F238E27FC236}">
                  <a16:creationId xmlns:a16="http://schemas.microsoft.com/office/drawing/2014/main" id="{8C8C064B-0258-1C57-0F74-CD37AAEFD0D6}"/>
                </a:ext>
              </a:extLst>
            </p:cNvPr>
            <p:cNvSpPr/>
            <p:nvPr/>
          </p:nvSpPr>
          <p:spPr>
            <a:xfrm>
              <a:off x="605549" y="7088271"/>
              <a:ext cx="402141" cy="75587"/>
            </a:xfrm>
            <a:prstGeom prst="rect">
              <a:avLst/>
            </a:prstGeom>
            <a:solidFill>
              <a:schemeClr val="bg1"/>
            </a:solidFill>
            <a:ln>
              <a:noFill/>
            </a:ln>
          </p:spPr>
          <p:txBody>
            <a:bodyPr wrap="square" lIns="0" tIns="0" rIns="0" bIns="0" rtlCol="0" anchor="ctr">
              <a:noAutofit/>
            </a:bodyPr>
            <a:lstStyle/>
            <a:p>
              <a:pPr algn="r" defTabSz="1043056" fontAlgn="auto">
                <a:spcBef>
                  <a:spcPts val="0"/>
                </a:spcBef>
                <a:spcAft>
                  <a:spcPts val="0"/>
                </a:spcAft>
                <a:buClr>
                  <a:srgbClr val="747480"/>
                </a:buClr>
              </a:pPr>
              <a:r>
                <a:rPr lang="en-US" altLang="ja-JP" sz="600" dirty="0">
                  <a:solidFill>
                    <a:srgbClr val="2B6CB4"/>
                  </a:solidFill>
                  <a:latin typeface="Meiryo UI" panose="020B0604030504040204" pitchFamily="50" charset="-128"/>
                  <a:ea typeface="Meiryo UI" panose="020B0604030504040204" pitchFamily="50" charset="-128"/>
                </a:rPr>
                <a:t>X</a:t>
              </a:r>
              <a:r>
                <a:rPr lang="ja-JP" altLang="en-US" sz="600" dirty="0">
                  <a:solidFill>
                    <a:srgbClr val="2B6CB4"/>
                  </a:solidFill>
                  <a:latin typeface="Meiryo UI" panose="020B0604030504040204" pitchFamily="50" charset="-128"/>
                  <a:ea typeface="Meiryo UI" panose="020B0604030504040204" pitchFamily="50" charset="-128"/>
                </a:rPr>
                <a:t>県</a:t>
              </a:r>
              <a:r>
                <a:rPr lang="en-US" altLang="ja-JP" sz="600" dirty="0">
                  <a:solidFill>
                    <a:srgbClr val="2B6CB4"/>
                  </a:solidFill>
                  <a:latin typeface="Meiryo UI" panose="020B0604030504040204" pitchFamily="50" charset="-128"/>
                  <a:ea typeface="Meiryo UI" panose="020B0604030504040204" pitchFamily="50" charset="-128"/>
                </a:rPr>
                <a:t>A</a:t>
              </a:r>
              <a:r>
                <a:rPr lang="ja-JP" altLang="en-US" sz="600" dirty="0">
                  <a:solidFill>
                    <a:srgbClr val="2B6CB4"/>
                  </a:solidFill>
                  <a:latin typeface="Meiryo UI" panose="020B0604030504040204" pitchFamily="50" charset="-128"/>
                  <a:ea typeface="Meiryo UI" panose="020B0604030504040204" pitchFamily="50" charset="-128"/>
                </a:rPr>
                <a:t>市</a:t>
              </a:r>
            </a:p>
          </p:txBody>
        </p:sp>
      </p:grpSp>
    </p:spTree>
    <p:extLst>
      <p:ext uri="{BB962C8B-B14F-4D97-AF65-F5344CB8AC3E}">
        <p14:creationId xmlns:p14="http://schemas.microsoft.com/office/powerpoint/2010/main" val="26190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8F41284-36F8-7845-D431-10CC48908E02}"/>
              </a:ext>
            </a:extLst>
          </p:cNvPr>
          <p:cNvSpPr>
            <a:spLocks noGrp="1"/>
          </p:cNvSpPr>
          <p:nvPr>
            <p:ph type="title"/>
          </p:nvPr>
        </p:nvSpPr>
        <p:spPr/>
        <p:txBody>
          <a:bodyPr vert="horz">
            <a:normAutofit/>
          </a:bodyPr>
          <a:lstStyle/>
          <a:p>
            <a:r>
              <a:rPr kumimoji="1" lang="ja-JP" altLang="en-US" sz="2000" b="1" i="0" u="none" strike="noStrike" kern="1200" cap="none" spc="0" normalizeH="0" baseline="0" noProof="0">
                <a:ln>
                  <a:noFill/>
                </a:ln>
                <a:solidFill>
                  <a:srgbClr val="000000"/>
                </a:solidFill>
                <a:effectLst/>
                <a:uLnTx/>
                <a:uFillTx/>
                <a:latin typeface="Meiryo UI" panose="020B0604030504040204" pitchFamily="50" charset="-128"/>
                <a:sym typeface="Meiryo UI" panose="020B0604030504040204" pitchFamily="50" charset="-128"/>
              </a:rPr>
              <a:t>注力分野の特定</a:t>
            </a:r>
            <a:endParaRPr lang="ja-JP" altLang="en-US" sz="2000"/>
          </a:p>
        </p:txBody>
      </p:sp>
      <p:sp>
        <p:nvSpPr>
          <p:cNvPr id="7" name="Text Placeholder 7">
            <a:extLst>
              <a:ext uri="{FF2B5EF4-FFF2-40B4-BE49-F238E27FC236}">
                <a16:creationId xmlns:a16="http://schemas.microsoft.com/office/drawing/2014/main" id="{82881ABC-9035-71C5-01EA-AEDABFCC2CCE}"/>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デジタル実装の各分野・サービスの背景となる課題の状況について、周辺の団体、類似団体、都道府県の団体、及び、全国の団体と比較しながら分析することで、地域として今後注力する分野を特定する。</a:t>
            </a:r>
          </a:p>
        </p:txBody>
      </p:sp>
      <p:sp>
        <p:nvSpPr>
          <p:cNvPr id="8" name="正方形/長方形 24">
            <a:extLst>
              <a:ext uri="{FF2B5EF4-FFF2-40B4-BE49-F238E27FC236}">
                <a16:creationId xmlns:a16="http://schemas.microsoft.com/office/drawing/2014/main" id="{7DFA3E07-6977-E1B1-3485-4214DCBFA2FE}"/>
              </a:ext>
            </a:extLst>
          </p:cNvPr>
          <p:cNvSpPr/>
          <p:nvPr/>
        </p:nvSpPr>
        <p:spPr>
          <a:xfrm>
            <a:off x="5562598" y="1574594"/>
            <a:ext cx="4572000"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9" name="正方形/長方形 24">
            <a:extLst>
              <a:ext uri="{FF2B5EF4-FFF2-40B4-BE49-F238E27FC236}">
                <a16:creationId xmlns:a16="http://schemas.microsoft.com/office/drawing/2014/main" id="{E79A4CB8-12CA-F0E8-C6F5-7385E91E17A5}"/>
              </a:ext>
            </a:extLst>
          </p:cNvPr>
          <p:cNvSpPr/>
          <p:nvPr/>
        </p:nvSpPr>
        <p:spPr>
          <a:xfrm>
            <a:off x="558800" y="1574594"/>
            <a:ext cx="4572000"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0" name="正方形/長方形 24">
            <a:extLst>
              <a:ext uri="{FF2B5EF4-FFF2-40B4-BE49-F238E27FC236}">
                <a16:creationId xmlns:a16="http://schemas.microsoft.com/office/drawing/2014/main" id="{E73A43CC-CCE6-DC25-0629-E8B7BFB77BE4}"/>
              </a:ext>
            </a:extLst>
          </p:cNvPr>
          <p:cNvSpPr/>
          <p:nvPr/>
        </p:nvSpPr>
        <p:spPr>
          <a:xfrm>
            <a:off x="5562598" y="1983661"/>
            <a:ext cx="4572000"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デジタル実装の各分野の背景となる課題指標について、ヒートマップの色を分析することで、周辺地域と比較した地域課題の状況を把握します。</a:t>
            </a:r>
            <a:endParaRPr lang="en-US" altLang="ja-JP"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色が黄色に近づくほど他団体と比較して数値向上の余地があること（＝今後の注力分野）を示しており、周辺地域との比較の観点から、デジタル実装を推進する分野の検討に活用できます。</a:t>
            </a:r>
            <a:endParaRPr lang="en-US" altLang="ja-JP"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デジタル実装状況と地域課題の状況を照らし合わせて確認することもできます。</a:t>
            </a:r>
            <a:endParaRPr lang="en-US" altLang="ja-JP"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「人口当たりの歳出の人件費」について、</a:t>
            </a: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A</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市は黄色である一方で、周辺地域は橙色～赤色となっており、周辺地域と比較して数値が高くなっている。</a:t>
            </a:r>
          </a:p>
        </p:txBody>
      </p:sp>
      <p:sp>
        <p:nvSpPr>
          <p:cNvPr id="2" name="スライド番号プレースホルダー 1">
            <a:extLst>
              <a:ext uri="{FF2B5EF4-FFF2-40B4-BE49-F238E27FC236}">
                <a16:creationId xmlns:a16="http://schemas.microsoft.com/office/drawing/2014/main" id="{8E2293AA-78DA-B1BE-72AB-5946C02159E4}"/>
              </a:ext>
            </a:extLst>
          </p:cNvPr>
          <p:cNvSpPr>
            <a:spLocks noGrp="1"/>
          </p:cNvSpPr>
          <p:nvPr>
            <p:ph type="sldNum" sz="quarter" idx="12"/>
          </p:nvPr>
        </p:nvSpPr>
        <p:spPr>
          <a:xfrm>
            <a:off x="8209818" y="7194496"/>
            <a:ext cx="2495127" cy="402567"/>
          </a:xfrm>
        </p:spPr>
        <p:txBody>
          <a:bodyPr/>
          <a:lstStyle/>
          <a:p>
            <a:fld id="{D9550142-B990-490A-A107-ED7302A7FD52}" type="slidenum">
              <a:rPr lang="ja-JP" altLang="en-US" smtClean="0"/>
              <a:pPr/>
              <a:t>6</a:t>
            </a:fld>
            <a:endParaRPr lang="ja-JP" altLang="en-US"/>
          </a:p>
        </p:txBody>
      </p:sp>
      <p:sp>
        <p:nvSpPr>
          <p:cNvPr id="5" name="正方形/長方形 24">
            <a:extLst>
              <a:ext uri="{FF2B5EF4-FFF2-40B4-BE49-F238E27FC236}">
                <a16:creationId xmlns:a16="http://schemas.microsoft.com/office/drawing/2014/main" id="{846C511E-1765-D3E9-DDDF-EFC02E640A30}"/>
              </a:ext>
            </a:extLst>
          </p:cNvPr>
          <p:cNvSpPr/>
          <p:nvPr/>
        </p:nvSpPr>
        <p:spPr>
          <a:xfrm>
            <a:off x="558800" y="1983661"/>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altLang="ja-JP"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3"/>
              </a:rPr>
              <a:t>RAIDA</a:t>
            </a:r>
            <a:r>
              <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3"/>
              </a:rPr>
              <a:t>＞デジタル実装＞</a:t>
            </a:r>
            <a:endParaRPr lang="en-US" altLang="ja-JP"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3"/>
            </a:endParaRPr>
          </a:p>
          <a:p>
            <a:pPr algn="ctr">
              <a:spcAft>
                <a:spcPts val="600"/>
              </a:spcAft>
            </a:pPr>
            <a:r>
              <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3"/>
              </a:rPr>
              <a:t>交付金を活用したデジタル実装状況＞地域課題の比較</a:t>
            </a:r>
            <a:endPar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endParaRPr>
          </a:p>
        </p:txBody>
      </p:sp>
      <p:pic>
        <p:nvPicPr>
          <p:cNvPr id="13" name="図 12">
            <a:extLst>
              <a:ext uri="{FF2B5EF4-FFF2-40B4-BE49-F238E27FC236}">
                <a16:creationId xmlns:a16="http://schemas.microsoft.com/office/drawing/2014/main" id="{654BFB26-FC7F-76EA-DA61-4ECE88AB4346}"/>
              </a:ext>
            </a:extLst>
          </p:cNvPr>
          <p:cNvPicPr>
            <a:picLocks noChangeAspect="1"/>
          </p:cNvPicPr>
          <p:nvPr/>
        </p:nvPicPr>
        <p:blipFill>
          <a:blip r:embed="rId4"/>
          <a:srcRect t="687"/>
          <a:stretch/>
        </p:blipFill>
        <p:spPr>
          <a:xfrm>
            <a:off x="558800" y="3548928"/>
            <a:ext cx="4572000" cy="250319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5" name="図 14" descr="マップ&#10;&#10;自動的に生成された説明">
            <a:extLst>
              <a:ext uri="{FF2B5EF4-FFF2-40B4-BE49-F238E27FC236}">
                <a16:creationId xmlns:a16="http://schemas.microsoft.com/office/drawing/2014/main" id="{FBE70769-6135-4F74-DE0C-E168530C85EF}"/>
              </a:ext>
            </a:extLst>
          </p:cNvPr>
          <p:cNvPicPr>
            <a:picLocks noChangeAspect="1"/>
          </p:cNvPicPr>
          <p:nvPr/>
        </p:nvPicPr>
        <p:blipFill>
          <a:blip r:embed="rId5"/>
          <a:srcRect l="2752" t="11226" r="92010" b="66885"/>
          <a:stretch/>
        </p:blipFill>
        <p:spPr>
          <a:xfrm>
            <a:off x="4484768" y="2543375"/>
            <a:ext cx="646032" cy="1908552"/>
          </a:xfrm>
          <a:prstGeom prst="rect">
            <a:avLst/>
          </a:prstGeom>
          <a:ln>
            <a:solidFill>
              <a:schemeClr val="tx1">
                <a:lumMod val="50000"/>
                <a:lumOff val="50000"/>
              </a:schemeClr>
            </a:solidFill>
          </a:ln>
        </p:spPr>
      </p:pic>
      <p:grpSp>
        <p:nvGrpSpPr>
          <p:cNvPr id="11" name="グループ化 10">
            <a:extLst>
              <a:ext uri="{FF2B5EF4-FFF2-40B4-BE49-F238E27FC236}">
                <a16:creationId xmlns:a16="http://schemas.microsoft.com/office/drawing/2014/main" id="{CF4BFCA7-421B-79BE-3075-2996FB8FDA1F}"/>
              </a:ext>
            </a:extLst>
          </p:cNvPr>
          <p:cNvGrpSpPr/>
          <p:nvPr/>
        </p:nvGrpSpPr>
        <p:grpSpPr>
          <a:xfrm>
            <a:off x="6228143" y="130628"/>
            <a:ext cx="4249333" cy="568692"/>
            <a:chOff x="5939696" y="130628"/>
            <a:chExt cx="4249333" cy="568692"/>
          </a:xfrm>
        </p:grpSpPr>
        <p:sp>
          <p:nvSpPr>
            <p:cNvPr id="12" name="矢印: 五方向 11">
              <a:extLst>
                <a:ext uri="{FF2B5EF4-FFF2-40B4-BE49-F238E27FC236}">
                  <a16:creationId xmlns:a16="http://schemas.microsoft.com/office/drawing/2014/main" id="{788F727C-412A-2BD7-6EC1-6D2EAC6C16BC}"/>
                </a:ext>
              </a:extLst>
            </p:cNvPr>
            <p:cNvSpPr/>
            <p:nvPr/>
          </p:nvSpPr>
          <p:spPr>
            <a:xfrm>
              <a:off x="5939696" y="130628"/>
              <a:ext cx="1116875" cy="568691"/>
            </a:xfrm>
            <a:prstGeom prst="homePlate">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地域の社会課題</a:t>
              </a:r>
              <a:endParaRPr lang="en-US" altLang="ja-JP" b="1">
                <a:solidFill>
                  <a:schemeClr val="bg1"/>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解決・魅力向上</a:t>
              </a:r>
              <a:endParaRPr lang="en-US" altLang="ja-JP" b="1">
                <a:solidFill>
                  <a:schemeClr val="bg1"/>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b="1">
                  <a:solidFill>
                    <a:schemeClr val="bg1"/>
                  </a:solidFill>
                  <a:latin typeface="Meiryo UI" panose="020B0604030504040204" pitchFamily="50" charset="-128"/>
                  <a:ea typeface="Meiryo UI" panose="020B0604030504040204" pitchFamily="50" charset="-128"/>
                  <a:sym typeface="Meiryo UI" panose="020B0604030504040204" pitchFamily="50" charset="-128"/>
                </a:rPr>
                <a:t>に向けた注力分野を特定する</a:t>
              </a:r>
            </a:p>
          </p:txBody>
        </p:sp>
        <p:sp>
          <p:nvSpPr>
            <p:cNvPr id="14" name="矢印: 五方向 13">
              <a:extLst>
                <a:ext uri="{FF2B5EF4-FFF2-40B4-BE49-F238E27FC236}">
                  <a16:creationId xmlns:a16="http://schemas.microsoft.com/office/drawing/2014/main" id="{A504F379-CF4F-54D4-ED2B-6165A10B775C}"/>
                </a:ext>
              </a:extLst>
            </p:cNvPr>
            <p:cNvSpPr/>
            <p:nvPr/>
          </p:nvSpPr>
          <p:spPr>
            <a:xfrm>
              <a:off x="7056571" y="130629"/>
              <a:ext cx="2015583"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kumimoji="1" lang="ja-JP" altLang="en-US">
                  <a:solidFill>
                    <a:schemeClr val="accent6"/>
                  </a:solidFill>
                  <a:latin typeface="Meiryo UI" panose="020B0604030504040204" pitchFamily="50" charset="-128"/>
                  <a:ea typeface="Meiryo UI" panose="020B0604030504040204" pitchFamily="50" charset="-128"/>
                </a:rPr>
                <a:t>デジタル実装事業を検討する</a:t>
              </a:r>
            </a:p>
          </p:txBody>
        </p:sp>
        <p:sp>
          <p:nvSpPr>
            <p:cNvPr id="17" name="矢印: 五方向 16">
              <a:extLst>
                <a:ext uri="{FF2B5EF4-FFF2-40B4-BE49-F238E27FC236}">
                  <a16:creationId xmlns:a16="http://schemas.microsoft.com/office/drawing/2014/main" id="{1472F94E-D19F-7904-417A-3F7182701B97}"/>
                </a:ext>
              </a:extLst>
            </p:cNvPr>
            <p:cNvSpPr/>
            <p:nvPr/>
          </p:nvSpPr>
          <p:spPr>
            <a:xfrm>
              <a:off x="9072154" y="130628"/>
              <a:ext cx="1116875"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a:solidFill>
                    <a:schemeClr val="accent6"/>
                  </a:solidFill>
                  <a:latin typeface="Meiryo UI" panose="020B0604030504040204" pitchFamily="50" charset="-128"/>
                  <a:ea typeface="Meiryo UI" panose="020B0604030504040204" pitchFamily="50" charset="-128"/>
                </a:rPr>
                <a:t>デジタル実装の</a:t>
              </a:r>
              <a:endParaRPr kumimoji="1" lang="en-US" altLang="ja-JP">
                <a:solidFill>
                  <a:schemeClr val="accent6"/>
                </a:solidFill>
                <a:latin typeface="Meiryo UI" panose="020B0604030504040204" pitchFamily="50" charset="-128"/>
                <a:ea typeface="Meiryo UI" panose="020B0604030504040204" pitchFamily="50" charset="-128"/>
              </a:endParaRPr>
            </a:p>
            <a:p>
              <a:pPr algn="ctr"/>
              <a:r>
                <a:rPr kumimoji="1" lang="ja-JP" altLang="en-US">
                  <a:solidFill>
                    <a:schemeClr val="accent6"/>
                  </a:solidFill>
                  <a:latin typeface="Meiryo UI" panose="020B0604030504040204" pitchFamily="50" charset="-128"/>
                  <a:ea typeface="Meiryo UI" panose="020B0604030504040204" pitchFamily="50" charset="-128"/>
                </a:rPr>
                <a:t>効果を検証する</a:t>
              </a:r>
            </a:p>
          </p:txBody>
        </p:sp>
        <p:sp>
          <p:nvSpPr>
            <p:cNvPr id="18" name="正方形/長方形 17">
              <a:extLst>
                <a:ext uri="{FF2B5EF4-FFF2-40B4-BE49-F238E27FC236}">
                  <a16:creationId xmlns:a16="http://schemas.microsoft.com/office/drawing/2014/main" id="{78C7C416-DA2F-7623-2DA9-A362325990C1}"/>
                </a:ext>
              </a:extLst>
            </p:cNvPr>
            <p:cNvSpPr/>
            <p:nvPr/>
          </p:nvSpPr>
          <p:spPr>
            <a:xfrm>
              <a:off x="713344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800">
                  <a:solidFill>
                    <a:schemeClr val="accent6"/>
                  </a:solidFill>
                  <a:latin typeface="Meiryo UI" panose="020B0604030504040204" pitchFamily="50" charset="-128"/>
                  <a:ea typeface="Meiryo UI" panose="020B0604030504040204" pitchFamily="50" charset="-128"/>
                </a:rPr>
                <a:t>デジタル実装の</a:t>
              </a:r>
              <a:endParaRPr kumimoji="1" lang="en-US" altLang="ja-JP" sz="800">
                <a:solidFill>
                  <a:schemeClr val="accent6"/>
                </a:solidFill>
                <a:latin typeface="Meiryo UI" panose="020B0604030504040204" pitchFamily="50" charset="-128"/>
                <a:ea typeface="Meiryo UI" panose="020B0604030504040204" pitchFamily="50" charset="-128"/>
              </a:endParaRPr>
            </a:p>
            <a:p>
              <a:pPr algn="ctr"/>
              <a:r>
                <a:rPr kumimoji="1" lang="ja-JP" altLang="en-US" sz="800">
                  <a:solidFill>
                    <a:schemeClr val="accent6"/>
                  </a:solidFill>
                  <a:latin typeface="Meiryo UI" panose="020B0604030504040204" pitchFamily="50" charset="-128"/>
                  <a:ea typeface="Meiryo UI" panose="020B0604030504040204" pitchFamily="50" charset="-128"/>
                </a:rPr>
                <a:t>進捗状況の把握</a:t>
              </a:r>
            </a:p>
          </p:txBody>
        </p:sp>
        <p:sp>
          <p:nvSpPr>
            <p:cNvPr id="19" name="正方形/長方形 18">
              <a:extLst>
                <a:ext uri="{FF2B5EF4-FFF2-40B4-BE49-F238E27FC236}">
                  <a16:creationId xmlns:a16="http://schemas.microsoft.com/office/drawing/2014/main" id="{5FD6AC05-6DB9-DBAC-88EE-5F776D988707}"/>
                </a:ext>
              </a:extLst>
            </p:cNvPr>
            <p:cNvSpPr/>
            <p:nvPr/>
          </p:nvSpPr>
          <p:spPr>
            <a:xfrm>
              <a:off x="803868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800">
                  <a:solidFill>
                    <a:schemeClr val="accent6"/>
                  </a:solidFill>
                  <a:latin typeface="Meiryo UI" panose="020B0604030504040204" pitchFamily="50" charset="-128"/>
                  <a:ea typeface="Meiryo UI" panose="020B0604030504040204" pitchFamily="50" charset="-128"/>
                </a:rPr>
                <a:t>デジタル実装の</a:t>
              </a:r>
              <a:endParaRPr kumimoji="1" lang="en-US" altLang="ja-JP" sz="800">
                <a:solidFill>
                  <a:schemeClr val="accent6"/>
                </a:solidFill>
                <a:latin typeface="Meiryo UI" panose="020B0604030504040204" pitchFamily="50" charset="-128"/>
                <a:ea typeface="Meiryo UI" panose="020B0604030504040204" pitchFamily="50" charset="-128"/>
              </a:endParaRPr>
            </a:p>
            <a:p>
              <a:pPr algn="ctr"/>
              <a:r>
                <a:rPr kumimoji="1" lang="ja-JP" altLang="en-US" sz="800">
                  <a:solidFill>
                    <a:schemeClr val="accent6"/>
                  </a:solidFill>
                  <a:latin typeface="Meiryo UI" panose="020B0604030504040204" pitchFamily="50" charset="-128"/>
                  <a:ea typeface="Meiryo UI" panose="020B0604030504040204" pitchFamily="50" charset="-128"/>
                </a:rPr>
                <a:t>事業内容の検討</a:t>
              </a:r>
            </a:p>
          </p:txBody>
        </p:sp>
      </p:grpSp>
      <p:sp>
        <p:nvSpPr>
          <p:cNvPr id="21" name="正方形/長方形 20">
            <a:extLst>
              <a:ext uri="{FF2B5EF4-FFF2-40B4-BE49-F238E27FC236}">
                <a16:creationId xmlns:a16="http://schemas.microsoft.com/office/drawing/2014/main" id="{2BE65CC0-777B-539A-252C-2034402B87A3}"/>
              </a:ext>
            </a:extLst>
          </p:cNvPr>
          <p:cNvSpPr/>
          <p:nvPr/>
        </p:nvSpPr>
        <p:spPr>
          <a:xfrm>
            <a:off x="3796435" y="4907571"/>
            <a:ext cx="320170" cy="161990"/>
          </a:xfrm>
          <a:prstGeom prst="rect">
            <a:avLst/>
          </a:prstGeom>
          <a:solidFill>
            <a:srgbClr val="E8EE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200" b="1">
                <a:solidFill>
                  <a:schemeClr val="tx1"/>
                </a:solidFill>
              </a:rPr>
              <a:t>A</a:t>
            </a:r>
            <a:r>
              <a:rPr kumimoji="1" lang="ja-JP" altLang="en-US" sz="1200" b="1">
                <a:solidFill>
                  <a:schemeClr val="tx1"/>
                </a:solidFill>
              </a:rPr>
              <a:t>市</a:t>
            </a:r>
          </a:p>
        </p:txBody>
      </p:sp>
      <p:sp>
        <p:nvSpPr>
          <p:cNvPr id="22" name="テキスト ボックス 21">
            <a:extLst>
              <a:ext uri="{FF2B5EF4-FFF2-40B4-BE49-F238E27FC236}">
                <a16:creationId xmlns:a16="http://schemas.microsoft.com/office/drawing/2014/main" id="{05E6B407-F6F5-2470-2190-5F88A1750421}"/>
              </a:ext>
            </a:extLst>
          </p:cNvPr>
          <p:cNvSpPr txBox="1"/>
          <p:nvPr/>
        </p:nvSpPr>
        <p:spPr>
          <a:xfrm>
            <a:off x="2847703" y="3135442"/>
            <a:ext cx="1323195" cy="300332"/>
          </a:xfrm>
          <a:prstGeom prst="wedgeRectCallout">
            <a:avLst>
              <a:gd name="adj1" fmla="val -37789"/>
              <a:gd name="adj2" fmla="val 115846"/>
            </a:avLst>
          </a:prstGeom>
          <a:solidFill>
            <a:schemeClr val="bg2"/>
          </a:solidFill>
          <a:ln>
            <a:noFill/>
          </a:ln>
        </p:spPr>
        <p:txBody>
          <a:bodyPr wrap="square" lIns="36000" tIns="36000" rIns="36000" bIns="36000" rtlCol="0" anchor="ctr">
            <a:noAutofit/>
          </a:bodyPr>
          <a:lstStyle/>
          <a:p>
            <a:pPr algn="ctr" defTabSz="1043056" fontAlgn="auto">
              <a:spcBef>
                <a:spcPts val="0"/>
              </a:spcBef>
              <a:spcAft>
                <a:spcPts val="0"/>
              </a:spcAft>
              <a:buClr>
                <a:srgbClr val="747480"/>
              </a:buClr>
            </a:pPr>
            <a:r>
              <a:rPr kumimoji="1"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拡大</a:t>
            </a:r>
            <a:r>
              <a:rPr kumimoji="1"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kumimoji="1"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縮小が可能</a:t>
            </a:r>
          </a:p>
        </p:txBody>
      </p:sp>
      <p:sp>
        <p:nvSpPr>
          <p:cNvPr id="23" name="テキスト ボックス 22">
            <a:extLst>
              <a:ext uri="{FF2B5EF4-FFF2-40B4-BE49-F238E27FC236}">
                <a16:creationId xmlns:a16="http://schemas.microsoft.com/office/drawing/2014/main" id="{F102563B-3FBE-007F-E7DE-33710C5FBAF1}"/>
              </a:ext>
            </a:extLst>
          </p:cNvPr>
          <p:cNvSpPr txBox="1"/>
          <p:nvPr/>
        </p:nvSpPr>
        <p:spPr>
          <a:xfrm>
            <a:off x="3729446" y="2566369"/>
            <a:ext cx="797995" cy="268248"/>
          </a:xfrm>
          <a:prstGeom prst="wedgeRectCallout">
            <a:avLst>
              <a:gd name="adj1" fmla="val 75980"/>
              <a:gd name="adj2" fmla="val 45236"/>
            </a:avLst>
          </a:prstGeom>
          <a:solidFill>
            <a:schemeClr val="bg2"/>
          </a:solidFill>
          <a:ln>
            <a:noFill/>
          </a:ln>
        </p:spPr>
        <p:txBody>
          <a:bodyPr wrap="square" lIns="36000" tIns="36000" rIns="36000" bIns="36000" rtlCol="0" anchor="ctr">
            <a:noAutofit/>
          </a:bodyPr>
          <a:lstStyle/>
          <a:p>
            <a:pPr algn="ctr" defTabSz="1043056" fontAlgn="auto">
              <a:spcBef>
                <a:spcPts val="0"/>
              </a:spcBef>
              <a:spcAft>
                <a:spcPts val="0"/>
              </a:spcAft>
              <a:buClr>
                <a:srgbClr val="747480"/>
              </a:buClr>
            </a:pPr>
            <a:r>
              <a:rPr kumimoji="1"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色の閾値</a:t>
            </a:r>
          </a:p>
        </p:txBody>
      </p:sp>
    </p:spTree>
    <p:extLst>
      <p:ext uri="{BB962C8B-B14F-4D97-AF65-F5344CB8AC3E}">
        <p14:creationId xmlns:p14="http://schemas.microsoft.com/office/powerpoint/2010/main" val="94367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6FA148AB-4610-7703-2B30-B787FF14C540}"/>
              </a:ext>
            </a:extLst>
          </p:cNvPr>
          <p:cNvPicPr>
            <a:picLocks noChangeAspect="1"/>
          </p:cNvPicPr>
          <p:nvPr/>
        </p:nvPicPr>
        <p:blipFill>
          <a:blip r:embed="rId3"/>
          <a:stretch>
            <a:fillRect/>
          </a:stretch>
        </p:blipFill>
        <p:spPr>
          <a:xfrm>
            <a:off x="558800" y="2437619"/>
            <a:ext cx="1423559" cy="2827984"/>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4" name="タイトル 3">
            <a:extLst>
              <a:ext uri="{FF2B5EF4-FFF2-40B4-BE49-F238E27FC236}">
                <a16:creationId xmlns:a16="http://schemas.microsoft.com/office/drawing/2014/main" id="{38F41284-36F8-7845-D431-10CC48908E02}"/>
              </a:ext>
            </a:extLst>
          </p:cNvPr>
          <p:cNvSpPr>
            <a:spLocks noGrp="1"/>
          </p:cNvSpPr>
          <p:nvPr>
            <p:ph type="title"/>
          </p:nvPr>
        </p:nvSpPr>
        <p:spPr/>
        <p:txBody>
          <a:bodyPr vert="horz">
            <a:normAutofit/>
          </a:bodyPr>
          <a:lstStyle/>
          <a:p>
            <a:r>
              <a:rPr kumimoji="1" lang="ja-JP" altLang="en-US" sz="2000" b="1" i="0" u="none" strike="noStrike" kern="1200" cap="none" spc="0" normalizeH="0" baseline="0" noProof="0">
                <a:ln>
                  <a:noFill/>
                </a:ln>
                <a:solidFill>
                  <a:srgbClr val="000000"/>
                </a:solidFill>
                <a:effectLst/>
                <a:uLnTx/>
                <a:uFillTx/>
                <a:latin typeface="Meiryo UI" panose="020B0604030504040204" pitchFamily="50" charset="-128"/>
                <a:sym typeface="Meiryo UI" panose="020B0604030504040204" pitchFamily="50" charset="-128"/>
              </a:rPr>
              <a:t>デジタル実装の検討</a:t>
            </a:r>
            <a:r>
              <a:rPr lang="ja-JP" altLang="en-US" sz="1600">
                <a:solidFill>
                  <a:srgbClr val="000000"/>
                </a:solidFill>
              </a:rPr>
              <a:t> </a:t>
            </a: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sym typeface="Meiryo UI" panose="020B0604030504040204" pitchFamily="50" charset="-128"/>
              </a:rPr>
              <a:t>– </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sym typeface="Meiryo UI" panose="020B0604030504040204" pitchFamily="50" charset="-128"/>
              </a:rPr>
              <a:t>デジタル実装の進捗状況の把握</a:t>
            </a:r>
            <a:endParaRPr lang="ja-JP" altLang="en-US" sz="2000"/>
          </a:p>
        </p:txBody>
      </p:sp>
      <p:sp>
        <p:nvSpPr>
          <p:cNvPr id="19" name="正方形/長方形 24">
            <a:extLst>
              <a:ext uri="{FF2B5EF4-FFF2-40B4-BE49-F238E27FC236}">
                <a16:creationId xmlns:a16="http://schemas.microsoft.com/office/drawing/2014/main" id="{CDAD378F-89C5-4E1F-8B6D-8AC6374D39EA}"/>
              </a:ext>
            </a:extLst>
          </p:cNvPr>
          <p:cNvSpPr/>
          <p:nvPr/>
        </p:nvSpPr>
        <p:spPr>
          <a:xfrm>
            <a:off x="558800" y="1983661"/>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altLang="ja-JP"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rPr>
              <a:t>RAIDA</a:t>
            </a:r>
            <a:r>
              <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rPr>
              <a:t>＞デジタル実装＞</a:t>
            </a:r>
            <a:endParaRPr lang="en-US" altLang="ja-JP"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endParaRPr>
          </a:p>
          <a:p>
            <a:pPr algn="ctr">
              <a:spcAft>
                <a:spcPts val="0"/>
              </a:spcAft>
            </a:pPr>
            <a:r>
              <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rPr>
              <a:t>交付金を活用したデジタル実装状況</a:t>
            </a:r>
            <a:endPar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7" name="Text Placeholder 7">
            <a:extLst>
              <a:ext uri="{FF2B5EF4-FFF2-40B4-BE49-F238E27FC236}">
                <a16:creationId xmlns:a16="http://schemas.microsoft.com/office/drawing/2014/main" id="{82881ABC-9035-71C5-01EA-AEDABFCC2CCE}"/>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特定した注力分野において、自地域のデジタル実装の進捗状況を客観的に把握することで、該当分野における社会課題解決・魅力向上のためにデジタル実装を活用できているか把握する。</a:t>
            </a:r>
          </a:p>
        </p:txBody>
      </p:sp>
      <p:sp>
        <p:nvSpPr>
          <p:cNvPr id="8" name="正方形/長方形 24">
            <a:extLst>
              <a:ext uri="{FF2B5EF4-FFF2-40B4-BE49-F238E27FC236}">
                <a16:creationId xmlns:a16="http://schemas.microsoft.com/office/drawing/2014/main" id="{7DFA3E07-6977-E1B1-3485-4214DCBFA2FE}"/>
              </a:ext>
            </a:extLst>
          </p:cNvPr>
          <p:cNvSpPr/>
          <p:nvPr/>
        </p:nvSpPr>
        <p:spPr>
          <a:xfrm>
            <a:off x="5562598" y="1574594"/>
            <a:ext cx="4572000"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9" name="正方形/長方形 24">
            <a:extLst>
              <a:ext uri="{FF2B5EF4-FFF2-40B4-BE49-F238E27FC236}">
                <a16:creationId xmlns:a16="http://schemas.microsoft.com/office/drawing/2014/main" id="{E79A4CB8-12CA-F0E8-C6F5-7385E91E17A5}"/>
              </a:ext>
            </a:extLst>
          </p:cNvPr>
          <p:cNvSpPr/>
          <p:nvPr/>
        </p:nvSpPr>
        <p:spPr>
          <a:xfrm>
            <a:off x="558800" y="1574594"/>
            <a:ext cx="4572000"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0" name="正方形/長方形 24">
            <a:extLst>
              <a:ext uri="{FF2B5EF4-FFF2-40B4-BE49-F238E27FC236}">
                <a16:creationId xmlns:a16="http://schemas.microsoft.com/office/drawing/2014/main" id="{E73A43CC-CCE6-DC25-0629-E8B7BFB77BE4}"/>
              </a:ext>
            </a:extLst>
          </p:cNvPr>
          <p:cNvSpPr/>
          <p:nvPr/>
        </p:nvSpPr>
        <p:spPr>
          <a:xfrm>
            <a:off x="5562598" y="1983661"/>
            <a:ext cx="4572000"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類似団体、全国の団体、都道府県の団体におけるデジタル実装の平均事業数および平均総事業費と、選択団体の状況との比較から、選択団体におけるデジタル実装の進捗を把握します。</a:t>
            </a:r>
            <a:endParaRPr lang="en-US" altLang="ja-JP"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類似団体、全国の団体、都道府県の団体においてデジタル実装に取り組む団体数を分析することで、他団体でどれほどデジタル実装に取り組んでいるのかといった現状を捉えることもできます。</a:t>
            </a:r>
            <a:endParaRPr lang="en-US" altLang="ja-JP"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地図より、指定した分野・サービスにおいてデジタル実装に取り組む団体や、類似団体の分布を把握することもできます。</a:t>
            </a:r>
            <a:endParaRPr lang="en-US" altLang="ja-JP" sz="1600" b="1"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B</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市の類似団体（財政状況）における平均事業数は</a:t>
            </a: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1.8</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件</a:t>
            </a: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団体、平均総事業費は</a:t>
            </a: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47,243</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千円</a:t>
            </a: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団体である一方で、表示団体における事業数は</a:t>
            </a:r>
            <a:r>
              <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0</a:t>
            </a: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件となっており、さらなるデジタル実装の可能性があると考えられる。</a:t>
            </a:r>
          </a:p>
        </p:txBody>
      </p:sp>
      <p:sp>
        <p:nvSpPr>
          <p:cNvPr id="2" name="スライド番号プレースホルダー 1">
            <a:extLst>
              <a:ext uri="{FF2B5EF4-FFF2-40B4-BE49-F238E27FC236}">
                <a16:creationId xmlns:a16="http://schemas.microsoft.com/office/drawing/2014/main" id="{8E2293AA-78DA-B1BE-72AB-5946C02159E4}"/>
              </a:ext>
            </a:extLst>
          </p:cNvPr>
          <p:cNvSpPr>
            <a:spLocks noGrp="1"/>
          </p:cNvSpPr>
          <p:nvPr>
            <p:ph type="sldNum" sz="quarter" idx="12"/>
          </p:nvPr>
        </p:nvSpPr>
        <p:spPr>
          <a:xfrm>
            <a:off x="8209818" y="7194496"/>
            <a:ext cx="2495127" cy="402567"/>
          </a:xfrm>
        </p:spPr>
        <p:txBody>
          <a:bodyPr/>
          <a:lstStyle/>
          <a:p>
            <a:fld id="{D9550142-B990-490A-A107-ED7302A7FD52}" type="slidenum">
              <a:rPr lang="ja-JP" altLang="en-US" smtClean="0"/>
              <a:pPr/>
              <a:t>7</a:t>
            </a:fld>
            <a:endParaRPr lang="ja-JP" altLang="en-US"/>
          </a:p>
        </p:txBody>
      </p:sp>
      <p:pic>
        <p:nvPicPr>
          <p:cNvPr id="32" name="図 31" descr="グラフィカル ユーザー インターフェイス, テキスト, アプリケーション&#10;&#10;自動的に生成された説明">
            <a:extLst>
              <a:ext uri="{FF2B5EF4-FFF2-40B4-BE49-F238E27FC236}">
                <a16:creationId xmlns:a16="http://schemas.microsoft.com/office/drawing/2014/main" id="{C8E0BBC0-9D00-84FD-2715-56347308A834}"/>
              </a:ext>
            </a:extLst>
          </p:cNvPr>
          <p:cNvPicPr>
            <a:picLocks noChangeAspect="1"/>
          </p:cNvPicPr>
          <p:nvPr/>
        </p:nvPicPr>
        <p:blipFill>
          <a:blip r:embed="rId5"/>
          <a:srcRect t="4240"/>
          <a:stretch/>
        </p:blipFill>
        <p:spPr>
          <a:xfrm>
            <a:off x="553520" y="5426071"/>
            <a:ext cx="4572000" cy="1880270"/>
          </a:xfrm>
          <a:prstGeom prst="rect">
            <a:avLst/>
          </a:prstGeom>
          <a:noFill/>
          <a:ln w="28575">
            <a:solidFill>
              <a:schemeClr val="accent3"/>
            </a:solidFill>
            <a:prstDash val="solid"/>
          </a:ln>
        </p:spPr>
      </p:pic>
      <p:cxnSp>
        <p:nvCxnSpPr>
          <p:cNvPr id="34" name="直線コネクタ 33">
            <a:extLst>
              <a:ext uri="{FF2B5EF4-FFF2-40B4-BE49-F238E27FC236}">
                <a16:creationId xmlns:a16="http://schemas.microsoft.com/office/drawing/2014/main" id="{940BC2AA-7F9A-146D-4A23-3A3D8EC4F33C}"/>
              </a:ext>
            </a:extLst>
          </p:cNvPr>
          <p:cNvCxnSpPr>
            <a:cxnSpLocks/>
          </p:cNvCxnSpPr>
          <p:nvPr/>
        </p:nvCxnSpPr>
        <p:spPr>
          <a:xfrm>
            <a:off x="1977080" y="5210921"/>
            <a:ext cx="3148439" cy="183559"/>
          </a:xfrm>
          <a:prstGeom prst="lin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8" name="直線コネクタ 37">
            <a:extLst>
              <a:ext uri="{FF2B5EF4-FFF2-40B4-BE49-F238E27FC236}">
                <a16:creationId xmlns:a16="http://schemas.microsoft.com/office/drawing/2014/main" id="{5506A6C0-93C5-2EC3-B1E5-83C8CDFE0C2E}"/>
              </a:ext>
            </a:extLst>
          </p:cNvPr>
          <p:cNvCxnSpPr>
            <a:cxnSpLocks/>
          </p:cNvCxnSpPr>
          <p:nvPr/>
        </p:nvCxnSpPr>
        <p:spPr>
          <a:xfrm>
            <a:off x="553520" y="5159271"/>
            <a:ext cx="0" cy="183559"/>
          </a:xfrm>
          <a:prstGeom prst="lin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5" name="正方形/長方形 44">
            <a:extLst>
              <a:ext uri="{FF2B5EF4-FFF2-40B4-BE49-F238E27FC236}">
                <a16:creationId xmlns:a16="http://schemas.microsoft.com/office/drawing/2014/main" id="{3503589F-30CB-12CB-73BC-7A64243ACABD}"/>
              </a:ext>
            </a:extLst>
          </p:cNvPr>
          <p:cNvSpPr/>
          <p:nvPr/>
        </p:nvSpPr>
        <p:spPr>
          <a:xfrm>
            <a:off x="564079" y="3787140"/>
            <a:ext cx="487481" cy="620891"/>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46" name="テキスト ボックス 45">
            <a:extLst>
              <a:ext uri="{FF2B5EF4-FFF2-40B4-BE49-F238E27FC236}">
                <a16:creationId xmlns:a16="http://schemas.microsoft.com/office/drawing/2014/main" id="{2A3F650B-4395-1C86-6F65-A7DA8E8DE9FE}"/>
              </a:ext>
            </a:extLst>
          </p:cNvPr>
          <p:cNvSpPr txBox="1"/>
          <p:nvPr/>
        </p:nvSpPr>
        <p:spPr>
          <a:xfrm>
            <a:off x="2502660" y="4941805"/>
            <a:ext cx="1996130" cy="516941"/>
          </a:xfrm>
          <a:prstGeom prst="wedgeRectCallout">
            <a:avLst>
              <a:gd name="adj1" fmla="val -40595"/>
              <a:gd name="adj2" fmla="val 80224"/>
            </a:avLst>
          </a:prstGeom>
          <a:solidFill>
            <a:schemeClr val="bg2"/>
          </a:solidFill>
          <a:ln>
            <a:noFill/>
          </a:ln>
        </p:spPr>
        <p:txBody>
          <a:bodyPr wrap="square" lIns="36000" tIns="36000" rIns="36000" bIns="36000" rtlCol="0" anchor="ctr">
            <a:noAutofit/>
          </a:bodyPr>
          <a:lstStyle/>
          <a:p>
            <a:pPr algn="ctr" defTabSz="1043056" fontAlgn="auto">
              <a:spcBef>
                <a:spcPts val="0"/>
              </a:spcBef>
              <a:spcAft>
                <a:spcPts val="0"/>
              </a:spcAft>
              <a:buClr>
                <a:srgbClr val="747480"/>
              </a:buClr>
            </a:pP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平均事業数、平均総事業、</a:t>
            </a:r>
            <a:endParaRPr lang="en-US" altLang="ja-JP"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lgn="ctr" defTabSz="1043056" fontAlgn="auto">
              <a:spcBef>
                <a:spcPts val="0"/>
              </a:spcBef>
              <a:spcAft>
                <a:spcPts val="0"/>
              </a:spcAft>
              <a:buClr>
                <a:srgbClr val="747480"/>
              </a:buClr>
            </a:pP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デジタル実装に取り組む団体数を比較可能</a:t>
            </a:r>
            <a:endParaRPr kumimoji="1"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pic>
        <p:nvPicPr>
          <p:cNvPr id="48" name="図 47">
            <a:extLst>
              <a:ext uri="{FF2B5EF4-FFF2-40B4-BE49-F238E27FC236}">
                <a16:creationId xmlns:a16="http://schemas.microsoft.com/office/drawing/2014/main" id="{9A44D232-1AF3-642D-9228-27AEBBD8EF02}"/>
              </a:ext>
            </a:extLst>
          </p:cNvPr>
          <p:cNvPicPr>
            <a:picLocks noChangeAspect="1"/>
          </p:cNvPicPr>
          <p:nvPr/>
        </p:nvPicPr>
        <p:blipFill>
          <a:blip r:embed="rId6"/>
          <a:stretch>
            <a:fillRect/>
          </a:stretch>
        </p:blipFill>
        <p:spPr>
          <a:xfrm>
            <a:off x="2419438" y="2437618"/>
            <a:ext cx="2162575" cy="2320139"/>
          </a:xfrm>
          <a:prstGeom prst="rect">
            <a:avLst/>
          </a:prstGeom>
          <a:noFill/>
          <a:ln w="28575">
            <a:solidFill>
              <a:schemeClr val="accent3"/>
            </a:solidFill>
            <a:prstDash val="solid"/>
          </a:ln>
        </p:spPr>
      </p:pic>
      <p:cxnSp>
        <p:nvCxnSpPr>
          <p:cNvPr id="49" name="直線コネクタ 48">
            <a:extLst>
              <a:ext uri="{FF2B5EF4-FFF2-40B4-BE49-F238E27FC236}">
                <a16:creationId xmlns:a16="http://schemas.microsoft.com/office/drawing/2014/main" id="{0315BECD-0D3F-E3D8-26E3-C7F673A3D90C}"/>
              </a:ext>
            </a:extLst>
          </p:cNvPr>
          <p:cNvCxnSpPr>
            <a:cxnSpLocks/>
          </p:cNvCxnSpPr>
          <p:nvPr/>
        </p:nvCxnSpPr>
        <p:spPr>
          <a:xfrm flipV="1">
            <a:off x="1051560" y="2424354"/>
            <a:ext cx="1357318" cy="1362786"/>
          </a:xfrm>
          <a:prstGeom prst="lin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2" name="直線コネクタ 51">
            <a:extLst>
              <a:ext uri="{FF2B5EF4-FFF2-40B4-BE49-F238E27FC236}">
                <a16:creationId xmlns:a16="http://schemas.microsoft.com/office/drawing/2014/main" id="{96AADC59-B465-0CD9-3724-48DF8CF2EB1D}"/>
              </a:ext>
            </a:extLst>
          </p:cNvPr>
          <p:cNvCxnSpPr>
            <a:cxnSpLocks/>
          </p:cNvCxnSpPr>
          <p:nvPr/>
        </p:nvCxnSpPr>
        <p:spPr>
          <a:xfrm>
            <a:off x="1051560" y="4408031"/>
            <a:ext cx="1367878" cy="349726"/>
          </a:xfrm>
          <a:prstGeom prst="lin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5" name="グループ化 4">
            <a:extLst>
              <a:ext uri="{FF2B5EF4-FFF2-40B4-BE49-F238E27FC236}">
                <a16:creationId xmlns:a16="http://schemas.microsoft.com/office/drawing/2014/main" id="{B401D89C-5F2B-A543-667A-6E3E4489F4A6}"/>
              </a:ext>
            </a:extLst>
          </p:cNvPr>
          <p:cNvGrpSpPr/>
          <p:nvPr/>
        </p:nvGrpSpPr>
        <p:grpSpPr>
          <a:xfrm>
            <a:off x="6228143" y="130628"/>
            <a:ext cx="4249333" cy="568692"/>
            <a:chOff x="5939696" y="130628"/>
            <a:chExt cx="4249333" cy="568692"/>
          </a:xfrm>
        </p:grpSpPr>
        <p:sp>
          <p:nvSpPr>
            <p:cNvPr id="6" name="矢印: 五方向 5">
              <a:extLst>
                <a:ext uri="{FF2B5EF4-FFF2-40B4-BE49-F238E27FC236}">
                  <a16:creationId xmlns:a16="http://schemas.microsoft.com/office/drawing/2014/main" id="{30F14DB2-2C3F-3571-B12D-6F2D912FBCB4}"/>
                </a:ext>
              </a:extLst>
            </p:cNvPr>
            <p:cNvSpPr/>
            <p:nvPr/>
          </p:nvSpPr>
          <p:spPr>
            <a:xfrm>
              <a:off x="5939696" y="130628"/>
              <a:ext cx="1116875"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sym typeface="Meiryo UI" panose="020B0604030504040204" pitchFamily="50" charset="-128"/>
                </a:rPr>
                <a:t>地域の社会課題</a:t>
              </a:r>
              <a:endParaRPr lang="en-US" altLang="ja-JP">
                <a:solidFill>
                  <a:schemeClr val="accent6"/>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a:solidFill>
                    <a:schemeClr val="accent6"/>
                  </a:solidFill>
                  <a:latin typeface="Meiryo UI" panose="020B0604030504040204" pitchFamily="50" charset="-128"/>
                  <a:ea typeface="Meiryo UI" panose="020B0604030504040204" pitchFamily="50" charset="-128"/>
                  <a:sym typeface="Meiryo UI" panose="020B0604030504040204" pitchFamily="50" charset="-128"/>
                </a:rPr>
                <a:t>解決・魅力向上</a:t>
              </a:r>
              <a:endParaRPr lang="en-US" altLang="ja-JP">
                <a:solidFill>
                  <a:schemeClr val="accent6"/>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a:solidFill>
                    <a:schemeClr val="accent6"/>
                  </a:solidFill>
                  <a:latin typeface="Meiryo UI" panose="020B0604030504040204" pitchFamily="50" charset="-128"/>
                  <a:ea typeface="Meiryo UI" panose="020B0604030504040204" pitchFamily="50" charset="-128"/>
                  <a:sym typeface="Meiryo UI" panose="020B0604030504040204" pitchFamily="50" charset="-128"/>
                </a:rPr>
                <a:t>に向けた注力分野を特定する</a:t>
              </a:r>
            </a:p>
          </p:txBody>
        </p:sp>
        <p:sp>
          <p:nvSpPr>
            <p:cNvPr id="11" name="矢印: 五方向 10">
              <a:extLst>
                <a:ext uri="{FF2B5EF4-FFF2-40B4-BE49-F238E27FC236}">
                  <a16:creationId xmlns:a16="http://schemas.microsoft.com/office/drawing/2014/main" id="{99394E0A-A5D5-20E7-97EC-468A210D6579}"/>
                </a:ext>
              </a:extLst>
            </p:cNvPr>
            <p:cNvSpPr/>
            <p:nvPr/>
          </p:nvSpPr>
          <p:spPr>
            <a:xfrm>
              <a:off x="7056571" y="130629"/>
              <a:ext cx="2015583" cy="568691"/>
            </a:xfrm>
            <a:prstGeom prst="homePlate">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b="1">
                  <a:solidFill>
                    <a:schemeClr val="bg1"/>
                  </a:solidFill>
                  <a:latin typeface="Meiryo UI" panose="020B0604030504040204" pitchFamily="50" charset="-128"/>
                  <a:ea typeface="Meiryo UI" panose="020B0604030504040204" pitchFamily="50" charset="-128"/>
                </a:rPr>
                <a:t>デジタル実装事業を検討する</a:t>
              </a:r>
            </a:p>
          </p:txBody>
        </p:sp>
        <p:sp>
          <p:nvSpPr>
            <p:cNvPr id="12" name="矢印: 五方向 11">
              <a:extLst>
                <a:ext uri="{FF2B5EF4-FFF2-40B4-BE49-F238E27FC236}">
                  <a16:creationId xmlns:a16="http://schemas.microsoft.com/office/drawing/2014/main" id="{D4495608-85D1-1E67-2A5D-A00D1956739D}"/>
                </a:ext>
              </a:extLst>
            </p:cNvPr>
            <p:cNvSpPr/>
            <p:nvPr/>
          </p:nvSpPr>
          <p:spPr>
            <a:xfrm>
              <a:off x="9072154" y="130628"/>
              <a:ext cx="1116875"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a:solidFill>
                    <a:schemeClr val="accent6"/>
                  </a:solidFill>
                  <a:latin typeface="Meiryo UI" panose="020B0604030504040204" pitchFamily="50" charset="-128"/>
                  <a:ea typeface="Meiryo UI" panose="020B0604030504040204" pitchFamily="50" charset="-128"/>
                </a:rPr>
                <a:t>デジタル実装の</a:t>
              </a:r>
              <a:endParaRPr kumimoji="1" lang="en-US" altLang="ja-JP">
                <a:solidFill>
                  <a:schemeClr val="accent6"/>
                </a:solidFill>
                <a:latin typeface="Meiryo UI" panose="020B0604030504040204" pitchFamily="50" charset="-128"/>
                <a:ea typeface="Meiryo UI" panose="020B0604030504040204" pitchFamily="50" charset="-128"/>
              </a:endParaRPr>
            </a:p>
            <a:p>
              <a:pPr algn="ctr"/>
              <a:r>
                <a:rPr kumimoji="1" lang="ja-JP" altLang="en-US">
                  <a:solidFill>
                    <a:schemeClr val="accent6"/>
                  </a:solidFill>
                  <a:latin typeface="Meiryo UI" panose="020B0604030504040204" pitchFamily="50" charset="-128"/>
                  <a:ea typeface="Meiryo UI" panose="020B0604030504040204" pitchFamily="50" charset="-128"/>
                </a:rPr>
                <a:t>効果を検証する</a:t>
              </a:r>
            </a:p>
          </p:txBody>
        </p:sp>
        <p:sp>
          <p:nvSpPr>
            <p:cNvPr id="13" name="正方形/長方形 12">
              <a:extLst>
                <a:ext uri="{FF2B5EF4-FFF2-40B4-BE49-F238E27FC236}">
                  <a16:creationId xmlns:a16="http://schemas.microsoft.com/office/drawing/2014/main" id="{5321B19D-48B7-A9FF-B2AC-FF1E97597F36}"/>
                </a:ext>
              </a:extLst>
            </p:cNvPr>
            <p:cNvSpPr/>
            <p:nvPr/>
          </p:nvSpPr>
          <p:spPr>
            <a:xfrm>
              <a:off x="7133448" y="359229"/>
              <a:ext cx="828363" cy="291774"/>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800" b="1">
                  <a:solidFill>
                    <a:schemeClr val="tx1"/>
                  </a:solidFill>
                  <a:latin typeface="Meiryo UI" panose="020B0604030504040204" pitchFamily="50" charset="-128"/>
                  <a:ea typeface="Meiryo UI" panose="020B0604030504040204" pitchFamily="50" charset="-128"/>
                </a:rPr>
                <a:t>デジタル実装の</a:t>
              </a:r>
              <a:endParaRPr kumimoji="1" lang="en-US" altLang="ja-JP" sz="800" b="1">
                <a:solidFill>
                  <a:schemeClr val="tx1"/>
                </a:solidFill>
                <a:latin typeface="Meiryo UI" panose="020B0604030504040204" pitchFamily="50" charset="-128"/>
                <a:ea typeface="Meiryo UI" panose="020B0604030504040204" pitchFamily="50" charset="-128"/>
              </a:endParaRPr>
            </a:p>
            <a:p>
              <a:pPr algn="ctr"/>
              <a:r>
                <a:rPr kumimoji="1" lang="ja-JP" altLang="en-US" sz="800" b="1">
                  <a:solidFill>
                    <a:schemeClr val="tx1"/>
                  </a:solidFill>
                  <a:latin typeface="Meiryo UI" panose="020B0604030504040204" pitchFamily="50" charset="-128"/>
                  <a:ea typeface="Meiryo UI" panose="020B0604030504040204" pitchFamily="50" charset="-128"/>
                </a:rPr>
                <a:t>進捗状況の把握</a:t>
              </a:r>
            </a:p>
          </p:txBody>
        </p:sp>
        <p:sp>
          <p:nvSpPr>
            <p:cNvPr id="14" name="正方形/長方形 13">
              <a:extLst>
                <a:ext uri="{FF2B5EF4-FFF2-40B4-BE49-F238E27FC236}">
                  <a16:creationId xmlns:a16="http://schemas.microsoft.com/office/drawing/2014/main" id="{784014CA-148D-C20B-A807-19D1C10519C3}"/>
                </a:ext>
              </a:extLst>
            </p:cNvPr>
            <p:cNvSpPr/>
            <p:nvPr/>
          </p:nvSpPr>
          <p:spPr>
            <a:xfrm>
              <a:off x="803868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800">
                  <a:solidFill>
                    <a:schemeClr val="accent6"/>
                  </a:solidFill>
                  <a:latin typeface="Meiryo UI" panose="020B0604030504040204" pitchFamily="50" charset="-128"/>
                  <a:ea typeface="Meiryo UI" panose="020B0604030504040204" pitchFamily="50" charset="-128"/>
                </a:rPr>
                <a:t>デジタル実装の</a:t>
              </a:r>
              <a:endParaRPr kumimoji="1" lang="en-US" altLang="ja-JP" sz="800">
                <a:solidFill>
                  <a:schemeClr val="accent6"/>
                </a:solidFill>
                <a:latin typeface="Meiryo UI" panose="020B0604030504040204" pitchFamily="50" charset="-128"/>
                <a:ea typeface="Meiryo UI" panose="020B0604030504040204" pitchFamily="50" charset="-128"/>
              </a:endParaRPr>
            </a:p>
            <a:p>
              <a:pPr algn="ctr"/>
              <a:r>
                <a:rPr kumimoji="1" lang="ja-JP" altLang="en-US" sz="800">
                  <a:solidFill>
                    <a:schemeClr val="accent6"/>
                  </a:solidFill>
                  <a:latin typeface="Meiryo UI" panose="020B0604030504040204" pitchFamily="50" charset="-128"/>
                  <a:ea typeface="Meiryo UI" panose="020B0604030504040204" pitchFamily="50" charset="-128"/>
                </a:rPr>
                <a:t>事業内容の検討</a:t>
              </a:r>
            </a:p>
          </p:txBody>
        </p:sp>
      </p:grpSp>
      <p:sp>
        <p:nvSpPr>
          <p:cNvPr id="16" name="テキスト ボックス 15">
            <a:extLst>
              <a:ext uri="{FF2B5EF4-FFF2-40B4-BE49-F238E27FC236}">
                <a16:creationId xmlns:a16="http://schemas.microsoft.com/office/drawing/2014/main" id="{F164493A-86FB-B605-4F1F-BEFB682D4BB4}"/>
              </a:ext>
            </a:extLst>
          </p:cNvPr>
          <p:cNvSpPr txBox="1"/>
          <p:nvPr/>
        </p:nvSpPr>
        <p:spPr>
          <a:xfrm>
            <a:off x="1833567" y="2847142"/>
            <a:ext cx="1795710" cy="401956"/>
          </a:xfrm>
          <a:prstGeom prst="wedgeRectCallout">
            <a:avLst>
              <a:gd name="adj1" fmla="val 38697"/>
              <a:gd name="adj2" fmla="val 112722"/>
            </a:avLst>
          </a:prstGeom>
          <a:solidFill>
            <a:schemeClr val="bg2"/>
          </a:solidFill>
          <a:ln>
            <a:noFill/>
          </a:ln>
        </p:spPr>
        <p:txBody>
          <a:bodyPr wrap="square" lIns="36000" tIns="36000" rIns="36000" bIns="36000" rtlCol="0" anchor="ctr">
            <a:noAutofit/>
          </a:bodyPr>
          <a:lstStyle/>
          <a:p>
            <a:pPr algn="ctr" defTabSz="1043056" fontAlgn="auto">
              <a:spcBef>
                <a:spcPts val="0"/>
              </a:spcBef>
              <a:spcAft>
                <a:spcPts val="0"/>
              </a:spcAft>
              <a:buClr>
                <a:srgbClr val="747480"/>
              </a:buClr>
            </a:pPr>
            <a:r>
              <a:rPr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rPr>
              <a:t>地図上でデジタル実装有無を確認可能</a:t>
            </a:r>
            <a:endParaRPr kumimoji="1" lang="ja-JP" altLang="en-US" sz="1200" dirty="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5" name="正方形/長方形 14">
            <a:extLst>
              <a:ext uri="{FF2B5EF4-FFF2-40B4-BE49-F238E27FC236}">
                <a16:creationId xmlns:a16="http://schemas.microsoft.com/office/drawing/2014/main" id="{197D4AC3-4347-F10C-8F97-1312D8BE5280}"/>
              </a:ext>
            </a:extLst>
          </p:cNvPr>
          <p:cNvSpPr/>
          <p:nvPr/>
        </p:nvSpPr>
        <p:spPr>
          <a:xfrm>
            <a:off x="768804" y="5741539"/>
            <a:ext cx="552449" cy="116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3" spcCol="0" rtlCol="0" fromWordArt="0" anchor="ctr" anchorCtr="0" forceAA="0" compatLnSpc="1">
            <a:prstTxWarp prst="textNoShape">
              <a:avLst/>
            </a:prstTxWarp>
            <a:noAutofit/>
          </a:bodyPr>
          <a:lstStyle/>
          <a:p>
            <a:r>
              <a:rPr lang="en-US" altLang="ja-JP" sz="700" b="1" dirty="0">
                <a:solidFill>
                  <a:schemeClr val="tx1"/>
                </a:solidFill>
                <a:latin typeface="Meiryo UI" panose="020B0604030504040204" pitchFamily="50" charset="-128"/>
                <a:ea typeface="Meiryo UI" panose="020B0604030504040204" pitchFamily="50" charset="-128"/>
              </a:rPr>
              <a:t>B</a:t>
            </a:r>
            <a:r>
              <a:rPr kumimoji="1" lang="ja-JP" altLang="en-US" sz="700" b="1" dirty="0">
                <a:solidFill>
                  <a:schemeClr val="tx1"/>
                </a:solidFill>
                <a:latin typeface="Meiryo UI" panose="020B0604030504040204" pitchFamily="50" charset="-128"/>
                <a:ea typeface="Meiryo UI" panose="020B0604030504040204" pitchFamily="50" charset="-128"/>
              </a:rPr>
              <a:t>市</a:t>
            </a:r>
          </a:p>
        </p:txBody>
      </p:sp>
      <p:sp>
        <p:nvSpPr>
          <p:cNvPr id="17" name="正方形/長方形 16">
            <a:extLst>
              <a:ext uri="{FF2B5EF4-FFF2-40B4-BE49-F238E27FC236}">
                <a16:creationId xmlns:a16="http://schemas.microsoft.com/office/drawing/2014/main" id="{23AE8EF6-AB83-3843-D5A0-AB859DB9F0D9}"/>
              </a:ext>
            </a:extLst>
          </p:cNvPr>
          <p:cNvSpPr/>
          <p:nvPr/>
        </p:nvSpPr>
        <p:spPr>
          <a:xfrm>
            <a:off x="591115" y="5426071"/>
            <a:ext cx="1662227" cy="131909"/>
          </a:xfrm>
          <a:prstGeom prst="rect">
            <a:avLst/>
          </a:prstGeom>
          <a:solidFill>
            <a:schemeClr val="bg1"/>
          </a:solidFill>
          <a:ln>
            <a:noFill/>
          </a:ln>
        </p:spPr>
        <p:txBody>
          <a:bodyPr wrap="square" lIns="36000" tIns="36000" rIns="36000" bIns="36000" rtlCol="0" anchor="ctr">
            <a:noAutofit/>
          </a:bodyPr>
          <a:lstStyle/>
          <a:p>
            <a:pPr defTabSz="1043056" fontAlgn="auto">
              <a:spcBef>
                <a:spcPts val="0"/>
              </a:spcBef>
              <a:spcAft>
                <a:spcPts val="0"/>
              </a:spcAft>
              <a:buClr>
                <a:srgbClr val="747480"/>
              </a:buClr>
            </a:pPr>
            <a:r>
              <a:rPr lang="en-US" altLang="ja-JP" sz="700" b="1" dirty="0">
                <a:solidFill>
                  <a:schemeClr val="tx1"/>
                </a:solidFill>
                <a:latin typeface="Meiryo UI" panose="020B0604030504040204" pitchFamily="50" charset="-128"/>
                <a:ea typeface="Meiryo UI" panose="020B0604030504040204" pitchFamily="50" charset="-128"/>
              </a:rPr>
              <a:t>B</a:t>
            </a:r>
            <a:r>
              <a:rPr lang="ja-JP" altLang="en-US" sz="700" b="1" dirty="0">
                <a:solidFill>
                  <a:schemeClr val="tx1"/>
                </a:solidFill>
                <a:latin typeface="Meiryo UI" panose="020B0604030504040204" pitchFamily="50" charset="-128"/>
                <a:ea typeface="Meiryo UI" panose="020B0604030504040204" pitchFamily="50" charset="-128"/>
              </a:rPr>
              <a:t>市の交付金を活用したデジタル実装状況</a:t>
            </a:r>
          </a:p>
        </p:txBody>
      </p:sp>
      <p:sp>
        <p:nvSpPr>
          <p:cNvPr id="18" name="正方形/長方形 17">
            <a:extLst>
              <a:ext uri="{FF2B5EF4-FFF2-40B4-BE49-F238E27FC236}">
                <a16:creationId xmlns:a16="http://schemas.microsoft.com/office/drawing/2014/main" id="{7AAEC7F4-F544-8DF6-06CD-1B6B587B230C}"/>
              </a:ext>
            </a:extLst>
          </p:cNvPr>
          <p:cNvSpPr/>
          <p:nvPr/>
        </p:nvSpPr>
        <p:spPr>
          <a:xfrm>
            <a:off x="627380" y="4843919"/>
            <a:ext cx="212994" cy="5958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3" spcCol="0" rtlCol="0" fromWordArt="0" anchor="ctr" anchorCtr="0" forceAA="0" compatLnSpc="1">
            <a:prstTxWarp prst="textNoShape">
              <a:avLst/>
            </a:prstTxWarp>
            <a:noAutofit/>
          </a:bodyPr>
          <a:lstStyle/>
          <a:p>
            <a:r>
              <a:rPr lang="en-US" altLang="ja-JP" sz="300" b="1" dirty="0">
                <a:solidFill>
                  <a:schemeClr val="tx1"/>
                </a:solidFill>
                <a:latin typeface="Meiryo UI" panose="020B0604030504040204" pitchFamily="50" charset="-128"/>
                <a:ea typeface="Meiryo UI" panose="020B0604030504040204" pitchFamily="50" charset="-128"/>
              </a:rPr>
              <a:t>B</a:t>
            </a:r>
            <a:r>
              <a:rPr kumimoji="1" lang="ja-JP" altLang="en-US" sz="300" b="1" dirty="0">
                <a:solidFill>
                  <a:schemeClr val="tx1"/>
                </a:solidFill>
                <a:latin typeface="Meiryo UI" panose="020B0604030504040204" pitchFamily="50" charset="-128"/>
                <a:ea typeface="Meiryo UI" panose="020B0604030504040204" pitchFamily="50" charset="-128"/>
              </a:rPr>
              <a:t>市</a:t>
            </a:r>
          </a:p>
        </p:txBody>
      </p:sp>
      <p:sp>
        <p:nvSpPr>
          <p:cNvPr id="20" name="正方形/長方形 19">
            <a:extLst>
              <a:ext uri="{FF2B5EF4-FFF2-40B4-BE49-F238E27FC236}">
                <a16:creationId xmlns:a16="http://schemas.microsoft.com/office/drawing/2014/main" id="{28295790-6986-2CD0-ACC0-FD0725266C2B}"/>
              </a:ext>
            </a:extLst>
          </p:cNvPr>
          <p:cNvSpPr/>
          <p:nvPr/>
        </p:nvSpPr>
        <p:spPr>
          <a:xfrm>
            <a:off x="572519" y="4744396"/>
            <a:ext cx="1170524" cy="489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3" spcCol="0" rtlCol="0" fromWordArt="0" anchor="ctr" anchorCtr="0" forceAA="0" compatLnSpc="1">
            <a:prstTxWarp prst="textNoShape">
              <a:avLst/>
            </a:prstTxWarp>
            <a:noAutofit/>
          </a:bodyPr>
          <a:lstStyle/>
          <a:p>
            <a:r>
              <a:rPr lang="en-US" altLang="ja-JP" sz="300" b="1" dirty="0">
                <a:solidFill>
                  <a:schemeClr val="tx1"/>
                </a:solidFill>
                <a:latin typeface="Meiryo UI" panose="020B0604030504040204" pitchFamily="50" charset="-128"/>
                <a:ea typeface="Meiryo UI" panose="020B0604030504040204" pitchFamily="50" charset="-128"/>
              </a:rPr>
              <a:t>B</a:t>
            </a:r>
            <a:r>
              <a:rPr lang="ja-JP" altLang="en-US" sz="300" b="1" dirty="0">
                <a:solidFill>
                  <a:schemeClr val="tx1"/>
                </a:solidFill>
                <a:latin typeface="Meiryo UI" panose="020B0604030504040204" pitchFamily="50" charset="-128"/>
                <a:ea typeface="Meiryo UI" panose="020B0604030504040204" pitchFamily="50" charset="-128"/>
              </a:rPr>
              <a:t>市のデジタル実装状況</a:t>
            </a:r>
          </a:p>
        </p:txBody>
      </p:sp>
      <p:sp>
        <p:nvSpPr>
          <p:cNvPr id="33" name="正方形/長方形 32">
            <a:extLst>
              <a:ext uri="{FF2B5EF4-FFF2-40B4-BE49-F238E27FC236}">
                <a16:creationId xmlns:a16="http://schemas.microsoft.com/office/drawing/2014/main" id="{62ED1120-9949-E992-6FC7-4D447DB59122}"/>
              </a:ext>
            </a:extLst>
          </p:cNvPr>
          <p:cNvSpPr/>
          <p:nvPr/>
        </p:nvSpPr>
        <p:spPr>
          <a:xfrm>
            <a:off x="553520" y="4669130"/>
            <a:ext cx="1423560" cy="596473"/>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spTree>
    <p:extLst>
      <p:ext uri="{BB962C8B-B14F-4D97-AF65-F5344CB8AC3E}">
        <p14:creationId xmlns:p14="http://schemas.microsoft.com/office/powerpoint/2010/main" val="110690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4B6180C1-111C-9B91-AAC6-0FEB8EF7E7AF}"/>
              </a:ext>
            </a:extLst>
          </p:cNvPr>
          <p:cNvGrpSpPr/>
          <p:nvPr/>
        </p:nvGrpSpPr>
        <p:grpSpPr>
          <a:xfrm>
            <a:off x="558799" y="2792796"/>
            <a:ext cx="3432498" cy="2020863"/>
            <a:chOff x="558799" y="2792796"/>
            <a:chExt cx="3432498" cy="2020863"/>
          </a:xfrm>
        </p:grpSpPr>
        <p:pic>
          <p:nvPicPr>
            <p:cNvPr id="31" name="図 30">
              <a:extLst>
                <a:ext uri="{FF2B5EF4-FFF2-40B4-BE49-F238E27FC236}">
                  <a16:creationId xmlns:a16="http://schemas.microsoft.com/office/drawing/2014/main" id="{0A590F4D-32B6-60E5-EF68-37A5873C25F2}"/>
                </a:ext>
              </a:extLst>
            </p:cNvPr>
            <p:cNvPicPr>
              <a:picLocks noChangeAspect="1"/>
            </p:cNvPicPr>
            <p:nvPr/>
          </p:nvPicPr>
          <p:blipFill>
            <a:blip r:embed="rId3"/>
            <a:srcRect b="37636"/>
            <a:stretch/>
          </p:blipFill>
          <p:spPr>
            <a:xfrm>
              <a:off x="558800" y="2792796"/>
              <a:ext cx="3432497" cy="2020863"/>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20" name="正方形/長方形 19">
              <a:extLst>
                <a:ext uri="{FF2B5EF4-FFF2-40B4-BE49-F238E27FC236}">
                  <a16:creationId xmlns:a16="http://schemas.microsoft.com/office/drawing/2014/main" id="{4233BC3C-3A6B-157D-5B06-936E4173F846}"/>
                </a:ext>
              </a:extLst>
            </p:cNvPr>
            <p:cNvSpPr/>
            <p:nvPr/>
          </p:nvSpPr>
          <p:spPr>
            <a:xfrm>
              <a:off x="558799" y="2822575"/>
              <a:ext cx="434976" cy="841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36000" numCol="1" spcCol="0" rtlCol="0" fromWordArt="0" anchor="ctr" anchorCtr="0" forceAA="0" compatLnSpc="1">
              <a:prstTxWarp prst="textNoShape">
                <a:avLst/>
              </a:prstTxWarp>
              <a:noAutofit/>
            </a:bodyPr>
            <a:lstStyle/>
            <a:p>
              <a:pPr algn="r"/>
              <a:r>
                <a:rPr lang="en-US" altLang="ja-JP" sz="600" b="1">
                  <a:solidFill>
                    <a:schemeClr val="tx1"/>
                  </a:solidFill>
                </a:rPr>
                <a:t>A</a:t>
              </a:r>
              <a:r>
                <a:rPr lang="ja-JP" altLang="en-US" sz="600" b="1">
                  <a:solidFill>
                    <a:schemeClr val="tx1"/>
                  </a:solidFill>
                </a:rPr>
                <a:t>市</a:t>
              </a:r>
            </a:p>
          </p:txBody>
        </p:sp>
      </p:grpSp>
      <p:sp>
        <p:nvSpPr>
          <p:cNvPr id="8" name="タイトル 7">
            <a:extLst>
              <a:ext uri="{FF2B5EF4-FFF2-40B4-BE49-F238E27FC236}">
                <a16:creationId xmlns:a16="http://schemas.microsoft.com/office/drawing/2014/main" id="{5C96AF09-64F7-EA84-4A3F-7B01CADF4CAC}"/>
              </a:ext>
            </a:extLst>
          </p:cNvPr>
          <p:cNvSpPr>
            <a:spLocks noGrp="1"/>
          </p:cNvSpPr>
          <p:nvPr>
            <p:ph type="title"/>
          </p:nvPr>
        </p:nvSpPr>
        <p:spPr/>
        <p:txBody>
          <a:bodyPr vert="horz" lIns="91440" tIns="45720" rIns="91440" bIns="45720" rtlCol="0" anchor="ctr">
            <a:normAutofit/>
          </a:bodyPr>
          <a:lstStyle/>
          <a:p>
            <a:r>
              <a:rPr lang="ja-JP" altLang="en-US" sz="2000">
                <a:solidFill>
                  <a:srgbClr val="000000"/>
                </a:solidFill>
              </a:rPr>
              <a:t>デジタル実装の検討 </a:t>
            </a:r>
            <a:r>
              <a:rPr lang="en-US" altLang="ja-JP" sz="1600">
                <a:solidFill>
                  <a:srgbClr val="000000"/>
                </a:solidFill>
              </a:rPr>
              <a:t>– </a:t>
            </a:r>
            <a:r>
              <a:rPr lang="ja-JP" altLang="en-US" sz="1600">
                <a:solidFill>
                  <a:srgbClr val="000000"/>
                </a:solidFill>
              </a:rPr>
              <a:t>デジタル実装の事業内容の検討</a:t>
            </a:r>
            <a:endParaRPr lang="ja-JP" altLang="en-US" sz="2000">
              <a:solidFill>
                <a:srgbClr val="000000"/>
              </a:solidFill>
            </a:endParaRPr>
          </a:p>
        </p:txBody>
      </p:sp>
      <p:sp>
        <p:nvSpPr>
          <p:cNvPr id="11" name="正方形/長方形 24">
            <a:extLst>
              <a:ext uri="{FF2B5EF4-FFF2-40B4-BE49-F238E27FC236}">
                <a16:creationId xmlns:a16="http://schemas.microsoft.com/office/drawing/2014/main" id="{070D68A1-7BB6-2FE5-D44D-7174A2A05829}"/>
              </a:ext>
            </a:extLst>
          </p:cNvPr>
          <p:cNvSpPr/>
          <p:nvPr/>
        </p:nvSpPr>
        <p:spPr>
          <a:xfrm>
            <a:off x="558800" y="1983661"/>
            <a:ext cx="4572000" cy="513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Aft>
                <a:spcPts val="0"/>
              </a:spcAft>
            </a:pPr>
            <a:r>
              <a:rPr lang="en-US" altLang="ja-JP"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rPr>
              <a:t>RAIDA</a:t>
            </a:r>
            <a:r>
              <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rPr>
              <a:t>＞デジタル実装＞交付金を活用したデジタル実装状況</a:t>
            </a:r>
            <a:endParaRPr lang="en-US" altLang="ja-JP"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5"/>
            </a:endParaRPr>
          </a:p>
          <a:p>
            <a:pPr algn="ctr">
              <a:spcAft>
                <a:spcPts val="0"/>
              </a:spcAft>
            </a:pPr>
            <a:r>
              <a:rPr lang="en-US" altLang="ja-JP"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6"/>
              </a:rPr>
              <a:t>RAIDA</a:t>
            </a:r>
            <a:r>
              <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6"/>
              </a:rPr>
              <a:t>＞デジタル実装＞全国のデジタル実装事例</a:t>
            </a:r>
            <a:endPar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2" name="Text Placeholder 7">
            <a:extLst>
              <a:ext uri="{FF2B5EF4-FFF2-40B4-BE49-F238E27FC236}">
                <a16:creationId xmlns:a16="http://schemas.microsoft.com/office/drawing/2014/main" id="{43730088-B668-2D40-1765-87FF1269D42C}"/>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特定した注力分野において、他地域の事例を参考にしながら実現可能なデジタル実装の事業内容を検討する。</a:t>
            </a:r>
          </a:p>
        </p:txBody>
      </p:sp>
      <p:sp>
        <p:nvSpPr>
          <p:cNvPr id="13" name="正方形/長方形 24">
            <a:extLst>
              <a:ext uri="{FF2B5EF4-FFF2-40B4-BE49-F238E27FC236}">
                <a16:creationId xmlns:a16="http://schemas.microsoft.com/office/drawing/2014/main" id="{A7B0212C-CB07-98DC-60F3-CBEAE22B0FB6}"/>
              </a:ext>
            </a:extLst>
          </p:cNvPr>
          <p:cNvSpPr/>
          <p:nvPr/>
        </p:nvSpPr>
        <p:spPr>
          <a:xfrm>
            <a:off x="5562598" y="1574594"/>
            <a:ext cx="4572000"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4" name="正方形/長方形 24">
            <a:extLst>
              <a:ext uri="{FF2B5EF4-FFF2-40B4-BE49-F238E27FC236}">
                <a16:creationId xmlns:a16="http://schemas.microsoft.com/office/drawing/2014/main" id="{726534CB-E871-F509-BC65-D58943E6D75B}"/>
              </a:ext>
            </a:extLst>
          </p:cNvPr>
          <p:cNvSpPr/>
          <p:nvPr/>
        </p:nvSpPr>
        <p:spPr>
          <a:xfrm>
            <a:off x="558800" y="1574594"/>
            <a:ext cx="4572000"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24" name="正方形/長方形 24">
            <a:extLst>
              <a:ext uri="{FF2B5EF4-FFF2-40B4-BE49-F238E27FC236}">
                <a16:creationId xmlns:a16="http://schemas.microsoft.com/office/drawing/2014/main" id="{21F7E8F8-283F-8895-5C19-EA1BBAD562C3}"/>
              </a:ext>
            </a:extLst>
          </p:cNvPr>
          <p:cNvSpPr/>
          <p:nvPr/>
        </p:nvSpPr>
        <p:spPr>
          <a:xfrm>
            <a:off x="5562598" y="1983661"/>
            <a:ext cx="4572000"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類似団体、都道府県の団体、全国の団体におけるデジタル実装の具体的な事業内容を把握し、自地域のデジタル実装を計画する上で、実現可能な事業（サービス内容、事業規模、事業実施体制、</a:t>
            </a:r>
            <a:r>
              <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KPI</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、など）を検討します。</a:t>
            </a:r>
          </a:p>
          <a:p>
            <a:pPr marL="742950" lvl="1"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「デジタル実装状況」の地図より、デジタル実装に取り組む団体を選択することで、選択団体におけるデジタル実装事例を表示することができます。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「全国のデジタル実装事例」では、都道府県、申請団体、分野、サービス分類、事業規模、実装</a:t>
            </a:r>
            <a:r>
              <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TYPE</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、採択年度、広域連携、によるフィルター機能に加え、キーワードによる事例検索が可能です。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「子育て」分野の「母子健康手帳アプリ」サービスにおける事例を検索すると、人口規模</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万人程度の</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市では事業費</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19,810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千円程度でデジタル実装を行っている。</a:t>
            </a:r>
          </a:p>
        </p:txBody>
      </p:sp>
      <p:sp>
        <p:nvSpPr>
          <p:cNvPr id="5" name="スライド番号プレースホルダー 1">
            <a:extLst>
              <a:ext uri="{FF2B5EF4-FFF2-40B4-BE49-F238E27FC236}">
                <a16:creationId xmlns:a16="http://schemas.microsoft.com/office/drawing/2014/main" id="{30E46B57-1FF9-84A3-1FF3-6A4DD1B0F06B}"/>
              </a:ext>
            </a:extLst>
          </p:cNvPr>
          <p:cNvSpPr>
            <a:spLocks noGrp="1"/>
          </p:cNvSpPr>
          <p:nvPr>
            <p:ph type="sldNum" sz="quarter" idx="12"/>
          </p:nvPr>
        </p:nvSpPr>
        <p:spPr>
          <a:xfrm>
            <a:off x="8209818" y="7194496"/>
            <a:ext cx="2495127" cy="402567"/>
          </a:xfrm>
        </p:spPr>
        <p:txBody>
          <a:bodyPr/>
          <a:lstStyle/>
          <a:p>
            <a:fld id="{D9550142-B990-490A-A107-ED7302A7FD52}" type="slidenum">
              <a:rPr lang="ja-JP" altLang="en-US" smtClean="0"/>
              <a:pPr/>
              <a:t>8</a:t>
            </a:fld>
            <a:endParaRPr lang="ja-JP" altLang="en-US"/>
          </a:p>
        </p:txBody>
      </p:sp>
      <p:pic>
        <p:nvPicPr>
          <p:cNvPr id="33" name="図 32">
            <a:extLst>
              <a:ext uri="{FF2B5EF4-FFF2-40B4-BE49-F238E27FC236}">
                <a16:creationId xmlns:a16="http://schemas.microsoft.com/office/drawing/2014/main" id="{0945BED0-3EF5-10FE-0D3D-B02381A1ED7A}"/>
              </a:ext>
            </a:extLst>
          </p:cNvPr>
          <p:cNvPicPr>
            <a:picLocks noChangeAspect="1"/>
          </p:cNvPicPr>
          <p:nvPr/>
        </p:nvPicPr>
        <p:blipFill>
          <a:blip r:embed="rId7"/>
          <a:stretch>
            <a:fillRect/>
          </a:stretch>
        </p:blipFill>
        <p:spPr>
          <a:xfrm>
            <a:off x="558800" y="4972057"/>
            <a:ext cx="3432498" cy="236047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34" name="正方形/長方形 33">
            <a:extLst>
              <a:ext uri="{FF2B5EF4-FFF2-40B4-BE49-F238E27FC236}">
                <a16:creationId xmlns:a16="http://schemas.microsoft.com/office/drawing/2014/main" id="{A4A314F2-9173-65D5-DD14-AEDA82364D6F}"/>
              </a:ext>
            </a:extLst>
          </p:cNvPr>
          <p:cNvSpPr/>
          <p:nvPr/>
        </p:nvSpPr>
        <p:spPr>
          <a:xfrm>
            <a:off x="3269344" y="2792796"/>
            <a:ext cx="669108" cy="120241"/>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pic>
        <p:nvPicPr>
          <p:cNvPr id="36" name="図 35">
            <a:extLst>
              <a:ext uri="{FF2B5EF4-FFF2-40B4-BE49-F238E27FC236}">
                <a16:creationId xmlns:a16="http://schemas.microsoft.com/office/drawing/2014/main" id="{358C1034-BA10-3540-36D1-886E84292FA3}"/>
              </a:ext>
            </a:extLst>
          </p:cNvPr>
          <p:cNvPicPr>
            <a:picLocks noChangeAspect="1"/>
          </p:cNvPicPr>
          <p:nvPr/>
        </p:nvPicPr>
        <p:blipFill>
          <a:blip r:embed="rId8"/>
          <a:stretch>
            <a:fillRect/>
          </a:stretch>
        </p:blipFill>
        <p:spPr>
          <a:xfrm>
            <a:off x="2356642" y="3771819"/>
            <a:ext cx="2774158" cy="1959249"/>
          </a:xfrm>
          <a:prstGeom prst="rect">
            <a:avLst/>
          </a:prstGeom>
          <a:noFill/>
          <a:ln w="28575">
            <a:solidFill>
              <a:schemeClr val="accent3"/>
            </a:solidFill>
            <a:prstDash val="solid"/>
          </a:ln>
        </p:spPr>
      </p:pic>
      <p:sp>
        <p:nvSpPr>
          <p:cNvPr id="37" name="正方形/長方形 36">
            <a:extLst>
              <a:ext uri="{FF2B5EF4-FFF2-40B4-BE49-F238E27FC236}">
                <a16:creationId xmlns:a16="http://schemas.microsoft.com/office/drawing/2014/main" id="{CFDF391B-A2AB-7A21-03A8-CC830BC2A460}"/>
              </a:ext>
            </a:extLst>
          </p:cNvPr>
          <p:cNvSpPr/>
          <p:nvPr/>
        </p:nvSpPr>
        <p:spPr>
          <a:xfrm>
            <a:off x="1939110" y="3154202"/>
            <a:ext cx="777964" cy="124575"/>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cxnSp>
        <p:nvCxnSpPr>
          <p:cNvPr id="41" name="コネクタ: カギ線 40">
            <a:extLst>
              <a:ext uri="{FF2B5EF4-FFF2-40B4-BE49-F238E27FC236}">
                <a16:creationId xmlns:a16="http://schemas.microsoft.com/office/drawing/2014/main" id="{4C1DADD8-79C1-8D52-8B6D-6F6CA7CF8ED2}"/>
              </a:ext>
            </a:extLst>
          </p:cNvPr>
          <p:cNvCxnSpPr>
            <a:cxnSpLocks/>
            <a:stCxn id="37" idx="3"/>
            <a:endCxn id="36" idx="0"/>
          </p:cNvCxnSpPr>
          <p:nvPr/>
        </p:nvCxnSpPr>
        <p:spPr>
          <a:xfrm>
            <a:off x="2717074" y="3216490"/>
            <a:ext cx="1026647" cy="555329"/>
          </a:xfrm>
          <a:prstGeom prst="bentConnector2">
            <a:avLst/>
          </a:prstGeom>
          <a:ln w="28575">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コネクタ: カギ線 41">
            <a:extLst>
              <a:ext uri="{FF2B5EF4-FFF2-40B4-BE49-F238E27FC236}">
                <a16:creationId xmlns:a16="http://schemas.microsoft.com/office/drawing/2014/main" id="{F16489D4-BC6D-3773-972E-C449FF20C48E}"/>
              </a:ext>
            </a:extLst>
          </p:cNvPr>
          <p:cNvCxnSpPr>
            <a:cxnSpLocks/>
            <a:stCxn id="34" idx="0"/>
            <a:endCxn id="33" idx="3"/>
          </p:cNvCxnSpPr>
          <p:nvPr/>
        </p:nvCxnSpPr>
        <p:spPr>
          <a:xfrm rot="16200000" flipH="1">
            <a:off x="2117849" y="4278844"/>
            <a:ext cx="3359497" cy="387400"/>
          </a:xfrm>
          <a:prstGeom prst="bentConnector4">
            <a:avLst>
              <a:gd name="adj1" fmla="val -6805"/>
              <a:gd name="adj2" fmla="val 434383"/>
            </a:avLst>
          </a:prstGeom>
          <a:ln w="28575">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B8A53877-C401-486E-A692-3FCF7A8EE948}"/>
              </a:ext>
            </a:extLst>
          </p:cNvPr>
          <p:cNvSpPr txBox="1"/>
          <p:nvPr/>
        </p:nvSpPr>
        <p:spPr>
          <a:xfrm>
            <a:off x="4121420" y="3306233"/>
            <a:ext cx="869556" cy="375842"/>
          </a:xfrm>
          <a:prstGeom prst="wedgeRectCallout">
            <a:avLst>
              <a:gd name="adj1" fmla="val -40393"/>
              <a:gd name="adj2" fmla="val 108054"/>
            </a:avLst>
          </a:prstGeom>
          <a:solidFill>
            <a:schemeClr val="bg2"/>
          </a:solidFill>
          <a:ln>
            <a:noFill/>
          </a:ln>
        </p:spPr>
        <p:txBody>
          <a:bodyPr wrap="square" lIns="36000" tIns="36000" rIns="36000" bIns="36000" rtlCol="0" anchor="ctr">
            <a:noAutofit/>
          </a:bodyPr>
          <a:lstStyle/>
          <a:p>
            <a:pPr algn="ctr" defTabSz="1043056" fontAlgn="auto">
              <a:spcBef>
                <a:spcPts val="0"/>
              </a:spcBef>
              <a:spcAft>
                <a:spcPts val="0"/>
              </a:spcAft>
              <a:buClr>
                <a:srgbClr val="747480"/>
              </a:buClr>
            </a:pPr>
            <a:r>
              <a:rPr kumimoji="1"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事業概要を確認可能</a:t>
            </a:r>
          </a:p>
        </p:txBody>
      </p:sp>
      <p:sp>
        <p:nvSpPr>
          <p:cNvPr id="53" name="テキスト ボックス 52">
            <a:extLst>
              <a:ext uri="{FF2B5EF4-FFF2-40B4-BE49-F238E27FC236}">
                <a16:creationId xmlns:a16="http://schemas.microsoft.com/office/drawing/2014/main" id="{CA244568-A8F7-6207-41BB-21DA181F0D6D}"/>
              </a:ext>
            </a:extLst>
          </p:cNvPr>
          <p:cNvSpPr txBox="1"/>
          <p:nvPr/>
        </p:nvSpPr>
        <p:spPr>
          <a:xfrm>
            <a:off x="1138169" y="5074649"/>
            <a:ext cx="1088435" cy="375842"/>
          </a:xfrm>
          <a:prstGeom prst="wedgeRectCallout">
            <a:avLst>
              <a:gd name="adj1" fmla="val -65262"/>
              <a:gd name="adj2" fmla="val 44045"/>
            </a:avLst>
          </a:prstGeom>
          <a:solidFill>
            <a:schemeClr val="bg2"/>
          </a:solidFill>
          <a:ln>
            <a:noFill/>
          </a:ln>
        </p:spPr>
        <p:txBody>
          <a:bodyPr wrap="square" lIns="36000" tIns="36000" rIns="36000" bIns="36000" rtlCol="0" anchor="ctr">
            <a:noAutofit/>
          </a:bodyPr>
          <a:lstStyle/>
          <a:p>
            <a:pPr algn="ctr" defTabSz="1043056" fontAlgn="auto">
              <a:spcBef>
                <a:spcPts val="0"/>
              </a:spcBef>
              <a:spcAft>
                <a:spcPts val="0"/>
              </a:spcAft>
              <a:buClr>
                <a:srgbClr val="747480"/>
              </a:buClr>
            </a:pPr>
            <a:r>
              <a:rPr kumimoji="1"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全国のデジタル実装事例</a:t>
            </a:r>
          </a:p>
        </p:txBody>
      </p:sp>
      <p:sp>
        <p:nvSpPr>
          <p:cNvPr id="54" name="テキスト ボックス 53">
            <a:extLst>
              <a:ext uri="{FF2B5EF4-FFF2-40B4-BE49-F238E27FC236}">
                <a16:creationId xmlns:a16="http://schemas.microsoft.com/office/drawing/2014/main" id="{53E60749-D7F4-ABBD-C4AE-832F460A8B64}"/>
              </a:ext>
            </a:extLst>
          </p:cNvPr>
          <p:cNvSpPr txBox="1"/>
          <p:nvPr/>
        </p:nvSpPr>
        <p:spPr>
          <a:xfrm>
            <a:off x="1803968" y="2652727"/>
            <a:ext cx="1197875" cy="375842"/>
          </a:xfrm>
          <a:prstGeom prst="wedgeRectCallout">
            <a:avLst>
              <a:gd name="adj1" fmla="val -65262"/>
              <a:gd name="adj2" fmla="val 44045"/>
            </a:avLst>
          </a:prstGeom>
          <a:solidFill>
            <a:schemeClr val="bg2"/>
          </a:solidFill>
          <a:ln>
            <a:noFill/>
          </a:ln>
        </p:spPr>
        <p:txBody>
          <a:bodyPr wrap="square" lIns="36000" tIns="36000" rIns="36000" bIns="36000" rtlCol="0" anchor="ctr">
            <a:noAutofit/>
          </a:bodyPr>
          <a:lstStyle/>
          <a:p>
            <a:pPr algn="ctr" defTabSz="1043056" fontAlgn="auto">
              <a:spcBef>
                <a:spcPts val="0"/>
              </a:spcBef>
              <a:spcAft>
                <a:spcPts val="0"/>
              </a:spcAft>
              <a:buClr>
                <a:srgbClr val="747480"/>
              </a:buClr>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選択地域</a:t>
            </a:r>
            <a:r>
              <a:rPr kumimoji="1"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の</a:t>
            </a:r>
            <a:endParaRPr kumimoji="1"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lgn="ctr" defTabSz="1043056" fontAlgn="auto">
              <a:spcBef>
                <a:spcPts val="0"/>
              </a:spcBef>
              <a:spcAft>
                <a:spcPts val="0"/>
              </a:spcAft>
              <a:buClr>
                <a:srgbClr val="747480"/>
              </a:buClr>
            </a:pPr>
            <a:r>
              <a:rPr kumimoji="1"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デジタル実装事例</a:t>
            </a:r>
          </a:p>
        </p:txBody>
      </p:sp>
      <p:grpSp>
        <p:nvGrpSpPr>
          <p:cNvPr id="7" name="グループ化 6">
            <a:extLst>
              <a:ext uri="{FF2B5EF4-FFF2-40B4-BE49-F238E27FC236}">
                <a16:creationId xmlns:a16="http://schemas.microsoft.com/office/drawing/2014/main" id="{CFBB30BA-7387-F21B-44B1-1E0FA2FD1672}"/>
              </a:ext>
            </a:extLst>
          </p:cNvPr>
          <p:cNvGrpSpPr/>
          <p:nvPr/>
        </p:nvGrpSpPr>
        <p:grpSpPr>
          <a:xfrm>
            <a:off x="6228143" y="130628"/>
            <a:ext cx="4249333" cy="568692"/>
            <a:chOff x="5939696" y="130628"/>
            <a:chExt cx="4249333" cy="568692"/>
          </a:xfrm>
        </p:grpSpPr>
        <p:sp>
          <p:nvSpPr>
            <p:cNvPr id="9" name="矢印: 五方向 8">
              <a:extLst>
                <a:ext uri="{FF2B5EF4-FFF2-40B4-BE49-F238E27FC236}">
                  <a16:creationId xmlns:a16="http://schemas.microsoft.com/office/drawing/2014/main" id="{81FC92A2-7F83-BFF8-7F98-94CCED1933FC}"/>
                </a:ext>
              </a:extLst>
            </p:cNvPr>
            <p:cNvSpPr/>
            <p:nvPr/>
          </p:nvSpPr>
          <p:spPr>
            <a:xfrm>
              <a:off x="5939696" y="130628"/>
              <a:ext cx="1116875"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sym typeface="Meiryo UI" panose="020B0604030504040204" pitchFamily="50" charset="-128"/>
                </a:rPr>
                <a:t>地域の社会課題</a:t>
              </a:r>
              <a:endParaRPr lang="en-US" altLang="ja-JP">
                <a:solidFill>
                  <a:schemeClr val="accent6"/>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a:solidFill>
                    <a:schemeClr val="accent6"/>
                  </a:solidFill>
                  <a:latin typeface="Meiryo UI" panose="020B0604030504040204" pitchFamily="50" charset="-128"/>
                  <a:ea typeface="Meiryo UI" panose="020B0604030504040204" pitchFamily="50" charset="-128"/>
                  <a:sym typeface="Meiryo UI" panose="020B0604030504040204" pitchFamily="50" charset="-128"/>
                </a:rPr>
                <a:t>解決・魅力向上</a:t>
              </a:r>
              <a:endParaRPr lang="en-US" altLang="ja-JP">
                <a:solidFill>
                  <a:schemeClr val="accent6"/>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a:solidFill>
                    <a:schemeClr val="accent6"/>
                  </a:solidFill>
                  <a:latin typeface="Meiryo UI" panose="020B0604030504040204" pitchFamily="50" charset="-128"/>
                  <a:ea typeface="Meiryo UI" panose="020B0604030504040204" pitchFamily="50" charset="-128"/>
                  <a:sym typeface="Meiryo UI" panose="020B0604030504040204" pitchFamily="50" charset="-128"/>
                </a:rPr>
                <a:t>に向けた注力分野を特定する</a:t>
              </a:r>
            </a:p>
          </p:txBody>
        </p:sp>
        <p:sp>
          <p:nvSpPr>
            <p:cNvPr id="10" name="矢印: 五方向 9">
              <a:extLst>
                <a:ext uri="{FF2B5EF4-FFF2-40B4-BE49-F238E27FC236}">
                  <a16:creationId xmlns:a16="http://schemas.microsoft.com/office/drawing/2014/main" id="{B596AF69-68D3-F407-DC50-320EFEC218E3}"/>
                </a:ext>
              </a:extLst>
            </p:cNvPr>
            <p:cNvSpPr/>
            <p:nvPr/>
          </p:nvSpPr>
          <p:spPr>
            <a:xfrm>
              <a:off x="7056571" y="130629"/>
              <a:ext cx="2015583" cy="568691"/>
            </a:xfrm>
            <a:prstGeom prst="homePlate">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b="1">
                  <a:solidFill>
                    <a:schemeClr val="bg1"/>
                  </a:solidFill>
                  <a:latin typeface="Meiryo UI" panose="020B0604030504040204" pitchFamily="50" charset="-128"/>
                  <a:ea typeface="Meiryo UI" panose="020B0604030504040204" pitchFamily="50" charset="-128"/>
                </a:rPr>
                <a:t>デジタル実装事業を検討する</a:t>
              </a:r>
            </a:p>
          </p:txBody>
        </p:sp>
        <p:sp>
          <p:nvSpPr>
            <p:cNvPr id="15" name="矢印: 五方向 14">
              <a:extLst>
                <a:ext uri="{FF2B5EF4-FFF2-40B4-BE49-F238E27FC236}">
                  <a16:creationId xmlns:a16="http://schemas.microsoft.com/office/drawing/2014/main" id="{A031DEA6-AE7A-D55E-A93C-115C581B836D}"/>
                </a:ext>
              </a:extLst>
            </p:cNvPr>
            <p:cNvSpPr/>
            <p:nvPr/>
          </p:nvSpPr>
          <p:spPr>
            <a:xfrm>
              <a:off x="9072154" y="130628"/>
              <a:ext cx="1116875"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a:solidFill>
                    <a:schemeClr val="accent6"/>
                  </a:solidFill>
                  <a:latin typeface="Meiryo UI" panose="020B0604030504040204" pitchFamily="50" charset="-128"/>
                  <a:ea typeface="Meiryo UI" panose="020B0604030504040204" pitchFamily="50" charset="-128"/>
                </a:rPr>
                <a:t>デジタル実装の</a:t>
              </a:r>
              <a:endParaRPr kumimoji="1" lang="en-US" altLang="ja-JP">
                <a:solidFill>
                  <a:schemeClr val="accent6"/>
                </a:solidFill>
                <a:latin typeface="Meiryo UI" panose="020B0604030504040204" pitchFamily="50" charset="-128"/>
                <a:ea typeface="Meiryo UI" panose="020B0604030504040204" pitchFamily="50" charset="-128"/>
              </a:endParaRPr>
            </a:p>
            <a:p>
              <a:pPr algn="ctr"/>
              <a:r>
                <a:rPr kumimoji="1" lang="ja-JP" altLang="en-US">
                  <a:solidFill>
                    <a:schemeClr val="accent6"/>
                  </a:solidFill>
                  <a:latin typeface="Meiryo UI" panose="020B0604030504040204" pitchFamily="50" charset="-128"/>
                  <a:ea typeface="Meiryo UI" panose="020B0604030504040204" pitchFamily="50" charset="-128"/>
                </a:rPr>
                <a:t>効果を検証する</a:t>
              </a:r>
            </a:p>
          </p:txBody>
        </p:sp>
        <p:sp>
          <p:nvSpPr>
            <p:cNvPr id="16" name="正方形/長方形 15">
              <a:extLst>
                <a:ext uri="{FF2B5EF4-FFF2-40B4-BE49-F238E27FC236}">
                  <a16:creationId xmlns:a16="http://schemas.microsoft.com/office/drawing/2014/main" id="{C438BCCD-BFBB-01BF-DBDE-CF5517926279}"/>
                </a:ext>
              </a:extLst>
            </p:cNvPr>
            <p:cNvSpPr/>
            <p:nvPr/>
          </p:nvSpPr>
          <p:spPr>
            <a:xfrm>
              <a:off x="713344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デジタル実装の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進捗状況の把握</a:t>
              </a:r>
            </a:p>
          </p:txBody>
        </p:sp>
        <p:sp>
          <p:nvSpPr>
            <p:cNvPr id="17" name="正方形/長方形 16">
              <a:extLst>
                <a:ext uri="{FF2B5EF4-FFF2-40B4-BE49-F238E27FC236}">
                  <a16:creationId xmlns:a16="http://schemas.microsoft.com/office/drawing/2014/main" id="{55571E49-F6FE-9444-6203-2D9190803A40}"/>
                </a:ext>
              </a:extLst>
            </p:cNvPr>
            <p:cNvSpPr/>
            <p:nvPr/>
          </p:nvSpPr>
          <p:spPr>
            <a:xfrm>
              <a:off x="8038688" y="359229"/>
              <a:ext cx="828363" cy="291774"/>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800" b="1">
                  <a:solidFill>
                    <a:schemeClr val="tx1"/>
                  </a:solidFill>
                  <a:latin typeface="Meiryo UI" panose="020B0604030504040204" pitchFamily="50" charset="-128"/>
                  <a:ea typeface="Meiryo UI" panose="020B0604030504040204" pitchFamily="50" charset="-128"/>
                </a:rPr>
                <a:t>デジタル実装の</a:t>
              </a:r>
              <a:endParaRPr lang="en-US" altLang="ja-JP" sz="800" b="1">
                <a:solidFill>
                  <a:schemeClr val="tx1"/>
                </a:solidFill>
                <a:latin typeface="Meiryo UI" panose="020B0604030504040204" pitchFamily="50" charset="-128"/>
                <a:ea typeface="Meiryo UI" panose="020B0604030504040204" pitchFamily="50" charset="-128"/>
              </a:endParaRPr>
            </a:p>
            <a:p>
              <a:pPr algn="ctr"/>
              <a:r>
                <a:rPr lang="ja-JP" altLang="en-US" sz="800" b="1">
                  <a:solidFill>
                    <a:schemeClr val="tx1"/>
                  </a:solidFill>
                  <a:latin typeface="Meiryo UI" panose="020B0604030504040204" pitchFamily="50" charset="-128"/>
                  <a:ea typeface="Meiryo UI" panose="020B0604030504040204" pitchFamily="50" charset="-128"/>
                </a:rPr>
                <a:t>事業内容の検討</a:t>
              </a:r>
            </a:p>
          </p:txBody>
        </p:sp>
      </p:grpSp>
      <p:sp>
        <p:nvSpPr>
          <p:cNvPr id="2" name="楕円 1">
            <a:extLst>
              <a:ext uri="{FF2B5EF4-FFF2-40B4-BE49-F238E27FC236}">
                <a16:creationId xmlns:a16="http://schemas.microsoft.com/office/drawing/2014/main" id="{45869200-D2D3-48AE-DF81-81B101FF70BF}"/>
              </a:ext>
            </a:extLst>
          </p:cNvPr>
          <p:cNvSpPr/>
          <p:nvPr/>
        </p:nvSpPr>
        <p:spPr>
          <a:xfrm>
            <a:off x="5995398" y="3691874"/>
            <a:ext cx="290513" cy="290513"/>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600" b="1">
                <a:solidFill>
                  <a:schemeClr val="tx1"/>
                </a:solidFill>
              </a:rPr>
              <a:t>A</a:t>
            </a:r>
            <a:endParaRPr kumimoji="1" lang="ja-JP" altLang="en-US" sz="1600" b="1">
              <a:solidFill>
                <a:schemeClr val="tx1"/>
              </a:solidFill>
            </a:endParaRPr>
          </a:p>
        </p:txBody>
      </p:sp>
      <p:sp>
        <p:nvSpPr>
          <p:cNvPr id="3" name="楕円 2">
            <a:extLst>
              <a:ext uri="{FF2B5EF4-FFF2-40B4-BE49-F238E27FC236}">
                <a16:creationId xmlns:a16="http://schemas.microsoft.com/office/drawing/2014/main" id="{B4E3C4DB-2BCB-276D-BA31-7CF60355A2E2}"/>
              </a:ext>
            </a:extLst>
          </p:cNvPr>
          <p:cNvSpPr/>
          <p:nvPr/>
        </p:nvSpPr>
        <p:spPr>
          <a:xfrm>
            <a:off x="5995397" y="4753389"/>
            <a:ext cx="290513" cy="29051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600" b="1">
                <a:solidFill>
                  <a:schemeClr val="tx1"/>
                </a:solidFill>
              </a:rPr>
              <a:t>B</a:t>
            </a:r>
          </a:p>
        </p:txBody>
      </p:sp>
      <p:sp>
        <p:nvSpPr>
          <p:cNvPr id="4" name="楕円 3">
            <a:extLst>
              <a:ext uri="{FF2B5EF4-FFF2-40B4-BE49-F238E27FC236}">
                <a16:creationId xmlns:a16="http://schemas.microsoft.com/office/drawing/2014/main" id="{26130513-62FB-11AC-EDB3-5777604EB01F}"/>
              </a:ext>
            </a:extLst>
          </p:cNvPr>
          <p:cNvSpPr/>
          <p:nvPr/>
        </p:nvSpPr>
        <p:spPr>
          <a:xfrm>
            <a:off x="558799" y="2792796"/>
            <a:ext cx="290513" cy="290513"/>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600" b="1">
                <a:solidFill>
                  <a:schemeClr val="tx1"/>
                </a:solidFill>
              </a:rPr>
              <a:t>A</a:t>
            </a:r>
            <a:endParaRPr kumimoji="1" lang="ja-JP" altLang="en-US" sz="1600" b="1">
              <a:solidFill>
                <a:schemeClr val="tx1"/>
              </a:solidFill>
            </a:endParaRPr>
          </a:p>
        </p:txBody>
      </p:sp>
      <p:sp>
        <p:nvSpPr>
          <p:cNvPr id="18" name="楕円 17">
            <a:extLst>
              <a:ext uri="{FF2B5EF4-FFF2-40B4-BE49-F238E27FC236}">
                <a16:creationId xmlns:a16="http://schemas.microsoft.com/office/drawing/2014/main" id="{C20526F6-0AF3-B4F9-9087-9064FBFAF633}"/>
              </a:ext>
            </a:extLst>
          </p:cNvPr>
          <p:cNvSpPr/>
          <p:nvPr/>
        </p:nvSpPr>
        <p:spPr>
          <a:xfrm>
            <a:off x="558800" y="4972057"/>
            <a:ext cx="290513" cy="29051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600" b="1">
                <a:solidFill>
                  <a:schemeClr val="tx1"/>
                </a:solidFill>
              </a:rPr>
              <a:t>B</a:t>
            </a:r>
          </a:p>
        </p:txBody>
      </p:sp>
      <p:sp>
        <p:nvSpPr>
          <p:cNvPr id="23" name="正方形/長方形 22">
            <a:extLst>
              <a:ext uri="{FF2B5EF4-FFF2-40B4-BE49-F238E27FC236}">
                <a16:creationId xmlns:a16="http://schemas.microsoft.com/office/drawing/2014/main" id="{5CD8D388-0EAF-A476-757B-B8E63AD0A5AE}"/>
              </a:ext>
            </a:extLst>
          </p:cNvPr>
          <p:cNvSpPr/>
          <p:nvPr/>
        </p:nvSpPr>
        <p:spPr>
          <a:xfrm>
            <a:off x="2834368" y="4025793"/>
            <a:ext cx="434976" cy="841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36000" numCol="1" spcCol="0" rtlCol="0" fromWordArt="0" anchor="ctr" anchorCtr="0" forceAA="0" compatLnSpc="1">
            <a:prstTxWarp prst="textNoShape">
              <a:avLst/>
            </a:prstTxWarp>
            <a:noAutofit/>
          </a:bodyPr>
          <a:lstStyle/>
          <a:p>
            <a:r>
              <a:rPr lang="en-US" altLang="ja-JP" sz="400" b="1">
                <a:solidFill>
                  <a:schemeClr val="tx1"/>
                </a:solidFill>
              </a:rPr>
              <a:t>A</a:t>
            </a:r>
            <a:r>
              <a:rPr lang="ja-JP" altLang="en-US" sz="400" b="1">
                <a:solidFill>
                  <a:schemeClr val="tx1"/>
                </a:solidFill>
              </a:rPr>
              <a:t>市</a:t>
            </a:r>
          </a:p>
        </p:txBody>
      </p:sp>
      <p:sp>
        <p:nvSpPr>
          <p:cNvPr id="25" name="正方形/長方形 24">
            <a:extLst>
              <a:ext uri="{FF2B5EF4-FFF2-40B4-BE49-F238E27FC236}">
                <a16:creationId xmlns:a16="http://schemas.microsoft.com/office/drawing/2014/main" id="{190C2811-F2A8-C3B8-88F3-C406D70182EA}"/>
              </a:ext>
            </a:extLst>
          </p:cNvPr>
          <p:cNvSpPr/>
          <p:nvPr/>
        </p:nvSpPr>
        <p:spPr>
          <a:xfrm>
            <a:off x="2833102" y="4120369"/>
            <a:ext cx="684003" cy="841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36000" numCol="1" spcCol="0" rtlCol="0" fromWordArt="0" anchor="ctr" anchorCtr="0" forceAA="0" compatLnSpc="1">
            <a:prstTxWarp prst="textNoShape">
              <a:avLst/>
            </a:prstTxWarp>
            <a:noAutofit/>
          </a:bodyPr>
          <a:lstStyle/>
          <a:p>
            <a:r>
              <a:rPr lang="en-US" altLang="ja-JP" sz="400" b="1">
                <a:solidFill>
                  <a:schemeClr val="tx1"/>
                </a:solidFill>
              </a:rPr>
              <a:t>A</a:t>
            </a:r>
            <a:r>
              <a:rPr lang="ja-JP" altLang="en-US" sz="400" b="1">
                <a:solidFill>
                  <a:schemeClr val="tx1"/>
                </a:solidFill>
              </a:rPr>
              <a:t>市</a:t>
            </a:r>
          </a:p>
        </p:txBody>
      </p:sp>
      <p:sp>
        <p:nvSpPr>
          <p:cNvPr id="26" name="四角形: 角を丸くする 25">
            <a:extLst>
              <a:ext uri="{FF2B5EF4-FFF2-40B4-BE49-F238E27FC236}">
                <a16:creationId xmlns:a16="http://schemas.microsoft.com/office/drawing/2014/main" id="{A016A14F-B1BE-0FF8-9835-5A370259D7A1}"/>
              </a:ext>
            </a:extLst>
          </p:cNvPr>
          <p:cNvSpPr/>
          <p:nvPr/>
        </p:nvSpPr>
        <p:spPr>
          <a:xfrm rot="1191663">
            <a:off x="4472673" y="3875716"/>
            <a:ext cx="641535" cy="209986"/>
          </a:xfrm>
          <a:prstGeom prst="round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a:solidFill>
                  <a:schemeClr val="tx1"/>
                </a:solidFill>
              </a:rPr>
              <a:t>イメージ</a:t>
            </a:r>
            <a:endParaRPr kumimoji="1" lang="en-US" altLang="ja-JP" sz="1200" b="1">
              <a:solidFill>
                <a:schemeClr val="tx1"/>
              </a:solidFill>
            </a:endParaRPr>
          </a:p>
        </p:txBody>
      </p:sp>
    </p:spTree>
    <p:extLst>
      <p:ext uri="{BB962C8B-B14F-4D97-AF65-F5344CB8AC3E}">
        <p14:creationId xmlns:p14="http://schemas.microsoft.com/office/powerpoint/2010/main" val="425420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3CC571DA-492A-7270-10C0-FD1A8DF6CDC9}"/>
              </a:ext>
            </a:extLst>
          </p:cNvPr>
          <p:cNvGrpSpPr/>
          <p:nvPr/>
        </p:nvGrpSpPr>
        <p:grpSpPr>
          <a:xfrm>
            <a:off x="558801" y="2584451"/>
            <a:ext cx="4571999" cy="3222560"/>
            <a:chOff x="558801" y="2584451"/>
            <a:chExt cx="4571999" cy="3222560"/>
          </a:xfrm>
        </p:grpSpPr>
        <p:pic>
          <p:nvPicPr>
            <p:cNvPr id="13" name="図 1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E13C12C-046C-CCA1-7E20-9EE68FC2D84D}"/>
                </a:ext>
              </a:extLst>
            </p:cNvPr>
            <p:cNvPicPr>
              <a:picLocks noChangeAspect="1"/>
            </p:cNvPicPr>
            <p:nvPr/>
          </p:nvPicPr>
          <p:blipFill>
            <a:blip r:embed="rId3"/>
            <a:srcRect t="17682"/>
            <a:stretch/>
          </p:blipFill>
          <p:spPr>
            <a:xfrm>
              <a:off x="558801" y="2584451"/>
              <a:ext cx="4571999" cy="322256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29" name="正方形/長方形 28">
              <a:extLst>
                <a:ext uri="{FF2B5EF4-FFF2-40B4-BE49-F238E27FC236}">
                  <a16:creationId xmlns:a16="http://schemas.microsoft.com/office/drawing/2014/main" id="{48842DB7-7DBA-B499-A4C3-8FF3982B609E}"/>
                </a:ext>
              </a:extLst>
            </p:cNvPr>
            <p:cNvSpPr/>
            <p:nvPr/>
          </p:nvSpPr>
          <p:spPr>
            <a:xfrm>
              <a:off x="771887" y="3241243"/>
              <a:ext cx="552449" cy="1161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3" spcCol="0" rtlCol="0" fromWordArt="0" anchor="ctr" anchorCtr="0" forceAA="0" compatLnSpc="1">
              <a:prstTxWarp prst="textNoShape">
                <a:avLst/>
              </a:prstTxWarp>
              <a:noAutofit/>
            </a:bodyPr>
            <a:lstStyle/>
            <a:p>
              <a:r>
                <a:rPr kumimoji="1" lang="en-US" altLang="ja-JP" sz="600" b="1" dirty="0">
                  <a:solidFill>
                    <a:schemeClr val="tx1"/>
                  </a:solidFill>
                  <a:latin typeface="Meiryo UI" panose="020B0604030504040204" pitchFamily="50" charset="-128"/>
                  <a:ea typeface="Meiryo UI" panose="020B0604030504040204" pitchFamily="50" charset="-128"/>
                </a:rPr>
                <a:t>A</a:t>
              </a:r>
              <a:r>
                <a:rPr kumimoji="1" lang="ja-JP" altLang="en-US" sz="600" b="1" dirty="0">
                  <a:solidFill>
                    <a:schemeClr val="tx1"/>
                  </a:solidFill>
                  <a:latin typeface="Meiryo UI" panose="020B0604030504040204" pitchFamily="50" charset="-128"/>
                  <a:ea typeface="Meiryo UI" panose="020B0604030504040204" pitchFamily="50" charset="-128"/>
                </a:rPr>
                <a:t>市</a:t>
              </a:r>
            </a:p>
          </p:txBody>
        </p:sp>
      </p:grpSp>
      <p:sp>
        <p:nvSpPr>
          <p:cNvPr id="4" name="タイトル 3">
            <a:extLst>
              <a:ext uri="{FF2B5EF4-FFF2-40B4-BE49-F238E27FC236}">
                <a16:creationId xmlns:a16="http://schemas.microsoft.com/office/drawing/2014/main" id="{38F41284-36F8-7845-D431-10CC48908E02}"/>
              </a:ext>
            </a:extLst>
          </p:cNvPr>
          <p:cNvSpPr>
            <a:spLocks noGrp="1"/>
          </p:cNvSpPr>
          <p:nvPr>
            <p:ph type="title"/>
          </p:nvPr>
        </p:nvSpPr>
        <p:spPr/>
        <p:txBody>
          <a:bodyPr vert="horz">
            <a:noAutofit/>
          </a:bodyPr>
          <a:lstStyle/>
          <a:p>
            <a:r>
              <a:rPr kumimoji="1" lang="en-US" altLang="ja-JP" sz="2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Meiryo UI" panose="020B0604030504040204" pitchFamily="50" charset="-128"/>
              </a:rPr>
              <a:t>【</a:t>
            </a:r>
            <a:r>
              <a:rPr kumimoji="1" lang="ja-JP" altLang="en-US" sz="2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Meiryo UI" panose="020B0604030504040204" pitchFamily="50" charset="-128"/>
              </a:rPr>
              <a:t>参考</a:t>
            </a:r>
            <a:r>
              <a:rPr kumimoji="1" lang="en-US" altLang="ja-JP" sz="2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Meiryo UI" panose="020B0604030504040204" pitchFamily="50" charset="-128"/>
              </a:rPr>
              <a:t>】</a:t>
            </a:r>
            <a:br>
              <a:rPr kumimoji="1" lang="en-US" altLang="ja-JP" sz="2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Meiryo UI" panose="020B0604030504040204" pitchFamily="50" charset="-128"/>
              </a:rPr>
            </a:br>
            <a:r>
              <a:rPr kumimoji="1" lang="ja-JP" altLang="en-US" sz="2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Meiryo UI" panose="020B0604030504040204" pitchFamily="50" charset="-128"/>
              </a:rPr>
              <a:t>デジタル実装の検討 </a:t>
            </a: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Meiryo UI" panose="020B0604030504040204" pitchFamily="50" charset="-128"/>
              </a:rPr>
              <a:t>– </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Meiryo UI" panose="020B0604030504040204" pitchFamily="50" charset="-128"/>
              </a:rPr>
              <a:t>デジタル実装の事業内容の検討</a:t>
            </a:r>
            <a:endParaRPr lang="ja-JP" altLang="en-US" sz="2000"/>
          </a:p>
        </p:txBody>
      </p:sp>
      <p:sp>
        <p:nvSpPr>
          <p:cNvPr id="7" name="Text Placeholder 7">
            <a:extLst>
              <a:ext uri="{FF2B5EF4-FFF2-40B4-BE49-F238E27FC236}">
                <a16:creationId xmlns:a16="http://schemas.microsoft.com/office/drawing/2014/main" id="{82881ABC-9035-71C5-01EA-AEDABFCC2CCE}"/>
              </a:ext>
            </a:extLst>
          </p:cNvPr>
          <p:cNvSpPr txBox="1">
            <a:spLocks/>
          </p:cNvSpPr>
          <p:nvPr/>
        </p:nvSpPr>
        <p:spPr>
          <a:xfrm>
            <a:off x="215925" y="985250"/>
            <a:ext cx="10261551" cy="570926"/>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特定した注力分野において、デジタル実装有無による地域課題の状況を比較することで、デジタル実装による社会課題解決・魅力向上の可能性を把握する。</a:t>
            </a:r>
          </a:p>
        </p:txBody>
      </p:sp>
      <p:sp>
        <p:nvSpPr>
          <p:cNvPr id="8" name="正方形/長方形 24">
            <a:extLst>
              <a:ext uri="{FF2B5EF4-FFF2-40B4-BE49-F238E27FC236}">
                <a16:creationId xmlns:a16="http://schemas.microsoft.com/office/drawing/2014/main" id="{7DFA3E07-6977-E1B1-3485-4214DCBFA2FE}"/>
              </a:ext>
            </a:extLst>
          </p:cNvPr>
          <p:cNvSpPr/>
          <p:nvPr/>
        </p:nvSpPr>
        <p:spPr>
          <a:xfrm>
            <a:off x="5562598" y="1574594"/>
            <a:ext cx="4572000"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9" name="正方形/長方形 24">
            <a:extLst>
              <a:ext uri="{FF2B5EF4-FFF2-40B4-BE49-F238E27FC236}">
                <a16:creationId xmlns:a16="http://schemas.microsoft.com/office/drawing/2014/main" id="{E79A4CB8-12CA-F0E8-C6F5-7385E91E17A5}"/>
              </a:ext>
            </a:extLst>
          </p:cNvPr>
          <p:cNvSpPr/>
          <p:nvPr/>
        </p:nvSpPr>
        <p:spPr>
          <a:xfrm>
            <a:off x="558800" y="1574594"/>
            <a:ext cx="4572000"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0" name="正方形/長方形 24">
            <a:extLst>
              <a:ext uri="{FF2B5EF4-FFF2-40B4-BE49-F238E27FC236}">
                <a16:creationId xmlns:a16="http://schemas.microsoft.com/office/drawing/2014/main" id="{E73A43CC-CCE6-DC25-0629-E8B7BFB77BE4}"/>
              </a:ext>
            </a:extLst>
          </p:cNvPr>
          <p:cNvSpPr/>
          <p:nvPr/>
        </p:nvSpPr>
        <p:spPr>
          <a:xfrm>
            <a:off x="5562598" y="1983661"/>
            <a:ext cx="4572000"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地域課題のデータについて、デジタル実装済の団体とデジタル未実装の団体それぞれの平均値を比較することで、デジタル実装による社会課題解決・魅力向上の可能性を把握できます。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地域課題の状況は、デジタル実装も含めた様々な要因により変動するため、デジタル実装のみの効果とは一致しない点にご留意ください。</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全国の団体における「人口当たりの歳出の人件費」の平均値は、デジタル実装済の団体よりもデジタル未実装の団体の方が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50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千円程度高い傾向にある。</a:t>
            </a:r>
          </a:p>
        </p:txBody>
      </p:sp>
      <p:sp>
        <p:nvSpPr>
          <p:cNvPr id="2" name="スライド番号プレースホルダー 1">
            <a:extLst>
              <a:ext uri="{FF2B5EF4-FFF2-40B4-BE49-F238E27FC236}">
                <a16:creationId xmlns:a16="http://schemas.microsoft.com/office/drawing/2014/main" id="{8E2293AA-78DA-B1BE-72AB-5946C02159E4}"/>
              </a:ext>
            </a:extLst>
          </p:cNvPr>
          <p:cNvSpPr>
            <a:spLocks noGrp="1"/>
          </p:cNvSpPr>
          <p:nvPr>
            <p:ph type="sldNum" sz="quarter" idx="12"/>
          </p:nvPr>
        </p:nvSpPr>
        <p:spPr>
          <a:xfrm>
            <a:off x="8209818" y="7194496"/>
            <a:ext cx="2495127" cy="402567"/>
          </a:xfrm>
        </p:spPr>
        <p:txBody>
          <a:bodyPr/>
          <a:lstStyle/>
          <a:p>
            <a:fld id="{D9550142-B990-490A-A107-ED7302A7FD52}" type="slidenum">
              <a:rPr lang="ja-JP" altLang="en-US" smtClean="0"/>
              <a:pPr/>
              <a:t>9</a:t>
            </a:fld>
            <a:endParaRPr lang="ja-JP" altLang="en-US"/>
          </a:p>
        </p:txBody>
      </p:sp>
      <p:sp>
        <p:nvSpPr>
          <p:cNvPr id="5" name="正方形/長方形 24">
            <a:extLst>
              <a:ext uri="{FF2B5EF4-FFF2-40B4-BE49-F238E27FC236}">
                <a16:creationId xmlns:a16="http://schemas.microsoft.com/office/drawing/2014/main" id="{846C511E-1765-D3E9-DDDF-EFC02E640A30}"/>
              </a:ext>
            </a:extLst>
          </p:cNvPr>
          <p:cNvSpPr/>
          <p:nvPr/>
        </p:nvSpPr>
        <p:spPr>
          <a:xfrm>
            <a:off x="558800" y="1983661"/>
            <a:ext cx="4572000" cy="348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altLang="ja-JP"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rPr>
              <a:t>RAIDA</a:t>
            </a:r>
            <a:r>
              <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rPr>
              <a:t>＞デジタル実装＞</a:t>
            </a:r>
            <a:endParaRPr lang="en-US" altLang="ja-JP"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endParaRPr>
          </a:p>
          <a:p>
            <a:pPr algn="ctr">
              <a:spcAft>
                <a:spcPts val="600"/>
              </a:spcAft>
            </a:pPr>
            <a:r>
              <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hlinkClick r:id="rId4"/>
              </a:rPr>
              <a:t>交付金を活用したデジタル実装状況＞地域課題の比較</a:t>
            </a:r>
            <a:endParaRPr lang="ja-JP" altLang="en-US" sz="1400" b="1" u="sng" dirty="0">
              <a:solidFill>
                <a:srgbClr val="0070C0"/>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5" name="正方形/長方形 14">
            <a:extLst>
              <a:ext uri="{FF2B5EF4-FFF2-40B4-BE49-F238E27FC236}">
                <a16:creationId xmlns:a16="http://schemas.microsoft.com/office/drawing/2014/main" id="{54A6DB3F-EB8D-6CFA-30CE-5D8C8EB7872A}"/>
              </a:ext>
            </a:extLst>
          </p:cNvPr>
          <p:cNvSpPr/>
          <p:nvPr/>
        </p:nvSpPr>
        <p:spPr>
          <a:xfrm>
            <a:off x="2844800" y="4197349"/>
            <a:ext cx="1075469" cy="1191079"/>
          </a:xfrm>
          <a:prstGeom prst="rect">
            <a:avLst/>
          </a:prstGeom>
          <a:no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6474128D-4E08-F384-6F98-93D14E06E177}"/>
              </a:ext>
            </a:extLst>
          </p:cNvPr>
          <p:cNvPicPr>
            <a:picLocks noChangeAspect="1"/>
          </p:cNvPicPr>
          <p:nvPr/>
        </p:nvPicPr>
        <p:blipFill>
          <a:blip r:embed="rId5"/>
          <a:srcRect l="51250" t="54559" r="26111" b="10550"/>
          <a:stretch/>
        </p:blipFill>
        <p:spPr>
          <a:xfrm>
            <a:off x="558800" y="4813537"/>
            <a:ext cx="1991883" cy="2346264"/>
          </a:xfrm>
          <a:prstGeom prst="rect">
            <a:avLst/>
          </a:prstGeom>
          <a:ln w="28575">
            <a:solidFill>
              <a:schemeClr val="accent3"/>
            </a:solidFill>
          </a:ln>
          <a:effectLst>
            <a:outerShdw blurRad="50800" dist="38100" dir="2700000" algn="tl" rotWithShape="0">
              <a:prstClr val="black">
                <a:alpha val="40000"/>
              </a:prstClr>
            </a:outerShdw>
          </a:effectLst>
        </p:spPr>
      </p:pic>
      <p:cxnSp>
        <p:nvCxnSpPr>
          <p:cNvPr id="23" name="直線コネクタ 22">
            <a:extLst>
              <a:ext uri="{FF2B5EF4-FFF2-40B4-BE49-F238E27FC236}">
                <a16:creationId xmlns:a16="http://schemas.microsoft.com/office/drawing/2014/main" id="{B71020B8-4C26-B35C-2C85-1666D96012E8}"/>
              </a:ext>
            </a:extLst>
          </p:cNvPr>
          <p:cNvCxnSpPr>
            <a:cxnSpLocks/>
          </p:cNvCxnSpPr>
          <p:nvPr/>
        </p:nvCxnSpPr>
        <p:spPr>
          <a:xfrm flipH="1">
            <a:off x="2550683" y="4197350"/>
            <a:ext cx="294117" cy="616187"/>
          </a:xfrm>
          <a:prstGeom prst="lin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6" name="直線コネクタ 25">
            <a:extLst>
              <a:ext uri="{FF2B5EF4-FFF2-40B4-BE49-F238E27FC236}">
                <a16:creationId xmlns:a16="http://schemas.microsoft.com/office/drawing/2014/main" id="{C88DAE5E-DE2A-B7BF-C9DF-3F9FC9899F23}"/>
              </a:ext>
            </a:extLst>
          </p:cNvPr>
          <p:cNvCxnSpPr>
            <a:cxnSpLocks/>
          </p:cNvCxnSpPr>
          <p:nvPr/>
        </p:nvCxnSpPr>
        <p:spPr>
          <a:xfrm flipH="1">
            <a:off x="2550683" y="5388428"/>
            <a:ext cx="294116" cy="1806068"/>
          </a:xfrm>
          <a:prstGeom prst="lin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20" name="グループ化 19">
            <a:extLst>
              <a:ext uri="{FF2B5EF4-FFF2-40B4-BE49-F238E27FC236}">
                <a16:creationId xmlns:a16="http://schemas.microsoft.com/office/drawing/2014/main" id="{845BFCDB-BDAF-BB07-64E5-B500619FA397}"/>
              </a:ext>
            </a:extLst>
          </p:cNvPr>
          <p:cNvGrpSpPr/>
          <p:nvPr/>
        </p:nvGrpSpPr>
        <p:grpSpPr>
          <a:xfrm>
            <a:off x="6228143" y="130628"/>
            <a:ext cx="4249333" cy="568692"/>
            <a:chOff x="5939696" y="130628"/>
            <a:chExt cx="4249333" cy="568692"/>
          </a:xfrm>
        </p:grpSpPr>
        <p:sp>
          <p:nvSpPr>
            <p:cNvPr id="22" name="矢印: 五方向 21">
              <a:extLst>
                <a:ext uri="{FF2B5EF4-FFF2-40B4-BE49-F238E27FC236}">
                  <a16:creationId xmlns:a16="http://schemas.microsoft.com/office/drawing/2014/main" id="{098745CB-575E-7CDC-9137-87C57F1CEC9D}"/>
                </a:ext>
              </a:extLst>
            </p:cNvPr>
            <p:cNvSpPr/>
            <p:nvPr/>
          </p:nvSpPr>
          <p:spPr>
            <a:xfrm>
              <a:off x="5939696" y="130628"/>
              <a:ext cx="1116875"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sym typeface="Meiryo UI" panose="020B0604030504040204" pitchFamily="50" charset="-128"/>
                </a:rPr>
                <a:t>地域の社会課題</a:t>
              </a:r>
              <a:endParaRPr lang="en-US" altLang="ja-JP">
                <a:solidFill>
                  <a:schemeClr val="accent6"/>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a:solidFill>
                    <a:schemeClr val="accent6"/>
                  </a:solidFill>
                  <a:latin typeface="Meiryo UI" panose="020B0604030504040204" pitchFamily="50" charset="-128"/>
                  <a:ea typeface="Meiryo UI" panose="020B0604030504040204" pitchFamily="50" charset="-128"/>
                  <a:sym typeface="Meiryo UI" panose="020B0604030504040204" pitchFamily="50" charset="-128"/>
                </a:rPr>
                <a:t>解決・魅力向上</a:t>
              </a:r>
              <a:endParaRPr lang="en-US" altLang="ja-JP">
                <a:solidFill>
                  <a:schemeClr val="accent6"/>
                </a:solidFill>
                <a:latin typeface="Meiryo UI" panose="020B0604030504040204" pitchFamily="50" charset="-128"/>
                <a:ea typeface="Meiryo UI" panose="020B0604030504040204" pitchFamily="50" charset="-128"/>
                <a:sym typeface="Meiryo UI" panose="020B0604030504040204" pitchFamily="50" charset="-128"/>
              </a:endParaRPr>
            </a:p>
            <a:p>
              <a:pPr algn="ctr"/>
              <a:r>
                <a:rPr lang="ja-JP" altLang="en-US">
                  <a:solidFill>
                    <a:schemeClr val="accent6"/>
                  </a:solidFill>
                  <a:latin typeface="Meiryo UI" panose="020B0604030504040204" pitchFamily="50" charset="-128"/>
                  <a:ea typeface="Meiryo UI" panose="020B0604030504040204" pitchFamily="50" charset="-128"/>
                  <a:sym typeface="Meiryo UI" panose="020B0604030504040204" pitchFamily="50" charset="-128"/>
                </a:rPr>
                <a:t>に向けた注力分野を特定する</a:t>
              </a:r>
            </a:p>
          </p:txBody>
        </p:sp>
        <p:sp>
          <p:nvSpPr>
            <p:cNvPr id="24" name="矢印: 五方向 23">
              <a:extLst>
                <a:ext uri="{FF2B5EF4-FFF2-40B4-BE49-F238E27FC236}">
                  <a16:creationId xmlns:a16="http://schemas.microsoft.com/office/drawing/2014/main" id="{E8FBEA40-3AF0-5B03-B066-C7146F515A19}"/>
                </a:ext>
              </a:extLst>
            </p:cNvPr>
            <p:cNvSpPr/>
            <p:nvPr/>
          </p:nvSpPr>
          <p:spPr>
            <a:xfrm>
              <a:off x="7056571" y="130629"/>
              <a:ext cx="2015583" cy="568691"/>
            </a:xfrm>
            <a:prstGeom prst="homePlate">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b="1">
                  <a:solidFill>
                    <a:schemeClr val="bg1"/>
                  </a:solidFill>
                  <a:latin typeface="Meiryo UI" panose="020B0604030504040204" pitchFamily="50" charset="-128"/>
                  <a:ea typeface="Meiryo UI" panose="020B0604030504040204" pitchFamily="50" charset="-128"/>
                </a:rPr>
                <a:t>デジタル実装事業を検討する</a:t>
              </a:r>
            </a:p>
          </p:txBody>
        </p:sp>
        <p:sp>
          <p:nvSpPr>
            <p:cNvPr id="25" name="矢印: 五方向 24">
              <a:extLst>
                <a:ext uri="{FF2B5EF4-FFF2-40B4-BE49-F238E27FC236}">
                  <a16:creationId xmlns:a16="http://schemas.microsoft.com/office/drawing/2014/main" id="{940BE172-9E60-8339-531D-B6D6E08725B3}"/>
                </a:ext>
              </a:extLst>
            </p:cNvPr>
            <p:cNvSpPr/>
            <p:nvPr/>
          </p:nvSpPr>
          <p:spPr>
            <a:xfrm>
              <a:off x="9072154" y="130628"/>
              <a:ext cx="1116875" cy="568691"/>
            </a:xfrm>
            <a:prstGeom prst="homePlat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a:solidFill>
                    <a:schemeClr val="accent6"/>
                  </a:solidFill>
                  <a:latin typeface="Meiryo UI" panose="020B0604030504040204" pitchFamily="50" charset="-128"/>
                  <a:ea typeface="Meiryo UI" panose="020B0604030504040204" pitchFamily="50" charset="-128"/>
                </a:rPr>
                <a:t>デジタル実装の</a:t>
              </a:r>
              <a:endParaRPr kumimoji="1" lang="en-US" altLang="ja-JP">
                <a:solidFill>
                  <a:schemeClr val="accent6"/>
                </a:solidFill>
                <a:latin typeface="Meiryo UI" panose="020B0604030504040204" pitchFamily="50" charset="-128"/>
                <a:ea typeface="Meiryo UI" panose="020B0604030504040204" pitchFamily="50" charset="-128"/>
              </a:endParaRPr>
            </a:p>
            <a:p>
              <a:pPr algn="ctr"/>
              <a:r>
                <a:rPr kumimoji="1" lang="ja-JP" altLang="en-US">
                  <a:solidFill>
                    <a:schemeClr val="accent6"/>
                  </a:solidFill>
                  <a:latin typeface="Meiryo UI" panose="020B0604030504040204" pitchFamily="50" charset="-128"/>
                  <a:ea typeface="Meiryo UI" panose="020B0604030504040204" pitchFamily="50" charset="-128"/>
                </a:rPr>
                <a:t>効果を検証する</a:t>
              </a:r>
            </a:p>
          </p:txBody>
        </p:sp>
        <p:sp>
          <p:nvSpPr>
            <p:cNvPr id="27" name="正方形/長方形 26">
              <a:extLst>
                <a:ext uri="{FF2B5EF4-FFF2-40B4-BE49-F238E27FC236}">
                  <a16:creationId xmlns:a16="http://schemas.microsoft.com/office/drawing/2014/main" id="{A866ED0A-996B-245B-26E5-754D2367FBDD}"/>
                </a:ext>
              </a:extLst>
            </p:cNvPr>
            <p:cNvSpPr/>
            <p:nvPr/>
          </p:nvSpPr>
          <p:spPr>
            <a:xfrm>
              <a:off x="7133448" y="359229"/>
              <a:ext cx="828363" cy="29177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デジタル実装の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進捗状況の把握</a:t>
              </a:r>
            </a:p>
          </p:txBody>
        </p:sp>
        <p:sp>
          <p:nvSpPr>
            <p:cNvPr id="28" name="正方形/長方形 27">
              <a:extLst>
                <a:ext uri="{FF2B5EF4-FFF2-40B4-BE49-F238E27FC236}">
                  <a16:creationId xmlns:a16="http://schemas.microsoft.com/office/drawing/2014/main" id="{1D3A7200-6A33-CCDF-7765-CACF363D8712}"/>
                </a:ext>
              </a:extLst>
            </p:cNvPr>
            <p:cNvSpPr/>
            <p:nvPr/>
          </p:nvSpPr>
          <p:spPr>
            <a:xfrm>
              <a:off x="8038688" y="359229"/>
              <a:ext cx="828363" cy="291774"/>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800" b="1">
                  <a:solidFill>
                    <a:schemeClr val="tx1"/>
                  </a:solidFill>
                  <a:latin typeface="Meiryo UI" panose="020B0604030504040204" pitchFamily="50" charset="-128"/>
                  <a:ea typeface="Meiryo UI" panose="020B0604030504040204" pitchFamily="50" charset="-128"/>
                </a:rPr>
                <a:t>デジタル実装の</a:t>
              </a:r>
              <a:endParaRPr lang="en-US" altLang="ja-JP" sz="800" b="1">
                <a:solidFill>
                  <a:schemeClr val="tx1"/>
                </a:solidFill>
                <a:latin typeface="Meiryo UI" panose="020B0604030504040204" pitchFamily="50" charset="-128"/>
                <a:ea typeface="Meiryo UI" panose="020B0604030504040204" pitchFamily="50" charset="-128"/>
              </a:endParaRPr>
            </a:p>
            <a:p>
              <a:pPr algn="ctr"/>
              <a:r>
                <a:rPr lang="ja-JP" altLang="en-US" sz="800" b="1">
                  <a:solidFill>
                    <a:schemeClr val="tx1"/>
                  </a:solidFill>
                  <a:latin typeface="Meiryo UI" panose="020B0604030504040204" pitchFamily="50" charset="-128"/>
                  <a:ea typeface="Meiryo UI" panose="020B0604030504040204" pitchFamily="50" charset="-128"/>
                </a:rPr>
                <a:t>事業内容の検討</a:t>
              </a:r>
            </a:p>
          </p:txBody>
        </p:sp>
      </p:grpSp>
      <p:cxnSp>
        <p:nvCxnSpPr>
          <p:cNvPr id="17" name="直線矢印コネクタ 16">
            <a:extLst>
              <a:ext uri="{FF2B5EF4-FFF2-40B4-BE49-F238E27FC236}">
                <a16:creationId xmlns:a16="http://schemas.microsoft.com/office/drawing/2014/main" id="{F45C5712-E249-743E-C990-066529A75F9D}"/>
              </a:ext>
            </a:extLst>
          </p:cNvPr>
          <p:cNvCxnSpPr>
            <a:cxnSpLocks/>
          </p:cNvCxnSpPr>
          <p:nvPr/>
        </p:nvCxnSpPr>
        <p:spPr>
          <a:xfrm>
            <a:off x="2397034" y="6133011"/>
            <a:ext cx="0" cy="365760"/>
          </a:xfrm>
          <a:prstGeom prst="straightConnector1">
            <a:avLst/>
          </a:prstGeom>
          <a:ln w="2857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FCF1663A-EC96-D2AB-7D72-7435D03D9A96}"/>
              </a:ext>
            </a:extLst>
          </p:cNvPr>
          <p:cNvSpPr txBox="1"/>
          <p:nvPr/>
        </p:nvSpPr>
        <p:spPr>
          <a:xfrm>
            <a:off x="2677659" y="6092183"/>
            <a:ext cx="1437141" cy="576406"/>
          </a:xfrm>
          <a:prstGeom prst="wedgeRectCallout">
            <a:avLst>
              <a:gd name="adj1" fmla="val -65262"/>
              <a:gd name="adj2" fmla="val -4680"/>
            </a:avLst>
          </a:prstGeom>
          <a:solidFill>
            <a:schemeClr val="bg2"/>
          </a:solidFill>
          <a:ln>
            <a:noFill/>
          </a:ln>
        </p:spPr>
        <p:txBody>
          <a:bodyPr wrap="square" lIns="36000" tIns="36000" rIns="36000" bIns="36000" rtlCol="0" anchor="ctr">
            <a:noAutofit/>
          </a:bodyPr>
          <a:lstStyle/>
          <a:p>
            <a:pPr algn="ctr" defTabSz="1043056" fontAlgn="auto">
              <a:spcBef>
                <a:spcPts val="0"/>
              </a:spcBef>
              <a:spcAft>
                <a:spcPts val="0"/>
              </a:spcAft>
              <a:buClr>
                <a:srgbClr val="747480"/>
              </a:buClr>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デジタル実装済団体とデジタル未実装団体を比較できます</a:t>
            </a:r>
            <a:endParaRPr kumimoji="1"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Tree>
    <p:extLst>
      <p:ext uri="{BB962C8B-B14F-4D97-AF65-F5344CB8AC3E}">
        <p14:creationId xmlns:p14="http://schemas.microsoft.com/office/powerpoint/2010/main" val="545943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機○・記載例なし】">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3F0E6"/>
        </a:solidFill>
        <a:ln w="9525">
          <a:solidFill>
            <a:srgbClr val="93F0E6"/>
          </a:solidFill>
        </a:ln>
      </a:spPr>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defPPr algn="ctr">
          <a:defRPr kumimoji="1"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ヘッダー修正（PPT）.pptx" id="{BA91829E-AC79-4E60-8307-CE9768C582EC}" vid="{3DAD78C8-E631-4243-AE77-7CF5444DEDC9}"/>
    </a:ext>
  </a:extLst>
</a:theme>
</file>

<file path=ppt/theme/theme2.xml><?xml version="1.0" encoding="utf-8"?>
<a:theme xmlns:a="http://schemas.openxmlformats.org/drawingml/2006/main" name="Office テーマ">
  <a:themeElements>
    <a:clrScheme name="">
      <a:dk1>
        <a:srgbClr val="000000"/>
      </a:dk1>
      <a:lt1>
        <a:srgbClr val="FFFFFF"/>
      </a:lt1>
      <a:dk2>
        <a:srgbClr val="FDC204"/>
      </a:dk2>
      <a:lt2>
        <a:srgbClr val="FFFFFF"/>
      </a:lt2>
      <a:accent1>
        <a:srgbClr val="F00000"/>
      </a:accent1>
      <a:accent2>
        <a:srgbClr val="00B511"/>
      </a:accent2>
      <a:accent3>
        <a:srgbClr val="FFFFFF"/>
      </a:accent3>
      <a:accent4>
        <a:srgbClr val="000000"/>
      </a:accent4>
      <a:accent5>
        <a:srgbClr val="F6AAAA"/>
      </a:accent5>
      <a:accent6>
        <a:srgbClr val="00A40E"/>
      </a:accent6>
      <a:hlink>
        <a:srgbClr val="F66708"/>
      </a:hlink>
      <a:folHlink>
        <a:srgbClr val="0097E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BF32FB73BB50F46B9C0E791EF68F23E" ma:contentTypeVersion="14" ma:contentTypeDescription="新しいドキュメントを作成します。" ma:contentTypeScope="" ma:versionID="5ed4c55f539d16a9d5124ea275fe9ea1">
  <xsd:schema xmlns:xsd="http://www.w3.org/2001/XMLSchema" xmlns:xs="http://www.w3.org/2001/XMLSchema" xmlns:p="http://schemas.microsoft.com/office/2006/metadata/properties" xmlns:ns2="ba226932-42a9-4a1b-8569-3d52f1d9ab7e" xmlns:ns3="b3614553-897b-45df-b493-229462541fd9" targetNamespace="http://schemas.microsoft.com/office/2006/metadata/properties" ma:root="true" ma:fieldsID="d95cf32d75104a06c8119608713b317a" ns2:_="" ns3:_="">
    <xsd:import namespace="ba226932-42a9-4a1b-8569-3d52f1d9ab7e"/>
    <xsd:import namespace="b3614553-897b-45df-b493-229462541fd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26932-42a9-4a1b-8569-3d52f1d9ab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14553-897b-45df-b493-229462541fd9"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226932-42a9-4a1b-8569-3d52f1d9ab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68D888-72CE-4917-8714-59245CB9FD73}"/>
</file>

<file path=customXml/itemProps2.xml><?xml version="1.0" encoding="utf-8"?>
<ds:datastoreItem xmlns:ds="http://schemas.openxmlformats.org/officeDocument/2006/customXml" ds:itemID="{348DEAA6-C8CA-4DFD-8F15-60C32B93F2CB}"/>
</file>

<file path=customXml/itemProps3.xml><?xml version="1.0" encoding="utf-8"?>
<ds:datastoreItem xmlns:ds="http://schemas.openxmlformats.org/officeDocument/2006/customXml" ds:itemID="{1E214B44-198D-4E1A-8A54-3CA72A42564B}"/>
</file>

<file path=docProps/app.xml><?xml version="1.0" encoding="utf-8"?>
<Properties xmlns="http://schemas.openxmlformats.org/officeDocument/2006/extended-properties" xmlns:vt="http://schemas.openxmlformats.org/officeDocument/2006/docPropsVTypes">
  <Template>pptデフォルト（新規で使用）</Template>
  <TotalTime>0</TotalTime>
  <Words>3337</Words>
  <Application>Microsoft Office PowerPoint</Application>
  <PresentationFormat>ユーザー設定</PresentationFormat>
  <Paragraphs>391</Paragraphs>
  <Slides>14</Slides>
  <Notes>14</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0" baseType="lpstr">
      <vt:lpstr>EYInterstate Light</vt:lpstr>
      <vt:lpstr>Meiryo UI</vt:lpstr>
      <vt:lpstr>Arial</vt:lpstr>
      <vt:lpstr>Wingdings</vt:lpstr>
      <vt:lpstr>【機○・記載例なし】</vt:lpstr>
      <vt:lpstr>think-cellスライド</vt:lpstr>
      <vt:lpstr>PowerPoint プレゼンテーション</vt:lpstr>
      <vt:lpstr>「デジタル実装に向けた分析ナビゲーション」活用の効果</vt:lpstr>
      <vt:lpstr>分析の全体像</vt:lpstr>
      <vt:lpstr>本資料の読み方</vt:lpstr>
      <vt:lpstr>注力分野の特定</vt:lpstr>
      <vt:lpstr>注力分野の特定</vt:lpstr>
      <vt:lpstr>デジタル実装の検討 – デジタル実装の進捗状況の把握</vt:lpstr>
      <vt:lpstr>デジタル実装の検討 – デジタル実装の事業内容の検討</vt:lpstr>
      <vt:lpstr>【参考】 デジタル実装の検討 – デジタル実装の事業内容の検討</vt:lpstr>
      <vt:lpstr>デジタル実装の効果検証</vt:lpstr>
      <vt:lpstr>【参考】搭載オープンデータ一覧（1/3）</vt:lpstr>
      <vt:lpstr>【参考】搭載オープンデータ一覧（2/3）</vt:lpstr>
      <vt:lpstr>【参考】搭載オープンデータ一覧（3/3）</vt:lpstr>
      <vt:lpstr>おわり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revision>1</cp:revision>
  <dcterms:created xsi:type="dcterms:W3CDTF">2025-05-02T07:14:29Z</dcterms:created>
  <dcterms:modified xsi:type="dcterms:W3CDTF">2025-05-02T07:16:22Z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0x0101001BF32FB73BB50F46B9C0E791EF68F23E</vt:lpwstr>
  </property>
</Properties>
</file>