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9" r:id="rId1"/>
  </p:sldMasterIdLst>
  <p:notesMasterIdLst>
    <p:notesMasterId r:id="rId33"/>
  </p:notesMasterIdLst>
  <p:handoutMasterIdLst>
    <p:handoutMasterId r:id="rId34"/>
  </p:handoutMasterIdLst>
  <p:sldIdLst>
    <p:sldId id="678" r:id="rId2"/>
    <p:sldId id="743" r:id="rId3"/>
    <p:sldId id="663" r:id="rId4"/>
    <p:sldId id="721" r:id="rId5"/>
    <p:sldId id="722" r:id="rId6"/>
    <p:sldId id="723" r:id="rId7"/>
    <p:sldId id="724" r:id="rId8"/>
    <p:sldId id="725" r:id="rId9"/>
    <p:sldId id="726" r:id="rId10"/>
    <p:sldId id="671" r:id="rId11"/>
    <p:sldId id="674" r:id="rId12"/>
    <p:sldId id="675" r:id="rId13"/>
    <p:sldId id="703" r:id="rId14"/>
    <p:sldId id="706" r:id="rId15"/>
    <p:sldId id="718" r:id="rId16"/>
    <p:sldId id="727" r:id="rId17"/>
    <p:sldId id="728" r:id="rId18"/>
    <p:sldId id="719" r:id="rId19"/>
    <p:sldId id="734" r:id="rId20"/>
    <p:sldId id="720" r:id="rId21"/>
    <p:sldId id="739" r:id="rId22"/>
    <p:sldId id="740" r:id="rId23"/>
    <p:sldId id="666" r:id="rId24"/>
    <p:sldId id="676" r:id="rId25"/>
    <p:sldId id="765" r:id="rId26"/>
    <p:sldId id="766" r:id="rId27"/>
    <p:sldId id="686" r:id="rId28"/>
    <p:sldId id="687" r:id="rId29"/>
    <p:sldId id="2080108237" r:id="rId30"/>
    <p:sldId id="689" r:id="rId31"/>
    <p:sldId id="688" r:id="rId32"/>
  </p:sldIdLst>
  <p:sldSz cx="10693400" cy="7561263"/>
  <p:notesSz cx="6735763" cy="9866313"/>
  <p:custDataLst>
    <p:tags r:id="rId35"/>
  </p:custDataLst>
  <p:defaultTextStyle>
    <a:defPPr>
      <a:defRPr lang="en-US"/>
    </a:defPPr>
    <a:lvl1pPr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p:defaultTextStyle>
  <p:extLst>
    <p:ext uri="{521415D9-36F7-43E2-AB2F-B90AF26B5E84}">
      <p14:sectionLst xmlns:p14="http://schemas.microsoft.com/office/powerpoint/2010/main">
        <p14:section name="概要" id="{746FF67B-12B3-445B-9A71-68CC8D8641F7}">
          <p14:sldIdLst>
            <p14:sldId id="678"/>
          </p14:sldIdLst>
        </p14:section>
        <p14:section name="これまでの振り返り" id="{C41EC5D1-B959-4E2C-A82D-2653E23629E1}">
          <p14:sldIdLst>
            <p14:sldId id="743"/>
            <p14:sldId id="663"/>
            <p14:sldId id="721"/>
            <p14:sldId id="722"/>
            <p14:sldId id="723"/>
            <p14:sldId id="724"/>
            <p14:sldId id="725"/>
            <p14:sldId id="726"/>
            <p14:sldId id="671"/>
            <p14:sldId id="674"/>
            <p14:sldId id="675"/>
          </p14:sldIdLst>
        </p14:section>
        <p14:section name="振り返り結果を踏まえた改善" id="{F1FD9618-1A10-45DC-BCF2-1FD446539280}">
          <p14:sldIdLst>
            <p14:sldId id="703"/>
          </p14:sldIdLst>
        </p14:section>
        <p14:section name="注力課題の見直し＆施策の改善" id="{D4877691-1777-4F33-82F5-82A3F112FE36}">
          <p14:sldIdLst>
            <p14:sldId id="706"/>
            <p14:sldId id="718"/>
            <p14:sldId id="727"/>
            <p14:sldId id="728"/>
            <p14:sldId id="719"/>
            <p14:sldId id="734"/>
            <p14:sldId id="720"/>
            <p14:sldId id="739"/>
            <p14:sldId id="740"/>
            <p14:sldId id="666"/>
            <p14:sldId id="676"/>
            <p14:sldId id="765"/>
            <p14:sldId id="766"/>
            <p14:sldId id="686"/>
            <p14:sldId id="687"/>
            <p14:sldId id="2080108237"/>
            <p14:sldId id="689"/>
            <p14:sldId id="688"/>
          </p14:sldIdLst>
        </p14:section>
      </p14:sectionLst>
    </p:ext>
    <p:ext uri="{EFAFB233-063F-42B5-8137-9DF3F51BA10A}">
      <p15:sldGuideLst xmlns:p15="http://schemas.microsoft.com/office/powerpoint/2012/main">
        <p15:guide id="1" orient="horz" pos="2382"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EA7"/>
    <a:srgbClr val="D9D9D9"/>
    <a:srgbClr val="DFE4F0"/>
    <a:srgbClr val="F2F2F2"/>
    <a:srgbClr val="7F7F7F"/>
    <a:srgbClr val="ABD958"/>
    <a:srgbClr val="687A70"/>
    <a:srgbClr val="FFFFFF"/>
    <a:srgbClr val="BFBFBF"/>
    <a:srgbClr val="E3F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9EB9F-5F2F-4FC5-8DA8-AF116CBC5E87}" v="126" dt="2024-01-30T07:17:34.340"/>
  </p1510:revLst>
</p1510:revInfo>
</file>

<file path=ppt/tableStyles.xml><?xml version="1.0" encoding="utf-8"?>
<a:tblStyleLst xmlns:a="http://schemas.openxmlformats.org/drawingml/2006/main" def="{F2DE63D5-997A-4646-A377-4702673A728D}">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41" autoAdjust="0"/>
  </p:normalViewPr>
  <p:slideViewPr>
    <p:cSldViewPr snapToGrid="0">
      <p:cViewPr>
        <p:scale>
          <a:sx n="66" d="100"/>
          <a:sy n="66" d="100"/>
        </p:scale>
        <p:origin x="1522" y="797"/>
      </p:cViewPr>
      <p:guideLst>
        <p:guide orient="horz" pos="2382"/>
        <p:guide pos="3368"/>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1577"/>
            <a:ext cx="2920873" cy="494814"/>
          </a:xfrm>
          <a:prstGeom prst="rect">
            <a:avLst/>
          </a:prstGeom>
          <a:noFill/>
          <a:ln w="9525">
            <a:noFill/>
            <a:miter lim="800000"/>
            <a:headEnd/>
            <a:tailEnd/>
          </a:ln>
          <a:effectLst/>
        </p:spPr>
        <p:txBody>
          <a:bodyPr vert="horz" wrap="square" lIns="18887" tIns="0" rIns="18887" bIns="0" numCol="1" anchor="t" anchorCtr="0" compatLnSpc="1">
            <a:prstTxWarp prst="textNoShape">
              <a:avLst/>
            </a:prstTxWarp>
          </a:bodyPr>
          <a:lstStyle>
            <a:lvl1pPr algn="l" defTabSz="904661"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4099" name="Rectangle 3"/>
          <p:cNvSpPr>
            <a:spLocks noGrp="1" noChangeArrowheads="1"/>
          </p:cNvSpPr>
          <p:nvPr>
            <p:ph type="dt" sz="quarter" idx="1"/>
          </p:nvPr>
        </p:nvSpPr>
        <p:spPr bwMode="auto">
          <a:xfrm>
            <a:off x="3814891" y="-1577"/>
            <a:ext cx="2920873" cy="494814"/>
          </a:xfrm>
          <a:prstGeom prst="rect">
            <a:avLst/>
          </a:prstGeom>
          <a:noFill/>
          <a:ln w="9525">
            <a:noFill/>
            <a:miter lim="800000"/>
            <a:headEnd/>
            <a:tailEnd/>
          </a:ln>
          <a:effectLst/>
        </p:spPr>
        <p:txBody>
          <a:bodyPr vert="horz" wrap="square" lIns="18887" tIns="0" rIns="18887" bIns="0" numCol="1" anchor="t" anchorCtr="0" compatLnSpc="1">
            <a:prstTxWarp prst="textNoShape">
              <a:avLst/>
            </a:prstTxWarp>
          </a:bodyPr>
          <a:lstStyle>
            <a:lvl1pPr algn="r" defTabSz="904661" eaLnBrk="0" hangingPunct="0">
              <a:spcAft>
                <a:spcPct val="0"/>
              </a:spcAft>
              <a:buClrTx/>
              <a:buSzTx/>
              <a:buFontTx/>
              <a:buNone/>
              <a:defRPr kumimoji="0" sz="1000" i="1">
                <a:solidFill>
                  <a:schemeClr val="tx1"/>
                </a:solidFill>
                <a:latin typeface="Arial" charset="0"/>
                <a:ea typeface="+mn-ea"/>
              </a:defRPr>
            </a:lvl1pPr>
          </a:lstStyle>
          <a:p>
            <a:pPr>
              <a:defRPr/>
            </a:pPr>
            <a:fld id="{EE16492A-0195-478A-83C1-015945F3B5BB}" type="datetime4">
              <a:rPr lang="ja-JP" altLang="en-US"/>
              <a:pPr>
                <a:defRPr/>
              </a:pPr>
              <a:t>2024年3月25日</a:t>
            </a:fld>
            <a:endParaRPr lang="en-US" altLang="ja-JP"/>
          </a:p>
        </p:txBody>
      </p:sp>
      <p:sp>
        <p:nvSpPr>
          <p:cNvPr id="4100" name="Rectangle 4"/>
          <p:cNvSpPr>
            <a:spLocks noGrp="1" noChangeArrowheads="1"/>
          </p:cNvSpPr>
          <p:nvPr>
            <p:ph type="sldNum" sz="quarter" idx="3"/>
          </p:nvPr>
        </p:nvSpPr>
        <p:spPr bwMode="auto">
          <a:xfrm>
            <a:off x="3814891" y="9373078"/>
            <a:ext cx="2920873" cy="494813"/>
          </a:xfrm>
          <a:prstGeom prst="rect">
            <a:avLst/>
          </a:prstGeom>
          <a:noFill/>
          <a:ln w="9525">
            <a:noFill/>
            <a:miter lim="800000"/>
            <a:headEnd/>
            <a:tailEnd/>
          </a:ln>
          <a:effectLst/>
        </p:spPr>
        <p:txBody>
          <a:bodyPr vert="horz" wrap="square" lIns="18887" tIns="0" rIns="18887" bIns="0" numCol="1" anchor="b" anchorCtr="0" compatLnSpc="1">
            <a:prstTxWarp prst="textNoShape">
              <a:avLst/>
            </a:prstTxWarp>
          </a:bodyPr>
          <a:lstStyle>
            <a:lvl5pPr marL="1812496" lvl="4" algn="r" defTabSz="904661" eaLnBrk="0" hangingPunct="0">
              <a:spcAft>
                <a:spcPct val="0"/>
              </a:spcAft>
              <a:buClrTx/>
              <a:buSzTx/>
              <a:buFontTx/>
              <a:buNone/>
              <a:defRPr kumimoji="0" sz="1000" i="1">
                <a:solidFill>
                  <a:schemeClr val="tx1"/>
                </a:solidFill>
                <a:latin typeface="Arial" charset="0"/>
                <a:ea typeface="+mn-ea"/>
              </a:defRPr>
            </a:lvl5pPr>
          </a:lstStyle>
          <a:p>
            <a:pPr lvl="4">
              <a:defRPr/>
            </a:pPr>
            <a:fld id="{2482A4BC-C122-4210-9464-06C118DDE7D9}" type="slidenum">
              <a:rPr lang="ja-JP" altLang="en-US"/>
              <a:pPr lvl="4">
                <a:defRPr/>
              </a:pPr>
              <a:t>‹#›</a:t>
            </a:fld>
            <a:endParaRPr lang="en-US" altLang="ja-JP"/>
          </a:p>
        </p:txBody>
      </p:sp>
      <p:sp>
        <p:nvSpPr>
          <p:cNvPr id="4101" name="Rectangle 5"/>
          <p:cNvSpPr>
            <a:spLocks noGrp="1" noChangeArrowheads="1"/>
          </p:cNvSpPr>
          <p:nvPr>
            <p:ph type="ftr" sz="quarter" idx="2"/>
          </p:nvPr>
        </p:nvSpPr>
        <p:spPr bwMode="auto">
          <a:xfrm>
            <a:off x="14142" y="9390410"/>
            <a:ext cx="2914588" cy="458568"/>
          </a:xfrm>
          <a:prstGeom prst="rect">
            <a:avLst/>
          </a:prstGeom>
          <a:noFill/>
          <a:ln w="9525">
            <a:noFill/>
            <a:miter lim="800000"/>
            <a:headEnd/>
            <a:tailEnd/>
          </a:ln>
          <a:effectLst/>
        </p:spPr>
        <p:txBody>
          <a:bodyPr vert="horz" wrap="square" lIns="14166" tIns="0" rIns="14166" bIns="0" numCol="1" anchor="b" anchorCtr="0" compatLnSpc="1">
            <a:prstTxWarp prst="textNoShape">
              <a:avLst/>
            </a:prstTxWarp>
          </a:bodyPr>
          <a:lstStyle>
            <a:lvl1pPr algn="l" defTabSz="488834" eaLnBrk="0" hangingPunct="0">
              <a:spcAft>
                <a:spcPct val="0"/>
              </a:spcAft>
              <a:buClrTx/>
              <a:buSzTx/>
              <a:buFontTx/>
              <a:buNone/>
              <a:defRPr kumimoji="0" sz="700" i="1">
                <a:solidFill>
                  <a:schemeClr val="accent1"/>
                </a:solidFill>
                <a:latin typeface="Arial" charset="0"/>
                <a:ea typeface="+mn-ea"/>
              </a:defRPr>
            </a:lvl1pPr>
          </a:lstStyle>
          <a:p>
            <a:pPr>
              <a:defRPr/>
            </a:pPr>
            <a:endParaRPr lang="en-US" altLang="ja-JP"/>
          </a:p>
        </p:txBody>
      </p:sp>
    </p:spTree>
    <p:extLst>
      <p:ext uri="{BB962C8B-B14F-4D97-AF65-F5344CB8AC3E}">
        <p14:creationId xmlns:p14="http://schemas.microsoft.com/office/powerpoint/2010/main" val="2128754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1577"/>
            <a:ext cx="2920873" cy="494814"/>
          </a:xfrm>
          <a:prstGeom prst="rect">
            <a:avLst/>
          </a:prstGeom>
          <a:noFill/>
          <a:ln w="9525">
            <a:noFill/>
            <a:miter lim="800000"/>
            <a:headEnd/>
            <a:tailEnd/>
          </a:ln>
          <a:effectLst/>
        </p:spPr>
        <p:txBody>
          <a:bodyPr vert="horz" wrap="square" lIns="18887" tIns="0" rIns="18887" bIns="0" numCol="1" anchor="t" anchorCtr="0" compatLnSpc="1">
            <a:prstTxWarp prst="textNoShape">
              <a:avLst/>
            </a:prstTxWarp>
          </a:bodyPr>
          <a:lstStyle>
            <a:lvl1pPr algn="l" defTabSz="904661"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2051" name="Rectangle 3"/>
          <p:cNvSpPr>
            <a:spLocks noGrp="1" noChangeArrowheads="1"/>
          </p:cNvSpPr>
          <p:nvPr>
            <p:ph type="dt" idx="1"/>
          </p:nvPr>
        </p:nvSpPr>
        <p:spPr bwMode="auto">
          <a:xfrm>
            <a:off x="3814891" y="-1577"/>
            <a:ext cx="2920873" cy="494814"/>
          </a:xfrm>
          <a:prstGeom prst="rect">
            <a:avLst/>
          </a:prstGeom>
          <a:noFill/>
          <a:ln w="9525">
            <a:noFill/>
            <a:miter lim="800000"/>
            <a:headEnd/>
            <a:tailEnd/>
          </a:ln>
          <a:effectLst/>
        </p:spPr>
        <p:txBody>
          <a:bodyPr vert="horz" wrap="square" lIns="18887" tIns="0" rIns="18887" bIns="0" numCol="1" anchor="t" anchorCtr="0" compatLnSpc="1">
            <a:prstTxWarp prst="textNoShape">
              <a:avLst/>
            </a:prstTxWarp>
          </a:bodyPr>
          <a:lstStyle>
            <a:lvl1pPr algn="r" defTabSz="904661" eaLnBrk="0" hangingPunct="0">
              <a:spcAft>
                <a:spcPct val="0"/>
              </a:spcAft>
              <a:buClrTx/>
              <a:buSzTx/>
              <a:buFontTx/>
              <a:buNone/>
              <a:defRPr kumimoji="0" sz="1000" i="1">
                <a:solidFill>
                  <a:schemeClr val="tx1"/>
                </a:solidFill>
                <a:latin typeface="Arial" charset="0"/>
                <a:ea typeface="+mn-ea"/>
              </a:defRPr>
            </a:lvl1pPr>
          </a:lstStyle>
          <a:p>
            <a:pPr>
              <a:defRPr/>
            </a:pPr>
            <a:fld id="{4173087A-EF29-4AC6-9811-04EB5C56C7E4}" type="datetime4">
              <a:rPr lang="ja-JP" altLang="en-US"/>
              <a:pPr>
                <a:defRPr/>
              </a:pPr>
              <a:t>2024年3月25日</a:t>
            </a:fld>
            <a:endParaRPr lang="en-US" altLang="ja-JP"/>
          </a:p>
        </p:txBody>
      </p:sp>
      <p:sp>
        <p:nvSpPr>
          <p:cNvPr id="24580" name="Rectangle 4"/>
          <p:cNvSpPr>
            <a:spLocks noGrp="1" noRot="1" noChangeAspect="1" noChangeArrowheads="1" noTextEdit="1"/>
          </p:cNvSpPr>
          <p:nvPr>
            <p:ph type="sldImg" idx="2"/>
          </p:nvPr>
        </p:nvSpPr>
        <p:spPr bwMode="auto">
          <a:xfrm>
            <a:off x="765175" y="747713"/>
            <a:ext cx="5208588" cy="36830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98731" y="4688117"/>
            <a:ext cx="4938303" cy="4439131"/>
          </a:xfrm>
          <a:prstGeom prst="rect">
            <a:avLst/>
          </a:prstGeom>
          <a:noFill/>
          <a:ln w="9525">
            <a:noFill/>
            <a:miter lim="800000"/>
            <a:headEnd/>
            <a:tailEnd/>
          </a:ln>
          <a:effectLst/>
        </p:spPr>
        <p:txBody>
          <a:bodyPr vert="horz" wrap="square" lIns="89714" tIns="45643" rIns="89714" bIns="45643"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2054" name="Rectangle 6"/>
          <p:cNvSpPr>
            <a:spLocks noGrp="1" noChangeArrowheads="1"/>
          </p:cNvSpPr>
          <p:nvPr>
            <p:ph type="ftr" sz="quarter" idx="4"/>
          </p:nvPr>
        </p:nvSpPr>
        <p:spPr bwMode="auto">
          <a:xfrm>
            <a:off x="3" y="9373078"/>
            <a:ext cx="2920873" cy="494813"/>
          </a:xfrm>
          <a:prstGeom prst="rect">
            <a:avLst/>
          </a:prstGeom>
          <a:noFill/>
          <a:ln w="9525">
            <a:noFill/>
            <a:miter lim="800000"/>
            <a:headEnd/>
            <a:tailEnd/>
          </a:ln>
          <a:effectLst/>
        </p:spPr>
        <p:txBody>
          <a:bodyPr vert="horz" wrap="square" lIns="18887" tIns="0" rIns="18887" bIns="0" numCol="1" anchor="b" anchorCtr="0" compatLnSpc="1">
            <a:prstTxWarp prst="textNoShape">
              <a:avLst/>
            </a:prstTxWarp>
          </a:bodyPr>
          <a:lstStyle>
            <a:lvl1pPr algn="l" defTabSz="904661"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2055" name="Rectangle 7"/>
          <p:cNvSpPr>
            <a:spLocks noGrp="1" noChangeArrowheads="1"/>
          </p:cNvSpPr>
          <p:nvPr>
            <p:ph type="sldNum" sz="quarter" idx="5"/>
          </p:nvPr>
        </p:nvSpPr>
        <p:spPr bwMode="auto">
          <a:xfrm>
            <a:off x="3814891" y="9373078"/>
            <a:ext cx="2920873" cy="494813"/>
          </a:xfrm>
          <a:prstGeom prst="rect">
            <a:avLst/>
          </a:prstGeom>
          <a:noFill/>
          <a:ln w="9525">
            <a:noFill/>
            <a:miter lim="800000"/>
            <a:headEnd/>
            <a:tailEnd/>
          </a:ln>
          <a:effectLst/>
        </p:spPr>
        <p:txBody>
          <a:bodyPr vert="horz" wrap="square" lIns="18887" tIns="0" rIns="18887" bIns="0" numCol="1" anchor="b" anchorCtr="0" compatLnSpc="1">
            <a:prstTxWarp prst="textNoShape">
              <a:avLst/>
            </a:prstTxWarp>
          </a:bodyPr>
          <a:lstStyle>
            <a:lvl1pPr algn="r" defTabSz="904661" eaLnBrk="0" hangingPunct="0">
              <a:spcAft>
                <a:spcPct val="0"/>
              </a:spcAft>
              <a:buClrTx/>
              <a:buSzTx/>
              <a:buFontTx/>
              <a:buNone/>
              <a:defRPr kumimoji="0" sz="1000" i="1">
                <a:solidFill>
                  <a:schemeClr val="tx1"/>
                </a:solidFill>
                <a:latin typeface="Arial" charset="0"/>
                <a:ea typeface="+mn-ea"/>
              </a:defRPr>
            </a:lvl1pPr>
          </a:lstStyle>
          <a:p>
            <a:pPr>
              <a:defRPr/>
            </a:pPr>
            <a:fld id="{76112920-6095-4B0A-AFC9-82E2C2B490BA}" type="slidenum">
              <a:rPr lang="ja-JP" altLang="en-US"/>
              <a:pPr>
                <a:defRPr/>
              </a:pPr>
              <a:t>‹#›</a:t>
            </a:fld>
            <a:endParaRPr lang="en-US" altLang="ja-JP"/>
          </a:p>
        </p:txBody>
      </p:sp>
    </p:spTree>
    <p:extLst>
      <p:ext uri="{BB962C8B-B14F-4D97-AF65-F5344CB8AC3E}">
        <p14:creationId xmlns:p14="http://schemas.microsoft.com/office/powerpoint/2010/main" val="2477451819"/>
      </p:ext>
    </p:extLst>
  </p:cSld>
  <p:clrMap bg1="lt1" tx1="dk1" bg2="lt2" tx2="dk2" accent1="accent1" accent2="accent2" accent3="accent3" accent4="accent4" accent5="accent5" accent6="accent6" hlink="hlink" folHlink="folHlink"/>
  <p:hf hdr="0" ftr="0"/>
  <p:notesStyle>
    <a:lvl1pPr algn="l" defTabSz="911225"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Arial" charset="0"/>
        <a:ea typeface="+mn-ea"/>
        <a:cs typeface="+mn-cs"/>
      </a:defRPr>
    </a:lvl3pPr>
    <a:lvl4pPr marL="1368425" algn="l" defTabSz="911225" rtl="0" eaLnBrk="0" fontAlgn="base" hangingPunct="0">
      <a:spcBef>
        <a:spcPct val="30000"/>
      </a:spcBef>
      <a:spcAft>
        <a:spcPct val="0"/>
      </a:spcAft>
      <a:defRPr sz="1200" kern="1200">
        <a:solidFill>
          <a:schemeClr val="tx1"/>
        </a:solidFill>
        <a:latin typeface="Arial" charset="0"/>
        <a:ea typeface="+mn-ea"/>
        <a:cs typeface="+mn-cs"/>
      </a:defRPr>
    </a:lvl4pPr>
    <a:lvl5pPr marL="1828800" algn="l" defTabSz="9112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2860286"/>
            <a:ext cx="9089390" cy="5979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886"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p>
        </p:txBody>
      </p:sp>
      <p:sp>
        <p:nvSpPr>
          <p:cNvPr id="3" name="サブタイトル 2"/>
          <p:cNvSpPr>
            <a:spLocks noGrp="1"/>
          </p:cNvSpPr>
          <p:nvPr>
            <p:ph type="subTitle" idx="1"/>
          </p:nvPr>
        </p:nvSpPr>
        <p:spPr>
          <a:xfrm>
            <a:off x="1604010" y="5130299"/>
            <a:ext cx="7485380" cy="3986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591"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303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504200" y="1676740"/>
            <a:ext cx="8014101" cy="690317"/>
          </a:xfrm>
        </p:spPr>
        <p:txBody>
          <a:bodyPr wrap="square" anchor="t" anchorCtr="0">
            <a:spAutoFit/>
          </a:bodyPr>
          <a:lstStyle>
            <a:lvl1pPr algn="l">
              <a:defRPr lang="ja-JP" altLang="en-US" sz="3886"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１．見出しの記入</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5804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16406" y="216972"/>
            <a:ext cx="10261069" cy="491032"/>
          </a:xfrm>
        </p:spPr>
        <p:txBody>
          <a:bodyPr wrap="square">
            <a:spAutoFit/>
          </a:bodyPr>
          <a:lstStyle>
            <a:lvl1pPr algn="l">
              <a:defRPr lang="ja-JP" altLang="en-US" sz="2591"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p>
        </p:txBody>
      </p:sp>
      <p:sp>
        <p:nvSpPr>
          <p:cNvPr id="8" name="テキスト プレースホルダー 9"/>
          <p:cNvSpPr>
            <a:spLocks noGrp="1"/>
          </p:cNvSpPr>
          <p:nvPr>
            <p:ph type="body" sz="quarter" idx="13" hasCustomPrompt="1"/>
          </p:nvPr>
        </p:nvSpPr>
        <p:spPr>
          <a:xfrm>
            <a:off x="216755" y="6956318"/>
            <a:ext cx="10143641" cy="178153"/>
          </a:xfrm>
          <a:noFill/>
        </p:spPr>
        <p:txBody>
          <a:bodyPr wrap="squar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（資料）●●</a:t>
            </a:r>
          </a:p>
        </p:txBody>
      </p:sp>
      <p:sp>
        <p:nvSpPr>
          <p:cNvPr id="9" name="テキスト プレースホルダー 9"/>
          <p:cNvSpPr>
            <a:spLocks noGrp="1"/>
          </p:cNvSpPr>
          <p:nvPr>
            <p:ph type="body" sz="quarter" idx="14" hasCustomPrompt="1"/>
          </p:nvPr>
        </p:nvSpPr>
        <p:spPr>
          <a:xfrm>
            <a:off x="216755" y="3423368"/>
            <a:ext cx="2000366" cy="339338"/>
          </a:xfrm>
          <a:noFill/>
        </p:spPr>
        <p:txBody>
          <a:bodyPr wrap="none" lIns="0" tIns="0" rIns="0" bIns="0">
            <a:spAutoFit/>
          </a:bodyPr>
          <a:lstStyle>
            <a:lvl1pPr marL="0" indent="0">
              <a:spcBef>
                <a:spcPts val="0"/>
              </a:spcBef>
              <a:spcAft>
                <a:spcPts val="0"/>
              </a:spcAft>
              <a:buNone/>
              <a:defRPr sz="215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20pt</a:t>
            </a:r>
            <a:r>
              <a:rPr kumimoji="1" lang="ja-JP" altLang="en-US"/>
              <a:t>）</a:t>
            </a:r>
          </a:p>
        </p:txBody>
      </p:sp>
      <p:sp>
        <p:nvSpPr>
          <p:cNvPr id="10" name="テキスト プレースホルダー 9"/>
          <p:cNvSpPr>
            <a:spLocks noGrp="1"/>
          </p:cNvSpPr>
          <p:nvPr>
            <p:ph type="body" sz="quarter" idx="15" hasCustomPrompt="1"/>
          </p:nvPr>
        </p:nvSpPr>
        <p:spPr>
          <a:xfrm>
            <a:off x="216407" y="4155823"/>
            <a:ext cx="1401641" cy="237537"/>
          </a:xfrm>
          <a:noFill/>
        </p:spPr>
        <p:txBody>
          <a:bodyPr wrap="none" lIns="0" tIns="0" rIns="0" bIns="0">
            <a:spAutoFit/>
          </a:bodyPr>
          <a:lstStyle>
            <a:lvl1pPr marL="0" indent="0">
              <a:spcBef>
                <a:spcPts val="0"/>
              </a:spcBef>
              <a:spcAft>
                <a:spcPts val="0"/>
              </a:spcAft>
              <a:buNone/>
              <a:defRPr sz="1511">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14pt</a:t>
            </a:r>
            <a:r>
              <a:rPr kumimoji="1" lang="ja-JP" altLang="en-US"/>
              <a:t>）</a:t>
            </a:r>
          </a:p>
        </p:txBody>
      </p:sp>
      <p:sp>
        <p:nvSpPr>
          <p:cNvPr id="11" name="テキスト プレースホルダー 9"/>
          <p:cNvSpPr>
            <a:spLocks noGrp="1"/>
          </p:cNvSpPr>
          <p:nvPr>
            <p:ph type="body" sz="quarter" idx="16" hasCustomPrompt="1"/>
          </p:nvPr>
        </p:nvSpPr>
        <p:spPr>
          <a:xfrm>
            <a:off x="216407" y="4812730"/>
            <a:ext cx="1190530" cy="178153"/>
          </a:xfrm>
          <a:noFill/>
        </p:spPr>
        <p:txBody>
          <a:bodyPr wrap="non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10.5pt</a:t>
            </a:r>
            <a:r>
              <a:rPr kumimoji="1" lang="ja-JP" altLang="en-US"/>
              <a:t>）</a:t>
            </a:r>
          </a:p>
        </p:txBody>
      </p:sp>
      <p:sp>
        <p:nvSpPr>
          <p:cNvPr id="12" name="テキスト プレースホルダー 11"/>
          <p:cNvSpPr>
            <a:spLocks noGrp="1"/>
          </p:cNvSpPr>
          <p:nvPr>
            <p:ph type="body" sz="quarter" idx="17"/>
          </p:nvPr>
        </p:nvSpPr>
        <p:spPr>
          <a:xfrm>
            <a:off x="215925" y="843122"/>
            <a:ext cx="10261551" cy="550380"/>
          </a:xfrm>
          <a:solidFill>
            <a:srgbClr val="99D6EC"/>
          </a:solidFill>
          <a:ln>
            <a:noFill/>
          </a:ln>
        </p:spPr>
        <p:txBody>
          <a:bodyPr vert="horz" wrap="square" lIns="216000" tIns="108000" rIns="216000" bIns="108000" rtlCol="0" anchor="t" anchorCtr="0">
            <a:spAutoFit/>
          </a:bodyPr>
          <a:lstStyle>
            <a:lvl1pPr>
              <a:defRPr lang="ja-JP" altLang="en-US" sz="2159" dirty="0">
                <a:latin typeface="Meiryo UI" panose="020B0604030504040204" pitchFamily="50" charset="-128"/>
                <a:ea typeface="Meiryo UI" panose="020B0604030504040204" pitchFamily="50" charset="-128"/>
                <a:cs typeface="Meiryo UI" panose="020B0604030504040204" pitchFamily="50" charset="-128"/>
              </a:defRPr>
            </a:lvl1pPr>
          </a:lstStyle>
          <a:p>
            <a:pPr marL="277620" lvl="0" indent="-277620">
              <a:spcBef>
                <a:spcPts val="648"/>
              </a:spcBef>
              <a:spcAft>
                <a:spcPts val="64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116825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5557A793-1C51-B696-F58C-436D93D238CD}"/>
              </a:ext>
            </a:extLst>
          </p:cNvPr>
          <p:cNvGraphicFramePr>
            <a:graphicFrameLocks noChangeAspect="1"/>
          </p:cNvGraphicFramePr>
          <p:nvPr userDrawn="1">
            <p:custDataLst>
              <p:tags r:id="rId1"/>
            </p:custDataLst>
            <p:extLst>
              <p:ext uri="{D42A27DB-BD31-4B8C-83A1-F6EECF244321}">
                <p14:modId xmlns:p14="http://schemas.microsoft.com/office/powerpoint/2010/main" val="2886020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11" name="オブジェクト 10" hidden="1">
                        <a:extLst>
                          <a:ext uri="{FF2B5EF4-FFF2-40B4-BE49-F238E27FC236}">
                            <a16:creationId xmlns:a16="http://schemas.microsoft.com/office/drawing/2014/main" id="{5557A793-1C51-B696-F58C-436D93D23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B212B50E-C9CA-59A8-FCD3-DE7B49C81F69}"/>
              </a:ext>
            </a:extLst>
          </p:cNvPr>
          <p:cNvSpPr>
            <a:spLocks noGrp="1"/>
          </p:cNvSpPr>
          <p:nvPr>
            <p:ph type="sldNum" sz="quarter" idx="12"/>
          </p:nvPr>
        </p:nvSpPr>
        <p:spPr/>
        <p:txBody>
          <a:bodyPr/>
          <a:lstStyle/>
          <a:p>
            <a:fld id="{D9550142-B990-490A-A107-ED7302A7FD52}" type="slidenum">
              <a:rPr lang="ja-JP" altLang="en-US" smtClean="0"/>
              <a:pPr/>
              <a:t>‹#›</a:t>
            </a:fld>
            <a:endParaRPr lang="ja-JP" altLang="en-US"/>
          </a:p>
        </p:txBody>
      </p:sp>
      <p:sp>
        <p:nvSpPr>
          <p:cNvPr id="6" name="平行四辺形 5">
            <a:extLst>
              <a:ext uri="{FF2B5EF4-FFF2-40B4-BE49-F238E27FC236}">
                <a16:creationId xmlns:a16="http://schemas.microsoft.com/office/drawing/2014/main" id="{53F7819D-DC4B-DDBD-3B5D-BD45045715A3}"/>
              </a:ext>
            </a:extLst>
          </p:cNvPr>
          <p:cNvSpPr/>
          <p:nvPr userDrawn="1"/>
        </p:nvSpPr>
        <p:spPr bwMode="auto">
          <a:xfrm>
            <a:off x="0" y="826829"/>
            <a:ext cx="8592850"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7" name="平行四辺形 6">
            <a:extLst>
              <a:ext uri="{FF2B5EF4-FFF2-40B4-BE49-F238E27FC236}">
                <a16:creationId xmlns:a16="http://schemas.microsoft.com/office/drawing/2014/main" id="{6E36DD85-9D15-9C97-6081-F2537BC40493}"/>
              </a:ext>
            </a:extLst>
          </p:cNvPr>
          <p:cNvSpPr/>
          <p:nvPr userDrawn="1"/>
        </p:nvSpPr>
        <p:spPr bwMode="auto">
          <a:xfrm>
            <a:off x="8602141" y="826828"/>
            <a:ext cx="132143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8" name="平行四辺形 7">
            <a:extLst>
              <a:ext uri="{FF2B5EF4-FFF2-40B4-BE49-F238E27FC236}">
                <a16:creationId xmlns:a16="http://schemas.microsoft.com/office/drawing/2014/main" id="{A566869F-419B-CBD2-B6B5-3081A7257F96}"/>
              </a:ext>
            </a:extLst>
          </p:cNvPr>
          <p:cNvSpPr/>
          <p:nvPr userDrawn="1"/>
        </p:nvSpPr>
        <p:spPr bwMode="auto">
          <a:xfrm>
            <a:off x="9932871" y="826827"/>
            <a:ext cx="76052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10" name="角丸四角形 12">
            <a:extLst>
              <a:ext uri="{FF2B5EF4-FFF2-40B4-BE49-F238E27FC236}">
                <a16:creationId xmlns:a16="http://schemas.microsoft.com/office/drawing/2014/main" id="{493E259A-0B47-B841-FC61-F0678F5582AB}"/>
              </a:ext>
            </a:extLst>
          </p:cNvPr>
          <p:cNvSpPr/>
          <p:nvPr userDrawn="1"/>
        </p:nvSpPr>
        <p:spPr bwMode="auto">
          <a:xfrm>
            <a:off x="449603" y="207082"/>
            <a:ext cx="155946" cy="463028"/>
          </a:xfrm>
          <a:prstGeom prst="roundRect">
            <a:avLst>
              <a:gd name="adj" fmla="val 25458"/>
            </a:avLst>
          </a:prstGeom>
          <a:solidFill>
            <a:srgbClr val="FFCE6D"/>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5DBCB17-F29B-5088-4B6C-FF9E3CE384CD}"/>
              </a:ext>
            </a:extLst>
          </p:cNvPr>
          <p:cNvSpPr/>
          <p:nvPr userDrawn="1"/>
        </p:nvSpPr>
        <p:spPr bwMode="auto">
          <a:xfrm>
            <a:off x="0" y="826828"/>
            <a:ext cx="1321439"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B681C04C-283F-2E5E-3FF5-3358D1095627}"/>
              </a:ext>
            </a:extLst>
          </p:cNvPr>
          <p:cNvSpPr/>
          <p:nvPr userDrawn="1"/>
        </p:nvSpPr>
        <p:spPr bwMode="auto">
          <a:xfrm>
            <a:off x="10132982" y="826828"/>
            <a:ext cx="560418"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100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B9153F3F-33FA-AEB1-0966-A31FE997B583}"/>
              </a:ext>
            </a:extLst>
          </p:cNvPr>
          <p:cNvGraphicFramePr>
            <a:graphicFrameLocks noChangeAspect="1"/>
          </p:cNvGraphicFramePr>
          <p:nvPr userDrawn="1">
            <p:custDataLst>
              <p:tags r:id="rId1"/>
            </p:custDataLst>
            <p:extLst>
              <p:ext uri="{D42A27DB-BD31-4B8C-83A1-F6EECF244321}">
                <p14:modId xmlns:p14="http://schemas.microsoft.com/office/powerpoint/2010/main" val="1881936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6" name="オブジェクト 5" hidden="1">
                        <a:extLst>
                          <a:ext uri="{FF2B5EF4-FFF2-40B4-BE49-F238E27FC236}">
                            <a16:creationId xmlns:a16="http://schemas.microsoft.com/office/drawing/2014/main" id="{B9153F3F-33FA-AEB1-0966-A31FE997B5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9DB0B0D5-B688-5ECF-878C-69C0A834DC90}"/>
              </a:ext>
            </a:extLst>
          </p:cNvPr>
          <p:cNvSpPr/>
          <p:nvPr userDrawn="1"/>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978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1" lang="ja-JP" altLang="en-US"/>
          </a:p>
        </p:txBody>
      </p:sp>
      <p:sp>
        <p:nvSpPr>
          <p:cNvPr id="5" name="Slide Number Placeholder 3"/>
          <p:cNvSpPr>
            <a:spLocks noGrp="1"/>
          </p:cNvSpPr>
          <p:nvPr>
            <p:ph type="sldNum" sz="quarter" idx="12"/>
          </p:nvPr>
        </p:nvSpPr>
        <p:spPr>
          <a:xfrm>
            <a:off x="8209818" y="7194496"/>
            <a:ext cx="2495127" cy="402567"/>
          </a:xfrm>
        </p:spPr>
        <p:txBody>
          <a:bodyPr/>
          <a:lstStyle/>
          <a:p>
            <a:fld id="{E46A05B3-115D-4D5B-96FB-44B1C24AEF8C}" type="slidenum">
              <a:rPr kumimoji="1" lang="ja-JP" altLang="en-US" smtClean="0"/>
              <a:pPr/>
              <a:t>‹#›</a:t>
            </a:fld>
            <a:endParaRPr kumimoji="1" lang="ja-JP" altLang="en-US"/>
          </a:p>
        </p:txBody>
      </p:sp>
    </p:spTree>
    <p:extLst>
      <p:ext uri="{BB962C8B-B14F-4D97-AF65-F5344CB8AC3E}">
        <p14:creationId xmlns:p14="http://schemas.microsoft.com/office/powerpoint/2010/main" val="70364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15925" y="183126"/>
            <a:ext cx="10222203" cy="421820"/>
          </a:xfr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215924" y="882818"/>
            <a:ext cx="10222203" cy="550380"/>
          </a:xfrm>
          <a:ln w="28575">
            <a:solidFill>
              <a:srgbClr val="FF0000"/>
            </a:solidFill>
          </a:ln>
        </p:spPr>
        <p:txBody>
          <a:bodyPr/>
          <a:lstStyle/>
          <a:p>
            <a:pPr lvl="0"/>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357888" y="7281468"/>
            <a:ext cx="2406015" cy="402567"/>
          </a:xfrm>
        </p:spPr>
        <p:txBody>
          <a:bodyPr/>
          <a:lstStyle>
            <a:lvl1pPr>
              <a:defRPr sz="1046"/>
            </a:lvl1pPr>
          </a:lstStyle>
          <a:p>
            <a:fld id="{1123D02A-6F86-4A6C-A0C0-E1D6F59CE4A4}" type="slidenum">
              <a:rPr kumimoji="1" lang="ja-JP" altLang="en-US" smtClean="0"/>
              <a:pPr/>
              <a:t>‹#›</a:t>
            </a:fld>
            <a:endParaRPr kumimoji="1" lang="ja-JP" altLang="en-US"/>
          </a:p>
        </p:txBody>
      </p:sp>
      <p:cxnSp>
        <p:nvCxnSpPr>
          <p:cNvPr id="8" name="直線コネクタ 7"/>
          <p:cNvCxnSpPr/>
          <p:nvPr userDrawn="1"/>
        </p:nvCxnSpPr>
        <p:spPr>
          <a:xfrm>
            <a:off x="0" y="746347"/>
            <a:ext cx="10693400" cy="0"/>
          </a:xfrm>
          <a:prstGeom prst="line">
            <a:avLst/>
          </a:prstGeom>
          <a:ln w="603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8067310" y="746347"/>
            <a:ext cx="2324214" cy="0"/>
          </a:xfrm>
          <a:prstGeom prst="line">
            <a:avLst/>
          </a:prstGeom>
          <a:ln w="603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15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17306DF-95AC-4271-9F8E-04D4F163D557}"/>
              </a:ext>
            </a:extLst>
          </p:cNvPr>
          <p:cNvGraphicFramePr>
            <a:graphicFrameLocks noChangeAspect="1"/>
          </p:cNvGraphicFramePr>
          <p:nvPr userDrawn="1">
            <p:custDataLst>
              <p:tags r:id="rId9"/>
            </p:custDataLst>
            <p:extLst>
              <p:ext uri="{D42A27DB-BD31-4B8C-83A1-F6EECF244321}">
                <p14:modId xmlns:p14="http://schemas.microsoft.com/office/powerpoint/2010/main" val="3729823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0" imgW="306" imgH="306" progId="TCLayout.ActiveDocument.1">
                  <p:embed/>
                </p:oleObj>
              </mc:Choice>
              <mc:Fallback>
                <p:oleObj name="think-cell スライド" r:id="rId10" imgW="306" imgH="306" progId="TCLayout.ActiveDocument.1">
                  <p:embed/>
                  <p:pic>
                    <p:nvPicPr>
                      <p:cNvPr id="8" name="オブジェクト 7" hidden="1">
                        <a:extLst>
                          <a:ext uri="{FF2B5EF4-FFF2-40B4-BE49-F238E27FC236}">
                            <a16:creationId xmlns:a16="http://schemas.microsoft.com/office/drawing/2014/main" id="{817306DF-95AC-4271-9F8E-04D4F163D5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215925" y="302802"/>
            <a:ext cx="10222203" cy="42182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15924" y="882818"/>
            <a:ext cx="10222203" cy="1264999"/>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p:cNvSpPr>
            <a:spLocks noGrp="1"/>
          </p:cNvSpPr>
          <p:nvPr>
            <p:ph type="dt" sz="half" idx="2"/>
          </p:nvPr>
        </p:nvSpPr>
        <p:spPr>
          <a:xfrm>
            <a:off x="-11545" y="7188890"/>
            <a:ext cx="2495127" cy="402567"/>
          </a:xfrm>
          <a:prstGeom prst="rect">
            <a:avLst/>
          </a:prstGeom>
        </p:spPr>
        <p:txBody>
          <a:bodyPr vert="horz" lIns="91440" tIns="45720" rIns="91440" bIns="45720" rtlCol="0" anchor="ctr"/>
          <a:lstStyle>
            <a:lvl1pPr algn="l">
              <a:defRPr sz="1295">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662513" y="7194496"/>
            <a:ext cx="3386243" cy="402567"/>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209818" y="7194496"/>
            <a:ext cx="2495127" cy="402567"/>
          </a:xfrm>
          <a:prstGeom prst="rect">
            <a:avLst/>
          </a:prstGeom>
        </p:spPr>
        <p:txBody>
          <a:bodyPr vert="horz" lIns="91440" tIns="45720" rIns="91440" bIns="45720" rtlCol="0" anchor="ctr"/>
          <a:lstStyle>
            <a:lvl1pPr algn="r">
              <a:defRPr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788038926"/>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5" r:id="rId4"/>
    <p:sldLayoutId id="2147484486" r:id="rId5"/>
    <p:sldLayoutId id="2147484483" r:id="rId6"/>
    <p:sldLayoutId id="2147484484" r:id="rId7"/>
  </p:sldLayoutIdLst>
  <p:hf hdr="0" ftr="0" dt="0"/>
  <p:txStyles>
    <p:titleStyle>
      <a:lvl1pPr algn="l" defTabSz="987095" rtl="0" eaLnBrk="1" latinLnBrk="0" hangingPunct="1">
        <a:spcBef>
          <a:spcPct val="0"/>
        </a:spcBef>
        <a:buNone/>
        <a:defRPr kumimoji="1" sz="2591"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70161" indent="-370161" algn="l" defTabSz="987095" rtl="0" eaLnBrk="1" latinLnBrk="0" hangingPunct="1">
        <a:spcBef>
          <a:spcPts val="648"/>
        </a:spcBef>
        <a:spcAft>
          <a:spcPts val="648"/>
        </a:spcAft>
        <a:buClr>
          <a:srgbClr val="002060"/>
        </a:buClr>
        <a:buFont typeface="Wingdings" panose="05000000000000000000" pitchFamily="2" charset="2"/>
        <a:buChar char="l"/>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2015" indent="-308467" algn="l" defTabSz="987095" rtl="0" eaLnBrk="1" latinLnBrk="0" hangingPunct="1">
        <a:spcBef>
          <a:spcPts val="648"/>
        </a:spcBef>
        <a:spcAft>
          <a:spcPts val="648"/>
        </a:spcAft>
        <a:buFont typeface="Arial" pitchFamily="34" charset="0"/>
        <a:buChar char="–"/>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233869" indent="-246774" algn="l" defTabSz="987095" rtl="0" eaLnBrk="1" latinLnBrk="0" hangingPunct="1">
        <a:spcBef>
          <a:spcPts val="648"/>
        </a:spcBef>
        <a:spcAft>
          <a:spcPts val="648"/>
        </a:spcAft>
        <a:buFont typeface="Arial" pitchFamily="34" charset="0"/>
        <a:buChar char="•"/>
        <a:defRPr kumimoji="1" sz="1133"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727416"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20963"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714511"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8058"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1606"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5153"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7095" rtl="0" eaLnBrk="1" latinLnBrk="0" hangingPunct="1">
        <a:defRPr kumimoji="1" sz="1943" kern="1200">
          <a:solidFill>
            <a:schemeClr val="tx1"/>
          </a:solidFill>
          <a:latin typeface="+mn-lt"/>
          <a:ea typeface="+mn-ea"/>
          <a:cs typeface="+mn-cs"/>
        </a:defRPr>
      </a:lvl1pPr>
      <a:lvl2pPr marL="493547" algn="l" defTabSz="987095" rtl="0" eaLnBrk="1" latinLnBrk="0" hangingPunct="1">
        <a:defRPr kumimoji="1" sz="1943" kern="1200">
          <a:solidFill>
            <a:schemeClr val="tx1"/>
          </a:solidFill>
          <a:latin typeface="+mn-lt"/>
          <a:ea typeface="+mn-ea"/>
          <a:cs typeface="+mn-cs"/>
        </a:defRPr>
      </a:lvl2pPr>
      <a:lvl3pPr marL="987095" algn="l" defTabSz="987095" rtl="0" eaLnBrk="1" latinLnBrk="0" hangingPunct="1">
        <a:defRPr kumimoji="1" sz="1943" kern="1200">
          <a:solidFill>
            <a:schemeClr val="tx1"/>
          </a:solidFill>
          <a:latin typeface="+mn-lt"/>
          <a:ea typeface="+mn-ea"/>
          <a:cs typeface="+mn-cs"/>
        </a:defRPr>
      </a:lvl3pPr>
      <a:lvl4pPr marL="1480642" algn="l" defTabSz="987095" rtl="0" eaLnBrk="1" latinLnBrk="0" hangingPunct="1">
        <a:defRPr kumimoji="1" sz="1943" kern="1200">
          <a:solidFill>
            <a:schemeClr val="tx1"/>
          </a:solidFill>
          <a:latin typeface="+mn-lt"/>
          <a:ea typeface="+mn-ea"/>
          <a:cs typeface="+mn-cs"/>
        </a:defRPr>
      </a:lvl4pPr>
      <a:lvl5pPr marL="1974190" algn="l" defTabSz="987095" rtl="0" eaLnBrk="1" latinLnBrk="0" hangingPunct="1">
        <a:defRPr kumimoji="1" sz="1943" kern="1200">
          <a:solidFill>
            <a:schemeClr val="tx1"/>
          </a:solidFill>
          <a:latin typeface="+mn-lt"/>
          <a:ea typeface="+mn-ea"/>
          <a:cs typeface="+mn-cs"/>
        </a:defRPr>
      </a:lvl5pPr>
      <a:lvl6pPr marL="2467737" algn="l" defTabSz="987095" rtl="0" eaLnBrk="1" latinLnBrk="0" hangingPunct="1">
        <a:defRPr kumimoji="1" sz="1943" kern="1200">
          <a:solidFill>
            <a:schemeClr val="tx1"/>
          </a:solidFill>
          <a:latin typeface="+mn-lt"/>
          <a:ea typeface="+mn-ea"/>
          <a:cs typeface="+mn-cs"/>
        </a:defRPr>
      </a:lvl6pPr>
      <a:lvl7pPr marL="2961284" algn="l" defTabSz="987095" rtl="0" eaLnBrk="1" latinLnBrk="0" hangingPunct="1">
        <a:defRPr kumimoji="1" sz="1943" kern="1200">
          <a:solidFill>
            <a:schemeClr val="tx1"/>
          </a:solidFill>
          <a:latin typeface="+mn-lt"/>
          <a:ea typeface="+mn-ea"/>
          <a:cs typeface="+mn-cs"/>
        </a:defRPr>
      </a:lvl7pPr>
      <a:lvl8pPr marL="3454832" algn="l" defTabSz="987095" rtl="0" eaLnBrk="1" latinLnBrk="0" hangingPunct="1">
        <a:defRPr kumimoji="1" sz="1943" kern="1200">
          <a:solidFill>
            <a:schemeClr val="tx1"/>
          </a:solidFill>
          <a:latin typeface="+mn-lt"/>
          <a:ea typeface="+mn-ea"/>
          <a:cs typeface="+mn-cs"/>
        </a:defRPr>
      </a:lvl8pPr>
      <a:lvl9pPr marL="3948379" algn="l" defTabSz="987095"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aida.go.jp/infection/27/"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raida.go.jp/infection/23/"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raida.go.jp/infection/40/"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resas.go.jp/regional-employ-analysis/#/emTransition/13/13101/2021/1/1/1/1/00/0000/-"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esas.go.jp/regional-employ-analysis/#/chart/18/18201/2021/1/1/1/1/00/0000/-"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esas.go.jp/industry-all/#/timeSeriesChange/15/15100/2016/1/4/1/-/1/4/1/-/-/2012/2016"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esas.go.jp/industry-all/#/timeSeriesChange/15/15100/2016/1/4/1/-/1/4/1/-/-/2012/2016"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resas.go.jp/industry-patent/#/rate/8.26990588253908/33.61470834/133.60245925/36/36201/1/0.0/2022/-/-/-/A/A0/0/-"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resas.go.jp/tourism-guest/#/countryGraph/5.333900736553437/41.42090017812787/142.29371418128918/27/27100/1/0.0/2020/1/0/00/1/-/-"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resas.go.jp/tourism-stay/#/graph/45/45201/2023/1/2020/2/1/14/-/-/5.333900736553437/41.42090017812787/142.29371418128918"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esas.go.jp/tourism-guest/#/prefGraph/5.333900736553437/39.09761002450933/141.17801170195034/9/09213/2/0.0/2022/1/0/00/1/-/-"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raida.go.jp/infection/09/"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resas.go.jp/tourism-foreigners-route/#/routeToList/9.024216237420823/35.299941315/135.8809351/26/26101/100/0/0.0/2020/2/-/-/1/2/0/2022/-/2/0/2022/-/-"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resas.go.jp/municipality-plant/#/map/11/11203/2016/M/75/2/0.5/10.962173031109709/35.89672570070864/139.56780371879657/-"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resas.go.jp/tourism-destination/#/toList/9.541741972122033/35.604321455/138.83077785/19/19430/2/0/2022/3/2/1/2022/3/-/2021/19430/0" TargetMode="External"/><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hyperlink" Target="https://resas.go.jp/tourism-hotel-analysis/#/guestRoomLine/8.136136687986028/34.808070800361136/133.21797535616108/31/31202/1/0.0/5/2/200/2021/0/0/0/0/0/0/0/-"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stat.go.jp/stat-search/files?page=1&amp;toukei=00200531&amp;tstat=000000110001"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e-stat.go.jp/stat-search/files?page=1&amp;toukei=00200531&amp;tstat=000000110001"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e-stat.go.jp/stat-search/files?page=1&amp;toukei=00200531&amp;tstat=000000110001"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tdb.co.jp/tosan/syukei/#2023"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stat.go.jp/stat-search/files?page=1&amp;toukei=00550100&amp;kikan=00550&amp;tstat=000001010832"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stat.go.jp/stat-search/files?page=1&amp;toukei=00550100&amp;kikan=00550&amp;tstat=000001010832"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 y="281748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3886"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地域課題分析ナビゲーション</a:t>
            </a:r>
            <a:endParaRPr lang="en-US" altLang="ja-JP" sz="3886"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endParaRPr>
          </a:p>
        </p:txBody>
      </p:sp>
      <p:sp>
        <p:nvSpPr>
          <p:cNvPr id="7" name="正方形/長方形 24">
            <a:extLst>
              <a:ext uri="{FF2B5EF4-FFF2-40B4-BE49-F238E27FC236}">
                <a16:creationId xmlns:a16="http://schemas.microsoft.com/office/drawing/2014/main" id="{E5DA3F4D-6618-4BD0-BBB6-4AE66B008CFC}"/>
              </a:ext>
            </a:extLst>
          </p:cNvPr>
          <p:cNvSpPr/>
          <p:nvPr/>
        </p:nvSpPr>
        <p:spPr>
          <a:xfrm>
            <a:off x="1" y="378063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259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感染症からの回復に向けた</a:t>
            </a:r>
            <a:r>
              <a:rPr lang="ja-JP" altLang="en-US" sz="2591"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259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施策の効果検証</a:t>
            </a:r>
            <a:r>
              <a:rPr lang="en-US" altLang="ja-JP" sz="259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59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591"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四角形: 角を丸くする 2">
            <a:extLst>
              <a:ext uri="{FF2B5EF4-FFF2-40B4-BE49-F238E27FC236}">
                <a16:creationId xmlns:a16="http://schemas.microsoft.com/office/drawing/2014/main" id="{DAE297F2-AEC3-42D0-B804-1C4D18C04D5F}"/>
              </a:ext>
            </a:extLst>
          </p:cNvPr>
          <p:cNvSpPr/>
          <p:nvPr/>
        </p:nvSpPr>
        <p:spPr>
          <a:xfrm>
            <a:off x="1470025" y="4693978"/>
            <a:ext cx="7753350" cy="1724025"/>
          </a:xfrm>
          <a:prstGeom prst="roundRect">
            <a:avLst/>
          </a:prstGeom>
          <a:noFill/>
          <a:ln w="28575">
            <a:solidFill>
              <a:srgbClr val="687A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marL="180975" indent="-180975">
              <a:buFont typeface="Arial" panose="020B0604020202020204" pitchFamily="34" charset="0"/>
              <a:buChar char="•"/>
            </a:pPr>
            <a:r>
              <a:rPr lang="ja-JP" altLang="en-US" sz="1200" b="1" dirty="0">
                <a:solidFill>
                  <a:schemeClr val="tx1"/>
                </a:solidFill>
                <a:latin typeface="Meiryo UI" panose="020B0604030504040204" pitchFamily="50" charset="-128"/>
                <a:ea typeface="Meiryo UI" panose="020B0604030504040204" pitchFamily="50" charset="-128"/>
              </a:rPr>
              <a:t>再就職・転職のためのスキルアップがしたい（雇用を守る）</a:t>
            </a:r>
            <a:r>
              <a:rPr lang="ja-JP" altLang="en-US" sz="1200" dirty="0">
                <a:solidFill>
                  <a:schemeClr val="tx1"/>
                </a:solidFill>
                <a:latin typeface="Meiryo UI" panose="020B0604030504040204" pitchFamily="50" charset="-128"/>
                <a:ea typeface="Meiryo UI" panose="020B0604030504040204" pitchFamily="50" charset="-128"/>
              </a:rPr>
              <a:t>：感染症拡大により経済的な影響を被った人たちを対象とした、再就職や転職を目的としたスキルアップ支援が課題となっている。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200" b="1" dirty="0">
                <a:solidFill>
                  <a:schemeClr val="tx1"/>
                </a:solidFill>
                <a:latin typeface="Meiryo UI" panose="020B0604030504040204" pitchFamily="50" charset="-128"/>
                <a:ea typeface="Meiryo UI" panose="020B0604030504040204" pitchFamily="50" charset="-128"/>
              </a:rPr>
              <a:t>売上減で資金繰りが厳しい（事業を守る）</a:t>
            </a:r>
            <a:r>
              <a:rPr kumimoji="1" lang="ja-JP" altLang="en-US" sz="1200" dirty="0">
                <a:solidFill>
                  <a:schemeClr val="tx1"/>
                </a:solidFill>
                <a:latin typeface="Meiryo UI" panose="020B0604030504040204" pitchFamily="50" charset="-128"/>
                <a:ea typeface="Meiryo UI" panose="020B0604030504040204" pitchFamily="50" charset="-128"/>
              </a:rPr>
              <a:t>：感染症拡大により売上が減少した事業者を対象とした、事業継続・発展のための資金繰り支援が課題となっている。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200" b="1" dirty="0">
                <a:solidFill>
                  <a:schemeClr val="tx1"/>
                </a:solidFill>
                <a:latin typeface="Meiryo UI" panose="020B0604030504040204" pitchFamily="50" charset="-128"/>
                <a:ea typeface="Meiryo UI" panose="020B0604030504040204" pitchFamily="50" charset="-128"/>
              </a:rPr>
              <a:t>新分野展開や業態転換で事業を立て直したい（事業を守る）</a:t>
            </a:r>
            <a:r>
              <a:rPr kumimoji="1" lang="ja-JP" altLang="en-US" sz="1200" dirty="0">
                <a:solidFill>
                  <a:schemeClr val="tx1"/>
                </a:solidFill>
                <a:latin typeface="Meiryo UI" panose="020B0604030504040204" pitchFamily="50" charset="-128"/>
                <a:ea typeface="Meiryo UI" panose="020B0604030504040204" pitchFamily="50" charset="-128"/>
              </a:rPr>
              <a:t>：感染症拡大を契機とする環境変化への対応等を志向する事業者を対象とした、新市場進出、業種・業態転換等の事業再構築支援が課題となっている。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lang="ja-JP" altLang="en-US" sz="1200" b="1" dirty="0">
                <a:solidFill>
                  <a:schemeClr val="tx1"/>
                </a:solidFill>
                <a:latin typeface="Meiryo UI" panose="020B0604030504040204" pitchFamily="50" charset="-128"/>
                <a:ea typeface="Meiryo UI" panose="020B0604030504040204" pitchFamily="50" charset="-128"/>
              </a:rPr>
              <a:t>全国を対象とした観光需要喚起策を実施（事業を守る）</a:t>
            </a:r>
            <a:r>
              <a:rPr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感染症拡大により特に影響を受けた観光業および関連産業を対象とした、産業振興のための生活者需要の喚起が課題となっている。</a:t>
            </a:r>
          </a:p>
        </p:txBody>
      </p:sp>
      <p:sp>
        <p:nvSpPr>
          <p:cNvPr id="4" name="正方形/長方形 3">
            <a:extLst>
              <a:ext uri="{FF2B5EF4-FFF2-40B4-BE49-F238E27FC236}">
                <a16:creationId xmlns:a16="http://schemas.microsoft.com/office/drawing/2014/main" id="{7310BF54-FE04-41BA-9051-4E8E8D26FC7F}"/>
              </a:ext>
            </a:extLst>
          </p:cNvPr>
          <p:cNvSpPr/>
          <p:nvPr/>
        </p:nvSpPr>
        <p:spPr>
          <a:xfrm>
            <a:off x="1555487" y="4591224"/>
            <a:ext cx="3507697" cy="2626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600" b="1">
                <a:solidFill>
                  <a:schemeClr val="tx1"/>
                </a:solidFill>
                <a:latin typeface="Meiryo UI" panose="020B0604030504040204" pitchFamily="50" charset="-128"/>
                <a:ea typeface="Meiryo UI" panose="020B0604030504040204" pitchFamily="50" charset="-128"/>
              </a:rPr>
              <a:t>施策の効果検証の対象となる地域課題</a:t>
            </a:r>
            <a:endParaRPr kumimoji="1" lang="ja-JP" altLang="en-US" sz="1600" b="1">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8982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10</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宿泊有無・目的別の延べ旅行者数の推移から、地域の観光</a:t>
            </a:r>
            <a:r>
              <a:rPr lang="ja-JP" altLang="en-US" sz="1511"/>
              <a:t>に関心をもつ</a:t>
            </a:r>
            <a:r>
              <a:rPr lang="ja-JP" altLang="en-US" sz="1511">
                <a:solidFill>
                  <a:prstClr val="black"/>
                </a:solidFill>
              </a:rPr>
              <a:t>需要</a:t>
            </a:r>
            <a:r>
              <a:rPr lang="ja-JP" altLang="en-US" sz="1511"/>
              <a:t>者数</a:t>
            </a:r>
            <a:r>
              <a:rPr lang="ja-JP" altLang="en-US" sz="1511">
                <a:solidFill>
                  <a:prstClr val="black"/>
                </a:solidFill>
              </a:rPr>
              <a:t>の回復状況を把握します。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延べ旅行者数の推移を</a:t>
            </a:r>
            <a:r>
              <a:rPr kumimoji="0" lang="ja-JP" altLang="en-US" sz="1600" b="1" i="0" u="none" strike="noStrike" kern="0" cap="none" spc="0" normalizeH="0" baseline="0" noProof="0" dirty="0">
                <a:ln>
                  <a:noFill/>
                </a:ln>
                <a:solidFill>
                  <a:schemeClr val="tx1"/>
                </a:solidFill>
                <a:effectLst/>
                <a:uLnTx/>
                <a:uFillTx/>
                <a:latin typeface="Meiryo UI"/>
                <a:ea typeface="Meiryo UI"/>
                <a:cs typeface="+mn-cs"/>
              </a:rPr>
              <a:t>宿泊</a:t>
            </a:r>
            <a:r>
              <a:rPr kumimoji="0" lang="ja-JP" altLang="en-US" sz="1600" b="1" kern="0" dirty="0">
                <a:solidFill>
                  <a:schemeClr val="tx1"/>
                </a:solidFill>
                <a:latin typeface="Meiryo UI"/>
                <a:ea typeface="Meiryo UI"/>
              </a:rPr>
              <a:t>／</a:t>
            </a:r>
            <a:r>
              <a:rPr kumimoji="0" lang="ja-JP" altLang="en-US" sz="1600" b="1" i="0" u="none" strike="noStrike" kern="0" cap="none" spc="0" normalizeH="0" baseline="0" noProof="0" dirty="0">
                <a:ln>
                  <a:noFill/>
                </a:ln>
                <a:solidFill>
                  <a:schemeClr val="tx1"/>
                </a:solidFill>
                <a:effectLst/>
                <a:uLnTx/>
                <a:uFillTx/>
                <a:latin typeface="Meiryo UI"/>
                <a:ea typeface="Meiryo UI"/>
                <a:cs typeface="+mn-cs"/>
              </a:rPr>
              <a:t>日帰り別で分析することで、観光に関心をもつ需要者数</a:t>
            </a: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の回復状況を把握する。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R="0" lvl="0" defTabSz="914400" eaLnBrk="1" fontAlgn="auto" latinLnBrk="0" hangingPunct="1">
              <a:lnSpc>
                <a:spcPct val="100000"/>
              </a:lnSpc>
              <a:spcBef>
                <a:spcPts val="0"/>
              </a:spcBef>
              <a:spcAft>
                <a:spcPts val="600"/>
              </a:spcAft>
              <a:buClrTx/>
              <a:buSzTx/>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宿泊客数はコロナ前と同じ水準まで回復してきているが、日帰り客の回復が遅れている。</a:t>
            </a:r>
          </a:p>
          <a:p>
            <a:pPr marL="285750" marR="0" lvl="0"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目的</a:t>
            </a:r>
            <a:r>
              <a:rPr kumimoji="0" lang="ja-JP" altLang="en-US" sz="1600" b="1" kern="0" dirty="0">
                <a:solidFill>
                  <a:schemeClr val="tx1"/>
                </a:solidFill>
                <a:latin typeface="Meiryo UI"/>
                <a:ea typeface="Meiryo UI"/>
              </a:rPr>
              <a:t>別で</a:t>
            </a:r>
            <a:r>
              <a:rPr kumimoji="0" lang="ja-JP" altLang="en-US" sz="1600" b="1" kern="0" dirty="0">
                <a:latin typeface="Meiryo UI"/>
                <a:ea typeface="Meiryo UI"/>
              </a:rPr>
              <a:t>延べ旅行者数の推移を分析し、旅行客のニーズの変化を把握する。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出張・業務目的での宿泊を伴う延べ旅行者数は、他の旅行目的での宿泊を伴う延べ旅行者数と比較して回復が遅れている。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コロナの影響が生じ始めたタイミングは、</a:t>
            </a:r>
            <a:r>
              <a:rPr kumimoji="0" lang="en-US" altLang="ja-JP" sz="1200" b="0" i="0" u="none" strike="noStrike" kern="0" cap="none" spc="0" normalizeH="0" baseline="0" noProof="0" dirty="0">
                <a:ln>
                  <a:noFill/>
                </a:ln>
                <a:solidFill>
                  <a:srgbClr val="2E2E38"/>
                </a:solidFill>
                <a:effectLst/>
                <a:uLnTx/>
                <a:uFillTx/>
                <a:latin typeface="Meiryo UI"/>
                <a:ea typeface="Meiryo UI"/>
                <a:cs typeface="+mn-cs"/>
              </a:rPr>
              <a:t>2020</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年</a:t>
            </a:r>
            <a:r>
              <a:rPr kumimoji="0" lang="en-US" altLang="ja-JP" sz="1200" b="0" i="0" u="none" strike="noStrike" kern="0" cap="none" spc="0" normalizeH="0" baseline="0" noProof="0" dirty="0">
                <a:ln>
                  <a:noFill/>
                </a:ln>
                <a:solidFill>
                  <a:srgbClr val="2E2E38"/>
                </a:solidFill>
                <a:effectLst/>
                <a:uLnTx/>
                <a:uFillTx/>
                <a:latin typeface="Meiryo UI"/>
                <a:ea typeface="Meiryo UI"/>
                <a:cs typeface="+mn-cs"/>
              </a:rPr>
              <a:t>1-3</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月頃と</a:t>
            </a:r>
            <a:r>
              <a:rPr kumimoji="0" lang="ja-JP" altLang="en-US" sz="1200" b="0" i="0" u="none" strike="noStrike" kern="0" cap="none" spc="0" normalizeH="0" baseline="0" noProof="0" dirty="0">
                <a:ln>
                  <a:noFill/>
                </a:ln>
                <a:solidFill>
                  <a:schemeClr val="tx1"/>
                </a:solidFill>
                <a:effectLst/>
                <a:uLnTx/>
                <a:uFillTx/>
                <a:latin typeface="Meiryo UI"/>
                <a:ea typeface="Meiryo UI"/>
                <a:cs typeface="+mn-cs"/>
              </a:rPr>
              <a:t>捉えるの</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が一般的。</a:t>
            </a:r>
            <a:endParaRPr kumimoji="0" lang="en-US" altLang="ja-JP" sz="1200" b="0" i="0" u="none" strike="noStrike" kern="0" cap="none" spc="0" normalizeH="0" baseline="0" noProof="0" dirty="0">
              <a:ln>
                <a:noFill/>
              </a:ln>
              <a:solidFill>
                <a:srgbClr val="2E2E38"/>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コロナ禍を経て国内出張が減少しており、出張・業務目的での宿泊を伴う延べ旅行者数の回復は遅れやすい傾向にある。</a:t>
            </a:r>
            <a:endParaRPr kumimoji="0" lang="en-US" altLang="ja-JP" sz="1200" b="0" i="0" u="none" strike="noStrike" kern="0" cap="none" spc="0" normalizeH="0" baseline="0" noProof="0" dirty="0">
              <a:ln>
                <a:noFill/>
              </a:ln>
              <a:solidFill>
                <a:srgbClr val="2E2E38"/>
              </a:solidFill>
              <a:effectLst/>
              <a:uLnTx/>
              <a:uFillTx/>
              <a:latin typeface="Meiryo UI"/>
              <a:ea typeface="Meiryo UI"/>
              <a:cs typeface="+mn-cs"/>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u="sng" kern="0" dirty="0">
                <a:solidFill>
                  <a:srgbClr val="0070C0"/>
                </a:solidFill>
                <a:latin typeface="Meiryo UI"/>
                <a:ea typeface="Meiryo UI"/>
                <a:hlinkClick r:id="rId2"/>
              </a:rPr>
              <a:t>RAIDA</a:t>
            </a:r>
            <a:r>
              <a:rPr kumimoji="0" lang="en-US" altLang="ja-JP" sz="1400" b="1" i="0" u="sng" strike="noStrike" kern="0" cap="none" spc="0" normalizeH="0" baseline="0" noProof="0" dirty="0">
                <a:ln>
                  <a:noFill/>
                </a:ln>
                <a:solidFill>
                  <a:srgbClr val="0070C0"/>
                </a:solidFill>
                <a:effectLst/>
                <a:uLnTx/>
                <a:uFillTx/>
                <a:latin typeface="Meiryo UI"/>
                <a:ea typeface="Meiryo UI"/>
                <a:hlinkClick r:id="rId2"/>
              </a:rPr>
              <a:t> </a:t>
            </a:r>
            <a:r>
              <a:rPr kumimoji="0" lang="ja-JP" altLang="en-US" sz="1400" b="1" u="sng" kern="0" dirty="0">
                <a:solidFill>
                  <a:srgbClr val="0070C0"/>
                </a:solidFill>
                <a:latin typeface="Meiryo UI"/>
                <a:ea typeface="Meiryo UI"/>
                <a:hlinkClick r:id="rId2"/>
              </a:rPr>
              <a:t>感染症回復：旅行</a:t>
            </a:r>
            <a:r>
              <a:rPr kumimoji="0" lang="ja-JP" altLang="en-US" sz="1400" b="1" i="0" u="sng" strike="noStrike" kern="0" cap="none" spc="0" normalizeH="0" baseline="0" noProof="0" dirty="0">
                <a:ln>
                  <a:noFill/>
                </a:ln>
                <a:solidFill>
                  <a:srgbClr val="0070C0"/>
                </a:solidFill>
                <a:effectLst/>
                <a:uLnTx/>
                <a:uFillTx/>
                <a:latin typeface="Meiryo UI"/>
                <a:ea typeface="Meiryo UI"/>
                <a:hlinkClick r:id="rId2"/>
              </a:rPr>
              <a:t>＞旅行者数</a:t>
            </a:r>
            <a:endParaRPr kumimoji="0" lang="ja-JP" altLang="en-US" sz="1400" b="1" i="0" u="sng" strike="noStrike" kern="0" cap="none" spc="0" normalizeH="0" baseline="0" noProof="0" dirty="0">
              <a:ln>
                <a:noFill/>
              </a:ln>
              <a:solidFill>
                <a:srgbClr val="0070C0"/>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9544DA89-ACE8-498F-E491-93615A85249F}"/>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観光需要喚起</a:t>
            </a:r>
          </a:p>
        </p:txBody>
      </p:sp>
      <p:sp>
        <p:nvSpPr>
          <p:cNvPr id="7" name="矢印: 五方向 6">
            <a:extLst>
              <a:ext uri="{FF2B5EF4-FFF2-40B4-BE49-F238E27FC236}">
                <a16:creationId xmlns:a16="http://schemas.microsoft.com/office/drawing/2014/main" id="{BC31CA13-23E3-0B55-8030-3A8035927D52}"/>
              </a:ext>
            </a:extLst>
          </p:cNvPr>
          <p:cNvSpPr/>
          <p:nvPr/>
        </p:nvSpPr>
        <p:spPr>
          <a:xfrm>
            <a:off x="7550069"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8" name="矢印: 五方向 7">
            <a:extLst>
              <a:ext uri="{FF2B5EF4-FFF2-40B4-BE49-F238E27FC236}">
                <a16:creationId xmlns:a16="http://schemas.microsoft.com/office/drawing/2014/main" id="{8D4093B5-A3D7-27B7-3261-0EC2C38EDC6E}"/>
              </a:ext>
            </a:extLst>
          </p:cNvPr>
          <p:cNvSpPr/>
          <p:nvPr/>
        </p:nvSpPr>
        <p:spPr>
          <a:xfrm>
            <a:off x="8614933" y="49470"/>
            <a:ext cx="1023967" cy="218634"/>
          </a:xfrm>
          <a:prstGeom prst="homePlate">
            <a:avLst/>
          </a:prstGeom>
          <a:solidFill>
            <a:schemeClr val="bg1">
              <a:lumMod val="75000"/>
            </a:schemeClr>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振り返り結果を</a:t>
            </a:r>
            <a:br>
              <a:rPr kumimoji="0" lang="en-US" altLang="ja-JP"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b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踏まえた改善</a:t>
            </a: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CCD4BE76-2E0D-9943-F28C-4D24C73CE424}"/>
              </a:ext>
            </a:extLst>
          </p:cNvPr>
          <p:cNvPicPr>
            <a:picLocks noChangeAspect="1"/>
          </p:cNvPicPr>
          <p:nvPr/>
        </p:nvPicPr>
        <p:blipFill>
          <a:blip r:embed="rId3"/>
          <a:stretch>
            <a:fillRect/>
          </a:stretch>
        </p:blipFill>
        <p:spPr>
          <a:xfrm>
            <a:off x="838200" y="2270098"/>
            <a:ext cx="4013200" cy="3343139"/>
          </a:xfrm>
          <a:prstGeom prst="rect">
            <a:avLst/>
          </a:prstGeom>
          <a:ln>
            <a:solidFill>
              <a:schemeClr val="accent6"/>
            </a:solidFill>
          </a:ln>
        </p:spPr>
      </p:pic>
    </p:spTree>
    <p:extLst>
      <p:ext uri="{BB962C8B-B14F-4D97-AF65-F5344CB8AC3E}">
        <p14:creationId xmlns:p14="http://schemas.microsoft.com/office/powerpoint/2010/main" val="106602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 棒グラフ&#10;&#10;自動的に生成された説明">
            <a:extLst>
              <a:ext uri="{FF2B5EF4-FFF2-40B4-BE49-F238E27FC236}">
                <a16:creationId xmlns:a16="http://schemas.microsoft.com/office/drawing/2014/main" id="{8BBBF288-DBBC-50ED-D4B1-EC425F81A9AA}"/>
              </a:ext>
            </a:extLst>
          </p:cNvPr>
          <p:cNvPicPr>
            <a:picLocks noChangeAspect="1"/>
          </p:cNvPicPr>
          <p:nvPr/>
        </p:nvPicPr>
        <p:blipFill>
          <a:blip r:embed="rId2"/>
          <a:stretch>
            <a:fillRect/>
          </a:stretch>
        </p:blipFill>
        <p:spPr>
          <a:xfrm>
            <a:off x="627317" y="2270098"/>
            <a:ext cx="4434966" cy="3342064"/>
          </a:xfrm>
          <a:prstGeom prst="rect">
            <a:avLst/>
          </a:prstGeom>
          <a:ln>
            <a:solidFill>
              <a:schemeClr val="accent6"/>
            </a:solidFill>
          </a:ln>
        </p:spPr>
      </p:pic>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11</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宿泊有無・目的別の旅行消費額の推移から、地域の観光への需要</a:t>
            </a:r>
            <a:r>
              <a:rPr lang="ja-JP" altLang="en-US" sz="1511"/>
              <a:t>量</a:t>
            </a:r>
            <a:r>
              <a:rPr lang="ja-JP" altLang="en-US" sz="1511">
                <a:solidFill>
                  <a:prstClr val="black"/>
                </a:solidFill>
              </a:rPr>
              <a:t>の回復状況を把握します。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旅行消費額</a:t>
            </a: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の推移を分析することで、観光の需要量の回復状況を把握する。</a:t>
            </a:r>
            <a:r>
              <a:rPr kumimoji="0" lang="ja-JP" altLang="en-US" sz="1600" b="1" i="0" u="none" strike="noStrike" kern="0" cap="none" spc="0" normalizeH="0" baseline="0" noProof="0" dirty="0">
                <a:ln>
                  <a:noFill/>
                </a:ln>
                <a:solidFill>
                  <a:schemeClr val="tx1"/>
                </a:solidFill>
                <a:effectLst/>
                <a:uLnTx/>
                <a:uFillTx/>
                <a:latin typeface="Meiryo UI"/>
                <a:ea typeface="Meiryo UI"/>
                <a:cs typeface="+mn-cs"/>
              </a:rPr>
              <a:t>宿泊</a:t>
            </a:r>
            <a:r>
              <a:rPr kumimoji="0" lang="ja-JP" altLang="en-US" sz="1600" b="1" kern="0" dirty="0">
                <a:solidFill>
                  <a:schemeClr val="tx1"/>
                </a:solidFill>
                <a:latin typeface="Meiryo UI"/>
                <a:ea typeface="Meiryo UI"/>
              </a:rPr>
              <a:t>／</a:t>
            </a:r>
            <a:r>
              <a:rPr kumimoji="0" lang="ja-JP" altLang="en-US" sz="1600" b="1" i="0" u="none" strike="noStrike" kern="0" cap="none" spc="0" normalizeH="0" baseline="0" noProof="0" dirty="0">
                <a:ln>
                  <a:noFill/>
                </a:ln>
                <a:solidFill>
                  <a:schemeClr val="tx1"/>
                </a:solidFill>
                <a:effectLst/>
                <a:uLnTx/>
                <a:uFillTx/>
                <a:latin typeface="Meiryo UI"/>
                <a:ea typeface="Meiryo UI"/>
                <a:cs typeface="+mn-cs"/>
              </a:rPr>
              <a:t>日帰り別で</a:t>
            </a: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推移を分析し、宿泊施設や夜の観光需要の回復状況を把握する。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latin typeface="Meiryo UI"/>
                <a:ea typeface="Meiryo UI"/>
              </a:rPr>
              <a:t>日帰り旅行者の旅行消費額の回復が遅れている。</a:t>
            </a:r>
            <a:endParaRPr kumimoji="0" lang="ja-JP" altLang="en-US" sz="1200" b="0" i="0" u="none" strike="noStrike" kern="0" cap="none" spc="0" normalizeH="0" baseline="0" noProof="0" dirty="0">
              <a:ln>
                <a:noFill/>
              </a:ln>
              <a:solidFill>
                <a:srgbClr val="000000"/>
              </a:solidFill>
              <a:effectLst/>
              <a:uLnTx/>
              <a:uFillTx/>
              <a:latin typeface="Meiryo UI"/>
              <a:ea typeface="Meiryo UI"/>
              <a:cs typeface="+mn-cs"/>
            </a:endParaRPr>
          </a:p>
          <a:p>
            <a:pPr marL="285750" marR="0" lvl="0"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目的</a:t>
            </a:r>
            <a:r>
              <a:rPr kumimoji="0" lang="ja-JP" altLang="en-US" sz="1600" b="1" kern="0" dirty="0">
                <a:solidFill>
                  <a:schemeClr val="tx1"/>
                </a:solidFill>
                <a:latin typeface="Meiryo UI"/>
                <a:ea typeface="Meiryo UI"/>
              </a:rPr>
              <a:t>別での</a:t>
            </a:r>
            <a:r>
              <a:rPr kumimoji="0" lang="ja-JP" altLang="en-US" sz="1600" b="1" kern="0" dirty="0">
                <a:latin typeface="Meiryo UI"/>
                <a:ea typeface="Meiryo UI"/>
              </a:rPr>
              <a:t>旅行消費額の推移を分析し、旅行客のニーズの変化を把握する。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latin typeface="Meiryo UI"/>
                <a:ea typeface="Meiryo UI"/>
              </a:rPr>
              <a:t>観光・レクリエーション目的の日帰り旅行者の旅行消費額がコロナ以前よりも伸びている。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コロナの影響が生じ始めたタイミングは、</a:t>
            </a:r>
            <a:r>
              <a:rPr kumimoji="0" lang="en-US" altLang="ja-JP" sz="1200" b="0" i="0" u="none" strike="noStrike" kern="0" cap="none" spc="0" normalizeH="0" baseline="0" noProof="0" dirty="0">
                <a:ln>
                  <a:noFill/>
                </a:ln>
                <a:solidFill>
                  <a:srgbClr val="2E2E38"/>
                </a:solidFill>
                <a:effectLst/>
                <a:uLnTx/>
                <a:uFillTx/>
                <a:latin typeface="Meiryo UI"/>
                <a:ea typeface="Meiryo UI"/>
                <a:cs typeface="+mn-cs"/>
              </a:rPr>
              <a:t>2020</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年</a:t>
            </a:r>
            <a:r>
              <a:rPr kumimoji="0" lang="en-US" altLang="ja-JP" sz="1200" b="0" i="0" u="none" strike="noStrike" kern="0" cap="none" spc="0" normalizeH="0" baseline="0" noProof="0" dirty="0">
                <a:ln>
                  <a:noFill/>
                </a:ln>
                <a:solidFill>
                  <a:srgbClr val="2E2E38"/>
                </a:solidFill>
                <a:effectLst/>
                <a:uLnTx/>
                <a:uFillTx/>
                <a:latin typeface="Meiryo UI"/>
                <a:ea typeface="Meiryo UI"/>
                <a:cs typeface="+mn-cs"/>
              </a:rPr>
              <a:t>1-3</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月頃と</a:t>
            </a:r>
            <a:r>
              <a:rPr kumimoji="0" lang="ja-JP" altLang="en-US" sz="1200" b="0" i="0" u="none" strike="noStrike" kern="0" cap="none" spc="0" normalizeH="0" baseline="0" noProof="0" dirty="0">
                <a:ln>
                  <a:noFill/>
                </a:ln>
                <a:solidFill>
                  <a:schemeClr val="tx1"/>
                </a:solidFill>
                <a:effectLst/>
                <a:uLnTx/>
                <a:uFillTx/>
                <a:latin typeface="Meiryo UI"/>
                <a:ea typeface="Meiryo UI"/>
                <a:cs typeface="+mn-cs"/>
              </a:rPr>
              <a:t>捉えるの</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が一般的。</a:t>
            </a:r>
            <a:endParaRPr kumimoji="0" lang="en-US" altLang="ja-JP" sz="1200" b="0" i="0" u="none" strike="noStrike" kern="0" cap="none" spc="0" normalizeH="0" baseline="0" noProof="0" dirty="0">
              <a:ln>
                <a:noFill/>
              </a:ln>
              <a:solidFill>
                <a:srgbClr val="2E2E38"/>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chemeClr val="tx1"/>
                </a:solidFill>
                <a:effectLst/>
                <a:uLnTx/>
                <a:uFillTx/>
                <a:latin typeface="Meiryo UI"/>
                <a:ea typeface="Meiryo UI"/>
                <a:cs typeface="+mn-cs"/>
              </a:rPr>
              <a:t>一般的に、宿泊を伴う旅行者の方が、日帰りの旅行者と</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比較して地域での</a:t>
            </a:r>
            <a:r>
              <a:rPr kumimoji="0" lang="ja-JP" altLang="en-US" sz="1200" kern="0" dirty="0">
                <a:solidFill>
                  <a:srgbClr val="2E2E38"/>
                </a:solidFill>
                <a:latin typeface="Meiryo UI"/>
                <a:ea typeface="Meiryo UI"/>
              </a:rPr>
              <a:t>旅行</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消費額が高くなる傾向にある。</a:t>
            </a:r>
            <a:endParaRPr kumimoji="0" lang="en-US" altLang="ja-JP" sz="1200" b="0" i="0" u="none" strike="noStrike" kern="0" cap="none" spc="0" normalizeH="0" baseline="0" noProof="0" dirty="0">
              <a:ln>
                <a:noFill/>
              </a:ln>
              <a:solidFill>
                <a:srgbClr val="2E2E38"/>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コロナ禍を経て国内出張が減少しており、出張・業務目的での宿泊を伴う旅行消費額の回復は遅れやすい傾向にある。</a:t>
            </a:r>
            <a:endParaRPr kumimoji="0" lang="en-US" altLang="ja-JP" sz="1200" b="0" i="0" u="none" strike="noStrike" kern="0" cap="none" spc="0" normalizeH="0" baseline="0" noProof="0" dirty="0">
              <a:ln>
                <a:noFill/>
              </a:ln>
              <a:solidFill>
                <a:srgbClr val="2E2E38"/>
              </a:solidFill>
              <a:effectLst/>
              <a:uLnTx/>
              <a:uFillTx/>
              <a:latin typeface="Meiryo UI"/>
              <a:ea typeface="Meiryo UI"/>
              <a:cs typeface="+mn-cs"/>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u="sng" kern="0" dirty="0">
                <a:solidFill>
                  <a:srgbClr val="0070C0"/>
                </a:solidFill>
                <a:latin typeface="Meiryo UI"/>
                <a:ea typeface="Meiryo UI"/>
                <a:hlinkClick r:id="rId3"/>
              </a:rPr>
              <a:t>RAIDA</a:t>
            </a:r>
            <a:r>
              <a:rPr kumimoji="0" lang="en-US" altLang="ja-JP" sz="1400" b="1" i="0" u="sng" strike="noStrike" kern="0" cap="none" spc="0" normalizeH="0" baseline="0" noProof="0" dirty="0">
                <a:ln>
                  <a:noFill/>
                </a:ln>
                <a:solidFill>
                  <a:srgbClr val="0070C0"/>
                </a:solidFill>
                <a:effectLst/>
                <a:uLnTx/>
                <a:uFillTx/>
                <a:latin typeface="Meiryo UI"/>
                <a:ea typeface="Meiryo UI"/>
                <a:hlinkClick r:id="rId3"/>
              </a:rPr>
              <a:t> </a:t>
            </a:r>
            <a:r>
              <a:rPr kumimoji="0" lang="ja-JP" altLang="en-US" sz="1400" b="1" i="0" u="sng" strike="noStrike" kern="0" cap="none" spc="0" normalizeH="0" baseline="0" noProof="0" dirty="0">
                <a:ln>
                  <a:noFill/>
                </a:ln>
                <a:solidFill>
                  <a:srgbClr val="0070C0"/>
                </a:solidFill>
                <a:effectLst/>
                <a:uLnTx/>
                <a:uFillTx/>
                <a:latin typeface="Meiryo UI"/>
                <a:ea typeface="Meiryo UI"/>
                <a:hlinkClick r:id="rId3"/>
              </a:rPr>
              <a:t>感染症回復：旅行＞</a:t>
            </a:r>
            <a:r>
              <a:rPr kumimoji="0" lang="ja-JP" altLang="en-US" sz="1400" b="1" u="sng" kern="0" dirty="0">
                <a:solidFill>
                  <a:srgbClr val="0070C0"/>
                </a:solidFill>
                <a:latin typeface="Meiryo UI"/>
                <a:ea typeface="Meiryo UI"/>
                <a:hlinkClick r:id="rId3"/>
              </a:rPr>
              <a:t>旅行消費額</a:t>
            </a:r>
            <a:endParaRPr kumimoji="0" lang="ja-JP" altLang="en-US" sz="1400" b="1" i="0" u="sng" strike="noStrike" kern="0" cap="none" spc="0" normalizeH="0" baseline="0" noProof="0" dirty="0">
              <a:ln>
                <a:noFill/>
              </a:ln>
              <a:solidFill>
                <a:srgbClr val="0070C0"/>
              </a:solidFill>
              <a:effectLst/>
              <a:uLnTx/>
              <a:uFillTx/>
              <a:latin typeface="Meiryo UI"/>
              <a:ea typeface="Meiryo UI"/>
              <a:cs typeface="+mn-cs"/>
            </a:endParaRPr>
          </a:p>
        </p:txBody>
      </p:sp>
      <p:sp>
        <p:nvSpPr>
          <p:cNvPr id="14" name="正方形/長方形 13">
            <a:extLst>
              <a:ext uri="{FF2B5EF4-FFF2-40B4-BE49-F238E27FC236}">
                <a16:creationId xmlns:a16="http://schemas.microsoft.com/office/drawing/2014/main" id="{B214F77F-E461-2705-36CF-6FC4790DE95C}"/>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dirty="0">
                <a:solidFill>
                  <a:schemeClr val="bg1"/>
                </a:solidFill>
                <a:latin typeface="Meiryo UI" panose="020B0604030504040204" pitchFamily="50" charset="-128"/>
                <a:ea typeface="Meiryo UI" panose="020B0604030504040204" pitchFamily="50" charset="-128"/>
              </a:rPr>
              <a:t>観光需要喚起</a:t>
            </a:r>
          </a:p>
        </p:txBody>
      </p:sp>
      <p:sp>
        <p:nvSpPr>
          <p:cNvPr id="7" name="矢印: 五方向 6">
            <a:extLst>
              <a:ext uri="{FF2B5EF4-FFF2-40B4-BE49-F238E27FC236}">
                <a16:creationId xmlns:a16="http://schemas.microsoft.com/office/drawing/2014/main" id="{80E13068-8881-B0C0-B536-8C06C7A5C2DE}"/>
              </a:ext>
            </a:extLst>
          </p:cNvPr>
          <p:cNvSpPr/>
          <p:nvPr/>
        </p:nvSpPr>
        <p:spPr>
          <a:xfrm>
            <a:off x="7550069"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8" name="矢印: 五方向 7">
            <a:extLst>
              <a:ext uri="{FF2B5EF4-FFF2-40B4-BE49-F238E27FC236}">
                <a16:creationId xmlns:a16="http://schemas.microsoft.com/office/drawing/2014/main" id="{DEEC95E5-641A-EF8E-465E-2E8C2FA31FDD}"/>
              </a:ext>
            </a:extLst>
          </p:cNvPr>
          <p:cNvSpPr/>
          <p:nvPr/>
        </p:nvSpPr>
        <p:spPr>
          <a:xfrm>
            <a:off x="8614933" y="49470"/>
            <a:ext cx="1023967" cy="218634"/>
          </a:xfrm>
          <a:prstGeom prst="homePlate">
            <a:avLst/>
          </a:prstGeom>
          <a:solidFill>
            <a:schemeClr val="bg1">
              <a:lumMod val="75000"/>
            </a:schemeClr>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振り返り結果を</a:t>
            </a:r>
            <a:br>
              <a:rPr kumimoji="0" lang="en-US" altLang="ja-JP"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b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59855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折れ線グラフ&#10;&#10;自動的に生成された説明">
            <a:extLst>
              <a:ext uri="{FF2B5EF4-FFF2-40B4-BE49-F238E27FC236}">
                <a16:creationId xmlns:a16="http://schemas.microsoft.com/office/drawing/2014/main" id="{647EF119-C8B7-6307-228B-84146EDD56A2}"/>
              </a:ext>
            </a:extLst>
          </p:cNvPr>
          <p:cNvPicPr>
            <a:picLocks noChangeAspect="1"/>
          </p:cNvPicPr>
          <p:nvPr/>
        </p:nvPicPr>
        <p:blipFill>
          <a:blip r:embed="rId2"/>
          <a:stretch>
            <a:fillRect/>
          </a:stretch>
        </p:blipFill>
        <p:spPr>
          <a:xfrm>
            <a:off x="558801" y="2270098"/>
            <a:ext cx="4571999" cy="3241220"/>
          </a:xfrm>
          <a:prstGeom prst="rect">
            <a:avLst/>
          </a:prstGeom>
          <a:ln>
            <a:solidFill>
              <a:schemeClr val="accent6"/>
            </a:solidFill>
          </a:ln>
        </p:spPr>
      </p:pic>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12</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dirty="0">
                <a:solidFill>
                  <a:prstClr val="black"/>
                </a:solidFill>
              </a:rPr>
              <a:t>宿泊有無・目的別の旅行単価の推移から、旅行者の消費の変化を把握します。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旅行単価</a:t>
            </a: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の推移を分析することで、旅行者の消費の変化を把握する。</a:t>
            </a:r>
            <a:r>
              <a:rPr kumimoji="0" lang="ja-JP" altLang="en-US" sz="1600" b="1" i="0" u="none" strike="noStrike" kern="0" cap="none" spc="0" normalizeH="0" baseline="0" noProof="0" dirty="0">
                <a:ln>
                  <a:noFill/>
                </a:ln>
                <a:solidFill>
                  <a:schemeClr val="tx1"/>
                </a:solidFill>
                <a:effectLst/>
                <a:uLnTx/>
                <a:uFillTx/>
                <a:latin typeface="Meiryo UI"/>
                <a:ea typeface="Meiryo UI"/>
                <a:cs typeface="+mn-cs"/>
              </a:rPr>
              <a:t>宿泊</a:t>
            </a:r>
            <a:r>
              <a:rPr kumimoji="0" lang="ja-JP" altLang="en-US" sz="1600" b="1" kern="0" dirty="0">
                <a:solidFill>
                  <a:schemeClr val="tx1"/>
                </a:solidFill>
                <a:latin typeface="Meiryo UI"/>
                <a:ea typeface="Meiryo UI"/>
              </a:rPr>
              <a:t>／</a:t>
            </a:r>
            <a:r>
              <a:rPr kumimoji="0" lang="ja-JP" altLang="en-US" sz="1600" b="1" i="0" u="none" strike="noStrike" kern="0" cap="none" spc="0" normalizeH="0" baseline="0" noProof="0" dirty="0">
                <a:ln>
                  <a:noFill/>
                </a:ln>
                <a:solidFill>
                  <a:schemeClr val="tx1"/>
                </a:solidFill>
                <a:effectLst/>
                <a:uLnTx/>
                <a:uFillTx/>
                <a:latin typeface="Meiryo UI"/>
                <a:ea typeface="Meiryo UI"/>
                <a:cs typeface="+mn-cs"/>
              </a:rPr>
              <a:t>日帰り別で</a:t>
            </a: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推移を分析し、滞在する時間帯や長さの違いを</a:t>
            </a:r>
            <a:r>
              <a:rPr kumimoji="0" lang="ja-JP" altLang="en-US" sz="1600" b="1" i="0" u="none" strike="noStrike" kern="0" cap="none" spc="0" normalizeH="0" baseline="0" noProof="0" dirty="0">
                <a:ln>
                  <a:noFill/>
                </a:ln>
                <a:solidFill>
                  <a:schemeClr val="tx1"/>
                </a:solidFill>
                <a:effectLst/>
                <a:uLnTx/>
                <a:uFillTx/>
                <a:latin typeface="Meiryo UI"/>
                <a:ea typeface="Meiryo UI"/>
                <a:cs typeface="+mn-cs"/>
              </a:rPr>
              <a:t>踏まえつつ消費の変化を把握する。</a:t>
            </a:r>
            <a:endParaRPr kumimoji="0" lang="en-US" altLang="ja-JP" sz="1600" b="1" i="0" u="none" strike="noStrike" kern="0" cap="none" spc="0" normalizeH="0" baseline="0" noProof="0" dirty="0">
              <a:ln>
                <a:noFill/>
              </a:ln>
              <a:solidFill>
                <a:schemeClr val="tx1"/>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latin typeface="Meiryo UI"/>
                <a:ea typeface="Meiryo UI"/>
              </a:rPr>
              <a:t>宿泊を伴う旅行者の旅行単価がコロナ以前よりも伸びている。</a:t>
            </a:r>
            <a:endParaRPr kumimoji="0" lang="ja-JP" altLang="en-US" sz="1200" b="0" i="0" u="none" strike="noStrike" kern="0" cap="none" spc="0" normalizeH="0" baseline="0" noProof="0" dirty="0">
              <a:ln>
                <a:noFill/>
              </a:ln>
              <a:solidFill>
                <a:srgbClr val="000000"/>
              </a:solidFill>
              <a:effectLst/>
              <a:uLnTx/>
              <a:uFillTx/>
              <a:latin typeface="Meiryo UI"/>
              <a:ea typeface="Meiryo UI"/>
              <a:cs typeface="+mn-cs"/>
            </a:endParaRPr>
          </a:p>
          <a:p>
            <a:pPr marL="285750" marR="0" lvl="0"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目的</a:t>
            </a:r>
            <a:r>
              <a:rPr kumimoji="0" lang="ja-JP" altLang="en-US" sz="1600" b="1" kern="0" dirty="0">
                <a:solidFill>
                  <a:schemeClr val="tx1"/>
                </a:solidFill>
                <a:latin typeface="Meiryo UI"/>
                <a:ea typeface="Meiryo UI"/>
              </a:rPr>
              <a:t>別での</a:t>
            </a:r>
            <a:r>
              <a:rPr kumimoji="0" lang="ja-JP" altLang="en-US" sz="1600" b="1" kern="0" dirty="0">
                <a:latin typeface="Meiryo UI"/>
                <a:ea typeface="Meiryo UI"/>
              </a:rPr>
              <a:t>旅行単価の推移を分析し、当該目的における</a:t>
            </a:r>
            <a:r>
              <a:rPr kumimoji="0" lang="ja-JP" altLang="en-US" sz="1600" b="1" kern="0" dirty="0">
                <a:solidFill>
                  <a:schemeClr val="tx1"/>
                </a:solidFill>
                <a:latin typeface="Meiryo UI"/>
                <a:ea typeface="Meiryo UI"/>
              </a:rPr>
              <a:t>地域での消費動向</a:t>
            </a:r>
            <a:r>
              <a:rPr kumimoji="0" lang="ja-JP" altLang="en-US" sz="1600" b="1" kern="0" dirty="0">
                <a:latin typeface="Meiryo UI"/>
                <a:ea typeface="Meiryo UI"/>
              </a:rPr>
              <a:t>の変化を把握する。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latin typeface="Meiryo UI"/>
                <a:ea typeface="Meiryo UI"/>
              </a:rPr>
              <a:t>出張・業務目的の日帰り旅行者の旅行単価がコロナ以前より</a:t>
            </a:r>
            <a:r>
              <a:rPr kumimoji="0" lang="ja-JP" altLang="en-US" sz="1200" kern="0" dirty="0">
                <a:solidFill>
                  <a:schemeClr val="tx1"/>
                </a:solidFill>
                <a:latin typeface="Meiryo UI"/>
                <a:ea typeface="Meiryo UI"/>
              </a:rPr>
              <a:t>も</a:t>
            </a:r>
            <a:r>
              <a:rPr kumimoji="0" lang="ja-JP" altLang="en-US" sz="1200" kern="0" dirty="0">
                <a:latin typeface="Meiryo UI"/>
                <a:ea typeface="Meiryo UI"/>
              </a:rPr>
              <a:t>落ち込んでいる。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コロナの影響が生じ始めたタイミングは、</a:t>
            </a:r>
            <a:r>
              <a:rPr kumimoji="0" lang="en-US" altLang="ja-JP" sz="1200" b="0" i="0" u="none" strike="noStrike" kern="0" cap="none" spc="0" normalizeH="0" baseline="0" noProof="0" dirty="0">
                <a:ln>
                  <a:noFill/>
                </a:ln>
                <a:solidFill>
                  <a:srgbClr val="2E2E38"/>
                </a:solidFill>
                <a:effectLst/>
                <a:uLnTx/>
                <a:uFillTx/>
                <a:latin typeface="Meiryo UI"/>
                <a:ea typeface="Meiryo UI"/>
                <a:cs typeface="+mn-cs"/>
              </a:rPr>
              <a:t>2020</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年</a:t>
            </a:r>
            <a:r>
              <a:rPr kumimoji="0" lang="en-US" altLang="ja-JP" sz="1200" b="0" i="0" u="none" strike="noStrike" kern="0" cap="none" spc="0" normalizeH="0" baseline="0" noProof="0" dirty="0">
                <a:ln>
                  <a:noFill/>
                </a:ln>
                <a:solidFill>
                  <a:srgbClr val="2E2E38"/>
                </a:solidFill>
                <a:effectLst/>
                <a:uLnTx/>
                <a:uFillTx/>
                <a:latin typeface="Meiryo UI"/>
                <a:ea typeface="Meiryo UI"/>
                <a:cs typeface="+mn-cs"/>
              </a:rPr>
              <a:t>1-3</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月頃と</a:t>
            </a:r>
            <a:r>
              <a:rPr kumimoji="0" lang="ja-JP" altLang="en-US" sz="1200" b="0" i="0" u="none" strike="noStrike" kern="0" cap="none" spc="0" normalizeH="0" baseline="0" noProof="0" dirty="0">
                <a:ln>
                  <a:noFill/>
                </a:ln>
                <a:solidFill>
                  <a:schemeClr val="tx1"/>
                </a:solidFill>
                <a:effectLst/>
                <a:uLnTx/>
                <a:uFillTx/>
                <a:latin typeface="Meiryo UI"/>
                <a:ea typeface="Meiryo UI"/>
                <a:cs typeface="+mn-cs"/>
              </a:rPr>
              <a:t>捉えるの</a:t>
            </a: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が一般的。</a:t>
            </a:r>
            <a:endParaRPr kumimoji="0" lang="en-US" altLang="ja-JP" sz="1200" b="0" i="0" u="none" strike="noStrike" kern="0" cap="none" spc="0" normalizeH="0" baseline="0" noProof="0" dirty="0">
              <a:ln>
                <a:noFill/>
              </a:ln>
              <a:solidFill>
                <a:srgbClr val="2E2E38"/>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2E2E38"/>
                </a:solidFill>
                <a:effectLst/>
                <a:uLnTx/>
                <a:uFillTx/>
                <a:latin typeface="Meiryo UI"/>
                <a:ea typeface="Meiryo UI"/>
                <a:cs typeface="+mn-cs"/>
              </a:rPr>
              <a:t>一般的に、宿泊を伴う旅行者の方が、日帰りの旅行者と比較して地域での旅行単価が高くなる傾向にある。</a:t>
            </a:r>
            <a:endParaRPr kumimoji="0" lang="en-US" altLang="ja-JP" sz="1200" b="0" i="0" u="none" strike="noStrike" kern="0" cap="none" spc="0" normalizeH="0" baseline="0" noProof="0" dirty="0">
              <a:ln>
                <a:noFill/>
              </a:ln>
              <a:solidFill>
                <a:srgbClr val="2E2E38"/>
              </a:solidFill>
              <a:effectLst/>
              <a:uLnTx/>
              <a:uFillTx/>
              <a:latin typeface="Meiryo UI"/>
              <a:ea typeface="Meiryo UI"/>
              <a:cs typeface="+mn-cs"/>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u="sng" kern="0" dirty="0">
                <a:solidFill>
                  <a:srgbClr val="0070C0"/>
                </a:solidFill>
                <a:latin typeface="Meiryo UI"/>
                <a:ea typeface="Meiryo UI"/>
                <a:hlinkClick r:id="rId3"/>
              </a:rPr>
              <a:t>RAIDA</a:t>
            </a:r>
            <a:r>
              <a:rPr kumimoji="0" lang="en-US" altLang="ja-JP" sz="1400" b="1" i="0" u="sng" strike="noStrike" kern="0" cap="none" spc="0" normalizeH="0" baseline="0" noProof="0" dirty="0">
                <a:ln>
                  <a:noFill/>
                </a:ln>
                <a:solidFill>
                  <a:srgbClr val="0070C0"/>
                </a:solidFill>
                <a:effectLst/>
                <a:uLnTx/>
                <a:uFillTx/>
                <a:latin typeface="Meiryo UI"/>
                <a:ea typeface="Meiryo UI"/>
                <a:hlinkClick r:id="rId3"/>
              </a:rPr>
              <a:t> </a:t>
            </a:r>
            <a:r>
              <a:rPr kumimoji="0" lang="ja-JP" altLang="en-US" sz="1400" b="1" i="0" u="sng" strike="noStrike" kern="0" cap="none" spc="0" normalizeH="0" baseline="0" noProof="0" dirty="0">
                <a:ln>
                  <a:noFill/>
                </a:ln>
                <a:solidFill>
                  <a:srgbClr val="0070C0"/>
                </a:solidFill>
                <a:effectLst/>
                <a:uLnTx/>
                <a:uFillTx/>
                <a:latin typeface="Meiryo UI"/>
                <a:ea typeface="Meiryo UI"/>
                <a:hlinkClick r:id="rId3"/>
              </a:rPr>
              <a:t>感染症回復：旅行＞</a:t>
            </a:r>
            <a:r>
              <a:rPr kumimoji="0" lang="ja-JP" altLang="en-US" sz="1400" b="1" u="sng" kern="0" dirty="0">
                <a:solidFill>
                  <a:srgbClr val="0070C0"/>
                </a:solidFill>
                <a:latin typeface="Meiryo UI"/>
                <a:ea typeface="Meiryo UI"/>
                <a:hlinkClick r:id="rId3"/>
              </a:rPr>
              <a:t>他の都道府県との比較</a:t>
            </a:r>
            <a:endParaRPr kumimoji="0" lang="ja-JP" altLang="en-US" sz="1400" b="1" i="0" u="sng" strike="noStrike" kern="0" cap="none" spc="0" normalizeH="0" baseline="0" noProof="0" dirty="0">
              <a:ln>
                <a:noFill/>
              </a:ln>
              <a:solidFill>
                <a:srgbClr val="0070C0"/>
              </a:solidFill>
              <a:effectLst/>
              <a:uLnTx/>
              <a:uFillTx/>
              <a:latin typeface="Meiryo UI"/>
              <a:ea typeface="Meiryo UI"/>
              <a:cs typeface="+mn-cs"/>
            </a:endParaRPr>
          </a:p>
        </p:txBody>
      </p:sp>
      <p:sp>
        <p:nvSpPr>
          <p:cNvPr id="14" name="正方形/長方形 13">
            <a:extLst>
              <a:ext uri="{FF2B5EF4-FFF2-40B4-BE49-F238E27FC236}">
                <a16:creationId xmlns:a16="http://schemas.microsoft.com/office/drawing/2014/main" id="{334E7F59-B0EA-0DDD-3B5C-E8766739915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観光需要喚起</a:t>
            </a:r>
          </a:p>
        </p:txBody>
      </p:sp>
      <p:sp>
        <p:nvSpPr>
          <p:cNvPr id="10" name="矢印: 五方向 9">
            <a:extLst>
              <a:ext uri="{FF2B5EF4-FFF2-40B4-BE49-F238E27FC236}">
                <a16:creationId xmlns:a16="http://schemas.microsoft.com/office/drawing/2014/main" id="{BB16D61E-300F-C527-20C3-C7FDC7D8A5A8}"/>
              </a:ext>
            </a:extLst>
          </p:cNvPr>
          <p:cNvSpPr/>
          <p:nvPr/>
        </p:nvSpPr>
        <p:spPr>
          <a:xfrm>
            <a:off x="7550069"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11" name="矢印: 五方向 10">
            <a:extLst>
              <a:ext uri="{FF2B5EF4-FFF2-40B4-BE49-F238E27FC236}">
                <a16:creationId xmlns:a16="http://schemas.microsoft.com/office/drawing/2014/main" id="{025344D6-A8D8-6911-04A6-83F6C1938F5C}"/>
              </a:ext>
            </a:extLst>
          </p:cNvPr>
          <p:cNvSpPr/>
          <p:nvPr/>
        </p:nvSpPr>
        <p:spPr>
          <a:xfrm>
            <a:off x="8614933" y="49470"/>
            <a:ext cx="1023967" cy="218634"/>
          </a:xfrm>
          <a:prstGeom prst="homePlate">
            <a:avLst/>
          </a:prstGeom>
          <a:solidFill>
            <a:schemeClr val="bg1">
              <a:lumMod val="75000"/>
            </a:schemeClr>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振り返り結果を</a:t>
            </a:r>
            <a:br>
              <a:rPr kumimoji="0" lang="en-US" altLang="ja-JP"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b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295236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 y="281748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rPr>
              <a:t>振り返り結果を踏まえた改善</a:t>
            </a:r>
            <a:endParaRPr lang="en-US" altLang="ja-JP" sz="3886"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2523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五方向 2">
            <a:extLst>
              <a:ext uri="{FF2B5EF4-FFF2-40B4-BE49-F238E27FC236}">
                <a16:creationId xmlns:a16="http://schemas.microsoft.com/office/drawing/2014/main" id="{AFF8DFC8-CBB0-EF75-D03F-1AE8AFEB510A}"/>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C3745FC0-5C6B-7E69-55FB-F24EF7274105}"/>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
        <p:nvSpPr>
          <p:cNvPr id="6" name="正方形/長方形 5">
            <a:extLst>
              <a:ext uri="{FF2B5EF4-FFF2-40B4-BE49-F238E27FC236}">
                <a16:creationId xmlns:a16="http://schemas.microsoft.com/office/drawing/2014/main" id="{63FC36A3-4DAF-57FC-EC12-D4AF5337FD67}"/>
              </a:ext>
            </a:extLst>
          </p:cNvPr>
          <p:cNvSpPr/>
          <p:nvPr/>
        </p:nvSpPr>
        <p:spPr>
          <a:xfrm>
            <a:off x="1" y="2769856"/>
            <a:ext cx="10704945" cy="835616"/>
          </a:xfrm>
          <a:prstGeom prst="rect">
            <a:avLst/>
          </a:prstGeom>
          <a:noFill/>
          <a:ln>
            <a:noFill/>
          </a:ln>
        </p:spPr>
        <p:txBody>
          <a:bodyPr vert="horz" wrap="square" lIns="0" tIns="0" rIns="0" bIns="0" rtlCol="0" anchor="ctr">
            <a:noAutofit/>
          </a:bodyPr>
          <a:lstStyle/>
          <a:p>
            <a:pPr algn="ctr" defTabSz="987095" fontAlgn="auto">
              <a:spcBef>
                <a:spcPts val="0"/>
              </a:spcBef>
              <a:spcAft>
                <a:spcPts val="0"/>
              </a:spcAft>
            </a:pPr>
            <a:r>
              <a:rPr lang="ja-JP" altLang="en-US" sz="3300" b="1">
                <a:solidFill>
                  <a:prstClr val="black"/>
                </a:solidFill>
                <a:latin typeface="Meiryo UI" panose="020B0604030504040204" pitchFamily="50" charset="-128"/>
                <a:ea typeface="Meiryo UI" panose="020B0604030504040204" pitchFamily="50" charset="-128"/>
                <a:cs typeface="Meiryo UI" panose="020B0604030504040204" pitchFamily="50" charset="-128"/>
              </a:rPr>
              <a:t>振り返り結果を踏まえた改善</a:t>
            </a:r>
            <a:br>
              <a:rPr lang="en-US" altLang="ja-JP" sz="3300" b="1">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3300" b="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300" b="1">
                <a:solidFill>
                  <a:prstClr val="black"/>
                </a:solidFill>
                <a:latin typeface="Meiryo UI" panose="020B0604030504040204" pitchFamily="50" charset="-128"/>
                <a:ea typeface="Meiryo UI" panose="020B0604030504040204" pitchFamily="50" charset="-128"/>
                <a:cs typeface="Meiryo UI" panose="020B0604030504040204" pitchFamily="50" charset="-128"/>
              </a:rPr>
              <a:t>注力課題の見直し</a:t>
            </a:r>
            <a:r>
              <a:rPr lang="en-US" altLang="ja-JP" sz="3300" b="1">
                <a:solidFill>
                  <a:prstClr val="black"/>
                </a:solidFill>
                <a:latin typeface="Meiryo UI" panose="020B0604030504040204" pitchFamily="50" charset="-128"/>
                <a:ea typeface="Meiryo UI" panose="020B0604030504040204" pitchFamily="50" charset="-128"/>
                <a:cs typeface="Meiryo UI" panose="020B0604030504040204" pitchFamily="50" charset="-128"/>
              </a:rPr>
              <a:t>&amp;</a:t>
            </a:r>
            <a:r>
              <a:rPr lang="ja-JP" altLang="en-US" sz="3300" b="1">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施策の改善</a:t>
            </a:r>
            <a:r>
              <a:rPr lang="en-US" altLang="ja-JP" sz="3300" b="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 name="正方形/長方形 4">
            <a:extLst>
              <a:ext uri="{FF2B5EF4-FFF2-40B4-BE49-F238E27FC236}">
                <a16:creationId xmlns:a16="http://schemas.microsoft.com/office/drawing/2014/main" id="{72F09AED-2184-8C33-9BD1-4A09B08E54C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dirty="0">
                <a:solidFill>
                  <a:schemeClr val="bg1"/>
                </a:solidFill>
                <a:latin typeface="Meiryo UI" panose="020B0604030504040204" pitchFamily="50" charset="-128"/>
                <a:ea typeface="Meiryo UI" panose="020B0604030504040204" pitchFamily="50" charset="-128"/>
              </a:rPr>
              <a:t>総論</a:t>
            </a:r>
          </a:p>
        </p:txBody>
      </p:sp>
    </p:spTree>
    <p:extLst>
      <p:ext uri="{BB962C8B-B14F-4D97-AF65-F5344CB8AC3E}">
        <p14:creationId xmlns:p14="http://schemas.microsoft.com/office/powerpoint/2010/main" val="122980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15</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39872"/>
            <a:ext cx="7011856" cy="823302"/>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「再就職・転職のためのスキルアップがしたい」の</a:t>
            </a:r>
            <a:br>
              <a:rPr lang="en-US" altLang="ja-JP"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注力課題特定にむけた分析の観点と活用可能なデータ</a:t>
            </a:r>
          </a:p>
        </p:txBody>
      </p:sp>
      <p:sp>
        <p:nvSpPr>
          <p:cNvPr id="8" name="Text Placeholder 7">
            <a:extLst>
              <a:ext uri="{FF2B5EF4-FFF2-40B4-BE49-F238E27FC236}">
                <a16:creationId xmlns:a16="http://schemas.microsoft.com/office/drawing/2014/main" id="{DBC15A36-3226-4254-88A5-FFF390BCF0BF}"/>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dirty="0">
                <a:solidFill>
                  <a:prstClr val="black"/>
                </a:solidFill>
              </a:rPr>
              <a:t>求職者、求人、地方公共団体の支援それぞれの側面から注力課題の検討を行う</a:t>
            </a:r>
            <a:r>
              <a:rPr lang="ja-JP" altLang="en-US" sz="1511" dirty="0"/>
              <a:t>こと</a:t>
            </a:r>
            <a:r>
              <a:rPr lang="ja-JP" altLang="en-US" sz="1511" dirty="0">
                <a:solidFill>
                  <a:prstClr val="black"/>
                </a:solidFill>
              </a:rPr>
              <a:t>が有効です。</a:t>
            </a:r>
          </a:p>
        </p:txBody>
      </p:sp>
      <p:grpSp>
        <p:nvGrpSpPr>
          <p:cNvPr id="14" name="グループ化 13">
            <a:extLst>
              <a:ext uri="{FF2B5EF4-FFF2-40B4-BE49-F238E27FC236}">
                <a16:creationId xmlns:a16="http://schemas.microsoft.com/office/drawing/2014/main" id="{94101843-3835-48B1-B586-F3E7DFBA9B7B}"/>
              </a:ext>
            </a:extLst>
          </p:cNvPr>
          <p:cNvGrpSpPr/>
          <p:nvPr/>
        </p:nvGrpSpPr>
        <p:grpSpPr>
          <a:xfrm>
            <a:off x="3365774" y="1614415"/>
            <a:ext cx="4258098" cy="253916"/>
            <a:chOff x="2422759" y="1566080"/>
            <a:chExt cx="1730952" cy="253916"/>
          </a:xfrm>
        </p:grpSpPr>
        <p:cxnSp>
          <p:nvCxnSpPr>
            <p:cNvPr id="15" name="直線矢印コネクタ 14">
              <a:extLst>
                <a:ext uri="{FF2B5EF4-FFF2-40B4-BE49-F238E27FC236}">
                  <a16:creationId xmlns:a16="http://schemas.microsoft.com/office/drawing/2014/main" id="{1F5505B0-F1EE-40E0-BA32-C120BBD304D3}"/>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88D3F1E-334E-4750-AE89-40A32D052F8E}"/>
                </a:ext>
              </a:extLst>
            </p:cNvPr>
            <p:cNvSpPr txBox="1"/>
            <p:nvPr/>
          </p:nvSpPr>
          <p:spPr>
            <a:xfrm>
              <a:off x="2959479" y="1566080"/>
              <a:ext cx="657523" cy="253916"/>
            </a:xfrm>
            <a:prstGeom prst="rect">
              <a:avLst/>
            </a:prstGeom>
            <a:solidFill>
              <a:schemeClr val="bg1"/>
            </a:solidFill>
          </p:spPr>
          <p:txBody>
            <a:bodyPr wrap="squar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lang="ja-JP" altLang="en-US" sz="1400" b="1" kern="0">
                  <a:latin typeface="Meiryo UI" panose="020B0604030504040204" pitchFamily="50" charset="-128"/>
                  <a:ea typeface="Meiryo UI" panose="020B0604030504040204" pitchFamily="50" charset="-128"/>
                  <a:cs typeface="Arial"/>
                  <a:sym typeface="Arial"/>
                </a:rPr>
                <a:t>具体的な問いの例</a:t>
              </a:r>
              <a:endPar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grpSp>
      <p:grpSp>
        <p:nvGrpSpPr>
          <p:cNvPr id="54" name="グループ化 53">
            <a:extLst>
              <a:ext uri="{FF2B5EF4-FFF2-40B4-BE49-F238E27FC236}">
                <a16:creationId xmlns:a16="http://schemas.microsoft.com/office/drawing/2014/main" id="{5B8ED766-D427-4B83-881B-30F159A3687B}"/>
              </a:ext>
            </a:extLst>
          </p:cNvPr>
          <p:cNvGrpSpPr/>
          <p:nvPr/>
        </p:nvGrpSpPr>
        <p:grpSpPr>
          <a:xfrm>
            <a:off x="1583115" y="1614415"/>
            <a:ext cx="1694969" cy="253916"/>
            <a:chOff x="2422759" y="1566080"/>
            <a:chExt cx="1730952" cy="253916"/>
          </a:xfrm>
        </p:grpSpPr>
        <p:cxnSp>
          <p:nvCxnSpPr>
            <p:cNvPr id="55" name="直線矢印コネクタ 54">
              <a:extLst>
                <a:ext uri="{FF2B5EF4-FFF2-40B4-BE49-F238E27FC236}">
                  <a16:creationId xmlns:a16="http://schemas.microsoft.com/office/drawing/2014/main" id="{77A57801-682F-4EEB-9EED-A0F78B5FDF13}"/>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1FB91CB3-9388-4466-9160-EAD4DE26B8FE}"/>
                </a:ext>
              </a:extLst>
            </p:cNvPr>
            <p:cNvSpPr txBox="1"/>
            <p:nvPr/>
          </p:nvSpPr>
          <p:spPr>
            <a:xfrm>
              <a:off x="2705819" y="1566080"/>
              <a:ext cx="1164842"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検討の切り口</a:t>
              </a:r>
            </a:p>
          </p:txBody>
        </p:sp>
      </p:grpSp>
      <p:grpSp>
        <p:nvGrpSpPr>
          <p:cNvPr id="9" name="グループ化 8">
            <a:extLst>
              <a:ext uri="{FF2B5EF4-FFF2-40B4-BE49-F238E27FC236}">
                <a16:creationId xmlns:a16="http://schemas.microsoft.com/office/drawing/2014/main" id="{C3756667-5FDD-47CB-9B95-D2AACCF039FB}"/>
              </a:ext>
            </a:extLst>
          </p:cNvPr>
          <p:cNvGrpSpPr/>
          <p:nvPr/>
        </p:nvGrpSpPr>
        <p:grpSpPr>
          <a:xfrm>
            <a:off x="574504" y="1614415"/>
            <a:ext cx="920921" cy="253916"/>
            <a:chOff x="574503" y="1520360"/>
            <a:chExt cx="1730952" cy="253916"/>
          </a:xfrm>
        </p:grpSpPr>
        <p:cxnSp>
          <p:nvCxnSpPr>
            <p:cNvPr id="10" name="直線矢印コネクタ 9">
              <a:extLst>
                <a:ext uri="{FF2B5EF4-FFF2-40B4-BE49-F238E27FC236}">
                  <a16:creationId xmlns:a16="http://schemas.microsoft.com/office/drawing/2014/main" id="{FDC5BCA3-95EC-46BD-94BE-942DDF1294C0}"/>
                </a:ext>
              </a:extLst>
            </p:cNvPr>
            <p:cNvCxnSpPr>
              <a:cxnSpLocks/>
            </p:cNvCxnSpPr>
            <p:nvPr/>
          </p:nvCxnSpPr>
          <p:spPr>
            <a:xfrm>
              <a:off x="574503" y="164731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5D5676B-718B-4E6F-AF62-97331286215C}"/>
                </a:ext>
              </a:extLst>
            </p:cNvPr>
            <p:cNvSpPr txBox="1"/>
            <p:nvPr/>
          </p:nvSpPr>
          <p:spPr>
            <a:xfrm>
              <a:off x="750218" y="1520360"/>
              <a:ext cx="1379531"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カテゴリ</a:t>
              </a:r>
            </a:p>
          </p:txBody>
        </p:sp>
      </p:grpSp>
      <p:grpSp>
        <p:nvGrpSpPr>
          <p:cNvPr id="57" name="グループ化 56">
            <a:extLst>
              <a:ext uri="{FF2B5EF4-FFF2-40B4-BE49-F238E27FC236}">
                <a16:creationId xmlns:a16="http://schemas.microsoft.com/office/drawing/2014/main" id="{2F94CD64-D7F1-4C4A-9524-374005A7A5A6}"/>
              </a:ext>
            </a:extLst>
          </p:cNvPr>
          <p:cNvGrpSpPr/>
          <p:nvPr/>
        </p:nvGrpSpPr>
        <p:grpSpPr>
          <a:xfrm>
            <a:off x="7711562" y="1614415"/>
            <a:ext cx="2359031" cy="253916"/>
            <a:chOff x="2422759" y="1566080"/>
            <a:chExt cx="1730952" cy="253916"/>
          </a:xfrm>
        </p:grpSpPr>
        <p:cxnSp>
          <p:nvCxnSpPr>
            <p:cNvPr id="58" name="直線矢印コネクタ 57">
              <a:extLst>
                <a:ext uri="{FF2B5EF4-FFF2-40B4-BE49-F238E27FC236}">
                  <a16:creationId xmlns:a16="http://schemas.microsoft.com/office/drawing/2014/main" id="{EFEFBD86-4EDE-4466-9062-8D42242DA439}"/>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E960C926-705E-4597-843A-C0C765E4E485}"/>
                </a:ext>
              </a:extLst>
            </p:cNvPr>
            <p:cNvSpPr txBox="1"/>
            <p:nvPr/>
          </p:nvSpPr>
          <p:spPr>
            <a:xfrm>
              <a:off x="2705820" y="1566080"/>
              <a:ext cx="1164842"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lang="ja-JP" altLang="en-US" sz="1400" b="1" kern="0">
                  <a:latin typeface="Meiryo UI" panose="020B0604030504040204" pitchFamily="50" charset="-128"/>
                  <a:ea typeface="Meiryo UI" panose="020B0604030504040204" pitchFamily="50" charset="-128"/>
                  <a:cs typeface="Arial"/>
                  <a:sym typeface="Arial"/>
                </a:rPr>
                <a:t>活用データ例</a:t>
              </a:r>
              <a:r>
                <a:rPr lang="en-US" altLang="ja-JP" sz="1400" b="1" kern="0" baseline="30000">
                  <a:latin typeface="Meiryo UI" panose="020B0604030504040204" pitchFamily="50" charset="-128"/>
                  <a:ea typeface="Meiryo UI" panose="020B0604030504040204" pitchFamily="50" charset="-128"/>
                  <a:cs typeface="Arial"/>
                  <a:sym typeface="Arial"/>
                </a:rPr>
                <a:t>1</a:t>
              </a:r>
              <a:r>
                <a:rPr lang="ja-JP" altLang="en-US" sz="1400" b="1" kern="0" baseline="30000">
                  <a:latin typeface="Meiryo UI" panose="020B0604030504040204" pitchFamily="50" charset="-128"/>
                  <a:ea typeface="Meiryo UI" panose="020B0604030504040204" pitchFamily="50" charset="-128"/>
                  <a:cs typeface="Arial"/>
                  <a:sym typeface="Arial"/>
                </a:rPr>
                <a:t>）</a:t>
              </a:r>
              <a:endParaRPr kumimoji="1" lang="ja-JP" altLang="en-US" sz="1400" b="1" i="0" u="none" strike="noStrike" kern="0" cap="none" spc="0" normalizeH="0" baseline="3000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grpSp>
      <p:sp>
        <p:nvSpPr>
          <p:cNvPr id="2" name="正方形/長方形 1">
            <a:extLst>
              <a:ext uri="{FF2B5EF4-FFF2-40B4-BE49-F238E27FC236}">
                <a16:creationId xmlns:a16="http://schemas.microsoft.com/office/drawing/2014/main" id="{8AF429FA-EF4D-040F-D460-800B83781FA4}"/>
              </a:ext>
            </a:extLst>
          </p:cNvPr>
          <p:cNvSpPr/>
          <p:nvPr/>
        </p:nvSpPr>
        <p:spPr>
          <a:xfrm>
            <a:off x="574504" y="7013673"/>
            <a:ext cx="9496088" cy="3204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lang="en-US" altLang="ja-JP" sz="800" dirty="0">
                <a:solidFill>
                  <a:schemeClr val="tx1"/>
                </a:solidFill>
                <a:latin typeface="Meiryo UI" panose="020B0604030504040204" pitchFamily="50" charset="-128"/>
                <a:ea typeface="Meiryo UI" panose="020B0604030504040204" pitchFamily="50" charset="-128"/>
              </a:rPr>
              <a:t>1</a:t>
            </a: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R</a:t>
            </a:r>
            <a:r>
              <a:rPr lang="ja-JP" altLang="en-US" sz="800" dirty="0">
                <a:solidFill>
                  <a:schemeClr val="tx1"/>
                </a:solidFill>
                <a:latin typeface="Meiryo UI" panose="020B0604030504040204" pitchFamily="50" charset="-128"/>
                <a:ea typeface="Meiryo UI" panose="020B0604030504040204" pitchFamily="50" charset="-128"/>
              </a:rPr>
              <a:t>は</a:t>
            </a:r>
            <a:r>
              <a:rPr lang="en-US" altLang="ja-JP" sz="800" dirty="0">
                <a:solidFill>
                  <a:schemeClr val="tx1"/>
                </a:solidFill>
                <a:latin typeface="Meiryo UI" panose="020B0604030504040204" pitchFamily="50" charset="-128"/>
                <a:ea typeface="Meiryo UI" panose="020B0604030504040204" pitchFamily="50" charset="-128"/>
              </a:rPr>
              <a:t>RESAS</a:t>
            </a:r>
            <a:r>
              <a:rPr lang="ja-JP" altLang="en-US" sz="800" dirty="0">
                <a:solidFill>
                  <a:schemeClr val="tx1"/>
                </a:solidFill>
                <a:latin typeface="Meiryo UI" panose="020B0604030504040204" pitchFamily="50" charset="-128"/>
                <a:ea typeface="Meiryo UI" panose="020B0604030504040204" pitchFamily="50" charset="-128"/>
              </a:rPr>
              <a:t>、他はその他のオープンデータを示す。</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は</a:t>
            </a:r>
            <a:r>
              <a:rPr lang="en-US" altLang="ja-JP" sz="800" dirty="0">
                <a:solidFill>
                  <a:schemeClr val="tx1"/>
                </a:solidFill>
                <a:latin typeface="Meiryo UI" panose="020B0604030504040204" pitchFamily="50" charset="-128"/>
                <a:ea typeface="Meiryo UI" panose="020B0604030504040204" pitchFamily="50" charset="-128"/>
              </a:rPr>
              <a:t>RESAS</a:t>
            </a:r>
            <a:r>
              <a:rPr lang="ja-JP" altLang="en-US" sz="800" dirty="0">
                <a:solidFill>
                  <a:schemeClr val="tx1"/>
                </a:solidFill>
                <a:latin typeface="Meiryo UI" panose="020B0604030504040204" pitchFamily="50" charset="-128"/>
                <a:ea typeface="Meiryo UI" panose="020B0604030504040204" pitchFamily="50" charset="-128"/>
              </a:rPr>
              <a:t>のマップを示す。太字は次頁以降で分析の方法を取り上げたもの</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611B8049-3F04-286F-AE65-DE2A7A872C69}"/>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再就職・転職</a:t>
            </a:r>
          </a:p>
        </p:txBody>
      </p:sp>
      <p:sp>
        <p:nvSpPr>
          <p:cNvPr id="20" name="正方形/長方形 19">
            <a:extLst>
              <a:ext uri="{FF2B5EF4-FFF2-40B4-BE49-F238E27FC236}">
                <a16:creationId xmlns:a16="http://schemas.microsoft.com/office/drawing/2014/main" id="{6D7BA156-E303-4EFB-A6C4-6DEBCD620AC4}"/>
              </a:ext>
            </a:extLst>
          </p:cNvPr>
          <p:cNvSpPr/>
          <p:nvPr/>
        </p:nvSpPr>
        <p:spPr>
          <a:xfrm>
            <a:off x="574504" y="4202033"/>
            <a:ext cx="920921" cy="1639464"/>
          </a:xfrm>
          <a:prstGeom prst="rect">
            <a:avLst/>
          </a:prstGeom>
          <a:solidFill>
            <a:srgbClr val="687A70"/>
          </a:solidFill>
          <a:ln>
            <a:noFill/>
          </a:ln>
        </p:spPr>
        <p:txBody>
          <a:bodyPr wrap="none" rtlCol="0" anchor="ctr">
            <a:noAutofit/>
          </a:bodyPr>
          <a:lstStyle/>
          <a:p>
            <a:pPr algn="ctr" fontAlgn="auto">
              <a:spcBef>
                <a:spcPts val="0"/>
              </a:spcBef>
              <a:spcAft>
                <a:spcPts val="0"/>
              </a:spcAft>
            </a:pPr>
            <a:r>
              <a:rPr kumimoji="0" lang="zh-TW" altLang="en-US" sz="1400" b="1" kern="0">
                <a:solidFill>
                  <a:schemeClr val="bg1"/>
                </a:solidFill>
                <a:latin typeface="Meiryo UI" panose="020B0604030504040204" pitchFamily="50" charset="-128"/>
                <a:ea typeface="Meiryo UI" panose="020B0604030504040204" pitchFamily="50" charset="-128"/>
              </a:rPr>
              <a:t>求人</a:t>
            </a:r>
            <a:br>
              <a:rPr kumimoji="0" lang="zh-TW" altLang="en-US" sz="1400" b="1" kern="0">
                <a:solidFill>
                  <a:schemeClr val="bg1"/>
                </a:solidFill>
                <a:latin typeface="Meiryo UI" panose="020B0604030504040204" pitchFamily="50" charset="-128"/>
                <a:ea typeface="Meiryo UI" panose="020B0604030504040204" pitchFamily="50" charset="-128"/>
              </a:rPr>
            </a:br>
            <a:r>
              <a:rPr kumimoji="0" lang="zh-TW" altLang="en-US" sz="1400" b="1" kern="0">
                <a:solidFill>
                  <a:schemeClr val="bg1"/>
                </a:solidFill>
                <a:latin typeface="Meiryo UI" panose="020B0604030504040204" pitchFamily="50" charset="-128"/>
                <a:ea typeface="Meiryo UI" panose="020B0604030504040204" pitchFamily="50" charset="-128"/>
              </a:rPr>
              <a:t>（事業者）</a:t>
            </a:r>
          </a:p>
        </p:txBody>
      </p:sp>
      <p:sp>
        <p:nvSpPr>
          <p:cNvPr id="21" name="正方形/長方形 20">
            <a:extLst>
              <a:ext uri="{FF2B5EF4-FFF2-40B4-BE49-F238E27FC236}">
                <a16:creationId xmlns:a16="http://schemas.microsoft.com/office/drawing/2014/main" id="{EEF26FF8-8F41-4156-8A96-389CE72E5A48}"/>
              </a:ext>
            </a:extLst>
          </p:cNvPr>
          <p:cNvSpPr/>
          <p:nvPr/>
        </p:nvSpPr>
        <p:spPr>
          <a:xfrm>
            <a:off x="3365774" y="2534866"/>
            <a:ext cx="4258098" cy="491083"/>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どのような理由で転職・スキルアップを希望する人が多いか／少ないか</a:t>
            </a:r>
          </a:p>
        </p:txBody>
      </p:sp>
      <p:sp>
        <p:nvSpPr>
          <p:cNvPr id="22" name="正方形/長方形 21">
            <a:extLst>
              <a:ext uri="{FF2B5EF4-FFF2-40B4-BE49-F238E27FC236}">
                <a16:creationId xmlns:a16="http://schemas.microsoft.com/office/drawing/2014/main" id="{AF014032-035D-4F93-8899-667A56DD15C2}"/>
              </a:ext>
            </a:extLst>
          </p:cNvPr>
          <p:cNvSpPr/>
          <p:nvPr/>
        </p:nvSpPr>
        <p:spPr>
          <a:xfrm>
            <a:off x="3365774" y="3095206"/>
            <a:ext cx="4258098" cy="491083"/>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求職者が身に着けたいと考えているスキルはどのようなものか</a:t>
            </a:r>
            <a:endParaRPr kumimoji="1" lang="en-US" altLang="ja-JP" sz="1000">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lang="ja-JP" altLang="en-US" sz="1000">
                <a:latin typeface="EYInterstate" panose="02000503020000020004" pitchFamily="2" charset="0"/>
                <a:ea typeface="Meiryo UI" panose="020B0604030504040204" pitchFamily="50" charset="-128"/>
              </a:rPr>
              <a:t>求職者が就職したいと考える業種、職種はどのようなものか</a:t>
            </a:r>
            <a:endParaRPr kumimoji="1" lang="ja-JP" altLang="en-US" sz="1000">
              <a:latin typeface="EYInterstate" panose="02000503020000020004" pitchFamily="2" charset="0"/>
              <a:ea typeface="Meiryo UI" panose="020B0604030504040204" pitchFamily="50" charset="-128"/>
            </a:endParaRPr>
          </a:p>
        </p:txBody>
      </p:sp>
      <p:sp>
        <p:nvSpPr>
          <p:cNvPr id="23" name="正方形/長方形 22">
            <a:extLst>
              <a:ext uri="{FF2B5EF4-FFF2-40B4-BE49-F238E27FC236}">
                <a16:creationId xmlns:a16="http://schemas.microsoft.com/office/drawing/2014/main" id="{58DC2134-C996-4B07-B0E9-14741E597E86}"/>
              </a:ext>
            </a:extLst>
          </p:cNvPr>
          <p:cNvSpPr/>
          <p:nvPr/>
        </p:nvSpPr>
        <p:spPr>
          <a:xfrm>
            <a:off x="3365774" y="3655545"/>
            <a:ext cx="4258098" cy="491083"/>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solidFill>
                  <a:schemeClr val="tx1"/>
                </a:solidFill>
                <a:latin typeface="EYInterstate" panose="02000503020000020004" pitchFamily="2" charset="0"/>
                <a:ea typeface="Meiryo UI" panose="020B0604030504040204" pitchFamily="50" charset="-128"/>
              </a:rPr>
              <a:t>どの程度の求職</a:t>
            </a:r>
            <a:r>
              <a:rPr lang="ja-JP" altLang="en-US" sz="1000">
                <a:solidFill>
                  <a:schemeClr val="tx1"/>
                </a:solidFill>
                <a:latin typeface="EYInterstate" panose="02000503020000020004" pitchFamily="2" charset="0"/>
                <a:ea typeface="Meiryo UI" panose="020B0604030504040204" pitchFamily="50" charset="-128"/>
              </a:rPr>
              <a:t>者</a:t>
            </a:r>
            <a:r>
              <a:rPr kumimoji="1" lang="ja-JP" altLang="en-US" sz="1000">
                <a:solidFill>
                  <a:schemeClr val="tx1"/>
                </a:solidFill>
                <a:latin typeface="EYInterstate" panose="02000503020000020004" pitchFamily="2" charset="0"/>
                <a:ea typeface="Meiryo UI" panose="020B0604030504040204" pitchFamily="50" charset="-128"/>
              </a:rPr>
              <a:t>が存在するか</a:t>
            </a:r>
            <a:endParaRPr kumimoji="1" lang="en-US" altLang="ja-JP" sz="1000">
              <a:solidFill>
                <a:schemeClr val="tx1"/>
              </a:solidFill>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kumimoji="1" lang="ja-JP" altLang="en-US" sz="1000">
                <a:solidFill>
                  <a:schemeClr val="tx1"/>
                </a:solidFill>
                <a:latin typeface="EYInterstate" panose="02000503020000020004" pitchFamily="2" charset="0"/>
                <a:ea typeface="Meiryo UI" panose="020B0604030504040204" pitchFamily="50" charset="-128"/>
              </a:rPr>
              <a:t>転職活動に苦戦を強いられている層（求職期間が長い層）にはどのような特徴があるか</a:t>
            </a:r>
            <a:endParaRPr kumimoji="1" lang="en-US" altLang="ja-JP" sz="1000">
              <a:solidFill>
                <a:schemeClr val="tx1"/>
              </a:solidFill>
              <a:latin typeface="EYInterstate" panose="02000503020000020004" pitchFamily="2" charset="0"/>
              <a:ea typeface="Meiryo UI" panose="020B0604030504040204" pitchFamily="50" charset="-128"/>
            </a:endParaRPr>
          </a:p>
        </p:txBody>
      </p:sp>
      <p:sp>
        <p:nvSpPr>
          <p:cNvPr id="24" name="正方形/長方形 23">
            <a:extLst>
              <a:ext uri="{FF2B5EF4-FFF2-40B4-BE49-F238E27FC236}">
                <a16:creationId xmlns:a16="http://schemas.microsoft.com/office/drawing/2014/main" id="{1E1A0D3B-AA4C-45C5-86D6-6C0942F37F3C}"/>
              </a:ext>
            </a:extLst>
          </p:cNvPr>
          <p:cNvSpPr/>
          <p:nvPr/>
        </p:nvSpPr>
        <p:spPr>
          <a:xfrm>
            <a:off x="3365774" y="4215884"/>
            <a:ext cx="4258098" cy="491083"/>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どのような職種・業種で</a:t>
            </a:r>
            <a:r>
              <a:rPr kumimoji="1" lang="ja-JP" altLang="en-US" sz="1000">
                <a:solidFill>
                  <a:schemeClr val="tx1"/>
                </a:solidFill>
                <a:latin typeface="EYInterstate" panose="02000503020000020004" pitchFamily="2" charset="0"/>
                <a:ea typeface="Meiryo UI" panose="020B0604030504040204" pitchFamily="50" charset="-128"/>
              </a:rPr>
              <a:t>採用ニーズ</a:t>
            </a:r>
            <a:r>
              <a:rPr kumimoji="1" lang="ja-JP" altLang="en-US" sz="1000">
                <a:latin typeface="EYInterstate" panose="02000503020000020004" pitchFamily="2" charset="0"/>
                <a:ea typeface="Meiryo UI" panose="020B0604030504040204" pitchFamily="50" charset="-128"/>
              </a:rPr>
              <a:t>が多い／少ないか</a:t>
            </a:r>
            <a:endParaRPr kumimoji="1" lang="en-US" altLang="ja-JP" sz="1000">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企業規模の違いによって</a:t>
            </a:r>
            <a:r>
              <a:rPr kumimoji="1" lang="ja-JP" altLang="en-US" sz="1000">
                <a:solidFill>
                  <a:schemeClr val="tx1"/>
                </a:solidFill>
                <a:latin typeface="EYInterstate" panose="02000503020000020004" pitchFamily="2" charset="0"/>
                <a:ea typeface="Meiryo UI" panose="020B0604030504040204" pitchFamily="50" charset="-128"/>
              </a:rPr>
              <a:t>採用</a:t>
            </a:r>
            <a:r>
              <a:rPr kumimoji="1" lang="ja-JP" altLang="en-US" sz="1000">
                <a:latin typeface="EYInterstate" panose="02000503020000020004" pitchFamily="2" charset="0"/>
                <a:ea typeface="Meiryo UI" panose="020B0604030504040204" pitchFamily="50" charset="-128"/>
              </a:rPr>
              <a:t>ニーズにどのような違いはあるか</a:t>
            </a:r>
            <a:endParaRPr kumimoji="1" lang="en-US" altLang="ja-JP" sz="1000">
              <a:latin typeface="EYInterstate" panose="02000503020000020004" pitchFamily="2" charset="0"/>
              <a:ea typeface="Meiryo UI" panose="020B0604030504040204" pitchFamily="50" charset="-128"/>
            </a:endParaRPr>
          </a:p>
        </p:txBody>
      </p:sp>
      <p:sp>
        <p:nvSpPr>
          <p:cNvPr id="25" name="正方形/長方形 24">
            <a:extLst>
              <a:ext uri="{FF2B5EF4-FFF2-40B4-BE49-F238E27FC236}">
                <a16:creationId xmlns:a16="http://schemas.microsoft.com/office/drawing/2014/main" id="{4420F20C-2B5D-4B60-9D89-31E55288FB66}"/>
              </a:ext>
            </a:extLst>
          </p:cNvPr>
          <p:cNvSpPr/>
          <p:nvPr/>
        </p:nvSpPr>
        <p:spPr>
          <a:xfrm>
            <a:off x="3365774" y="1974527"/>
            <a:ext cx="4258098" cy="491083"/>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求職状況に性別や年代、業種、学歴、所得等によ</a:t>
            </a:r>
            <a:r>
              <a:rPr kumimoji="1" lang="ja-JP" altLang="en-US" sz="1000">
                <a:solidFill>
                  <a:schemeClr val="tx1"/>
                </a:solidFill>
                <a:latin typeface="Meiryo UI" panose="020B0604030504040204" pitchFamily="50" charset="-128"/>
                <a:ea typeface="Meiryo UI" panose="020B0604030504040204" pitchFamily="50" charset="-128"/>
              </a:rPr>
              <a:t>る</a:t>
            </a:r>
            <a:r>
              <a:rPr kumimoji="1" lang="ja-JP" altLang="en-US" sz="1000">
                <a:latin typeface="Meiryo UI" panose="020B0604030504040204" pitchFamily="50" charset="-128"/>
                <a:ea typeface="Meiryo UI" panose="020B0604030504040204" pitchFamily="50" charset="-128"/>
              </a:rPr>
              <a:t>違いはあるか</a:t>
            </a: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現職／無職、正規／非正規等の違いによって身に着けたいと考えるスキルに違いがあるか</a:t>
            </a:r>
          </a:p>
        </p:txBody>
      </p:sp>
      <p:sp>
        <p:nvSpPr>
          <p:cNvPr id="37" name="正方形/長方形 36">
            <a:extLst>
              <a:ext uri="{FF2B5EF4-FFF2-40B4-BE49-F238E27FC236}">
                <a16:creationId xmlns:a16="http://schemas.microsoft.com/office/drawing/2014/main" id="{AD8E5B09-6361-49BB-BF52-E66A6EC93634}"/>
              </a:ext>
            </a:extLst>
          </p:cNvPr>
          <p:cNvSpPr/>
          <p:nvPr/>
        </p:nvSpPr>
        <p:spPr>
          <a:xfrm>
            <a:off x="3365774" y="4776224"/>
            <a:ext cx="4258098" cy="491083"/>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どのようなスキルを求めた</a:t>
            </a:r>
            <a:r>
              <a:rPr kumimoji="1" lang="ja-JP" altLang="en-US" sz="1000">
                <a:solidFill>
                  <a:schemeClr val="tx1"/>
                </a:solidFill>
                <a:latin typeface="EYInterstate" panose="02000503020000020004" pitchFamily="2" charset="0"/>
                <a:ea typeface="Meiryo UI" panose="020B0604030504040204" pitchFamily="50" charset="-128"/>
              </a:rPr>
              <a:t>採用</a:t>
            </a:r>
            <a:r>
              <a:rPr kumimoji="1" lang="ja-JP" altLang="en-US" sz="1000">
                <a:latin typeface="EYInterstate" panose="02000503020000020004" pitchFamily="2" charset="0"/>
                <a:ea typeface="Meiryo UI" panose="020B0604030504040204" pitchFamily="50" charset="-128"/>
              </a:rPr>
              <a:t>ニーズが多い／少ないか</a:t>
            </a:r>
            <a:endParaRPr kumimoji="1" lang="en-US" altLang="ja-JP" sz="1000">
              <a:latin typeface="EYInterstate" panose="02000503020000020004" pitchFamily="2" charset="0"/>
              <a:ea typeface="Meiryo UI" panose="020B0604030504040204" pitchFamily="50" charset="-128"/>
            </a:endParaRPr>
          </a:p>
        </p:txBody>
      </p:sp>
      <p:sp>
        <p:nvSpPr>
          <p:cNvPr id="38" name="正方形/長方形 37">
            <a:extLst>
              <a:ext uri="{FF2B5EF4-FFF2-40B4-BE49-F238E27FC236}">
                <a16:creationId xmlns:a16="http://schemas.microsoft.com/office/drawing/2014/main" id="{544E7DF0-FB3C-4C52-A9FB-F49BF3DBC250}"/>
              </a:ext>
            </a:extLst>
          </p:cNvPr>
          <p:cNvSpPr/>
          <p:nvPr/>
        </p:nvSpPr>
        <p:spPr>
          <a:xfrm>
            <a:off x="3365774" y="5336562"/>
            <a:ext cx="4258098" cy="491083"/>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solidFill>
                  <a:schemeClr val="tx1"/>
                </a:solidFill>
                <a:latin typeface="EYInterstate" panose="02000503020000020004" pitchFamily="2" charset="0"/>
                <a:ea typeface="Meiryo UI" panose="020B0604030504040204" pitchFamily="50" charset="-128"/>
              </a:rPr>
              <a:t>どの程度の</a:t>
            </a:r>
            <a:r>
              <a:rPr lang="ja-JP" altLang="en-US" sz="1000">
                <a:solidFill>
                  <a:schemeClr val="tx1"/>
                </a:solidFill>
                <a:latin typeface="EYInterstate" panose="02000503020000020004" pitchFamily="2" charset="0"/>
                <a:ea typeface="Meiryo UI" panose="020B0604030504040204" pitchFamily="50" charset="-128"/>
              </a:rPr>
              <a:t>採用ニーズ</a:t>
            </a:r>
            <a:r>
              <a:rPr kumimoji="1" lang="ja-JP" altLang="en-US" sz="1000">
                <a:solidFill>
                  <a:schemeClr val="tx1"/>
                </a:solidFill>
                <a:latin typeface="EYInterstate" panose="02000503020000020004" pitchFamily="2" charset="0"/>
                <a:ea typeface="Meiryo UI" panose="020B0604030504040204" pitchFamily="50" charset="-128"/>
              </a:rPr>
              <a:t>が存在するか</a:t>
            </a:r>
          </a:p>
        </p:txBody>
      </p:sp>
      <p:sp>
        <p:nvSpPr>
          <p:cNvPr id="39" name="正方形/長方形 38">
            <a:extLst>
              <a:ext uri="{FF2B5EF4-FFF2-40B4-BE49-F238E27FC236}">
                <a16:creationId xmlns:a16="http://schemas.microsoft.com/office/drawing/2014/main" id="{470C3321-B64D-4059-B584-AFAED4BC1F81}"/>
              </a:ext>
            </a:extLst>
          </p:cNvPr>
          <p:cNvSpPr/>
          <p:nvPr/>
        </p:nvSpPr>
        <p:spPr>
          <a:xfrm>
            <a:off x="3365774" y="5896901"/>
            <a:ext cx="4258098" cy="491083"/>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求職者の認知は十分か。求職者</a:t>
            </a:r>
            <a:r>
              <a:rPr kumimoji="1" lang="ja-JP" altLang="en-US" sz="1000">
                <a:solidFill>
                  <a:schemeClr val="tx1"/>
                </a:solidFill>
                <a:latin typeface="EYInterstate" panose="02000503020000020004" pitchFamily="2" charset="0"/>
                <a:ea typeface="Meiryo UI" panose="020B0604030504040204" pitchFamily="50" charset="-128"/>
              </a:rPr>
              <a:t>から</a:t>
            </a:r>
            <a:r>
              <a:rPr kumimoji="1" lang="ja-JP" altLang="en-US" sz="1000">
                <a:latin typeface="EYInterstate" panose="02000503020000020004" pitchFamily="2" charset="0"/>
                <a:ea typeface="Meiryo UI" panose="020B0604030504040204" pitchFamily="50" charset="-128"/>
              </a:rPr>
              <a:t>のニーズと合致しているか</a:t>
            </a:r>
            <a:endParaRPr kumimoji="1" lang="en-US" altLang="ja-JP" sz="1000">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どの程度の求職者が参加しているか。参加をためらう理由は何か</a:t>
            </a:r>
            <a:endParaRPr kumimoji="1" lang="en-US" altLang="ja-JP" sz="1000">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lang="ja-JP" altLang="en-US" sz="1000">
                <a:latin typeface="EYInterstate" panose="02000503020000020004" pitchFamily="2" charset="0"/>
                <a:ea typeface="Meiryo UI" panose="020B0604030504040204" pitchFamily="50" charset="-128"/>
              </a:rPr>
              <a:t>求職者</a:t>
            </a:r>
            <a:r>
              <a:rPr kumimoji="1" lang="ja-JP" altLang="en-US" sz="1000">
                <a:solidFill>
                  <a:schemeClr val="tx1"/>
                </a:solidFill>
                <a:latin typeface="EYInterstate" panose="02000503020000020004" pitchFamily="2" charset="0"/>
                <a:ea typeface="Meiryo UI" panose="020B0604030504040204" pitchFamily="50" charset="-128"/>
              </a:rPr>
              <a:t>から</a:t>
            </a:r>
            <a:r>
              <a:rPr lang="ja-JP" altLang="en-US" sz="1000">
                <a:solidFill>
                  <a:schemeClr val="tx1"/>
                </a:solidFill>
                <a:latin typeface="EYInterstate" panose="02000503020000020004" pitchFamily="2" charset="0"/>
                <a:ea typeface="Meiryo UI" panose="020B0604030504040204" pitchFamily="50" charset="-128"/>
              </a:rPr>
              <a:t>の</a:t>
            </a:r>
            <a:r>
              <a:rPr lang="ja-JP" altLang="en-US" sz="1000">
                <a:latin typeface="EYInterstate" panose="02000503020000020004" pitchFamily="2" charset="0"/>
                <a:ea typeface="Meiryo UI" panose="020B0604030504040204" pitchFamily="50" charset="-128"/>
              </a:rPr>
              <a:t>ニーズがある人材育成支援について、キャパシティは十分か</a:t>
            </a:r>
            <a:endParaRPr kumimoji="1" lang="ja-JP" altLang="en-US" sz="1000">
              <a:latin typeface="EYInterstate" panose="02000503020000020004" pitchFamily="2" charset="0"/>
              <a:ea typeface="Meiryo UI" panose="020B0604030504040204" pitchFamily="50" charset="-128"/>
            </a:endParaRPr>
          </a:p>
        </p:txBody>
      </p:sp>
      <p:sp>
        <p:nvSpPr>
          <p:cNvPr id="40" name="正方形/長方形 39">
            <a:extLst>
              <a:ext uri="{FF2B5EF4-FFF2-40B4-BE49-F238E27FC236}">
                <a16:creationId xmlns:a16="http://schemas.microsoft.com/office/drawing/2014/main" id="{15DBD3FD-E3DF-41D1-AD19-22F9AAA2DD67}"/>
              </a:ext>
            </a:extLst>
          </p:cNvPr>
          <p:cNvSpPr/>
          <p:nvPr/>
        </p:nvSpPr>
        <p:spPr>
          <a:xfrm>
            <a:off x="3365774" y="6457240"/>
            <a:ext cx="4258098" cy="491083"/>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ニーズのある人材育成支援</a:t>
            </a:r>
            <a:r>
              <a:rPr kumimoji="1" lang="ja-JP" altLang="en-US" sz="1000">
                <a:solidFill>
                  <a:schemeClr val="tx1"/>
                </a:solidFill>
                <a:latin typeface="EYInterstate" panose="02000503020000020004" pitchFamily="2" charset="0"/>
                <a:ea typeface="Meiryo UI" panose="020B0604030504040204" pitchFamily="50" charset="-128"/>
              </a:rPr>
              <a:t>プログラム等</a:t>
            </a:r>
            <a:r>
              <a:rPr kumimoji="1" lang="ja-JP" altLang="en-US" sz="1000">
                <a:latin typeface="EYInterstate" panose="02000503020000020004" pitchFamily="2" charset="0"/>
                <a:ea typeface="Meiryo UI" panose="020B0604030504040204" pitchFamily="50" charset="-128"/>
              </a:rPr>
              <a:t>を提供できているか。求職</a:t>
            </a:r>
            <a:r>
              <a:rPr kumimoji="1" lang="ja-JP" altLang="en-US" sz="1000">
                <a:solidFill>
                  <a:schemeClr val="tx1"/>
                </a:solidFill>
                <a:latin typeface="EYInterstate" panose="02000503020000020004" pitchFamily="2" charset="0"/>
                <a:ea typeface="Meiryo UI" panose="020B0604030504040204" pitchFamily="50" charset="-128"/>
              </a:rPr>
              <a:t>者</a:t>
            </a:r>
            <a:r>
              <a:rPr kumimoji="1" lang="ja-JP" altLang="en-US" sz="1000">
                <a:latin typeface="EYInterstate" panose="02000503020000020004" pitchFamily="2" charset="0"/>
                <a:ea typeface="Meiryo UI" panose="020B0604030504040204" pitchFamily="50" charset="-128"/>
              </a:rPr>
              <a:t>に支援策の周知・勧誘ができているか</a:t>
            </a:r>
            <a:endParaRPr kumimoji="1" lang="en-US" altLang="ja-JP" sz="1000">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lang="ja-JP" altLang="en-US" sz="1000">
                <a:latin typeface="EYInterstate" panose="02000503020000020004" pitchFamily="2" charset="0"/>
                <a:ea typeface="Meiryo UI" panose="020B0604030504040204" pitchFamily="50" charset="-128"/>
              </a:rPr>
              <a:t>人材育成支援を行った求職者向けの就職サポートは十分か</a:t>
            </a:r>
            <a:endParaRPr kumimoji="1" lang="ja-JP" altLang="en-US" sz="1000">
              <a:latin typeface="EYInterstate" panose="02000503020000020004" pitchFamily="2" charset="0"/>
              <a:ea typeface="Meiryo UI" panose="020B0604030504040204" pitchFamily="50" charset="-128"/>
            </a:endParaRPr>
          </a:p>
        </p:txBody>
      </p:sp>
      <p:cxnSp>
        <p:nvCxnSpPr>
          <p:cNvPr id="43" name="直線コネクタ 42">
            <a:extLst>
              <a:ext uri="{FF2B5EF4-FFF2-40B4-BE49-F238E27FC236}">
                <a16:creationId xmlns:a16="http://schemas.microsoft.com/office/drawing/2014/main" id="{D40098CD-E35F-4D63-BDAD-7885C4B45BCE}"/>
              </a:ext>
            </a:extLst>
          </p:cNvPr>
          <p:cNvCxnSpPr>
            <a:cxnSpLocks/>
          </p:cNvCxnSpPr>
          <p:nvPr/>
        </p:nvCxnSpPr>
        <p:spPr>
          <a:xfrm>
            <a:off x="1600419" y="2498507"/>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1117709-E149-4FBB-9FEC-E8FB598E9807}"/>
              </a:ext>
            </a:extLst>
          </p:cNvPr>
          <p:cNvCxnSpPr>
            <a:cxnSpLocks/>
          </p:cNvCxnSpPr>
          <p:nvPr/>
        </p:nvCxnSpPr>
        <p:spPr>
          <a:xfrm>
            <a:off x="1600419" y="3055383"/>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480FE349-6E48-44FB-800C-86F1AB08AB4B}"/>
              </a:ext>
            </a:extLst>
          </p:cNvPr>
          <p:cNvCxnSpPr>
            <a:cxnSpLocks/>
          </p:cNvCxnSpPr>
          <p:nvPr/>
        </p:nvCxnSpPr>
        <p:spPr>
          <a:xfrm>
            <a:off x="1600419" y="3612260"/>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02E9E19-9EE7-477D-888B-8D53A819A2C1}"/>
              </a:ext>
            </a:extLst>
          </p:cNvPr>
          <p:cNvCxnSpPr>
            <a:cxnSpLocks/>
          </p:cNvCxnSpPr>
          <p:nvPr/>
        </p:nvCxnSpPr>
        <p:spPr>
          <a:xfrm>
            <a:off x="574502" y="4169136"/>
            <a:ext cx="949608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8B8B676-B31C-4803-BF07-A1E72AD0F4C4}"/>
              </a:ext>
            </a:extLst>
          </p:cNvPr>
          <p:cNvCxnSpPr>
            <a:cxnSpLocks/>
          </p:cNvCxnSpPr>
          <p:nvPr/>
        </p:nvCxnSpPr>
        <p:spPr>
          <a:xfrm>
            <a:off x="1600419" y="4726013"/>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7B34D39-84BF-4811-A600-00A27745D1CF}"/>
              </a:ext>
            </a:extLst>
          </p:cNvPr>
          <p:cNvCxnSpPr>
            <a:cxnSpLocks/>
          </p:cNvCxnSpPr>
          <p:nvPr/>
        </p:nvCxnSpPr>
        <p:spPr>
          <a:xfrm flipV="1">
            <a:off x="1600419" y="5282889"/>
            <a:ext cx="8470173" cy="3462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484B1E3-B78B-4575-9219-5CAC354613E8}"/>
              </a:ext>
            </a:extLst>
          </p:cNvPr>
          <p:cNvCxnSpPr>
            <a:cxnSpLocks/>
          </p:cNvCxnSpPr>
          <p:nvPr/>
        </p:nvCxnSpPr>
        <p:spPr>
          <a:xfrm>
            <a:off x="574502" y="5874394"/>
            <a:ext cx="949608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D7A2B96-7EDE-4D97-B45A-921D8F5A674E}"/>
              </a:ext>
            </a:extLst>
          </p:cNvPr>
          <p:cNvCxnSpPr>
            <a:cxnSpLocks/>
          </p:cNvCxnSpPr>
          <p:nvPr/>
        </p:nvCxnSpPr>
        <p:spPr>
          <a:xfrm>
            <a:off x="1600419" y="6431270"/>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1FB6ADED-2121-4BEB-8EFD-B4CBAE0F30ED}"/>
              </a:ext>
            </a:extLst>
          </p:cNvPr>
          <p:cNvSpPr/>
          <p:nvPr/>
        </p:nvSpPr>
        <p:spPr>
          <a:xfrm>
            <a:off x="574504" y="1974527"/>
            <a:ext cx="920921" cy="2161712"/>
          </a:xfrm>
          <a:prstGeom prst="rect">
            <a:avLst/>
          </a:prstGeom>
          <a:solidFill>
            <a:srgbClr val="687A70"/>
          </a:solidFill>
          <a:ln>
            <a:noFill/>
          </a:ln>
        </p:spPr>
        <p:txBody>
          <a:bodyPr wrap="none" rtlCol="0" anchor="ctr">
            <a:noAutofit/>
          </a:bodyPr>
          <a:lstStyle/>
          <a:p>
            <a:pPr algn="ctr" fontAlgn="auto">
              <a:spcBef>
                <a:spcPts val="0"/>
              </a:spcBef>
              <a:spcAft>
                <a:spcPts val="0"/>
              </a:spcAft>
            </a:pPr>
            <a:r>
              <a:rPr kumimoji="0" lang="ja-JP" altLang="en-US" sz="1400" b="1" kern="0">
                <a:solidFill>
                  <a:schemeClr val="bg1"/>
                </a:solidFill>
                <a:latin typeface="Meiryo UI" panose="020B0604030504040204" pitchFamily="50" charset="-128"/>
                <a:ea typeface="Meiryo UI" panose="020B0604030504040204" pitchFamily="50" charset="-128"/>
              </a:rPr>
              <a:t>求職者</a:t>
            </a:r>
          </a:p>
        </p:txBody>
      </p:sp>
      <p:sp>
        <p:nvSpPr>
          <p:cNvPr id="27" name="正方形/長方形 26">
            <a:extLst>
              <a:ext uri="{FF2B5EF4-FFF2-40B4-BE49-F238E27FC236}">
                <a16:creationId xmlns:a16="http://schemas.microsoft.com/office/drawing/2014/main" id="{E8CBCF92-5873-44D1-900D-B056AFAF3E75}"/>
              </a:ext>
            </a:extLst>
          </p:cNvPr>
          <p:cNvSpPr/>
          <p:nvPr/>
        </p:nvSpPr>
        <p:spPr>
          <a:xfrm>
            <a:off x="1583115" y="2531403"/>
            <a:ext cx="1694969" cy="491083"/>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転職・スキルアップを</a:t>
            </a:r>
            <a:endParaRPr kumimoji="1" lang="en-US" altLang="ja-JP" sz="1200" b="1">
              <a:latin typeface="Meiryo UI" panose="020B0604030504040204" pitchFamily="50" charset="-128"/>
              <a:ea typeface="Meiryo UI" panose="020B0604030504040204" pitchFamily="50" charset="-128"/>
            </a:endParaRPr>
          </a:p>
          <a:p>
            <a:r>
              <a:rPr kumimoji="1" lang="ja-JP" altLang="en-US" sz="1200" b="1">
                <a:latin typeface="Meiryo UI" panose="020B0604030504040204" pitchFamily="50" charset="-128"/>
                <a:ea typeface="Meiryo UI" panose="020B0604030504040204" pitchFamily="50" charset="-128"/>
              </a:rPr>
              <a:t>志向する理由（</a:t>
            </a:r>
            <a:r>
              <a:rPr kumimoji="1" lang="en-US" altLang="ja-JP" sz="1200" b="1">
                <a:latin typeface="Meiryo UI" panose="020B0604030504040204" pitchFamily="50" charset="-128"/>
                <a:ea typeface="Meiryo UI" panose="020B0604030504040204" pitchFamily="50" charset="-128"/>
              </a:rPr>
              <a:t>Why</a:t>
            </a:r>
            <a:r>
              <a:rPr kumimoji="1" lang="ja-JP" altLang="en-US" sz="1200" b="1">
                <a:latin typeface="Meiryo UI" panose="020B0604030504040204" pitchFamily="50" charset="-128"/>
                <a:ea typeface="Meiryo UI" panose="020B0604030504040204" pitchFamily="50" charset="-128"/>
              </a:rPr>
              <a:t>）</a:t>
            </a:r>
          </a:p>
        </p:txBody>
      </p:sp>
      <p:sp>
        <p:nvSpPr>
          <p:cNvPr id="28" name="正方形/長方形 27">
            <a:extLst>
              <a:ext uri="{FF2B5EF4-FFF2-40B4-BE49-F238E27FC236}">
                <a16:creationId xmlns:a16="http://schemas.microsoft.com/office/drawing/2014/main" id="{382C1538-147B-4FAE-A26F-30F640E673FE}"/>
              </a:ext>
            </a:extLst>
          </p:cNvPr>
          <p:cNvSpPr/>
          <p:nvPr/>
        </p:nvSpPr>
        <p:spPr>
          <a:xfrm>
            <a:off x="1583115" y="3088280"/>
            <a:ext cx="1694969" cy="491083"/>
          </a:xfrm>
          <a:prstGeom prst="rect">
            <a:avLst/>
          </a:prstGeom>
          <a:noFill/>
        </p:spPr>
        <p:txBody>
          <a:bodyPr wrap="none" rtlCol="0" anchor="ctr">
            <a:noAutofit/>
          </a:bodyPr>
          <a:lstStyle/>
          <a:p>
            <a:r>
              <a:rPr kumimoji="1" lang="ja-JP" altLang="en-US" sz="1200" b="1" dirty="0">
                <a:latin typeface="Meiryo UI" panose="020B0604030504040204" pitchFamily="50" charset="-128"/>
                <a:ea typeface="Meiryo UI" panose="020B0604030504040204" pitchFamily="50" charset="-128"/>
              </a:rPr>
              <a:t>求職のニーズ</a:t>
            </a:r>
            <a:br>
              <a:rPr kumimoji="1" lang="en-US" altLang="ja-JP" sz="1200" b="1" dirty="0">
                <a:latin typeface="Meiryo UI" panose="020B0604030504040204" pitchFamily="50" charset="-128"/>
                <a:ea typeface="Meiryo UI" panose="020B0604030504040204" pitchFamily="50" charset="-128"/>
              </a:rPr>
            </a:b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What</a:t>
            </a:r>
            <a:r>
              <a:rPr kumimoji="1" lang="ja-JP" altLang="en-US" sz="1200" b="1" dirty="0">
                <a:latin typeface="Meiryo UI" panose="020B0604030504040204" pitchFamily="50" charset="-128"/>
                <a:ea typeface="Meiryo UI" panose="020B0604030504040204" pitchFamily="50" charset="-128"/>
              </a:rPr>
              <a:t>）</a:t>
            </a:r>
          </a:p>
        </p:txBody>
      </p:sp>
      <p:grpSp>
        <p:nvGrpSpPr>
          <p:cNvPr id="75" name="グループ化 74">
            <a:extLst>
              <a:ext uri="{FF2B5EF4-FFF2-40B4-BE49-F238E27FC236}">
                <a16:creationId xmlns:a16="http://schemas.microsoft.com/office/drawing/2014/main" id="{F3C4CA0A-7EC0-DC82-089D-A7FDF7F57F82}"/>
              </a:ext>
            </a:extLst>
          </p:cNvPr>
          <p:cNvGrpSpPr/>
          <p:nvPr/>
        </p:nvGrpSpPr>
        <p:grpSpPr>
          <a:xfrm>
            <a:off x="1583115" y="1974527"/>
            <a:ext cx="1694969" cy="2161712"/>
            <a:chOff x="1583115" y="1974527"/>
            <a:chExt cx="1694969" cy="1766666"/>
          </a:xfrm>
        </p:grpSpPr>
        <p:sp>
          <p:nvSpPr>
            <p:cNvPr id="26" name="正方形/長方形 25">
              <a:extLst>
                <a:ext uri="{FF2B5EF4-FFF2-40B4-BE49-F238E27FC236}">
                  <a16:creationId xmlns:a16="http://schemas.microsoft.com/office/drawing/2014/main" id="{D3D975CD-7AE8-4014-BBC6-12E80DCEB7B0}"/>
                </a:ext>
              </a:extLst>
            </p:cNvPr>
            <p:cNvSpPr/>
            <p:nvPr/>
          </p:nvSpPr>
          <p:spPr>
            <a:xfrm>
              <a:off x="1583115" y="1974527"/>
              <a:ext cx="169496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求職者の属性</a:t>
              </a:r>
              <a:endParaRPr kumimoji="1" lang="en-US" altLang="ja-JP" sz="1200" b="1">
                <a:latin typeface="Meiryo UI" panose="020B0604030504040204" pitchFamily="50" charset="-128"/>
                <a:ea typeface="Meiryo UI" panose="020B0604030504040204" pitchFamily="50" charset="-128"/>
              </a:endParaRPr>
            </a:p>
            <a:p>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Who</a:t>
              </a:r>
              <a:r>
                <a:rPr kumimoji="1" lang="ja-JP" altLang="en-US" sz="1200" b="1">
                  <a:latin typeface="Meiryo UI" panose="020B0604030504040204" pitchFamily="50" charset="-128"/>
                  <a:ea typeface="Meiryo UI" panose="020B0604030504040204" pitchFamily="50" charset="-128"/>
                </a:rPr>
                <a:t>）</a:t>
              </a:r>
            </a:p>
          </p:txBody>
        </p:sp>
        <p:sp>
          <p:nvSpPr>
            <p:cNvPr id="29" name="正方形/長方形 28">
              <a:extLst>
                <a:ext uri="{FF2B5EF4-FFF2-40B4-BE49-F238E27FC236}">
                  <a16:creationId xmlns:a16="http://schemas.microsoft.com/office/drawing/2014/main" id="{43C3DACE-4506-4232-BF1B-B9D29D3BDC95}"/>
                </a:ext>
              </a:extLst>
            </p:cNvPr>
            <p:cNvSpPr/>
            <p:nvPr/>
          </p:nvSpPr>
          <p:spPr>
            <a:xfrm>
              <a:off x="1583115" y="3339854"/>
              <a:ext cx="1694969" cy="401339"/>
            </a:xfrm>
            <a:prstGeom prst="rect">
              <a:avLst/>
            </a:prstGeom>
            <a:noFill/>
          </p:spPr>
          <p:txBody>
            <a:bodyPr wrap="none" rtlCol="0" anchor="ctr">
              <a:noAutofit/>
            </a:bodyPr>
            <a:lstStyle/>
            <a:p>
              <a:r>
                <a:rPr lang="ja-JP" altLang="en-US" sz="1200" b="1">
                  <a:latin typeface="Meiryo UI" panose="020B0604030504040204" pitchFamily="50" charset="-128"/>
                  <a:ea typeface="Meiryo UI" panose="020B0604030504040204" pitchFamily="50" charset="-128"/>
                </a:rPr>
                <a:t>その他</a:t>
              </a:r>
              <a:br>
                <a:rPr lang="en-US" altLang="ja-JP" sz="1200" b="1">
                  <a:latin typeface="Meiryo UI" panose="020B0604030504040204" pitchFamily="50" charset="-128"/>
                  <a:ea typeface="Meiryo UI" panose="020B0604030504040204" pitchFamily="50" charset="-128"/>
                </a:rPr>
              </a:br>
              <a:r>
                <a:rPr lang="ja-JP" altLang="en-US" sz="1200" b="1">
                  <a:latin typeface="Meiryo UI" panose="020B0604030504040204" pitchFamily="50" charset="-128"/>
                  <a:ea typeface="Meiryo UI" panose="020B0604030504040204" pitchFamily="50" charset="-128"/>
                </a:rPr>
                <a:t>（</a:t>
              </a:r>
              <a:r>
                <a:rPr lang="en-US" altLang="ja-JP" sz="1200" b="1">
                  <a:latin typeface="Meiryo UI" panose="020B0604030504040204" pitchFamily="50" charset="-128"/>
                  <a:ea typeface="Meiryo UI" panose="020B0604030504040204" pitchFamily="50" charset="-128"/>
                </a:rPr>
                <a:t>How</a:t>
              </a:r>
              <a:r>
                <a:rPr lang="ja-JP" altLang="en-US" sz="1200" b="1">
                  <a:latin typeface="Meiryo UI" panose="020B0604030504040204" pitchFamily="50" charset="-128"/>
                  <a:ea typeface="Meiryo UI" panose="020B0604030504040204" pitchFamily="50" charset="-128"/>
                </a:rPr>
                <a:t>）</a:t>
              </a:r>
            </a:p>
          </p:txBody>
        </p:sp>
      </p:grpSp>
      <p:grpSp>
        <p:nvGrpSpPr>
          <p:cNvPr id="78" name="グループ化 77">
            <a:extLst>
              <a:ext uri="{FF2B5EF4-FFF2-40B4-BE49-F238E27FC236}">
                <a16:creationId xmlns:a16="http://schemas.microsoft.com/office/drawing/2014/main" id="{24FC0289-78A9-3385-8BAB-5855C01F4719}"/>
              </a:ext>
            </a:extLst>
          </p:cNvPr>
          <p:cNvGrpSpPr/>
          <p:nvPr/>
        </p:nvGrpSpPr>
        <p:grpSpPr>
          <a:xfrm>
            <a:off x="1583115" y="5907291"/>
            <a:ext cx="1694969" cy="1047959"/>
            <a:chOff x="1583115" y="5188590"/>
            <a:chExt cx="1694969" cy="856448"/>
          </a:xfrm>
        </p:grpSpPr>
        <p:sp>
          <p:nvSpPr>
            <p:cNvPr id="31" name="正方形/長方形 30">
              <a:extLst>
                <a:ext uri="{FF2B5EF4-FFF2-40B4-BE49-F238E27FC236}">
                  <a16:creationId xmlns:a16="http://schemas.microsoft.com/office/drawing/2014/main" id="{213BFD31-7F17-42E9-8182-D2DD5BAE3427}"/>
                </a:ext>
              </a:extLst>
            </p:cNvPr>
            <p:cNvSpPr/>
            <p:nvPr/>
          </p:nvSpPr>
          <p:spPr>
            <a:xfrm>
              <a:off x="1583115" y="5188590"/>
              <a:ext cx="169496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人材育成の実施状況</a:t>
              </a:r>
            </a:p>
          </p:txBody>
        </p:sp>
        <p:sp>
          <p:nvSpPr>
            <p:cNvPr id="32" name="正方形/長方形 31">
              <a:extLst>
                <a:ext uri="{FF2B5EF4-FFF2-40B4-BE49-F238E27FC236}">
                  <a16:creationId xmlns:a16="http://schemas.microsoft.com/office/drawing/2014/main" id="{3F31F487-9A8E-4327-B80C-00EF3A240527}"/>
                </a:ext>
              </a:extLst>
            </p:cNvPr>
            <p:cNvSpPr/>
            <p:nvPr/>
          </p:nvSpPr>
          <p:spPr>
            <a:xfrm>
              <a:off x="1583115" y="5643699"/>
              <a:ext cx="1694969" cy="401339"/>
            </a:xfrm>
            <a:prstGeom prst="rect">
              <a:avLst/>
            </a:prstGeom>
            <a:noFill/>
          </p:spPr>
          <p:txBody>
            <a:bodyPr wrap="none" rtlCol="0" anchor="ctr">
              <a:noAutofit/>
            </a:bodyPr>
            <a:lstStyle/>
            <a:p>
              <a:r>
                <a:rPr lang="ja-JP" altLang="en-US" sz="1200" b="1">
                  <a:latin typeface="Meiryo UI" panose="020B0604030504040204" pitchFamily="50" charset="-128"/>
                  <a:ea typeface="Meiryo UI" panose="020B0604030504040204" pitchFamily="50" charset="-128"/>
                </a:rPr>
                <a:t>求職者や求人との</a:t>
              </a:r>
              <a:br>
                <a:rPr lang="en-US" altLang="ja-JP" sz="1200" b="1">
                  <a:latin typeface="Meiryo UI" panose="020B0604030504040204" pitchFamily="50" charset="-128"/>
                  <a:ea typeface="Meiryo UI" panose="020B0604030504040204" pitchFamily="50" charset="-128"/>
                </a:rPr>
              </a:br>
              <a:r>
                <a:rPr lang="ja-JP" altLang="en-US" sz="1200" b="1">
                  <a:latin typeface="Meiryo UI" panose="020B0604030504040204" pitchFamily="50" charset="-128"/>
                  <a:ea typeface="Meiryo UI" panose="020B0604030504040204" pitchFamily="50" charset="-128"/>
                </a:rPr>
                <a:t>マッチング</a:t>
              </a:r>
            </a:p>
          </p:txBody>
        </p:sp>
      </p:grpSp>
      <p:grpSp>
        <p:nvGrpSpPr>
          <p:cNvPr id="76" name="グループ化 75">
            <a:extLst>
              <a:ext uri="{FF2B5EF4-FFF2-40B4-BE49-F238E27FC236}">
                <a16:creationId xmlns:a16="http://schemas.microsoft.com/office/drawing/2014/main" id="{7366CE8D-090B-6FD1-70AA-2DC87074B1B0}"/>
              </a:ext>
            </a:extLst>
          </p:cNvPr>
          <p:cNvGrpSpPr/>
          <p:nvPr/>
        </p:nvGrpSpPr>
        <p:grpSpPr>
          <a:xfrm>
            <a:off x="1583115" y="4202033"/>
            <a:ext cx="1694969" cy="1639464"/>
            <a:chOff x="1583115" y="3794963"/>
            <a:chExt cx="1694969" cy="1339857"/>
          </a:xfrm>
        </p:grpSpPr>
        <p:sp>
          <p:nvSpPr>
            <p:cNvPr id="30" name="正方形/長方形 29">
              <a:extLst>
                <a:ext uri="{FF2B5EF4-FFF2-40B4-BE49-F238E27FC236}">
                  <a16:creationId xmlns:a16="http://schemas.microsoft.com/office/drawing/2014/main" id="{040B46A6-230A-4ECB-A51F-D13693EF385A}"/>
                </a:ext>
              </a:extLst>
            </p:cNvPr>
            <p:cNvSpPr/>
            <p:nvPr/>
          </p:nvSpPr>
          <p:spPr>
            <a:xfrm>
              <a:off x="1583115" y="3794963"/>
              <a:ext cx="169496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求人の属性</a:t>
              </a:r>
              <a:endParaRPr kumimoji="1" lang="en-US" altLang="ja-JP" sz="1200" b="1">
                <a:latin typeface="Meiryo UI" panose="020B0604030504040204" pitchFamily="50" charset="-128"/>
                <a:ea typeface="Meiryo UI" panose="020B0604030504040204" pitchFamily="50" charset="-128"/>
              </a:endParaRPr>
            </a:p>
            <a:p>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Who</a:t>
              </a:r>
              <a:r>
                <a:rPr kumimoji="1" lang="ja-JP" altLang="en-US" sz="1200" b="1">
                  <a:latin typeface="Meiryo UI" panose="020B0604030504040204" pitchFamily="50" charset="-128"/>
                  <a:ea typeface="Meiryo UI" panose="020B0604030504040204" pitchFamily="50" charset="-128"/>
                </a:rPr>
                <a:t>）</a:t>
              </a:r>
            </a:p>
          </p:txBody>
        </p:sp>
        <p:sp>
          <p:nvSpPr>
            <p:cNvPr id="34" name="正方形/長方形 33">
              <a:extLst>
                <a:ext uri="{FF2B5EF4-FFF2-40B4-BE49-F238E27FC236}">
                  <a16:creationId xmlns:a16="http://schemas.microsoft.com/office/drawing/2014/main" id="{ABD07462-12F9-4177-A099-1B0AD512056E}"/>
                </a:ext>
              </a:extLst>
            </p:cNvPr>
            <p:cNvSpPr/>
            <p:nvPr/>
          </p:nvSpPr>
          <p:spPr>
            <a:xfrm>
              <a:off x="1583115" y="4733481"/>
              <a:ext cx="1694969" cy="401339"/>
            </a:xfrm>
            <a:prstGeom prst="rect">
              <a:avLst/>
            </a:prstGeom>
            <a:noFill/>
          </p:spPr>
          <p:txBody>
            <a:bodyPr wrap="none" rtlCol="0" anchor="ctr">
              <a:noAutofit/>
            </a:bodyPr>
            <a:lstStyle/>
            <a:p>
              <a:r>
                <a:rPr lang="ja-JP" altLang="en-US" sz="1200" b="1">
                  <a:latin typeface="Meiryo UI" panose="020B0604030504040204" pitchFamily="50" charset="-128"/>
                  <a:ea typeface="Meiryo UI" panose="020B0604030504040204" pitchFamily="50" charset="-128"/>
                </a:rPr>
                <a:t>その他</a:t>
              </a:r>
              <a:br>
                <a:rPr lang="en-US" altLang="ja-JP" sz="1200" b="1">
                  <a:latin typeface="Meiryo UI" panose="020B0604030504040204" pitchFamily="50" charset="-128"/>
                  <a:ea typeface="Meiryo UI" panose="020B0604030504040204" pitchFamily="50" charset="-128"/>
                </a:rPr>
              </a:br>
              <a:r>
                <a:rPr lang="ja-JP" altLang="en-US" sz="1200" b="1">
                  <a:latin typeface="Meiryo UI" panose="020B0604030504040204" pitchFamily="50" charset="-128"/>
                  <a:ea typeface="Meiryo UI" panose="020B0604030504040204" pitchFamily="50" charset="-128"/>
                </a:rPr>
                <a:t>（</a:t>
              </a:r>
              <a:r>
                <a:rPr lang="en-US" altLang="ja-JP" sz="1200" b="1">
                  <a:latin typeface="Meiryo UI" panose="020B0604030504040204" pitchFamily="50" charset="-128"/>
                  <a:ea typeface="Meiryo UI" panose="020B0604030504040204" pitchFamily="50" charset="-128"/>
                </a:rPr>
                <a:t>How</a:t>
              </a:r>
              <a:r>
                <a:rPr lang="ja-JP" altLang="en-US" sz="1200" b="1">
                  <a:latin typeface="Meiryo UI" panose="020B0604030504040204" pitchFamily="50" charset="-128"/>
                  <a:ea typeface="Meiryo UI" panose="020B0604030504040204" pitchFamily="50" charset="-128"/>
                </a:rPr>
                <a:t>）</a:t>
              </a:r>
            </a:p>
          </p:txBody>
        </p:sp>
      </p:grpSp>
      <p:sp>
        <p:nvSpPr>
          <p:cNvPr id="36" name="正方形/長方形 35">
            <a:extLst>
              <a:ext uri="{FF2B5EF4-FFF2-40B4-BE49-F238E27FC236}">
                <a16:creationId xmlns:a16="http://schemas.microsoft.com/office/drawing/2014/main" id="{E698B466-67A5-47DB-860D-A20130B13229}"/>
              </a:ext>
            </a:extLst>
          </p:cNvPr>
          <p:cNvSpPr/>
          <p:nvPr/>
        </p:nvSpPr>
        <p:spPr>
          <a:xfrm>
            <a:off x="1583115" y="4758909"/>
            <a:ext cx="1694969" cy="491083"/>
          </a:xfrm>
          <a:prstGeom prst="rect">
            <a:avLst/>
          </a:prstGeom>
          <a:noFill/>
        </p:spPr>
        <p:txBody>
          <a:bodyPr wrap="none" rtlCol="0" anchor="ctr">
            <a:noAutofit/>
          </a:bodyPr>
          <a:lstStyle/>
          <a:p>
            <a:r>
              <a:rPr kumimoji="1" lang="ja-JP" altLang="en-US" sz="1200" b="1" dirty="0">
                <a:latin typeface="Meiryo UI" panose="020B0604030504040204" pitchFamily="50" charset="-128"/>
                <a:ea typeface="Meiryo UI" panose="020B0604030504040204" pitchFamily="50" charset="-128"/>
              </a:rPr>
              <a:t>求人ニーズ</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What</a:t>
            </a:r>
            <a:r>
              <a:rPr kumimoji="1" lang="ja-JP" altLang="en-US" sz="1200" b="1" dirty="0">
                <a:latin typeface="Meiryo UI" panose="020B0604030504040204" pitchFamily="50" charset="-128"/>
                <a:ea typeface="Meiryo UI" panose="020B0604030504040204" pitchFamily="50" charset="-128"/>
              </a:rPr>
              <a:t>）</a:t>
            </a:r>
          </a:p>
        </p:txBody>
      </p:sp>
      <p:sp>
        <p:nvSpPr>
          <p:cNvPr id="60" name="正方形/長方形 59">
            <a:extLst>
              <a:ext uri="{FF2B5EF4-FFF2-40B4-BE49-F238E27FC236}">
                <a16:creationId xmlns:a16="http://schemas.microsoft.com/office/drawing/2014/main" id="{6B7774DC-0658-4A1A-95C3-36F32166F6E3}"/>
              </a:ext>
            </a:extLst>
          </p:cNvPr>
          <p:cNvSpPr/>
          <p:nvPr/>
        </p:nvSpPr>
        <p:spPr>
          <a:xfrm>
            <a:off x="7711562" y="1974527"/>
            <a:ext cx="2359031" cy="491083"/>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他：職業安定業務統計</a:t>
            </a:r>
          </a:p>
        </p:txBody>
      </p:sp>
      <p:sp>
        <p:nvSpPr>
          <p:cNvPr id="61" name="正方形/長方形 60">
            <a:extLst>
              <a:ext uri="{FF2B5EF4-FFF2-40B4-BE49-F238E27FC236}">
                <a16:creationId xmlns:a16="http://schemas.microsoft.com/office/drawing/2014/main" id="{D2FA0755-F236-4AAB-B5F1-9BA6EF533891}"/>
              </a:ext>
            </a:extLst>
          </p:cNvPr>
          <p:cNvSpPr/>
          <p:nvPr/>
        </p:nvSpPr>
        <p:spPr>
          <a:xfrm>
            <a:off x="7711562" y="2534866"/>
            <a:ext cx="2359031" cy="491083"/>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solidFill>
                  <a:schemeClr val="tx1"/>
                </a:solidFill>
                <a:latin typeface="Meiryo UI" panose="020B0604030504040204" pitchFamily="50" charset="-128"/>
                <a:ea typeface="Meiryo UI" panose="020B0604030504040204" pitchFamily="50" charset="-128"/>
              </a:rPr>
              <a:t>-</a:t>
            </a:r>
            <a:endParaRPr kumimoji="1" lang="ja-JP" altLang="en-US" sz="1000">
              <a:solidFill>
                <a:srgbClr val="FF0000"/>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B85BD3B2-A54D-4C50-8632-E11B2D4ADB97}"/>
              </a:ext>
            </a:extLst>
          </p:cNvPr>
          <p:cNvSpPr/>
          <p:nvPr/>
        </p:nvSpPr>
        <p:spPr>
          <a:xfrm>
            <a:off x="7711562" y="3095206"/>
            <a:ext cx="2359031" cy="491083"/>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R</a:t>
            </a:r>
            <a:r>
              <a:rPr kumimoji="1" lang="ja-JP" altLang="en-US" sz="1000">
                <a:latin typeface="Meiryo UI" panose="020B0604030504040204" pitchFamily="50" charset="-128"/>
                <a:ea typeface="Meiryo UI" panose="020B0604030504040204" pitchFamily="50" charset="-128"/>
              </a:rPr>
              <a:t>：</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産業構造</a:t>
            </a:r>
            <a:r>
              <a:rPr kumimoji="1" lang="en-US" altLang="ja-JP" sz="1000">
                <a:latin typeface="Meiryo UI" panose="020B0604030504040204" pitchFamily="50" charset="-128"/>
                <a:ea typeface="Meiryo UI" panose="020B0604030504040204" pitchFamily="50" charset="-128"/>
              </a:rPr>
              <a:t>】</a:t>
            </a:r>
            <a:r>
              <a:rPr lang="ja-JP" altLang="en-US" sz="1000" b="1">
                <a:latin typeface="Meiryo UI" panose="020B0604030504040204" pitchFamily="50" charset="-128"/>
                <a:ea typeface="Meiryo UI" panose="020B0604030504040204" pitchFamily="50" charset="-128"/>
              </a:rPr>
              <a:t>求人・求職者構造分析</a:t>
            </a:r>
            <a:endParaRPr kumimoji="1" lang="ja-JP" altLang="en-US" sz="1000" b="1">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AE7A02BE-7AA3-4A77-BBD3-4FE0B92F541F}"/>
              </a:ext>
            </a:extLst>
          </p:cNvPr>
          <p:cNvSpPr/>
          <p:nvPr/>
        </p:nvSpPr>
        <p:spPr>
          <a:xfrm>
            <a:off x="7711562" y="3655545"/>
            <a:ext cx="2359031" cy="491083"/>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426EF187-4CB1-4447-92C8-38A9BF10F17C}"/>
              </a:ext>
            </a:extLst>
          </p:cNvPr>
          <p:cNvSpPr/>
          <p:nvPr/>
        </p:nvSpPr>
        <p:spPr>
          <a:xfrm>
            <a:off x="7711562" y="4215884"/>
            <a:ext cx="2359031" cy="491083"/>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R</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産業構造</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全産業の構造、</a:t>
            </a:r>
            <a:r>
              <a:rPr lang="ja-JP" altLang="en-US" sz="1000" b="1" dirty="0">
                <a:latin typeface="Meiryo UI" panose="020B0604030504040204" pitchFamily="50" charset="-128"/>
                <a:ea typeface="Meiryo UI" panose="020B0604030504040204" pitchFamily="50" charset="-128"/>
              </a:rPr>
              <a:t>求人・求職者構造分析</a:t>
            </a:r>
            <a:r>
              <a:rPr lang="ja-JP" altLang="en-US" sz="1000" dirty="0">
                <a:latin typeface="Meiryo UI" panose="020B0604030504040204" pitchFamily="50" charset="-128"/>
                <a:ea typeface="Meiryo UI" panose="020B0604030504040204" pitchFamily="50" charset="-128"/>
              </a:rPr>
              <a:t>、求人情報の比較</a:t>
            </a:r>
            <a:endParaRPr lang="en-US" altLang="ja-JP" sz="1000" dirty="0">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7F340D1E-AB6B-40F8-B91E-E7C5637C3B37}"/>
              </a:ext>
            </a:extLst>
          </p:cNvPr>
          <p:cNvSpPr/>
          <p:nvPr/>
        </p:nvSpPr>
        <p:spPr>
          <a:xfrm>
            <a:off x="7711562" y="4776224"/>
            <a:ext cx="2359031" cy="491083"/>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C7E14D91-F65A-4933-BDC4-3AEA2CF9D23F}"/>
              </a:ext>
            </a:extLst>
          </p:cNvPr>
          <p:cNvSpPr/>
          <p:nvPr/>
        </p:nvSpPr>
        <p:spPr>
          <a:xfrm>
            <a:off x="7711562" y="5336563"/>
            <a:ext cx="2359031" cy="491083"/>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p:txBody>
      </p:sp>
      <p:sp>
        <p:nvSpPr>
          <p:cNvPr id="67" name="正方形/長方形 66">
            <a:extLst>
              <a:ext uri="{FF2B5EF4-FFF2-40B4-BE49-F238E27FC236}">
                <a16:creationId xmlns:a16="http://schemas.microsoft.com/office/drawing/2014/main" id="{97A67FF5-ED72-4291-BF74-2D2F8C7E822E}"/>
              </a:ext>
            </a:extLst>
          </p:cNvPr>
          <p:cNvSpPr/>
          <p:nvPr/>
        </p:nvSpPr>
        <p:spPr>
          <a:xfrm>
            <a:off x="7711562" y="5896902"/>
            <a:ext cx="2359031" cy="491083"/>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64863666-629A-4584-A536-22AE0F66E40A}"/>
              </a:ext>
            </a:extLst>
          </p:cNvPr>
          <p:cNvSpPr/>
          <p:nvPr/>
        </p:nvSpPr>
        <p:spPr>
          <a:xfrm>
            <a:off x="7711562" y="6457241"/>
            <a:ext cx="2359031" cy="491083"/>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R</a:t>
            </a:r>
            <a:r>
              <a:rPr lang="ja-JP" altLang="en-US" sz="1000">
                <a:latin typeface="Meiryo UI" panose="020B0604030504040204" pitchFamily="50" charset="-128"/>
                <a:ea typeface="Meiryo UI" panose="020B0604030504040204" pitchFamily="50" charset="-128"/>
                <a:sym typeface="Wingdings" panose="05000000000000000000" pitchFamily="2" charset="2"/>
              </a:rPr>
              <a:t>：</a:t>
            </a:r>
            <a:r>
              <a:rPr lang="en-US" altLang="ja-JP" sz="1000">
                <a:latin typeface="Meiryo UI" panose="020B0604030504040204" pitchFamily="50" charset="-128"/>
                <a:ea typeface="Meiryo UI" panose="020B0604030504040204" pitchFamily="50" charset="-128"/>
                <a:sym typeface="Wingdings" panose="05000000000000000000" pitchFamily="2" charset="2"/>
              </a:rPr>
              <a:t>【</a:t>
            </a:r>
            <a:r>
              <a:rPr lang="ja-JP" altLang="en-US" sz="1000">
                <a:latin typeface="Meiryo UI" panose="020B0604030504040204" pitchFamily="50" charset="-128"/>
                <a:ea typeface="Meiryo UI" panose="020B0604030504040204" pitchFamily="50" charset="-128"/>
                <a:sym typeface="Wingdings" panose="05000000000000000000" pitchFamily="2" charset="2"/>
              </a:rPr>
              <a:t>産業構造</a:t>
            </a:r>
            <a:r>
              <a:rPr lang="en-US" altLang="ja-JP" sz="1000">
                <a:latin typeface="Meiryo UI" panose="020B0604030504040204" pitchFamily="50" charset="-128"/>
                <a:ea typeface="Meiryo UI" panose="020B0604030504040204" pitchFamily="50" charset="-128"/>
                <a:sym typeface="Wingdings" panose="05000000000000000000" pitchFamily="2" charset="2"/>
              </a:rPr>
              <a:t>】</a:t>
            </a:r>
            <a:r>
              <a:rPr kumimoji="1" lang="ja-JP" altLang="en-US" sz="1000" b="1">
                <a:latin typeface="Meiryo UI" panose="020B0604030504040204" pitchFamily="50" charset="-128"/>
                <a:ea typeface="Meiryo UI" panose="020B0604030504040204" pitchFamily="50" charset="-128"/>
              </a:rPr>
              <a:t>求人・求職者構造分析（職業ミスマッチ）</a:t>
            </a:r>
          </a:p>
        </p:txBody>
      </p:sp>
      <p:sp>
        <p:nvSpPr>
          <p:cNvPr id="77" name="正方形/長方形 76">
            <a:extLst>
              <a:ext uri="{FF2B5EF4-FFF2-40B4-BE49-F238E27FC236}">
                <a16:creationId xmlns:a16="http://schemas.microsoft.com/office/drawing/2014/main" id="{C6F2E804-8A17-EFC3-AD1E-2555A4DCB7F8}"/>
              </a:ext>
            </a:extLst>
          </p:cNvPr>
          <p:cNvSpPr/>
          <p:nvPr/>
        </p:nvSpPr>
        <p:spPr>
          <a:xfrm>
            <a:off x="574504" y="5907291"/>
            <a:ext cx="920921" cy="1047959"/>
          </a:xfrm>
          <a:prstGeom prst="rect">
            <a:avLst/>
          </a:prstGeom>
          <a:solidFill>
            <a:srgbClr val="687A70"/>
          </a:solidFill>
          <a:ln>
            <a:noFill/>
          </a:ln>
        </p:spPr>
        <p:txBody>
          <a:bodyPr wrap="none" rtlCol="0" anchor="ctr">
            <a:noAutofit/>
          </a:bodyPr>
          <a:lstStyle/>
          <a:p>
            <a:pPr algn="ctr" fontAlgn="auto">
              <a:spcBef>
                <a:spcPts val="0"/>
              </a:spcBef>
              <a:spcAft>
                <a:spcPts val="0"/>
              </a:spcAft>
            </a:pPr>
            <a:r>
              <a:rPr kumimoji="0" lang="ja-JP" altLang="en-US" sz="1400" b="1" kern="0" dirty="0">
                <a:solidFill>
                  <a:schemeClr val="bg1"/>
                </a:solidFill>
                <a:latin typeface="Meiryo UI" panose="020B0604030504040204" pitchFamily="50" charset="-128"/>
                <a:ea typeface="Meiryo UI" panose="020B0604030504040204" pitchFamily="50" charset="-128"/>
              </a:rPr>
              <a:t>地方</a:t>
            </a:r>
            <a:endParaRPr kumimoji="0" lang="en-US" altLang="ja-JP" sz="1400" b="1" kern="0" dirty="0">
              <a:solidFill>
                <a:schemeClr val="bg1"/>
              </a:solidFill>
              <a:latin typeface="Meiryo UI" panose="020B0604030504040204" pitchFamily="50" charset="-128"/>
              <a:ea typeface="Meiryo UI" panose="020B0604030504040204" pitchFamily="50" charset="-128"/>
            </a:endParaRPr>
          </a:p>
          <a:p>
            <a:pPr algn="ctr" fontAlgn="auto">
              <a:spcBef>
                <a:spcPts val="0"/>
              </a:spcBef>
              <a:spcAft>
                <a:spcPts val="0"/>
              </a:spcAft>
            </a:pPr>
            <a:r>
              <a:rPr kumimoji="0" lang="ja-JP" altLang="en-US" sz="1400" b="1" kern="0" dirty="0">
                <a:solidFill>
                  <a:schemeClr val="bg1"/>
                </a:solidFill>
                <a:latin typeface="Meiryo UI" panose="020B0604030504040204" pitchFamily="50" charset="-128"/>
                <a:ea typeface="Meiryo UI" panose="020B0604030504040204" pitchFamily="50" charset="-128"/>
              </a:rPr>
              <a:t>公共団体の</a:t>
            </a:r>
            <a:br>
              <a:rPr kumimoji="0" lang="en-US" altLang="ja-JP" sz="1400" b="1" kern="0" dirty="0">
                <a:solidFill>
                  <a:schemeClr val="bg1"/>
                </a:solidFill>
                <a:latin typeface="Meiryo UI" panose="020B0604030504040204" pitchFamily="50" charset="-128"/>
                <a:ea typeface="Meiryo UI" panose="020B0604030504040204" pitchFamily="50" charset="-128"/>
              </a:rPr>
            </a:br>
            <a:r>
              <a:rPr kumimoji="0" lang="ja-JP" altLang="en-US" sz="1400" b="1" kern="0" dirty="0">
                <a:solidFill>
                  <a:schemeClr val="bg1"/>
                </a:solidFill>
                <a:latin typeface="Meiryo UI" panose="020B0604030504040204" pitchFamily="50" charset="-128"/>
                <a:ea typeface="Meiryo UI" panose="020B0604030504040204" pitchFamily="50" charset="-128"/>
              </a:rPr>
              <a:t>支援</a:t>
            </a:r>
          </a:p>
        </p:txBody>
      </p:sp>
      <p:sp>
        <p:nvSpPr>
          <p:cNvPr id="3" name="矢印: 五方向 2">
            <a:extLst>
              <a:ext uri="{FF2B5EF4-FFF2-40B4-BE49-F238E27FC236}">
                <a16:creationId xmlns:a16="http://schemas.microsoft.com/office/drawing/2014/main" id="{A438980F-F19E-3D62-5858-0137F636BD2C}"/>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CD2E546B-B407-A15F-43B6-2E7CC04AE168}"/>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164058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76BF2A73-983D-D8DD-48E8-C2E407BEEA31}"/>
              </a:ext>
            </a:extLst>
          </p:cNvPr>
          <p:cNvPicPr>
            <a:picLocks noChangeAspect="1"/>
          </p:cNvPicPr>
          <p:nvPr/>
        </p:nvPicPr>
        <p:blipFill>
          <a:blip r:embed="rId2"/>
          <a:stretch>
            <a:fillRect/>
          </a:stretch>
        </p:blipFill>
        <p:spPr>
          <a:xfrm>
            <a:off x="1516776" y="2270098"/>
            <a:ext cx="2656049" cy="2020971"/>
          </a:xfrm>
          <a:prstGeom prst="rect">
            <a:avLst/>
          </a:prstGeom>
          <a:ln>
            <a:solidFill>
              <a:schemeClr val="bg1">
                <a:lumMod val="50000"/>
              </a:schemeClr>
            </a:solidFill>
          </a:ln>
        </p:spPr>
      </p:pic>
      <p:sp>
        <p:nvSpPr>
          <p:cNvPr id="5" name="スライド番号プレースホルダー 4"/>
          <p:cNvSpPr>
            <a:spLocks noGrp="1"/>
          </p:cNvSpPr>
          <p:nvPr>
            <p:ph type="sldNum" sz="quarter" idx="12"/>
          </p:nvPr>
        </p:nvSpPr>
        <p:spPr/>
        <p:txBody>
          <a:bodyPr/>
          <a:lstStyle/>
          <a:p>
            <a:fld id="{1123D02A-6F86-4A6C-A0C0-E1D6F59CE4A4}" type="slidenum">
              <a:rPr lang="ja-JP" altLang="en-US"/>
              <a:pPr/>
              <a:t>16</a:t>
            </a:fld>
            <a:endParaRPr lang="ja-JP" altLang="en-US"/>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求職者数や求人数の推移から、求職者が就きたいと考える職業と企業が人材を求めている職業の変化を把握します。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7"/>
            <a:ext cx="4572000" cy="4365227"/>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chemeClr val="tx1"/>
                </a:solidFill>
                <a:effectLst/>
                <a:uLnTx/>
                <a:uFillTx/>
                <a:latin typeface="Meiryo UI"/>
                <a:ea typeface="Meiryo UI"/>
                <a:cs typeface="+mn-cs"/>
              </a:rPr>
              <a:t>職業別の有効求職者数</a:t>
            </a:r>
            <a:r>
              <a:rPr kumimoji="0" lang="ja-JP" altLang="en-US" sz="1600" b="1" kern="0">
                <a:solidFill>
                  <a:schemeClr val="tx1"/>
                </a:solidFill>
                <a:latin typeface="Meiryo UI"/>
                <a:ea typeface="Meiryo UI"/>
              </a:rPr>
              <a:t>の推移</a:t>
            </a:r>
            <a:r>
              <a:rPr kumimoji="0" lang="ja-JP" altLang="en-US" sz="1600" b="1" i="0" u="none" strike="noStrike" kern="0" cap="none" spc="0" normalizeH="0" baseline="0" noProof="0">
                <a:ln>
                  <a:noFill/>
                </a:ln>
                <a:solidFill>
                  <a:schemeClr val="tx1"/>
                </a:solidFill>
                <a:effectLst/>
                <a:uLnTx/>
                <a:uFillTx/>
                <a:latin typeface="Meiryo UI"/>
                <a:ea typeface="Meiryo UI"/>
                <a:cs typeface="+mn-cs"/>
              </a:rPr>
              <a:t>を分析することで、</a:t>
            </a:r>
            <a:r>
              <a:rPr kumimoji="0" lang="ja-JP" altLang="en-US" sz="1600" b="1" kern="0">
                <a:solidFill>
                  <a:schemeClr val="tx1"/>
                </a:solidFill>
                <a:latin typeface="Meiryo UI"/>
                <a:ea typeface="Meiryo UI"/>
              </a:rPr>
              <a:t>求職者がどのような職業に就職したいと考えているか、その変化を把握する</a:t>
            </a:r>
            <a:r>
              <a:rPr kumimoji="0" lang="ja-JP" altLang="en-US" sz="1600" b="1" i="0" u="none" strike="noStrike" kern="0" cap="none" spc="0" normalizeH="0" baseline="0" noProof="0">
                <a:ln>
                  <a:noFill/>
                </a:ln>
                <a:solidFill>
                  <a:schemeClr val="tx1"/>
                </a:solidFill>
                <a:effectLst/>
                <a:uLnTx/>
                <a:uFillTx/>
                <a:latin typeface="Meiryo UI"/>
                <a:ea typeface="Meiryo UI"/>
                <a:cs typeface="+mn-cs"/>
              </a:rPr>
              <a:t>。</a:t>
            </a:r>
            <a:endParaRPr kumimoji="0" lang="ja-JP" altLang="en-US" sz="1200" b="0" i="0" u="none" strike="noStrike" kern="0" cap="none" spc="0" normalizeH="0" baseline="0" noProof="0">
              <a:ln>
                <a:noFill/>
              </a:ln>
              <a:solidFill>
                <a:schemeClr val="tx1"/>
              </a:solidFill>
              <a:effectLst/>
              <a:uLnTx/>
              <a:uFillTx/>
              <a:latin typeface="Meiryo UI"/>
              <a:ea typeface="Meiryo UI"/>
              <a:cs typeface="+mn-cs"/>
            </a:endParaRPr>
          </a:p>
          <a:p>
            <a:pPr marL="285750" marR="0" lvl="0"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chemeClr val="tx1"/>
                </a:solidFill>
                <a:effectLst/>
                <a:uLnTx/>
                <a:uFillTx/>
                <a:latin typeface="Meiryo UI"/>
                <a:ea typeface="Meiryo UI"/>
                <a:cs typeface="+mn-cs"/>
              </a:rPr>
              <a:t>職業別の有効求人数</a:t>
            </a:r>
            <a:r>
              <a:rPr kumimoji="0" lang="ja-JP" altLang="en-US" sz="1600" b="1" kern="0">
                <a:solidFill>
                  <a:schemeClr val="tx1"/>
                </a:solidFill>
                <a:latin typeface="Meiryo UI"/>
                <a:ea typeface="Meiryo UI"/>
              </a:rPr>
              <a:t>の推移</a:t>
            </a:r>
            <a:r>
              <a:rPr kumimoji="0" lang="ja-JP" altLang="en-US" sz="1600" b="1" i="0" u="none" strike="noStrike" kern="0" cap="none" spc="0" normalizeH="0" baseline="0" noProof="0">
                <a:ln>
                  <a:noFill/>
                </a:ln>
                <a:solidFill>
                  <a:schemeClr val="tx1"/>
                </a:solidFill>
                <a:effectLst/>
                <a:uLnTx/>
                <a:uFillTx/>
                <a:latin typeface="Meiryo UI"/>
                <a:ea typeface="Meiryo UI"/>
                <a:cs typeface="+mn-cs"/>
              </a:rPr>
              <a:t>を分析することで、企業がどのような</a:t>
            </a:r>
            <a:r>
              <a:rPr kumimoji="0" lang="ja-JP" altLang="en-US" sz="1600" b="1" kern="0">
                <a:solidFill>
                  <a:schemeClr val="tx1"/>
                </a:solidFill>
                <a:latin typeface="Meiryo UI"/>
                <a:ea typeface="Meiryo UI"/>
              </a:rPr>
              <a:t>職業において人材を求めているか、その変化を把握する。</a:t>
            </a:r>
            <a:endParaRPr kumimoji="0" lang="en-US" altLang="ja-JP" sz="1600" b="1" i="0" u="none" strike="noStrike" kern="0" cap="none" spc="0" normalizeH="0" baseline="0" noProof="0">
              <a:ln>
                <a:noFill/>
              </a:ln>
              <a:solidFill>
                <a:schemeClr val="tx1"/>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介護関係職種の求人は増加傾向にある一方で、介護関係職種の求職者数は微減傾向にあり、需給に乖離がある。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i="0" u="sng" strike="noStrike" kern="0" cap="none" spc="0" normalizeH="0" baseline="0" noProof="0" dirty="0">
                <a:ln>
                  <a:noFill/>
                </a:ln>
                <a:solidFill>
                  <a:srgbClr val="0070C0"/>
                </a:solidFill>
                <a:effectLst/>
                <a:uLnTx/>
                <a:uFillTx/>
                <a:latin typeface="Meiryo UI"/>
                <a:ea typeface="Meiryo UI"/>
                <a:hlinkClick r:id="rId3"/>
              </a:rPr>
              <a:t>RESAS </a:t>
            </a:r>
            <a:r>
              <a:rPr kumimoji="0" lang="ja-JP" altLang="en-US" sz="1400" b="1" u="sng" kern="0" dirty="0">
                <a:solidFill>
                  <a:srgbClr val="0070C0"/>
                </a:solidFill>
                <a:latin typeface="Meiryo UI"/>
                <a:ea typeface="Meiryo UI"/>
                <a:hlinkClick r:id="rId3"/>
              </a:rPr>
              <a:t>産業構造</a:t>
            </a:r>
            <a:r>
              <a:rPr kumimoji="0" lang="ja-JP" altLang="en-US" sz="1400" b="1" i="0" u="sng" strike="noStrike" kern="0" cap="none" spc="0" normalizeH="0" baseline="0" noProof="0" dirty="0">
                <a:ln>
                  <a:noFill/>
                </a:ln>
                <a:solidFill>
                  <a:srgbClr val="0070C0"/>
                </a:solidFill>
                <a:effectLst/>
                <a:uLnTx/>
                <a:uFillTx/>
                <a:latin typeface="Meiryo UI"/>
                <a:ea typeface="Meiryo UI"/>
                <a:hlinkClick r:id="rId3"/>
              </a:rPr>
              <a:t>マップ＞雇用＞求人・求職者構造分析</a:t>
            </a:r>
            <a:endParaRPr kumimoji="0" lang="ja-JP" altLang="en-US" sz="1400" b="1" i="0" u="sng" strike="noStrike" kern="0" cap="none" spc="0" normalizeH="0" baseline="0" noProof="0" dirty="0">
              <a:ln>
                <a:noFill/>
              </a:ln>
              <a:solidFill>
                <a:srgbClr val="0070C0"/>
              </a:solidFill>
              <a:effectLst/>
              <a:uLnTx/>
              <a:uFillTx/>
              <a:latin typeface="Meiryo UI"/>
              <a:ea typeface="Meiryo UI"/>
              <a:cs typeface="+mn-cs"/>
            </a:endParaRPr>
          </a:p>
        </p:txBody>
      </p:sp>
      <p:sp>
        <p:nvSpPr>
          <p:cNvPr id="28" name="正方形/長方形 27">
            <a:extLst>
              <a:ext uri="{FF2B5EF4-FFF2-40B4-BE49-F238E27FC236}">
                <a16:creationId xmlns:a16="http://schemas.microsoft.com/office/drawing/2014/main" id="{83935B10-A374-984E-5945-AD400E496F4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再就職・転職</a:t>
            </a:r>
          </a:p>
        </p:txBody>
      </p:sp>
      <p:pic>
        <p:nvPicPr>
          <p:cNvPr id="14" name="図 13">
            <a:extLst>
              <a:ext uri="{FF2B5EF4-FFF2-40B4-BE49-F238E27FC236}">
                <a16:creationId xmlns:a16="http://schemas.microsoft.com/office/drawing/2014/main" id="{7D5885D2-18D1-EA5D-F989-7D3E05579120}"/>
              </a:ext>
            </a:extLst>
          </p:cNvPr>
          <p:cNvPicPr>
            <a:picLocks noChangeAspect="1"/>
          </p:cNvPicPr>
          <p:nvPr/>
        </p:nvPicPr>
        <p:blipFill>
          <a:blip r:embed="rId4"/>
          <a:stretch>
            <a:fillRect/>
          </a:stretch>
        </p:blipFill>
        <p:spPr>
          <a:xfrm>
            <a:off x="1516776" y="4340998"/>
            <a:ext cx="2656049" cy="1961716"/>
          </a:xfrm>
          <a:prstGeom prst="rect">
            <a:avLst/>
          </a:prstGeom>
          <a:ln>
            <a:solidFill>
              <a:schemeClr val="bg1">
                <a:lumMod val="50000"/>
              </a:schemeClr>
            </a:solidFill>
          </a:ln>
        </p:spPr>
      </p:pic>
      <p:sp>
        <p:nvSpPr>
          <p:cNvPr id="23" name="テキスト ボックス 22">
            <a:extLst>
              <a:ext uri="{FF2B5EF4-FFF2-40B4-BE49-F238E27FC236}">
                <a16:creationId xmlns:a16="http://schemas.microsoft.com/office/drawing/2014/main" id="{E9B6970B-A769-35F9-B91A-A372F4755493}"/>
              </a:ext>
            </a:extLst>
          </p:cNvPr>
          <p:cNvSpPr txBox="1"/>
          <p:nvPr/>
        </p:nvSpPr>
        <p:spPr>
          <a:xfrm>
            <a:off x="605548" y="204972"/>
            <a:ext cx="9496510"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「再就職・転職のためのスキルアップがしたい」の注力課題特定にむけた分析</a:t>
            </a:r>
          </a:p>
        </p:txBody>
      </p:sp>
      <p:sp>
        <p:nvSpPr>
          <p:cNvPr id="29" name="正方形/長方形 24">
            <a:extLst>
              <a:ext uri="{FF2B5EF4-FFF2-40B4-BE49-F238E27FC236}">
                <a16:creationId xmlns:a16="http://schemas.microsoft.com/office/drawing/2014/main" id="{CFE66AB1-1B0D-9A4A-2B3C-19997F98A998}"/>
              </a:ext>
            </a:extLst>
          </p:cNvPr>
          <p:cNvSpPr/>
          <p:nvPr/>
        </p:nvSpPr>
        <p:spPr>
          <a:xfrm>
            <a:off x="1543050" y="6400800"/>
            <a:ext cx="8591548" cy="56663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有効求職者数とは、ハローワークにおいて受付をした求職者の数のこと。</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有効求人数とは、ハローワークにおいて受付をした求人数のこと。</a:t>
            </a:r>
            <a:endParaRPr kumimoji="0" lang="en-US" altLang="ja-JP" sz="1200" kern="0">
              <a:solidFill>
                <a:srgbClr val="2E2E38"/>
              </a:solidFill>
              <a:latin typeface="Meiryo UI"/>
              <a:ea typeface="Meiryo UI"/>
            </a:endParaRPr>
          </a:p>
        </p:txBody>
      </p:sp>
      <p:sp>
        <p:nvSpPr>
          <p:cNvPr id="30" name="正方形/長方形 24">
            <a:extLst>
              <a:ext uri="{FF2B5EF4-FFF2-40B4-BE49-F238E27FC236}">
                <a16:creationId xmlns:a16="http://schemas.microsoft.com/office/drawing/2014/main" id="{5BA30181-8381-AF41-7C2D-3F8E7325B5A7}"/>
              </a:ext>
            </a:extLst>
          </p:cNvPr>
          <p:cNvSpPr/>
          <p:nvPr/>
        </p:nvSpPr>
        <p:spPr>
          <a:xfrm>
            <a:off x="558800" y="6400800"/>
            <a:ext cx="877066" cy="56663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32" name="テキスト ボックス 31">
            <a:extLst>
              <a:ext uri="{FF2B5EF4-FFF2-40B4-BE49-F238E27FC236}">
                <a16:creationId xmlns:a16="http://schemas.microsoft.com/office/drawing/2014/main" id="{E164B43C-F3A2-B88F-86B7-1DB4B0461EA5}"/>
              </a:ext>
            </a:extLst>
          </p:cNvPr>
          <p:cNvSpPr txBox="1"/>
          <p:nvPr/>
        </p:nvSpPr>
        <p:spPr>
          <a:xfrm>
            <a:off x="2770410" y="3672422"/>
            <a:ext cx="869124" cy="276999"/>
          </a:xfrm>
          <a:prstGeom prst="rect">
            <a:avLst/>
          </a:prstGeom>
          <a:noFill/>
        </p:spPr>
        <p:txBody>
          <a:bodyPr wrap="square" rtlCol="0" anchor="ctr">
            <a:spAutoFit/>
          </a:bodyPr>
          <a:lstStyle/>
          <a:p>
            <a:pPr algn="ctr" fontAlgn="auto">
              <a:spcBef>
                <a:spcPts val="0"/>
              </a:spcBef>
              <a:spcAft>
                <a:spcPts val="0"/>
              </a:spcAft>
            </a:pPr>
            <a:r>
              <a:rPr lang="ja-JP" altLang="en-US" sz="1200" dirty="0">
                <a:latin typeface="Meiryo UI"/>
                <a:ea typeface="Meiryo UI"/>
              </a:rPr>
              <a:t>下降傾向</a:t>
            </a:r>
          </a:p>
        </p:txBody>
      </p:sp>
      <p:cxnSp>
        <p:nvCxnSpPr>
          <p:cNvPr id="38" name="直線矢印コネクタ 37">
            <a:extLst>
              <a:ext uri="{FF2B5EF4-FFF2-40B4-BE49-F238E27FC236}">
                <a16:creationId xmlns:a16="http://schemas.microsoft.com/office/drawing/2014/main" id="{3EDDB551-0F56-1F84-6727-D2768D0EE06E}"/>
              </a:ext>
            </a:extLst>
          </p:cNvPr>
          <p:cNvCxnSpPr>
            <a:cxnSpLocks/>
          </p:cNvCxnSpPr>
          <p:nvPr/>
        </p:nvCxnSpPr>
        <p:spPr>
          <a:xfrm flipV="1">
            <a:off x="1899819" y="5767357"/>
            <a:ext cx="2119731" cy="162802"/>
          </a:xfrm>
          <a:prstGeom prst="straightConnector1">
            <a:avLst/>
          </a:prstGeom>
          <a:ln w="1905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2E5BA27-9452-C14B-829C-C8DE2EEC1F06}"/>
              </a:ext>
            </a:extLst>
          </p:cNvPr>
          <p:cNvSpPr txBox="1"/>
          <p:nvPr/>
        </p:nvSpPr>
        <p:spPr>
          <a:xfrm>
            <a:off x="3106242" y="5822365"/>
            <a:ext cx="869124" cy="276999"/>
          </a:xfrm>
          <a:prstGeom prst="rect">
            <a:avLst/>
          </a:prstGeom>
          <a:noFill/>
        </p:spPr>
        <p:txBody>
          <a:bodyPr wrap="square" rtlCol="0" anchor="ctr">
            <a:spAutoFit/>
          </a:bodyPr>
          <a:lstStyle/>
          <a:p>
            <a:pPr algn="ctr" fontAlgn="auto">
              <a:spcBef>
                <a:spcPts val="0"/>
              </a:spcBef>
              <a:spcAft>
                <a:spcPts val="0"/>
              </a:spcAft>
            </a:pPr>
            <a:r>
              <a:rPr lang="ja-JP" altLang="en-US" sz="1200">
                <a:latin typeface="Meiryo UI"/>
                <a:ea typeface="Meiryo UI"/>
              </a:rPr>
              <a:t>上昇傾向</a:t>
            </a:r>
          </a:p>
        </p:txBody>
      </p:sp>
      <p:cxnSp>
        <p:nvCxnSpPr>
          <p:cNvPr id="42" name="直線矢印コネクタ 41">
            <a:extLst>
              <a:ext uri="{FF2B5EF4-FFF2-40B4-BE49-F238E27FC236}">
                <a16:creationId xmlns:a16="http://schemas.microsoft.com/office/drawing/2014/main" id="{B9498310-8F15-E006-F516-7034173CFE6F}"/>
              </a:ext>
            </a:extLst>
          </p:cNvPr>
          <p:cNvCxnSpPr>
            <a:cxnSpLocks/>
          </p:cNvCxnSpPr>
          <p:nvPr/>
        </p:nvCxnSpPr>
        <p:spPr>
          <a:xfrm>
            <a:off x="1952454" y="3916056"/>
            <a:ext cx="2067096" cy="22975"/>
          </a:xfrm>
          <a:prstGeom prst="straightConnector1">
            <a:avLst/>
          </a:prstGeom>
          <a:ln w="1905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矢印: 五方向 2">
            <a:extLst>
              <a:ext uri="{FF2B5EF4-FFF2-40B4-BE49-F238E27FC236}">
                <a16:creationId xmlns:a16="http://schemas.microsoft.com/office/drawing/2014/main" id="{35E18A71-8A3D-FEFE-9666-7DAAA325F533}"/>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5AE78CA6-BA36-F35A-029B-8512889E2A31}"/>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191043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17</a:t>
            </a:fld>
            <a:endParaRPr lang="ja-JP" altLang="en-US">
              <a:solidFill>
                <a:prstClr val="black"/>
              </a:solidFill>
            </a:endParaRP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t>職業ミスマッチの状況から、地域における雇用の需給に乖離のある職業を把握します。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7"/>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solidFill>
                  <a:schemeClr val="tx1"/>
                </a:solidFill>
                <a:latin typeface="Meiryo UI"/>
                <a:ea typeface="Meiryo UI"/>
              </a:rPr>
              <a:t>職業ミスマッチの状況を分析することで、地域において供給が足りていない職業や、需要が溢れている職業を把握する。</a:t>
            </a:r>
            <a:endParaRPr kumimoji="0" lang="en-US" altLang="ja-JP" sz="1600" b="1" i="0" u="none" kern="0" cap="none" spc="0" normalizeH="0" baseline="0" noProof="0">
              <a:ln>
                <a:noFill/>
              </a:ln>
              <a:solidFill>
                <a:schemeClr val="tx1"/>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kern="0" cap="none" spc="0" normalizeH="0" baseline="0" noProof="0">
                <a:ln>
                  <a:noFill/>
                </a:ln>
                <a:solidFill>
                  <a:schemeClr val="tx1"/>
                </a:solidFill>
                <a:effectLst/>
                <a:uLnTx/>
                <a:uFillTx/>
                <a:latin typeface="Meiryo UI"/>
                <a:ea typeface="Meiryo UI"/>
                <a:cs typeface="+mn-cs"/>
              </a:rPr>
              <a:t>（分析結果の例）</a:t>
            </a:r>
            <a:endParaRPr kumimoji="0" lang="en-US" altLang="ja-JP" sz="1200" b="0" i="0" u="none" kern="0" cap="none" spc="0" normalizeH="0" baseline="0" noProof="0">
              <a:ln>
                <a:noFill/>
              </a:ln>
              <a:solidFill>
                <a:schemeClr val="tx1"/>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solidFill>
                  <a:schemeClr val="tx1"/>
                </a:solidFill>
                <a:latin typeface="Meiryo UI"/>
                <a:ea typeface="Meiryo UI"/>
              </a:rPr>
              <a:t>サービスの職業での職業求人・求職のミスマッチが大きく、経年で見ても改善の傾向が見られない。</a:t>
            </a:r>
            <a:endParaRPr kumimoji="0" lang="en-US" altLang="ja-JP" sz="1200" b="0" i="0" u="none" kern="0" cap="none" spc="0" normalizeH="0" baseline="0" noProof="0">
              <a:ln>
                <a:noFill/>
              </a:ln>
              <a:solidFill>
                <a:schemeClr val="tx1"/>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i="0" u="sng" strike="noStrike" kern="0" cap="none" spc="0" normalizeH="0" baseline="0" noProof="0" dirty="0">
                <a:ln>
                  <a:noFill/>
                </a:ln>
                <a:solidFill>
                  <a:srgbClr val="0070C0"/>
                </a:solidFill>
                <a:effectLst/>
                <a:uLnTx/>
                <a:uFillTx/>
                <a:latin typeface="Meiryo UI"/>
                <a:ea typeface="Meiryo UI"/>
                <a:hlinkClick r:id="rId2"/>
              </a:rPr>
              <a:t>RESAS </a:t>
            </a:r>
            <a:r>
              <a:rPr kumimoji="0" lang="ja-JP" altLang="en-US" sz="1400" b="1" u="sng" kern="0" dirty="0">
                <a:solidFill>
                  <a:srgbClr val="0070C0"/>
                </a:solidFill>
                <a:latin typeface="Meiryo UI"/>
                <a:ea typeface="Meiryo UI"/>
                <a:hlinkClick r:id="rId2"/>
              </a:rPr>
              <a:t>産業構造</a:t>
            </a:r>
            <a:r>
              <a:rPr kumimoji="0" lang="ja-JP" altLang="en-US" sz="1400" b="1" i="0" u="sng" strike="noStrike" kern="0" cap="none" spc="0" normalizeH="0" baseline="0" noProof="0" dirty="0">
                <a:ln>
                  <a:noFill/>
                </a:ln>
                <a:solidFill>
                  <a:srgbClr val="0070C0"/>
                </a:solidFill>
                <a:effectLst/>
                <a:uLnTx/>
                <a:uFillTx/>
                <a:latin typeface="Meiryo UI"/>
                <a:ea typeface="Meiryo UI"/>
                <a:hlinkClick r:id="rId2"/>
              </a:rPr>
              <a:t>マップ＞雇用＞求人・求職者構造分析</a:t>
            </a:r>
            <a:endParaRPr kumimoji="0" lang="ja-JP" altLang="en-US" sz="1400" b="1" i="0" u="sng" strike="noStrike" kern="0" cap="none" spc="0" normalizeH="0" baseline="0" noProof="0" dirty="0">
              <a:ln>
                <a:noFill/>
              </a:ln>
              <a:solidFill>
                <a:srgbClr val="0070C0"/>
              </a:solidFill>
              <a:effectLst/>
              <a:uLnTx/>
              <a:uFillTx/>
              <a:latin typeface="Meiryo UI"/>
              <a:ea typeface="Meiryo UI"/>
              <a:cs typeface="+mn-cs"/>
            </a:endParaRPr>
          </a:p>
        </p:txBody>
      </p:sp>
      <p:sp>
        <p:nvSpPr>
          <p:cNvPr id="28" name="正方形/長方形 27">
            <a:extLst>
              <a:ext uri="{FF2B5EF4-FFF2-40B4-BE49-F238E27FC236}">
                <a16:creationId xmlns:a16="http://schemas.microsoft.com/office/drawing/2014/main" id="{83935B10-A374-984E-5945-AD400E496F4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再就職・転職</a:t>
            </a:r>
          </a:p>
        </p:txBody>
      </p:sp>
      <p:pic>
        <p:nvPicPr>
          <p:cNvPr id="4" name="図 3">
            <a:extLst>
              <a:ext uri="{FF2B5EF4-FFF2-40B4-BE49-F238E27FC236}">
                <a16:creationId xmlns:a16="http://schemas.microsoft.com/office/drawing/2014/main" id="{E4767174-2F0E-4032-A1B8-5B7DA425AFB6}"/>
              </a:ext>
            </a:extLst>
          </p:cNvPr>
          <p:cNvPicPr>
            <a:picLocks noChangeAspect="1"/>
          </p:cNvPicPr>
          <p:nvPr/>
        </p:nvPicPr>
        <p:blipFill>
          <a:blip r:embed="rId3"/>
          <a:stretch>
            <a:fillRect/>
          </a:stretch>
        </p:blipFill>
        <p:spPr>
          <a:xfrm>
            <a:off x="558800" y="2669450"/>
            <a:ext cx="4572000" cy="3151829"/>
          </a:xfrm>
          <a:prstGeom prst="rect">
            <a:avLst/>
          </a:prstGeom>
          <a:ln>
            <a:solidFill>
              <a:schemeClr val="bg1">
                <a:lumMod val="50000"/>
              </a:schemeClr>
            </a:solidFill>
          </a:ln>
        </p:spPr>
      </p:pic>
      <p:sp>
        <p:nvSpPr>
          <p:cNvPr id="7" name="テキスト ボックス 6">
            <a:extLst>
              <a:ext uri="{FF2B5EF4-FFF2-40B4-BE49-F238E27FC236}">
                <a16:creationId xmlns:a16="http://schemas.microsoft.com/office/drawing/2014/main" id="{4A53193B-317A-1EBF-8456-D8B5984F7670}"/>
              </a:ext>
            </a:extLst>
          </p:cNvPr>
          <p:cNvSpPr txBox="1"/>
          <p:nvPr/>
        </p:nvSpPr>
        <p:spPr>
          <a:xfrm>
            <a:off x="605548" y="204972"/>
            <a:ext cx="9496510"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「再就職・転職のためのスキルアップがしたい」の注力課題特定にむけた分析</a:t>
            </a:r>
          </a:p>
        </p:txBody>
      </p:sp>
      <p:sp>
        <p:nvSpPr>
          <p:cNvPr id="8" name="正方形/長方形 24">
            <a:extLst>
              <a:ext uri="{FF2B5EF4-FFF2-40B4-BE49-F238E27FC236}">
                <a16:creationId xmlns:a16="http://schemas.microsoft.com/office/drawing/2014/main" id="{0C211DEA-CC8D-2D79-666E-F5125B2F579D}"/>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有効求職者数とは、ハローワークにおいて受付をした求職者の数のこと。</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有効求人数とは、ハローワークにおいて受付をした求人数のこと。</a:t>
            </a:r>
            <a:endParaRPr kumimoji="0" lang="en-US" altLang="ja-JP" sz="1200" kern="0">
              <a:solidFill>
                <a:srgbClr val="2E2E38"/>
              </a:solidFill>
              <a:latin typeface="Meiryo UI"/>
              <a:ea typeface="Meiryo UI"/>
            </a:endParaRPr>
          </a:p>
        </p:txBody>
      </p:sp>
      <p:sp>
        <p:nvSpPr>
          <p:cNvPr id="9" name="正方形/長方形 24">
            <a:extLst>
              <a:ext uri="{FF2B5EF4-FFF2-40B4-BE49-F238E27FC236}">
                <a16:creationId xmlns:a16="http://schemas.microsoft.com/office/drawing/2014/main" id="{2C73DC18-A88C-2CCD-B51F-E01FF1787C9B}"/>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11" name="テキスト ボックス 10">
            <a:extLst>
              <a:ext uri="{FF2B5EF4-FFF2-40B4-BE49-F238E27FC236}">
                <a16:creationId xmlns:a16="http://schemas.microsoft.com/office/drawing/2014/main" id="{1D9E2799-F608-9A17-6BEE-AEC2447D7F03}"/>
              </a:ext>
            </a:extLst>
          </p:cNvPr>
          <p:cNvSpPr txBox="1"/>
          <p:nvPr/>
        </p:nvSpPr>
        <p:spPr>
          <a:xfrm>
            <a:off x="773197" y="3749224"/>
            <a:ext cx="1539705" cy="276999"/>
          </a:xfrm>
          <a:prstGeom prst="rect">
            <a:avLst/>
          </a:prstGeom>
          <a:noFill/>
        </p:spPr>
        <p:txBody>
          <a:bodyPr wrap="square" rtlCol="0" anchor="ctr">
            <a:spAutoFit/>
          </a:bodyPr>
          <a:lstStyle/>
          <a:p>
            <a:pPr algn="ctr" fontAlgn="auto">
              <a:spcBef>
                <a:spcPts val="0"/>
              </a:spcBef>
              <a:spcAft>
                <a:spcPts val="0"/>
              </a:spcAft>
            </a:pPr>
            <a:r>
              <a:rPr lang="ja-JP" altLang="en-US" sz="1200">
                <a:latin typeface="Meiryo UI"/>
                <a:ea typeface="Meiryo UI"/>
              </a:rPr>
              <a:t>求人が超過</a:t>
            </a:r>
          </a:p>
        </p:txBody>
      </p:sp>
      <p:sp>
        <p:nvSpPr>
          <p:cNvPr id="15" name="テキスト ボックス 14">
            <a:extLst>
              <a:ext uri="{FF2B5EF4-FFF2-40B4-BE49-F238E27FC236}">
                <a16:creationId xmlns:a16="http://schemas.microsoft.com/office/drawing/2014/main" id="{E1B071EF-55E7-8AFF-EA8B-4A335BBADE25}"/>
              </a:ext>
            </a:extLst>
          </p:cNvPr>
          <p:cNvSpPr txBox="1"/>
          <p:nvPr/>
        </p:nvSpPr>
        <p:spPr>
          <a:xfrm>
            <a:off x="3743755" y="3749223"/>
            <a:ext cx="1272484" cy="276999"/>
          </a:xfrm>
          <a:prstGeom prst="rect">
            <a:avLst/>
          </a:prstGeom>
          <a:noFill/>
        </p:spPr>
        <p:txBody>
          <a:bodyPr wrap="square" rtlCol="0" anchor="ctr">
            <a:spAutoFit/>
          </a:bodyPr>
          <a:lstStyle/>
          <a:p>
            <a:pPr algn="ctr" fontAlgn="auto">
              <a:spcBef>
                <a:spcPts val="0"/>
              </a:spcBef>
              <a:spcAft>
                <a:spcPts val="0"/>
              </a:spcAft>
            </a:pPr>
            <a:r>
              <a:rPr lang="ja-JP" altLang="en-US" sz="1200">
                <a:latin typeface="Meiryo UI"/>
                <a:ea typeface="Meiryo UI"/>
              </a:rPr>
              <a:t>求職が超過</a:t>
            </a:r>
          </a:p>
        </p:txBody>
      </p:sp>
      <p:sp>
        <p:nvSpPr>
          <p:cNvPr id="3" name="矢印: 五方向 2">
            <a:extLst>
              <a:ext uri="{FF2B5EF4-FFF2-40B4-BE49-F238E27FC236}">
                <a16:creationId xmlns:a16="http://schemas.microsoft.com/office/drawing/2014/main" id="{B948A0B6-E82E-65D5-08F2-B4524E7F0457}"/>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10" name="矢印: 五方向 9">
            <a:extLst>
              <a:ext uri="{FF2B5EF4-FFF2-40B4-BE49-F238E27FC236}">
                <a16:creationId xmlns:a16="http://schemas.microsoft.com/office/drawing/2014/main" id="{CE079143-99C3-D587-DDF0-CE1F775DEDE7}"/>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63420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18</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39872"/>
            <a:ext cx="7011856" cy="823302"/>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「売上減で資金繰りが厳しい」の</a:t>
            </a:r>
            <a:br>
              <a:rPr lang="en-US" altLang="ja-JP"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注力課題特定にむけた分析の観点と活用可能なデータ</a:t>
            </a:r>
          </a:p>
        </p:txBody>
      </p:sp>
      <p:sp>
        <p:nvSpPr>
          <p:cNvPr id="8" name="Text Placeholder 7">
            <a:extLst>
              <a:ext uri="{FF2B5EF4-FFF2-40B4-BE49-F238E27FC236}">
                <a16:creationId xmlns:a16="http://schemas.microsoft.com/office/drawing/2014/main" id="{DBC15A36-3226-4254-88A5-FFF390BCF0BF}"/>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支援対象と支援制度の側面から分析を行う</a:t>
            </a:r>
            <a:r>
              <a:rPr lang="ja-JP" altLang="en-US" sz="1511"/>
              <a:t>こと</a:t>
            </a:r>
            <a:r>
              <a:rPr lang="ja-JP" altLang="en-US" sz="1511">
                <a:solidFill>
                  <a:prstClr val="black"/>
                </a:solidFill>
              </a:rPr>
              <a:t>が有効です。</a:t>
            </a:r>
          </a:p>
        </p:txBody>
      </p:sp>
      <p:sp>
        <p:nvSpPr>
          <p:cNvPr id="20" name="正方形/長方形 19">
            <a:extLst>
              <a:ext uri="{FF2B5EF4-FFF2-40B4-BE49-F238E27FC236}">
                <a16:creationId xmlns:a16="http://schemas.microsoft.com/office/drawing/2014/main" id="{6D7BA156-E303-4EFB-A6C4-6DEBCD620AC4}"/>
              </a:ext>
            </a:extLst>
          </p:cNvPr>
          <p:cNvSpPr/>
          <p:nvPr/>
        </p:nvSpPr>
        <p:spPr>
          <a:xfrm>
            <a:off x="574504" y="4482433"/>
            <a:ext cx="920921" cy="2472818"/>
          </a:xfrm>
          <a:prstGeom prst="rect">
            <a:avLst/>
          </a:prstGeom>
          <a:solidFill>
            <a:srgbClr val="687A70"/>
          </a:solidFill>
          <a:ln>
            <a:noFill/>
          </a:ln>
        </p:spPr>
        <p:txBody>
          <a:bodyPr wrap="none" rtlCol="0" anchor="ctr">
            <a:noAutofit/>
          </a:bodyPr>
          <a:lstStyle/>
          <a:p>
            <a:pPr algn="ctr" fontAlgn="auto">
              <a:spcBef>
                <a:spcPts val="0"/>
              </a:spcBef>
              <a:spcAft>
                <a:spcPts val="0"/>
              </a:spcAft>
            </a:pPr>
            <a:r>
              <a:rPr kumimoji="0" lang="ja-JP" altLang="en-US" sz="1400" b="1" kern="0">
                <a:solidFill>
                  <a:schemeClr val="bg1"/>
                </a:solidFill>
                <a:latin typeface="Meiryo UI" panose="020B0604030504040204" pitchFamily="50" charset="-128"/>
                <a:ea typeface="Meiryo UI" panose="020B0604030504040204" pitchFamily="50" charset="-128"/>
              </a:rPr>
              <a:t>支援制度</a:t>
            </a:r>
            <a:br>
              <a:rPr kumimoji="0" lang="ja-JP" altLang="en-US" sz="1400" b="1" kern="0">
                <a:solidFill>
                  <a:schemeClr val="bg1"/>
                </a:solidFill>
                <a:latin typeface="Meiryo UI" panose="020B0604030504040204" pitchFamily="50" charset="-128"/>
                <a:ea typeface="Meiryo UI" panose="020B0604030504040204" pitchFamily="50" charset="-128"/>
              </a:rPr>
            </a:br>
            <a:r>
              <a:rPr kumimoji="0" lang="ja-JP" altLang="en-US" sz="1400" b="1" kern="0">
                <a:solidFill>
                  <a:schemeClr val="bg1"/>
                </a:solidFill>
                <a:latin typeface="Meiryo UI" panose="020B0604030504040204" pitchFamily="50" charset="-128"/>
                <a:ea typeface="Meiryo UI" panose="020B0604030504040204" pitchFamily="50" charset="-128"/>
              </a:rPr>
              <a:t>の検討</a:t>
            </a:r>
          </a:p>
        </p:txBody>
      </p:sp>
      <p:grpSp>
        <p:nvGrpSpPr>
          <p:cNvPr id="14" name="グループ化 13">
            <a:extLst>
              <a:ext uri="{FF2B5EF4-FFF2-40B4-BE49-F238E27FC236}">
                <a16:creationId xmlns:a16="http://schemas.microsoft.com/office/drawing/2014/main" id="{94101843-3835-48B1-B586-F3E7DFBA9B7B}"/>
              </a:ext>
            </a:extLst>
          </p:cNvPr>
          <p:cNvGrpSpPr/>
          <p:nvPr/>
        </p:nvGrpSpPr>
        <p:grpSpPr>
          <a:xfrm>
            <a:off x="3365774" y="1614415"/>
            <a:ext cx="4258098" cy="253916"/>
            <a:chOff x="2422759" y="1566080"/>
            <a:chExt cx="1730952" cy="253916"/>
          </a:xfrm>
        </p:grpSpPr>
        <p:cxnSp>
          <p:nvCxnSpPr>
            <p:cNvPr id="15" name="直線矢印コネクタ 14">
              <a:extLst>
                <a:ext uri="{FF2B5EF4-FFF2-40B4-BE49-F238E27FC236}">
                  <a16:creationId xmlns:a16="http://schemas.microsoft.com/office/drawing/2014/main" id="{1F5505B0-F1EE-40E0-BA32-C120BBD304D3}"/>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88D3F1E-334E-4750-AE89-40A32D052F8E}"/>
                </a:ext>
              </a:extLst>
            </p:cNvPr>
            <p:cNvSpPr txBox="1"/>
            <p:nvPr/>
          </p:nvSpPr>
          <p:spPr>
            <a:xfrm>
              <a:off x="2959479" y="1566080"/>
              <a:ext cx="657523" cy="253916"/>
            </a:xfrm>
            <a:prstGeom prst="rect">
              <a:avLst/>
            </a:prstGeom>
            <a:solidFill>
              <a:schemeClr val="bg1"/>
            </a:solidFill>
          </p:spPr>
          <p:txBody>
            <a:bodyPr wrap="squar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lang="ja-JP" altLang="en-US" sz="1400" b="1" kern="0">
                  <a:latin typeface="Meiryo UI" panose="020B0604030504040204" pitchFamily="50" charset="-128"/>
                  <a:ea typeface="Meiryo UI" panose="020B0604030504040204" pitchFamily="50" charset="-128"/>
                  <a:cs typeface="Arial"/>
                  <a:sym typeface="Arial"/>
                </a:rPr>
                <a:t>具体的な問いの例</a:t>
              </a:r>
              <a:endPar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grpSp>
      <p:cxnSp>
        <p:nvCxnSpPr>
          <p:cNvPr id="48" name="直線コネクタ 47">
            <a:extLst>
              <a:ext uri="{FF2B5EF4-FFF2-40B4-BE49-F238E27FC236}">
                <a16:creationId xmlns:a16="http://schemas.microsoft.com/office/drawing/2014/main" id="{27B34D39-84BF-4811-A600-00A27745D1CF}"/>
              </a:ext>
            </a:extLst>
          </p:cNvPr>
          <p:cNvCxnSpPr>
            <a:cxnSpLocks/>
          </p:cNvCxnSpPr>
          <p:nvPr/>
        </p:nvCxnSpPr>
        <p:spPr>
          <a:xfrm flipV="1">
            <a:off x="1600419" y="5704692"/>
            <a:ext cx="8470173" cy="2830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1FB6ADED-2121-4BEB-8EFD-B4CBAE0F30ED}"/>
              </a:ext>
            </a:extLst>
          </p:cNvPr>
          <p:cNvSpPr/>
          <p:nvPr/>
        </p:nvSpPr>
        <p:spPr>
          <a:xfrm>
            <a:off x="574504" y="1974528"/>
            <a:ext cx="920921" cy="2433831"/>
          </a:xfrm>
          <a:prstGeom prst="rect">
            <a:avLst/>
          </a:prstGeom>
          <a:solidFill>
            <a:srgbClr val="687A70"/>
          </a:solidFill>
          <a:ln>
            <a:noFill/>
          </a:ln>
        </p:spPr>
        <p:txBody>
          <a:bodyPr wrap="none" rtlCol="0" anchor="ctr">
            <a:noAutofit/>
          </a:bodyPr>
          <a:lstStyle/>
          <a:p>
            <a:pPr algn="ctr" fontAlgn="auto">
              <a:spcBef>
                <a:spcPts val="0"/>
              </a:spcBef>
              <a:spcAft>
                <a:spcPts val="0"/>
              </a:spcAft>
            </a:pPr>
            <a:r>
              <a:rPr kumimoji="0" lang="ja-JP" altLang="en-US" sz="1400" b="1" kern="0">
                <a:solidFill>
                  <a:schemeClr val="bg1"/>
                </a:solidFill>
                <a:latin typeface="Meiryo UI" panose="020B0604030504040204" pitchFamily="50" charset="-128"/>
                <a:ea typeface="Meiryo UI" panose="020B0604030504040204" pitchFamily="50" charset="-128"/>
              </a:rPr>
              <a:t>支援対象</a:t>
            </a:r>
            <a:br>
              <a:rPr kumimoji="0" lang="ja-JP" altLang="en-US" sz="1400" b="1" kern="0">
                <a:solidFill>
                  <a:schemeClr val="bg1"/>
                </a:solidFill>
                <a:latin typeface="Meiryo UI" panose="020B0604030504040204" pitchFamily="50" charset="-128"/>
                <a:ea typeface="Meiryo UI" panose="020B0604030504040204" pitchFamily="50" charset="-128"/>
              </a:rPr>
            </a:br>
            <a:r>
              <a:rPr kumimoji="0" lang="ja-JP" altLang="en-US" sz="1400" b="1" kern="0">
                <a:solidFill>
                  <a:schemeClr val="bg1"/>
                </a:solidFill>
                <a:latin typeface="Meiryo UI" panose="020B0604030504040204" pitchFamily="50" charset="-128"/>
                <a:ea typeface="Meiryo UI" panose="020B0604030504040204" pitchFamily="50" charset="-128"/>
              </a:rPr>
              <a:t>の検討</a:t>
            </a:r>
          </a:p>
        </p:txBody>
      </p:sp>
      <p:grpSp>
        <p:nvGrpSpPr>
          <p:cNvPr id="54" name="グループ化 53">
            <a:extLst>
              <a:ext uri="{FF2B5EF4-FFF2-40B4-BE49-F238E27FC236}">
                <a16:creationId xmlns:a16="http://schemas.microsoft.com/office/drawing/2014/main" id="{5B8ED766-D427-4B83-881B-30F159A3687B}"/>
              </a:ext>
            </a:extLst>
          </p:cNvPr>
          <p:cNvGrpSpPr/>
          <p:nvPr/>
        </p:nvGrpSpPr>
        <p:grpSpPr>
          <a:xfrm>
            <a:off x="1583115" y="1614415"/>
            <a:ext cx="1694969" cy="253916"/>
            <a:chOff x="2422759" y="1566080"/>
            <a:chExt cx="1730952" cy="253916"/>
          </a:xfrm>
        </p:grpSpPr>
        <p:cxnSp>
          <p:nvCxnSpPr>
            <p:cNvPr id="55" name="直線矢印コネクタ 54">
              <a:extLst>
                <a:ext uri="{FF2B5EF4-FFF2-40B4-BE49-F238E27FC236}">
                  <a16:creationId xmlns:a16="http://schemas.microsoft.com/office/drawing/2014/main" id="{77A57801-682F-4EEB-9EED-A0F78B5FDF13}"/>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1FB91CB3-9388-4466-9160-EAD4DE26B8FE}"/>
                </a:ext>
              </a:extLst>
            </p:cNvPr>
            <p:cNvSpPr txBox="1"/>
            <p:nvPr/>
          </p:nvSpPr>
          <p:spPr>
            <a:xfrm>
              <a:off x="2806901" y="1566080"/>
              <a:ext cx="962679"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検討の切り口</a:t>
              </a:r>
            </a:p>
          </p:txBody>
        </p:sp>
      </p:grpSp>
      <p:grpSp>
        <p:nvGrpSpPr>
          <p:cNvPr id="9" name="グループ化 8">
            <a:extLst>
              <a:ext uri="{FF2B5EF4-FFF2-40B4-BE49-F238E27FC236}">
                <a16:creationId xmlns:a16="http://schemas.microsoft.com/office/drawing/2014/main" id="{C3756667-5FDD-47CB-9B95-D2AACCF039FB}"/>
              </a:ext>
            </a:extLst>
          </p:cNvPr>
          <p:cNvGrpSpPr/>
          <p:nvPr/>
        </p:nvGrpSpPr>
        <p:grpSpPr>
          <a:xfrm>
            <a:off x="574504" y="1614415"/>
            <a:ext cx="920921" cy="253916"/>
            <a:chOff x="574503" y="1520360"/>
            <a:chExt cx="1730952" cy="253916"/>
          </a:xfrm>
        </p:grpSpPr>
        <p:cxnSp>
          <p:nvCxnSpPr>
            <p:cNvPr id="10" name="直線矢印コネクタ 9">
              <a:extLst>
                <a:ext uri="{FF2B5EF4-FFF2-40B4-BE49-F238E27FC236}">
                  <a16:creationId xmlns:a16="http://schemas.microsoft.com/office/drawing/2014/main" id="{FDC5BCA3-95EC-46BD-94BE-942DDF1294C0}"/>
                </a:ext>
              </a:extLst>
            </p:cNvPr>
            <p:cNvCxnSpPr>
              <a:cxnSpLocks/>
            </p:cNvCxnSpPr>
            <p:nvPr/>
          </p:nvCxnSpPr>
          <p:spPr>
            <a:xfrm>
              <a:off x="574503" y="164731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5D5676B-718B-4E6F-AF62-97331286215C}"/>
                </a:ext>
              </a:extLst>
            </p:cNvPr>
            <p:cNvSpPr txBox="1"/>
            <p:nvPr/>
          </p:nvSpPr>
          <p:spPr>
            <a:xfrm>
              <a:off x="750218" y="1520360"/>
              <a:ext cx="1379531"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カテゴリ</a:t>
              </a:r>
            </a:p>
          </p:txBody>
        </p:sp>
      </p:grpSp>
      <p:grpSp>
        <p:nvGrpSpPr>
          <p:cNvPr id="57" name="グループ化 56">
            <a:extLst>
              <a:ext uri="{FF2B5EF4-FFF2-40B4-BE49-F238E27FC236}">
                <a16:creationId xmlns:a16="http://schemas.microsoft.com/office/drawing/2014/main" id="{2F94CD64-D7F1-4C4A-9524-374005A7A5A6}"/>
              </a:ext>
            </a:extLst>
          </p:cNvPr>
          <p:cNvGrpSpPr/>
          <p:nvPr/>
        </p:nvGrpSpPr>
        <p:grpSpPr>
          <a:xfrm>
            <a:off x="7711562" y="1614415"/>
            <a:ext cx="2359031" cy="253916"/>
            <a:chOff x="2422759" y="1566080"/>
            <a:chExt cx="1730952" cy="253916"/>
          </a:xfrm>
        </p:grpSpPr>
        <p:cxnSp>
          <p:nvCxnSpPr>
            <p:cNvPr id="58" name="直線矢印コネクタ 57">
              <a:extLst>
                <a:ext uri="{FF2B5EF4-FFF2-40B4-BE49-F238E27FC236}">
                  <a16:creationId xmlns:a16="http://schemas.microsoft.com/office/drawing/2014/main" id="{EFEFBD86-4EDE-4466-9062-8D42242DA439}"/>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E960C926-705E-4597-843A-C0C765E4E485}"/>
                </a:ext>
              </a:extLst>
            </p:cNvPr>
            <p:cNvSpPr txBox="1"/>
            <p:nvPr/>
          </p:nvSpPr>
          <p:spPr>
            <a:xfrm>
              <a:off x="2705820" y="1566080"/>
              <a:ext cx="1164842"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lang="ja-JP" altLang="en-US" sz="1400" b="1" kern="0">
                  <a:latin typeface="Meiryo UI" panose="020B0604030504040204" pitchFamily="50" charset="-128"/>
                  <a:ea typeface="Meiryo UI" panose="020B0604030504040204" pitchFamily="50" charset="-128"/>
                  <a:cs typeface="Arial"/>
                  <a:sym typeface="Arial"/>
                </a:rPr>
                <a:t>活用データ例</a:t>
              </a:r>
              <a:r>
                <a:rPr lang="en-US" altLang="ja-JP" sz="1400" b="1" kern="0" baseline="30000">
                  <a:latin typeface="Meiryo UI" panose="020B0604030504040204" pitchFamily="50" charset="-128"/>
                  <a:ea typeface="Meiryo UI" panose="020B0604030504040204" pitchFamily="50" charset="-128"/>
                  <a:cs typeface="Arial"/>
                  <a:sym typeface="Arial"/>
                </a:rPr>
                <a:t>1</a:t>
              </a:r>
              <a:r>
                <a:rPr lang="ja-JP" altLang="en-US" sz="1400" b="1" kern="0" baseline="30000">
                  <a:latin typeface="Meiryo UI" panose="020B0604030504040204" pitchFamily="50" charset="-128"/>
                  <a:ea typeface="Meiryo UI" panose="020B0604030504040204" pitchFamily="50" charset="-128"/>
                  <a:cs typeface="Arial"/>
                  <a:sym typeface="Arial"/>
                </a:rPr>
                <a:t>）</a:t>
              </a:r>
              <a:endParaRPr kumimoji="1" lang="ja-JP" altLang="en-US" sz="1400" b="1" i="0" u="none" strike="noStrike" kern="0" cap="none" spc="0" normalizeH="0" baseline="3000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grpSp>
      <p:sp>
        <p:nvSpPr>
          <p:cNvPr id="21" name="正方形/長方形 20">
            <a:extLst>
              <a:ext uri="{FF2B5EF4-FFF2-40B4-BE49-F238E27FC236}">
                <a16:creationId xmlns:a16="http://schemas.microsoft.com/office/drawing/2014/main" id="{EEF26FF8-8F41-4156-8A96-389CE72E5A48}"/>
              </a:ext>
            </a:extLst>
          </p:cNvPr>
          <p:cNvSpPr/>
          <p:nvPr/>
        </p:nvSpPr>
        <p:spPr>
          <a:xfrm>
            <a:off x="3365774" y="2605401"/>
            <a:ext cx="4258098" cy="552901"/>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solidFill>
                  <a:schemeClr val="tx1"/>
                </a:solidFill>
                <a:latin typeface="EYInterstate" panose="02000503020000020004" pitchFamily="2" charset="0"/>
                <a:ea typeface="Meiryo UI" panose="020B0604030504040204" pitchFamily="50" charset="-128"/>
              </a:rPr>
              <a:t>地域が得意としている産業における支援</a:t>
            </a:r>
            <a:r>
              <a:rPr lang="ja-JP" altLang="en-US" sz="1000">
                <a:solidFill>
                  <a:schemeClr val="tx1"/>
                </a:solidFill>
                <a:latin typeface="EYInterstate" panose="02000503020000020004" pitchFamily="2" charset="0"/>
                <a:ea typeface="Meiryo UI" panose="020B0604030504040204" pitchFamily="50" charset="-128"/>
              </a:rPr>
              <a:t>への</a:t>
            </a:r>
            <a:r>
              <a:rPr kumimoji="1" lang="ja-JP" altLang="en-US" sz="1000">
                <a:solidFill>
                  <a:schemeClr val="tx1"/>
                </a:solidFill>
                <a:latin typeface="EYInterstate" panose="02000503020000020004" pitchFamily="2" charset="0"/>
                <a:ea typeface="Meiryo UI" panose="020B0604030504040204" pitchFamily="50" charset="-128"/>
              </a:rPr>
              <a:t>ニーズは高いか</a:t>
            </a:r>
            <a:endParaRPr kumimoji="1" lang="en-US" altLang="ja-JP" sz="1000">
              <a:solidFill>
                <a:schemeClr val="tx1"/>
              </a:solidFill>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lang="ja-JP" altLang="en-US" sz="1000">
                <a:solidFill>
                  <a:schemeClr val="tx1"/>
                </a:solidFill>
                <a:latin typeface="EYInterstate" panose="02000503020000020004" pitchFamily="2" charset="0"/>
                <a:ea typeface="Meiryo UI" panose="020B0604030504040204" pitchFamily="50" charset="-128"/>
              </a:rPr>
              <a:t>地域が成長させようとしている産業</a:t>
            </a:r>
            <a:r>
              <a:rPr kumimoji="1" lang="ja-JP" altLang="en-US" sz="1000">
                <a:solidFill>
                  <a:schemeClr val="tx1"/>
                </a:solidFill>
                <a:latin typeface="EYInterstate" panose="02000503020000020004" pitchFamily="2" charset="0"/>
                <a:ea typeface="Meiryo UI" panose="020B0604030504040204" pitchFamily="50" charset="-128"/>
              </a:rPr>
              <a:t>における</a:t>
            </a:r>
            <a:r>
              <a:rPr lang="ja-JP" altLang="en-US" sz="1000">
                <a:solidFill>
                  <a:schemeClr val="tx1"/>
                </a:solidFill>
                <a:latin typeface="EYInterstate" panose="02000503020000020004" pitchFamily="2" charset="0"/>
                <a:ea typeface="Meiryo UI" panose="020B0604030504040204" pitchFamily="50" charset="-128"/>
              </a:rPr>
              <a:t>支援へのニーズは高いか</a:t>
            </a:r>
            <a:endParaRPr kumimoji="1" lang="ja-JP" altLang="en-US" sz="1000">
              <a:solidFill>
                <a:schemeClr val="tx1"/>
              </a:solidFill>
              <a:latin typeface="EYInterstate" panose="02000503020000020004" pitchFamily="2" charset="0"/>
              <a:ea typeface="Meiryo UI" panose="020B0604030504040204" pitchFamily="50" charset="-128"/>
            </a:endParaRPr>
          </a:p>
        </p:txBody>
      </p:sp>
      <p:sp>
        <p:nvSpPr>
          <p:cNvPr id="22" name="正方形/長方形 21">
            <a:extLst>
              <a:ext uri="{FF2B5EF4-FFF2-40B4-BE49-F238E27FC236}">
                <a16:creationId xmlns:a16="http://schemas.microsoft.com/office/drawing/2014/main" id="{AF014032-035D-4F93-8899-667A56DD15C2}"/>
              </a:ext>
            </a:extLst>
          </p:cNvPr>
          <p:cNvSpPr/>
          <p:nvPr/>
        </p:nvSpPr>
        <p:spPr>
          <a:xfrm>
            <a:off x="3365774" y="3236277"/>
            <a:ext cx="4258098" cy="552901"/>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直近で財務的健全性が悪化している企業にはどのような特徴／傾向があるか</a:t>
            </a:r>
          </a:p>
        </p:txBody>
      </p:sp>
      <p:sp>
        <p:nvSpPr>
          <p:cNvPr id="23" name="正方形/長方形 22">
            <a:extLst>
              <a:ext uri="{FF2B5EF4-FFF2-40B4-BE49-F238E27FC236}">
                <a16:creationId xmlns:a16="http://schemas.microsoft.com/office/drawing/2014/main" id="{58DC2134-C996-4B07-B0E9-14741E597E86}"/>
              </a:ext>
            </a:extLst>
          </p:cNvPr>
          <p:cNvSpPr/>
          <p:nvPr/>
        </p:nvSpPr>
        <p:spPr>
          <a:xfrm>
            <a:off x="3365774" y="3867152"/>
            <a:ext cx="4258098" cy="552901"/>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dirty="0">
                <a:solidFill>
                  <a:schemeClr val="tx1"/>
                </a:solidFill>
                <a:latin typeface="EYInterstate" panose="02000503020000020004" pitchFamily="2" charset="0"/>
                <a:ea typeface="Meiryo UI" panose="020B0604030504040204" pitchFamily="50" charset="-128"/>
              </a:rPr>
              <a:t>どの程度の企業が支援へのニーズを持っているか</a:t>
            </a:r>
            <a:endParaRPr kumimoji="1" lang="en-US" altLang="ja-JP" sz="1000" dirty="0">
              <a:solidFill>
                <a:schemeClr val="tx1"/>
              </a:solidFill>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kumimoji="1" lang="ja-JP" altLang="en-US" sz="1000" dirty="0">
                <a:solidFill>
                  <a:schemeClr val="tx1"/>
                </a:solidFill>
                <a:latin typeface="EYInterstate" panose="02000503020000020004" pitchFamily="2" charset="0"/>
                <a:ea typeface="Meiryo UI" panose="020B0604030504040204" pitchFamily="50" charset="-128"/>
              </a:rPr>
              <a:t>対象企業の企業規模や売上悪化の度合いは、地方公共団体からの支援により経営改善が期待できる程度のものか</a:t>
            </a:r>
            <a:endParaRPr kumimoji="1" lang="en-US" altLang="ja-JP" sz="1000" dirty="0">
              <a:solidFill>
                <a:schemeClr val="tx1"/>
              </a:solidFill>
              <a:latin typeface="EYInterstate" panose="02000503020000020004" pitchFamily="2" charset="0"/>
              <a:ea typeface="Meiryo UI" panose="020B0604030504040204" pitchFamily="50" charset="-128"/>
            </a:endParaRPr>
          </a:p>
        </p:txBody>
      </p:sp>
      <p:sp>
        <p:nvSpPr>
          <p:cNvPr id="24" name="正方形/長方形 23">
            <a:extLst>
              <a:ext uri="{FF2B5EF4-FFF2-40B4-BE49-F238E27FC236}">
                <a16:creationId xmlns:a16="http://schemas.microsoft.com/office/drawing/2014/main" id="{1E1A0D3B-AA4C-45C5-86D6-6C0942F37F3C}"/>
              </a:ext>
            </a:extLst>
          </p:cNvPr>
          <p:cNvSpPr/>
          <p:nvPr/>
        </p:nvSpPr>
        <p:spPr>
          <a:xfrm>
            <a:off x="3365774" y="4498028"/>
            <a:ext cx="4258098" cy="552901"/>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solidFill>
                  <a:schemeClr val="tx1"/>
                </a:solidFill>
                <a:latin typeface="EYInterstate" panose="02000503020000020004" pitchFamily="2" charset="0"/>
                <a:ea typeface="Meiryo UI" panose="020B0604030504040204" pitchFamily="50" charset="-128"/>
              </a:rPr>
              <a:t>企業の売上や原価率、生産性は</a:t>
            </a:r>
            <a:r>
              <a:rPr lang="ja-JP" altLang="en-US" sz="1000">
                <a:solidFill>
                  <a:schemeClr val="tx1"/>
                </a:solidFill>
                <a:latin typeface="EYInterstate" panose="02000503020000020004" pitchFamily="2" charset="0"/>
                <a:ea typeface="Meiryo UI" panose="020B0604030504040204" pitchFamily="50" charset="-128"/>
              </a:rPr>
              <a:t>どう変化</a:t>
            </a:r>
            <a:r>
              <a:rPr kumimoji="1" lang="ja-JP" altLang="en-US" sz="1000">
                <a:solidFill>
                  <a:schemeClr val="tx1"/>
                </a:solidFill>
                <a:latin typeface="EYInterstate" panose="02000503020000020004" pitchFamily="2" charset="0"/>
                <a:ea typeface="Meiryo UI" panose="020B0604030504040204" pitchFamily="50" charset="-128"/>
              </a:rPr>
              <a:t>しているか</a:t>
            </a:r>
            <a:endParaRPr kumimoji="1" lang="en-US" altLang="ja-JP" sz="1000">
              <a:solidFill>
                <a:schemeClr val="tx1"/>
              </a:solidFill>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lang="ja-JP" altLang="en-US" sz="1000">
                <a:solidFill>
                  <a:schemeClr val="tx1"/>
                </a:solidFill>
                <a:latin typeface="EYInterstate" panose="02000503020000020004" pitchFamily="2" charset="0"/>
                <a:ea typeface="Meiryo UI" panose="020B0604030504040204" pitchFamily="50" charset="-128"/>
              </a:rPr>
              <a:t>製品が売れ残り、在庫が積みあがっていないか</a:t>
            </a:r>
            <a:endParaRPr lang="en-US" altLang="ja-JP" sz="1000">
              <a:solidFill>
                <a:schemeClr val="tx1"/>
              </a:solidFill>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lang="ja-JP" altLang="en-US" sz="1000">
                <a:solidFill>
                  <a:schemeClr val="tx1"/>
                </a:solidFill>
                <a:latin typeface="EYInterstate" panose="02000503020000020004" pitchFamily="2" charset="0"/>
                <a:ea typeface="Meiryo UI" panose="020B0604030504040204" pitchFamily="50" charset="-128"/>
              </a:rPr>
              <a:t>交渉力が低下し、代金の支払いまでの期間や回収までの期間が延びていないか</a:t>
            </a:r>
            <a:endParaRPr lang="en-US" altLang="ja-JP" sz="1000" strike="sngStrike">
              <a:solidFill>
                <a:schemeClr val="tx1"/>
              </a:solidFill>
              <a:latin typeface="EYInterstate" panose="02000503020000020004" pitchFamily="2" charset="0"/>
              <a:ea typeface="Meiryo UI" panose="020B0604030504040204" pitchFamily="50" charset="-128"/>
            </a:endParaRPr>
          </a:p>
        </p:txBody>
      </p:sp>
      <p:sp>
        <p:nvSpPr>
          <p:cNvPr id="25" name="正方形/長方形 24">
            <a:extLst>
              <a:ext uri="{FF2B5EF4-FFF2-40B4-BE49-F238E27FC236}">
                <a16:creationId xmlns:a16="http://schemas.microsoft.com/office/drawing/2014/main" id="{4420F20C-2B5D-4B60-9D89-31E55288FB66}"/>
              </a:ext>
            </a:extLst>
          </p:cNvPr>
          <p:cNvSpPr/>
          <p:nvPr/>
        </p:nvSpPr>
        <p:spPr>
          <a:xfrm>
            <a:off x="3365774" y="1974526"/>
            <a:ext cx="4258098" cy="552901"/>
          </a:xfrm>
          <a:prstGeom prst="rect">
            <a:avLst/>
          </a:prstGeom>
          <a:noFill/>
        </p:spPr>
        <p:txBody>
          <a:bodyPr wrap="square" rtlCol="0" anchor="ctr">
            <a:noAutofit/>
          </a:bodyPr>
          <a:lstStyle/>
          <a:p>
            <a:pPr marL="106363" indent="-106363">
              <a:buFont typeface="EYInterstate" panose="02000503020000020004" pitchFamily="2" charset="0"/>
              <a:buChar char="•"/>
            </a:pPr>
            <a:r>
              <a:rPr lang="ja-JP" altLang="en-US" sz="1000">
                <a:latin typeface="EYInterstate" panose="02000503020000020004" pitchFamily="2" charset="0"/>
                <a:ea typeface="Meiryo UI" panose="020B0604030504040204" pitchFamily="50" charset="-128"/>
              </a:rPr>
              <a:t>どのような業種、企業規模の企業が支援を求めているか</a:t>
            </a:r>
            <a:endParaRPr lang="en-US" altLang="ja-JP" sz="1000">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支援を求めている企業は若い企業か老舗起業か。経営者の年齢の高低に傾向はあるか</a:t>
            </a:r>
          </a:p>
        </p:txBody>
      </p:sp>
      <p:sp>
        <p:nvSpPr>
          <p:cNvPr id="37" name="正方形/長方形 36">
            <a:extLst>
              <a:ext uri="{FF2B5EF4-FFF2-40B4-BE49-F238E27FC236}">
                <a16:creationId xmlns:a16="http://schemas.microsoft.com/office/drawing/2014/main" id="{AD8E5B09-6361-49BB-BF52-E66A6EC93634}"/>
              </a:ext>
            </a:extLst>
          </p:cNvPr>
          <p:cNvSpPr/>
          <p:nvPr/>
        </p:nvSpPr>
        <p:spPr>
          <a:xfrm>
            <a:off x="3365774" y="5128903"/>
            <a:ext cx="4258098" cy="552901"/>
          </a:xfrm>
          <a:prstGeom prst="rect">
            <a:avLst/>
          </a:prstGeom>
          <a:noFill/>
        </p:spPr>
        <p:txBody>
          <a:bodyPr wrap="square" rtlCol="0" anchor="ctr">
            <a:noAutofit/>
          </a:bodyPr>
          <a:lstStyle/>
          <a:p>
            <a:pPr marL="106363" indent="-106363">
              <a:buFont typeface="EYInterstate" panose="02000503020000020004" pitchFamily="2" charset="0"/>
              <a:buChar char="•"/>
            </a:pPr>
            <a:r>
              <a:rPr lang="ja-JP" altLang="en-US" sz="1000">
                <a:solidFill>
                  <a:schemeClr val="tx1"/>
                </a:solidFill>
                <a:latin typeface="EYInterstate" panose="02000503020000020004" pitchFamily="2" charset="0"/>
                <a:ea typeface="Meiryo UI" panose="020B0604030504040204" pitchFamily="50" charset="-128"/>
              </a:rPr>
              <a:t>過去に行った有効な支援策はどのような施策だったか</a:t>
            </a:r>
            <a:endParaRPr kumimoji="1" lang="en-US" altLang="ja-JP" sz="1000">
              <a:solidFill>
                <a:schemeClr val="tx1"/>
              </a:solidFill>
              <a:latin typeface="EYInterstate" panose="02000503020000020004" pitchFamily="2" charset="0"/>
              <a:ea typeface="Meiryo UI" panose="020B0604030504040204" pitchFamily="50" charset="-128"/>
            </a:endParaRPr>
          </a:p>
        </p:txBody>
      </p:sp>
      <p:sp>
        <p:nvSpPr>
          <p:cNvPr id="38" name="正方形/長方形 37">
            <a:extLst>
              <a:ext uri="{FF2B5EF4-FFF2-40B4-BE49-F238E27FC236}">
                <a16:creationId xmlns:a16="http://schemas.microsoft.com/office/drawing/2014/main" id="{544E7DF0-FB3C-4C52-A9FB-F49BF3DBC250}"/>
              </a:ext>
            </a:extLst>
          </p:cNvPr>
          <p:cNvSpPr/>
          <p:nvPr/>
        </p:nvSpPr>
        <p:spPr>
          <a:xfrm>
            <a:off x="3365774" y="5759777"/>
            <a:ext cx="4258098" cy="552901"/>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どのようなテーマでの支援が求められているか（販路開拓、</a:t>
            </a:r>
            <a:r>
              <a:rPr kumimoji="1" lang="en-US" altLang="ja-JP" sz="1000">
                <a:latin typeface="EYInterstate" panose="02000503020000020004" pitchFamily="2" charset="0"/>
                <a:ea typeface="Meiryo UI" panose="020B0604030504040204" pitchFamily="50" charset="-128"/>
              </a:rPr>
              <a:t>IT</a:t>
            </a:r>
            <a:r>
              <a:rPr kumimoji="1" lang="ja-JP" altLang="en-US" sz="1000">
                <a:latin typeface="EYInterstate" panose="02000503020000020004" pitchFamily="2" charset="0"/>
                <a:ea typeface="Meiryo UI" panose="020B0604030504040204" pitchFamily="50" charset="-128"/>
              </a:rPr>
              <a:t>、人材、設備投資　等）</a:t>
            </a:r>
          </a:p>
        </p:txBody>
      </p:sp>
      <p:sp>
        <p:nvSpPr>
          <p:cNvPr id="39" name="正方形/長方形 38">
            <a:extLst>
              <a:ext uri="{FF2B5EF4-FFF2-40B4-BE49-F238E27FC236}">
                <a16:creationId xmlns:a16="http://schemas.microsoft.com/office/drawing/2014/main" id="{470C3321-B64D-4059-B584-AFAED4BC1F81}"/>
              </a:ext>
            </a:extLst>
          </p:cNvPr>
          <p:cNvSpPr/>
          <p:nvPr/>
        </p:nvSpPr>
        <p:spPr>
          <a:xfrm>
            <a:off x="3365774" y="6390653"/>
            <a:ext cx="4258098" cy="552901"/>
          </a:xfrm>
          <a:prstGeom prst="rect">
            <a:avLst/>
          </a:prstGeom>
          <a:noFill/>
        </p:spPr>
        <p:txBody>
          <a:bodyPr wrap="square" rtlCol="0" anchor="ctr">
            <a:noAutofit/>
          </a:bodyPr>
          <a:lstStyle/>
          <a:p>
            <a:pPr marL="106363" indent="-106363">
              <a:buFont typeface="EYInterstate" panose="02000503020000020004" pitchFamily="2" charset="0"/>
              <a:buChar char="•"/>
            </a:pPr>
            <a:r>
              <a:rPr lang="ja-JP" altLang="en-US" sz="1000">
                <a:latin typeface="EYInterstate" panose="02000503020000020004" pitchFamily="2" charset="0"/>
                <a:ea typeface="Meiryo UI" panose="020B0604030504040204" pitchFamily="50" charset="-128"/>
              </a:rPr>
              <a:t>どのような方法での支援が求められているか（補助金、企業誘致、マッチング融資　など）</a:t>
            </a:r>
            <a:endParaRPr lang="en-US" altLang="ja-JP" sz="1000">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どのくらいの期間で支援を実施し、回復までの期間はどの程度見込むか</a:t>
            </a:r>
            <a:endParaRPr kumimoji="1" lang="en-US" altLang="ja-JP" sz="1000">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各企業が求める支援の規模はどの程度か</a:t>
            </a:r>
          </a:p>
        </p:txBody>
      </p:sp>
      <p:cxnSp>
        <p:nvCxnSpPr>
          <p:cNvPr id="43" name="直線コネクタ 42">
            <a:extLst>
              <a:ext uri="{FF2B5EF4-FFF2-40B4-BE49-F238E27FC236}">
                <a16:creationId xmlns:a16="http://schemas.microsoft.com/office/drawing/2014/main" id="{D40098CD-E35F-4D63-BDAD-7885C4B45BCE}"/>
              </a:ext>
            </a:extLst>
          </p:cNvPr>
          <p:cNvCxnSpPr>
            <a:cxnSpLocks/>
          </p:cNvCxnSpPr>
          <p:nvPr/>
        </p:nvCxnSpPr>
        <p:spPr>
          <a:xfrm>
            <a:off x="1600419" y="2564465"/>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1117709-E149-4FBB-9FEC-E8FB598E9807}"/>
              </a:ext>
            </a:extLst>
          </p:cNvPr>
          <p:cNvCxnSpPr>
            <a:cxnSpLocks/>
          </p:cNvCxnSpPr>
          <p:nvPr/>
        </p:nvCxnSpPr>
        <p:spPr>
          <a:xfrm>
            <a:off x="1600419" y="3191442"/>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480FE349-6E48-44FB-800C-86F1AB08AB4B}"/>
              </a:ext>
            </a:extLst>
          </p:cNvPr>
          <p:cNvCxnSpPr>
            <a:cxnSpLocks/>
          </p:cNvCxnSpPr>
          <p:nvPr/>
        </p:nvCxnSpPr>
        <p:spPr>
          <a:xfrm>
            <a:off x="1600419" y="3818418"/>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02E9E19-9EE7-477D-888B-8D53A819A2C1}"/>
              </a:ext>
            </a:extLst>
          </p:cNvPr>
          <p:cNvCxnSpPr>
            <a:cxnSpLocks/>
          </p:cNvCxnSpPr>
          <p:nvPr/>
        </p:nvCxnSpPr>
        <p:spPr>
          <a:xfrm>
            <a:off x="574502" y="4445395"/>
            <a:ext cx="949608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8B8B676-B31C-4803-BF07-A1E72AD0F4C4}"/>
              </a:ext>
            </a:extLst>
          </p:cNvPr>
          <p:cNvCxnSpPr>
            <a:cxnSpLocks/>
          </p:cNvCxnSpPr>
          <p:nvPr/>
        </p:nvCxnSpPr>
        <p:spPr>
          <a:xfrm>
            <a:off x="1600419" y="5072372"/>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484B1E3-B78B-4575-9219-5CAC354613E8}"/>
              </a:ext>
            </a:extLst>
          </p:cNvPr>
          <p:cNvCxnSpPr>
            <a:cxnSpLocks/>
          </p:cNvCxnSpPr>
          <p:nvPr/>
        </p:nvCxnSpPr>
        <p:spPr>
          <a:xfrm>
            <a:off x="1600419" y="6365312"/>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E8CBCF92-5873-44D1-900D-B056AFAF3E75}"/>
              </a:ext>
            </a:extLst>
          </p:cNvPr>
          <p:cNvSpPr/>
          <p:nvPr/>
        </p:nvSpPr>
        <p:spPr>
          <a:xfrm>
            <a:off x="1583115" y="2601503"/>
            <a:ext cx="1694969" cy="552901"/>
          </a:xfrm>
          <a:prstGeom prst="rect">
            <a:avLst/>
          </a:prstGeom>
          <a:noFill/>
        </p:spPr>
        <p:txBody>
          <a:bodyPr wrap="none" rtlCol="0" anchor="ctr">
            <a:noAutofit/>
          </a:bodyPr>
          <a:lstStyle/>
          <a:p>
            <a:r>
              <a:rPr kumimoji="1" lang="ja-JP" altLang="en-US" sz="1200" b="1" dirty="0">
                <a:latin typeface="Meiryo UI" panose="020B0604030504040204" pitchFamily="50" charset="-128"/>
                <a:ea typeface="Meiryo UI" panose="020B0604030504040204" pitchFamily="50" charset="-128"/>
              </a:rPr>
              <a:t>地域戦略との整合性の</a:t>
            </a:r>
            <a:br>
              <a:rPr kumimoji="1" lang="en-US" altLang="ja-JP" sz="1200" b="1" dirty="0">
                <a:latin typeface="Meiryo UI" panose="020B0604030504040204" pitchFamily="50" charset="-128"/>
                <a:ea typeface="Meiryo UI" panose="020B0604030504040204" pitchFamily="50" charset="-128"/>
              </a:rPr>
            </a:br>
            <a:r>
              <a:rPr kumimoji="1" lang="ja-JP" altLang="en-US" sz="1200" b="1" dirty="0">
                <a:latin typeface="Meiryo UI" panose="020B0604030504040204" pitchFamily="50" charset="-128"/>
                <a:ea typeface="Meiryo UI" panose="020B0604030504040204" pitchFamily="50" charset="-128"/>
              </a:rPr>
              <a:t>有無（</a:t>
            </a:r>
            <a:r>
              <a:rPr kumimoji="1" lang="en-US" altLang="ja-JP" sz="1200" b="1" dirty="0">
                <a:latin typeface="Meiryo UI" panose="020B0604030504040204" pitchFamily="50" charset="-128"/>
                <a:ea typeface="Meiryo UI" panose="020B0604030504040204" pitchFamily="50" charset="-128"/>
              </a:rPr>
              <a:t>What</a:t>
            </a:r>
            <a:r>
              <a:rPr kumimoji="1" lang="ja-JP" altLang="en-US" sz="1200" b="1" dirty="0">
                <a:latin typeface="Meiryo UI" panose="020B0604030504040204" pitchFamily="50" charset="-128"/>
                <a:ea typeface="Meiryo UI" panose="020B0604030504040204" pitchFamily="50" charset="-128"/>
              </a:rPr>
              <a:t>）</a:t>
            </a:r>
          </a:p>
        </p:txBody>
      </p:sp>
      <p:sp>
        <p:nvSpPr>
          <p:cNvPr id="28" name="正方形/長方形 27">
            <a:extLst>
              <a:ext uri="{FF2B5EF4-FFF2-40B4-BE49-F238E27FC236}">
                <a16:creationId xmlns:a16="http://schemas.microsoft.com/office/drawing/2014/main" id="{382C1538-147B-4FAE-A26F-30F640E673FE}"/>
              </a:ext>
            </a:extLst>
          </p:cNvPr>
          <p:cNvSpPr/>
          <p:nvPr/>
        </p:nvSpPr>
        <p:spPr>
          <a:xfrm>
            <a:off x="1583115" y="3228479"/>
            <a:ext cx="1694969" cy="552901"/>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支援の緊急性</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When</a:t>
            </a:r>
            <a:r>
              <a:rPr kumimoji="1" lang="ja-JP" altLang="en-US" sz="1200" b="1">
                <a:latin typeface="Meiryo UI" panose="020B0604030504040204" pitchFamily="50" charset="-128"/>
                <a:ea typeface="Meiryo UI" panose="020B0604030504040204" pitchFamily="50" charset="-128"/>
              </a:rPr>
              <a:t>）</a:t>
            </a:r>
          </a:p>
        </p:txBody>
      </p:sp>
      <p:grpSp>
        <p:nvGrpSpPr>
          <p:cNvPr id="75" name="グループ化 74">
            <a:extLst>
              <a:ext uri="{FF2B5EF4-FFF2-40B4-BE49-F238E27FC236}">
                <a16:creationId xmlns:a16="http://schemas.microsoft.com/office/drawing/2014/main" id="{F99CB35E-7920-16EA-B3F4-12C564A7CC13}"/>
              </a:ext>
            </a:extLst>
          </p:cNvPr>
          <p:cNvGrpSpPr/>
          <p:nvPr/>
        </p:nvGrpSpPr>
        <p:grpSpPr>
          <a:xfrm>
            <a:off x="1583115" y="1974526"/>
            <a:ext cx="1694969" cy="2433831"/>
            <a:chOff x="1583115" y="1974526"/>
            <a:chExt cx="1694969" cy="2433831"/>
          </a:xfrm>
        </p:grpSpPr>
        <p:sp>
          <p:nvSpPr>
            <p:cNvPr id="26" name="正方形/長方形 25">
              <a:extLst>
                <a:ext uri="{FF2B5EF4-FFF2-40B4-BE49-F238E27FC236}">
                  <a16:creationId xmlns:a16="http://schemas.microsoft.com/office/drawing/2014/main" id="{D3D975CD-7AE8-4014-BBC6-12E80DCEB7B0}"/>
                </a:ext>
              </a:extLst>
            </p:cNvPr>
            <p:cNvSpPr/>
            <p:nvPr/>
          </p:nvSpPr>
          <p:spPr>
            <a:xfrm>
              <a:off x="1583115" y="1974526"/>
              <a:ext cx="1694969" cy="552901"/>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ニーズのある事業者</a:t>
              </a:r>
              <a:endParaRPr kumimoji="1" lang="en-US" altLang="ja-JP" sz="1200" b="1">
                <a:latin typeface="Meiryo UI" panose="020B0604030504040204" pitchFamily="50" charset="-128"/>
                <a:ea typeface="Meiryo UI" panose="020B0604030504040204" pitchFamily="50" charset="-128"/>
              </a:endParaRPr>
            </a:p>
            <a:p>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Who</a:t>
              </a:r>
              <a:r>
                <a:rPr kumimoji="1" lang="ja-JP" altLang="en-US" sz="1200" b="1">
                  <a:latin typeface="Meiryo UI" panose="020B0604030504040204" pitchFamily="50" charset="-128"/>
                  <a:ea typeface="Meiryo UI" panose="020B0604030504040204" pitchFamily="50" charset="-128"/>
                </a:rPr>
                <a:t>）</a:t>
              </a:r>
            </a:p>
          </p:txBody>
        </p:sp>
        <p:sp>
          <p:nvSpPr>
            <p:cNvPr id="29" name="正方形/長方形 28">
              <a:extLst>
                <a:ext uri="{FF2B5EF4-FFF2-40B4-BE49-F238E27FC236}">
                  <a16:creationId xmlns:a16="http://schemas.microsoft.com/office/drawing/2014/main" id="{43C3DACE-4506-4232-BF1B-B9D29D3BDC95}"/>
                </a:ext>
              </a:extLst>
            </p:cNvPr>
            <p:cNvSpPr/>
            <p:nvPr/>
          </p:nvSpPr>
          <p:spPr>
            <a:xfrm>
              <a:off x="1583115" y="3855456"/>
              <a:ext cx="1694969" cy="552901"/>
            </a:xfrm>
            <a:prstGeom prst="rect">
              <a:avLst/>
            </a:prstGeom>
            <a:noFill/>
          </p:spPr>
          <p:txBody>
            <a:bodyPr wrap="none" rtlCol="0" anchor="ctr">
              <a:noAutofit/>
            </a:bodyPr>
            <a:lstStyle/>
            <a:p>
              <a:r>
                <a:rPr lang="ja-JP" altLang="en-US" sz="1200" b="1">
                  <a:latin typeface="Meiryo UI" panose="020B0604030504040204" pitchFamily="50" charset="-128"/>
                  <a:ea typeface="Meiryo UI" panose="020B0604030504040204" pitchFamily="50" charset="-128"/>
                </a:rPr>
                <a:t>その他</a:t>
              </a:r>
              <a:br>
                <a:rPr lang="en-US" altLang="ja-JP" sz="1200" b="1">
                  <a:latin typeface="Meiryo UI" panose="020B0604030504040204" pitchFamily="50" charset="-128"/>
                  <a:ea typeface="Meiryo UI" panose="020B0604030504040204" pitchFamily="50" charset="-128"/>
                </a:rPr>
              </a:br>
              <a:r>
                <a:rPr lang="ja-JP" altLang="en-US" sz="1200" b="1">
                  <a:latin typeface="Meiryo UI" panose="020B0604030504040204" pitchFamily="50" charset="-128"/>
                  <a:ea typeface="Meiryo UI" panose="020B0604030504040204" pitchFamily="50" charset="-128"/>
                </a:rPr>
                <a:t>（</a:t>
              </a:r>
              <a:r>
                <a:rPr lang="en-US" altLang="ja-JP" sz="1200" b="1">
                  <a:latin typeface="Meiryo UI" panose="020B0604030504040204" pitchFamily="50" charset="-128"/>
                  <a:ea typeface="Meiryo UI" panose="020B0604030504040204" pitchFamily="50" charset="-128"/>
                </a:rPr>
                <a:t>How</a:t>
              </a:r>
              <a:r>
                <a:rPr lang="ja-JP" altLang="en-US" sz="1200" b="1">
                  <a:latin typeface="Meiryo UI" panose="020B0604030504040204" pitchFamily="50" charset="-128"/>
                  <a:ea typeface="Meiryo UI" panose="020B0604030504040204" pitchFamily="50" charset="-128"/>
                </a:rPr>
                <a:t>）</a:t>
              </a:r>
            </a:p>
          </p:txBody>
        </p:sp>
      </p:grpSp>
      <p:grpSp>
        <p:nvGrpSpPr>
          <p:cNvPr id="4" name="グループ化 3">
            <a:extLst>
              <a:ext uri="{FF2B5EF4-FFF2-40B4-BE49-F238E27FC236}">
                <a16:creationId xmlns:a16="http://schemas.microsoft.com/office/drawing/2014/main" id="{D14FD957-5379-55A1-D4F3-CDBF2C3AD2B9}"/>
              </a:ext>
            </a:extLst>
          </p:cNvPr>
          <p:cNvGrpSpPr/>
          <p:nvPr/>
        </p:nvGrpSpPr>
        <p:grpSpPr>
          <a:xfrm>
            <a:off x="1583115" y="4482433"/>
            <a:ext cx="1694969" cy="2472818"/>
            <a:chOff x="1583115" y="4482433"/>
            <a:chExt cx="1694969" cy="2472818"/>
          </a:xfrm>
        </p:grpSpPr>
        <p:sp>
          <p:nvSpPr>
            <p:cNvPr id="30" name="正方形/長方形 29">
              <a:extLst>
                <a:ext uri="{FF2B5EF4-FFF2-40B4-BE49-F238E27FC236}">
                  <a16:creationId xmlns:a16="http://schemas.microsoft.com/office/drawing/2014/main" id="{040B46A6-230A-4ECB-A51F-D13693EF385A}"/>
                </a:ext>
              </a:extLst>
            </p:cNvPr>
            <p:cNvSpPr/>
            <p:nvPr/>
          </p:nvSpPr>
          <p:spPr>
            <a:xfrm>
              <a:off x="1583115" y="4482433"/>
              <a:ext cx="1694969" cy="552901"/>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企業財務悪化の要因</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Why</a:t>
              </a:r>
              <a:r>
                <a:rPr kumimoji="1" lang="ja-JP" altLang="en-US" sz="1200" b="1">
                  <a:latin typeface="Meiryo UI" panose="020B0604030504040204" pitchFamily="50" charset="-128"/>
                  <a:ea typeface="Meiryo UI" panose="020B0604030504040204" pitchFamily="50" charset="-128"/>
                </a:rPr>
                <a:t>）</a:t>
              </a:r>
            </a:p>
          </p:txBody>
        </p:sp>
        <p:sp>
          <p:nvSpPr>
            <p:cNvPr id="31" name="正方形/長方形 30">
              <a:extLst>
                <a:ext uri="{FF2B5EF4-FFF2-40B4-BE49-F238E27FC236}">
                  <a16:creationId xmlns:a16="http://schemas.microsoft.com/office/drawing/2014/main" id="{213BFD31-7F17-42E9-8182-D2DD5BAE3427}"/>
                </a:ext>
              </a:extLst>
            </p:cNvPr>
            <p:cNvSpPr/>
            <p:nvPr/>
          </p:nvSpPr>
          <p:spPr>
            <a:xfrm>
              <a:off x="1583115" y="6402350"/>
              <a:ext cx="1694969" cy="552901"/>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その他</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How</a:t>
              </a:r>
              <a:r>
                <a:rPr kumimoji="1" lang="ja-JP" altLang="en-US" sz="1200" b="1">
                  <a:latin typeface="Meiryo UI" panose="020B0604030504040204" pitchFamily="50" charset="-128"/>
                  <a:ea typeface="Meiryo UI" panose="020B0604030504040204" pitchFamily="50" charset="-128"/>
                </a:rPr>
                <a:t>）</a:t>
              </a:r>
            </a:p>
          </p:txBody>
        </p:sp>
      </p:grpSp>
      <p:sp>
        <p:nvSpPr>
          <p:cNvPr id="34" name="正方形/長方形 33">
            <a:extLst>
              <a:ext uri="{FF2B5EF4-FFF2-40B4-BE49-F238E27FC236}">
                <a16:creationId xmlns:a16="http://schemas.microsoft.com/office/drawing/2014/main" id="{ABD07462-12F9-4177-A099-1B0AD512056E}"/>
              </a:ext>
            </a:extLst>
          </p:cNvPr>
          <p:cNvSpPr/>
          <p:nvPr/>
        </p:nvSpPr>
        <p:spPr>
          <a:xfrm>
            <a:off x="1583115" y="5775373"/>
            <a:ext cx="1694969" cy="552901"/>
          </a:xfrm>
          <a:prstGeom prst="rect">
            <a:avLst/>
          </a:prstGeom>
          <a:noFill/>
        </p:spPr>
        <p:txBody>
          <a:bodyPr wrap="none" rtlCol="0" anchor="ctr">
            <a:noAutofit/>
          </a:bodyPr>
          <a:lstStyle/>
          <a:p>
            <a:r>
              <a:rPr kumimoji="1" lang="ja-JP" altLang="en-US" sz="1200" b="1" dirty="0">
                <a:latin typeface="Meiryo UI" panose="020B0604030504040204" pitchFamily="50" charset="-128"/>
                <a:ea typeface="Meiryo UI" panose="020B0604030504040204" pitchFamily="50" charset="-128"/>
              </a:rPr>
              <a:t>支援のニーズ</a:t>
            </a:r>
            <a:br>
              <a:rPr kumimoji="1" lang="en-US" altLang="ja-JP" sz="1200" b="1" dirty="0">
                <a:latin typeface="Meiryo UI" panose="020B0604030504040204" pitchFamily="50" charset="-128"/>
                <a:ea typeface="Meiryo UI" panose="020B0604030504040204" pitchFamily="50" charset="-128"/>
              </a:rPr>
            </a:b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What</a:t>
            </a:r>
            <a:r>
              <a:rPr kumimoji="1" lang="ja-JP" altLang="en-US" sz="1200" b="1" dirty="0">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E698B466-67A5-47DB-860D-A20130B13229}"/>
              </a:ext>
            </a:extLst>
          </p:cNvPr>
          <p:cNvSpPr/>
          <p:nvPr/>
        </p:nvSpPr>
        <p:spPr>
          <a:xfrm>
            <a:off x="1583115" y="5109409"/>
            <a:ext cx="1694969" cy="552901"/>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支援策の有効性</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Why</a:t>
            </a:r>
            <a:r>
              <a:rPr kumimoji="1" lang="ja-JP" altLang="en-US" sz="1200" b="1">
                <a:latin typeface="Meiryo UI" panose="020B0604030504040204" pitchFamily="50" charset="-128"/>
                <a:ea typeface="Meiryo UI" panose="020B0604030504040204" pitchFamily="50" charset="-128"/>
              </a:rPr>
              <a:t>）</a:t>
            </a:r>
          </a:p>
        </p:txBody>
      </p:sp>
      <p:sp>
        <p:nvSpPr>
          <p:cNvPr id="60" name="正方形/長方形 59">
            <a:extLst>
              <a:ext uri="{FF2B5EF4-FFF2-40B4-BE49-F238E27FC236}">
                <a16:creationId xmlns:a16="http://schemas.microsoft.com/office/drawing/2014/main" id="{6B7774DC-0658-4A1A-95C3-36F32166F6E3}"/>
              </a:ext>
            </a:extLst>
          </p:cNvPr>
          <p:cNvSpPr/>
          <p:nvPr/>
        </p:nvSpPr>
        <p:spPr>
          <a:xfrm>
            <a:off x="7711562" y="1974526"/>
            <a:ext cx="2359031" cy="552901"/>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R</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企業活動</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中小・小規模企業財務比較</a:t>
            </a:r>
          </a:p>
          <a:p>
            <a:pPr marL="106363" indent="-106363">
              <a:buFont typeface="EYInterstate" panose="02000503020000020004" pitchFamily="2" charset="0"/>
              <a:buChar char="•"/>
            </a:pPr>
            <a:r>
              <a:rPr lang="ja-JP" altLang="en-US" sz="1000" dirty="0">
                <a:latin typeface="Meiryo UI" panose="020B0604030504040204" pitchFamily="50" charset="-128"/>
                <a:ea typeface="Meiryo UI" panose="020B0604030504040204" pitchFamily="50" charset="-128"/>
              </a:rPr>
              <a:t>他：企業活動基本調査</a:t>
            </a:r>
          </a:p>
        </p:txBody>
      </p:sp>
      <p:sp>
        <p:nvSpPr>
          <p:cNvPr id="61" name="正方形/長方形 60">
            <a:extLst>
              <a:ext uri="{FF2B5EF4-FFF2-40B4-BE49-F238E27FC236}">
                <a16:creationId xmlns:a16="http://schemas.microsoft.com/office/drawing/2014/main" id="{D2FA0755-F236-4AAB-B5F1-9BA6EF533891}"/>
              </a:ext>
            </a:extLst>
          </p:cNvPr>
          <p:cNvSpPr/>
          <p:nvPr/>
        </p:nvSpPr>
        <p:spPr>
          <a:xfrm>
            <a:off x="7711562" y="2605401"/>
            <a:ext cx="2359031" cy="552901"/>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solidFill>
                  <a:schemeClr val="tx1"/>
                </a:solidFill>
                <a:latin typeface="Meiryo UI" panose="020B0604030504040204" pitchFamily="50" charset="-128"/>
                <a:ea typeface="Meiryo UI" panose="020B0604030504040204" pitchFamily="50" charset="-128"/>
              </a:rPr>
              <a:t>R</a:t>
            </a:r>
            <a:r>
              <a:rPr kumimoji="1" lang="ja-JP" altLang="en-US" sz="1000">
                <a:solidFill>
                  <a:schemeClr val="tx1"/>
                </a:solidFill>
                <a:latin typeface="Meiryo UI" panose="020B0604030504040204" pitchFamily="50" charset="-128"/>
                <a:ea typeface="Meiryo UI" panose="020B0604030504040204" pitchFamily="50" charset="-128"/>
              </a:rPr>
              <a:t>：</a:t>
            </a:r>
            <a:r>
              <a:rPr kumimoji="1" lang="en-US" altLang="ja-JP" sz="1000">
                <a:solidFill>
                  <a:schemeClr val="tx1"/>
                </a:solidFill>
                <a:latin typeface="Meiryo UI" panose="020B0604030504040204" pitchFamily="50" charset="-128"/>
                <a:ea typeface="Meiryo UI" panose="020B0604030504040204" pitchFamily="50" charset="-128"/>
              </a:rPr>
              <a:t>【</a:t>
            </a:r>
            <a:r>
              <a:rPr kumimoji="1" lang="ja-JP" altLang="en-US" sz="1000">
                <a:solidFill>
                  <a:schemeClr val="tx1"/>
                </a:solidFill>
                <a:latin typeface="Meiryo UI" panose="020B0604030504040204" pitchFamily="50" charset="-128"/>
                <a:ea typeface="Meiryo UI" panose="020B0604030504040204" pitchFamily="50" charset="-128"/>
              </a:rPr>
              <a:t>産業構造</a:t>
            </a:r>
            <a:r>
              <a:rPr kumimoji="1" lang="en-US" altLang="ja-JP" sz="1000">
                <a:solidFill>
                  <a:schemeClr val="tx1"/>
                </a:solidFill>
                <a:latin typeface="Meiryo UI" panose="020B0604030504040204" pitchFamily="50" charset="-128"/>
                <a:ea typeface="Meiryo UI" panose="020B0604030504040204" pitchFamily="50" charset="-128"/>
              </a:rPr>
              <a:t>】</a:t>
            </a:r>
            <a:r>
              <a:rPr kumimoji="1" lang="ja-JP" altLang="en-US" sz="1000">
                <a:solidFill>
                  <a:schemeClr val="tx1"/>
                </a:solidFill>
                <a:latin typeface="Meiryo UI" panose="020B0604030504040204" pitchFamily="50" charset="-128"/>
                <a:ea typeface="Meiryo UI" panose="020B0604030504040204" pitchFamily="50" charset="-128"/>
              </a:rPr>
              <a:t>生産分析、稼ぐ力分析</a:t>
            </a:r>
          </a:p>
        </p:txBody>
      </p:sp>
      <p:sp>
        <p:nvSpPr>
          <p:cNvPr id="62" name="正方形/長方形 61">
            <a:extLst>
              <a:ext uri="{FF2B5EF4-FFF2-40B4-BE49-F238E27FC236}">
                <a16:creationId xmlns:a16="http://schemas.microsoft.com/office/drawing/2014/main" id="{B85BD3B2-A54D-4C50-8632-E11B2D4ADB97}"/>
              </a:ext>
            </a:extLst>
          </p:cNvPr>
          <p:cNvSpPr/>
          <p:nvPr/>
        </p:nvSpPr>
        <p:spPr>
          <a:xfrm>
            <a:off x="7711562" y="3236277"/>
            <a:ext cx="2359031" cy="552901"/>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a:latin typeface="Meiryo UI" panose="020B0604030504040204" pitchFamily="50" charset="-128"/>
                <a:ea typeface="Meiryo UI" panose="020B0604030504040204" pitchFamily="50" charset="-128"/>
              </a:rPr>
              <a:t>R</a:t>
            </a:r>
            <a:r>
              <a:rPr lang="ja-JP" altLang="en-US" sz="1000">
                <a:latin typeface="Meiryo UI" panose="020B0604030504040204" pitchFamily="50" charset="-128"/>
                <a:ea typeface="Meiryo UI" panose="020B0604030504040204" pitchFamily="50" charset="-128"/>
              </a:rPr>
              <a:t>：</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企業活動</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中小・小規模企業財務比較</a:t>
            </a:r>
          </a:p>
        </p:txBody>
      </p:sp>
      <p:sp>
        <p:nvSpPr>
          <p:cNvPr id="63" name="正方形/長方形 62">
            <a:extLst>
              <a:ext uri="{FF2B5EF4-FFF2-40B4-BE49-F238E27FC236}">
                <a16:creationId xmlns:a16="http://schemas.microsoft.com/office/drawing/2014/main" id="{AE7A02BE-7AA3-4A77-BBD3-4FE0B92F541F}"/>
              </a:ext>
            </a:extLst>
          </p:cNvPr>
          <p:cNvSpPr/>
          <p:nvPr/>
        </p:nvSpPr>
        <p:spPr>
          <a:xfrm>
            <a:off x="7711562" y="3867152"/>
            <a:ext cx="2359031" cy="552901"/>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他：商業動態統計調査、全国企業倒産状況、「休廃業・解散企業」動向調査</a:t>
            </a:r>
            <a:endParaRPr kumimoji="1" lang="ja-JP" altLang="en-US" sz="1000">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426EF187-4CB1-4447-92C8-38A9BF10F17C}"/>
              </a:ext>
            </a:extLst>
          </p:cNvPr>
          <p:cNvSpPr/>
          <p:nvPr/>
        </p:nvSpPr>
        <p:spPr>
          <a:xfrm>
            <a:off x="7711562" y="4498028"/>
            <a:ext cx="2359031" cy="552901"/>
          </a:xfrm>
          <a:prstGeom prst="rect">
            <a:avLst/>
          </a:prstGeom>
          <a:noFill/>
        </p:spPr>
        <p:txBody>
          <a:bodyPr wrap="none" lIns="36000" tIns="36000" rIns="36000" bIns="36000" rtlCol="0" anchor="ctr">
            <a:noAutofit/>
          </a:bodyPr>
          <a:lstStyle/>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R</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地域循環分析</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生産分析、</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産業構造</a:t>
            </a:r>
            <a:r>
              <a:rPr lang="en-US" altLang="ja-JP" sz="1000" dirty="0">
                <a:latin typeface="Meiryo UI" panose="020B0604030504040204" pitchFamily="50" charset="-128"/>
                <a:ea typeface="Meiryo UI" panose="020B0604030504040204" pitchFamily="50" charset="-128"/>
              </a:rPr>
              <a:t>】</a:t>
            </a:r>
            <a:br>
              <a:rPr lang="en-US" altLang="ja-JP" sz="1000" dirty="0">
                <a:latin typeface="Meiryo UI" panose="020B0604030504040204" pitchFamily="50" charset="-128"/>
                <a:ea typeface="Meiryo UI" panose="020B0604030504040204" pitchFamily="50" charset="-128"/>
              </a:rPr>
            </a:br>
            <a:r>
              <a:rPr lang="ja-JP" altLang="en-US" sz="1000" b="1" dirty="0">
                <a:latin typeface="Meiryo UI" panose="020B0604030504040204" pitchFamily="50" charset="-128"/>
                <a:ea typeface="Meiryo UI" panose="020B0604030504040204" pitchFamily="50" charset="-128"/>
              </a:rPr>
              <a:t>全産業の構造</a:t>
            </a:r>
            <a:r>
              <a:rPr lang="ja-JP" altLang="en-US" sz="1000" dirty="0">
                <a:latin typeface="Meiryo UI" panose="020B0604030504040204" pitchFamily="50" charset="-128"/>
                <a:ea typeface="Meiryo UI" panose="020B0604030504040204" pitchFamily="50" charset="-128"/>
              </a:rPr>
              <a:t>、付加価値額、</a:t>
            </a:r>
            <a:r>
              <a:rPr kumimoji="1" lang="ja-JP" altLang="en-US" sz="1000" dirty="0">
                <a:latin typeface="Meiryo UI" panose="020B0604030504040204" pitchFamily="50" charset="-128"/>
                <a:ea typeface="Meiryo UI" panose="020B0604030504040204" pitchFamily="50" charset="-128"/>
              </a:rPr>
              <a:t>稼ぐ力分析、労働</a:t>
            </a:r>
            <a:br>
              <a:rPr kumimoji="1" lang="en-US" altLang="ja-JP" sz="1000" dirty="0">
                <a:latin typeface="Meiryo UI" panose="020B0604030504040204" pitchFamily="50" charset="-128"/>
                <a:ea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rPr>
              <a:t>生産性</a:t>
            </a:r>
            <a:r>
              <a:rPr lang="ja-JP" altLang="en-US"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企業活動</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中小・小規模企業財務比較</a:t>
            </a:r>
            <a:endParaRPr lang="en-US" altLang="ja-JP" sz="1000" dirty="0">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7F340D1E-AB6B-40F8-B91E-E7C5637C3B37}"/>
              </a:ext>
            </a:extLst>
          </p:cNvPr>
          <p:cNvSpPr/>
          <p:nvPr/>
        </p:nvSpPr>
        <p:spPr>
          <a:xfrm>
            <a:off x="7711562" y="5128903"/>
            <a:ext cx="2359031" cy="552901"/>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C7E14D91-F65A-4933-BDC4-3AEA2CF9D23F}"/>
              </a:ext>
            </a:extLst>
          </p:cNvPr>
          <p:cNvSpPr/>
          <p:nvPr/>
        </p:nvSpPr>
        <p:spPr>
          <a:xfrm>
            <a:off x="7711562" y="5759778"/>
            <a:ext cx="2359031" cy="552901"/>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p:txBody>
      </p:sp>
      <p:sp>
        <p:nvSpPr>
          <p:cNvPr id="67" name="正方形/長方形 66">
            <a:extLst>
              <a:ext uri="{FF2B5EF4-FFF2-40B4-BE49-F238E27FC236}">
                <a16:creationId xmlns:a16="http://schemas.microsoft.com/office/drawing/2014/main" id="{97A67FF5-ED72-4291-BF74-2D2F8C7E822E}"/>
              </a:ext>
            </a:extLst>
          </p:cNvPr>
          <p:cNvSpPr/>
          <p:nvPr/>
        </p:nvSpPr>
        <p:spPr>
          <a:xfrm>
            <a:off x="7711562" y="6390654"/>
            <a:ext cx="2359031" cy="552901"/>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8AF429FA-EF4D-040F-D460-800B83781FA4}"/>
              </a:ext>
            </a:extLst>
          </p:cNvPr>
          <p:cNvSpPr/>
          <p:nvPr/>
        </p:nvSpPr>
        <p:spPr>
          <a:xfrm>
            <a:off x="574504" y="7013673"/>
            <a:ext cx="9496088" cy="3204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lang="en-US" altLang="ja-JP" sz="800" dirty="0">
                <a:solidFill>
                  <a:schemeClr val="tx1"/>
                </a:solidFill>
                <a:latin typeface="Meiryo UI" panose="020B0604030504040204" pitchFamily="50" charset="-128"/>
                <a:ea typeface="Meiryo UI" panose="020B0604030504040204" pitchFamily="50" charset="-128"/>
              </a:rPr>
              <a:t>1</a:t>
            </a: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R</a:t>
            </a:r>
            <a:r>
              <a:rPr lang="ja-JP" altLang="en-US" sz="800" dirty="0">
                <a:solidFill>
                  <a:schemeClr val="tx1"/>
                </a:solidFill>
                <a:latin typeface="Meiryo UI" panose="020B0604030504040204" pitchFamily="50" charset="-128"/>
                <a:ea typeface="Meiryo UI" panose="020B0604030504040204" pitchFamily="50" charset="-128"/>
              </a:rPr>
              <a:t>は</a:t>
            </a:r>
            <a:r>
              <a:rPr lang="en-US" altLang="ja-JP" sz="800" dirty="0">
                <a:solidFill>
                  <a:schemeClr val="tx1"/>
                </a:solidFill>
                <a:latin typeface="Meiryo UI" panose="020B0604030504040204" pitchFamily="50" charset="-128"/>
                <a:ea typeface="Meiryo UI" panose="020B0604030504040204" pitchFamily="50" charset="-128"/>
              </a:rPr>
              <a:t>RESAS</a:t>
            </a:r>
            <a:r>
              <a:rPr lang="ja-JP" altLang="en-US" sz="800" dirty="0">
                <a:solidFill>
                  <a:schemeClr val="tx1"/>
                </a:solidFill>
                <a:latin typeface="Meiryo UI" panose="020B0604030504040204" pitchFamily="50" charset="-128"/>
                <a:ea typeface="Meiryo UI" panose="020B0604030504040204" pitchFamily="50" charset="-128"/>
              </a:rPr>
              <a:t>、他はその他のオープンデータを示す。</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は</a:t>
            </a:r>
            <a:r>
              <a:rPr lang="en-US" altLang="ja-JP" sz="800" dirty="0">
                <a:solidFill>
                  <a:schemeClr val="tx1"/>
                </a:solidFill>
                <a:latin typeface="Meiryo UI" panose="020B0604030504040204" pitchFamily="50" charset="-128"/>
                <a:ea typeface="Meiryo UI" panose="020B0604030504040204" pitchFamily="50" charset="-128"/>
              </a:rPr>
              <a:t>RESAS</a:t>
            </a:r>
            <a:r>
              <a:rPr lang="ja-JP" altLang="en-US" sz="800" dirty="0">
                <a:solidFill>
                  <a:schemeClr val="tx1"/>
                </a:solidFill>
                <a:latin typeface="Meiryo UI" panose="020B0604030504040204" pitchFamily="50" charset="-128"/>
                <a:ea typeface="Meiryo UI" panose="020B0604030504040204" pitchFamily="50" charset="-128"/>
              </a:rPr>
              <a:t>のマップを示す。太字は次頁以降で分析の方法を取り上げたもの</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611B8049-3F04-286F-AE65-DE2A7A872C69}"/>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資金繰り</a:t>
            </a:r>
            <a:endParaRPr kumimoji="0" lang="en-US" altLang="ja-JP" sz="1200" kern="0">
              <a:solidFill>
                <a:schemeClr val="bg1"/>
              </a:solidFill>
              <a:latin typeface="Meiryo UI" panose="020B0604030504040204" pitchFamily="50" charset="-128"/>
              <a:ea typeface="Meiryo UI" panose="020B0604030504040204" pitchFamily="50" charset="-128"/>
            </a:endParaRPr>
          </a:p>
        </p:txBody>
      </p:sp>
      <p:sp>
        <p:nvSpPr>
          <p:cNvPr id="3" name="矢印: 五方向 2">
            <a:extLst>
              <a:ext uri="{FF2B5EF4-FFF2-40B4-BE49-F238E27FC236}">
                <a16:creationId xmlns:a16="http://schemas.microsoft.com/office/drawing/2014/main" id="{654D125E-4B39-C16C-056E-37D12FC049F3}"/>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6" name="矢印: 五方向 5">
            <a:extLst>
              <a:ext uri="{FF2B5EF4-FFF2-40B4-BE49-F238E27FC236}">
                <a16:creationId xmlns:a16="http://schemas.microsoft.com/office/drawing/2014/main" id="{1136C493-7C1F-7A45-0AA8-17A355F1D047}"/>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338128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19</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762099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「売上減で資金繰りが厳しい」の注力課題特定にむけた分析</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産業別増減率から、地域の特定産業における労働生産性、従業者数、付加価値額の変化を把握します。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労働生産性、従業者数、付加価値額の増減率を把握することで、特定産業において改善傾向／悪化傾向にある指標を把握する。</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労働生産性は所得を稼ぐ効率性を、従業者数は雇用吸収力を、付加価値額は地域にもたらす所得を示す。</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医療・福祉業の従業者数や付加価値額は増加傾向にあるものの、労働生産性が低下していて効率</a:t>
            </a:r>
            <a:r>
              <a:rPr kumimoji="0" lang="ja-JP" altLang="en-US" sz="1200" b="0" i="0" u="none" kern="0" cap="none" spc="0" normalizeH="0" baseline="0" noProof="0">
                <a:ln>
                  <a:noFill/>
                </a:ln>
                <a:effectLst/>
                <a:uLnTx/>
                <a:uFillTx/>
                <a:latin typeface="Meiryo UI"/>
                <a:ea typeface="Meiryo UI"/>
                <a:cs typeface="+mn-cs"/>
              </a:rPr>
              <a:t>性</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の悪化が見受けられる。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chemeClr val="tx1"/>
                </a:solidFill>
                <a:effectLst/>
                <a:uLnTx/>
                <a:uFillTx/>
                <a:latin typeface="Meiryo UI"/>
                <a:ea typeface="Meiryo UI"/>
                <a:cs typeface="+mn-cs"/>
              </a:rPr>
              <a:t>労働生産性：労働者一人が</a:t>
            </a:r>
            <a:r>
              <a:rPr kumimoji="0" lang="en-US" altLang="ja-JP" sz="1200" b="0" i="0" u="none" strike="noStrike" kern="0" cap="none" spc="0" normalizeH="0" baseline="0" noProof="0">
                <a:ln>
                  <a:noFill/>
                </a:ln>
                <a:solidFill>
                  <a:schemeClr val="tx1"/>
                </a:solidFill>
                <a:effectLst/>
                <a:uLnTx/>
                <a:uFillTx/>
                <a:latin typeface="Meiryo UI"/>
                <a:ea typeface="Meiryo UI"/>
                <a:cs typeface="+mn-cs"/>
              </a:rPr>
              <a:t>1</a:t>
            </a:r>
            <a:r>
              <a:rPr kumimoji="0" lang="ja-JP" altLang="en-US" sz="1200" b="0" i="0" u="none" strike="noStrike" kern="0" cap="none" spc="0" normalizeH="0" baseline="0" noProof="0">
                <a:ln>
                  <a:noFill/>
                </a:ln>
                <a:solidFill>
                  <a:schemeClr val="tx1"/>
                </a:solidFill>
                <a:effectLst/>
                <a:uLnTx/>
                <a:uFillTx/>
                <a:latin typeface="Meiryo UI"/>
                <a:ea typeface="Meiryo UI"/>
                <a:cs typeface="+mn-cs"/>
              </a:rPr>
              <a:t>年の間に生み出した付加価値。</a:t>
            </a:r>
            <a:r>
              <a:rPr kumimoji="0" lang="ja-JP" altLang="en-US" sz="1200" kern="0">
                <a:solidFill>
                  <a:schemeClr val="tx1"/>
                </a:solidFill>
                <a:latin typeface="Meiryo UI"/>
                <a:ea typeface="Meiryo UI"/>
              </a:rPr>
              <a:t>付加価値額／従業者数で計算する。</a:t>
            </a:r>
            <a:endParaRPr kumimoji="0" lang="en-US" altLang="ja-JP" sz="1200" kern="0">
              <a:solidFill>
                <a:schemeClr val="tx1"/>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chemeClr val="tx1"/>
                </a:solidFill>
                <a:effectLst/>
                <a:uLnTx/>
                <a:uFillTx/>
                <a:latin typeface="Meiryo UI"/>
                <a:ea typeface="Meiryo UI"/>
                <a:cs typeface="+mn-cs"/>
              </a:rPr>
              <a:t>従業者数：当該事業所に所属して働いているすべての人のこと。</a:t>
            </a:r>
            <a:endParaRPr kumimoji="0" lang="en-US" altLang="ja-JP" sz="1200" b="0" i="0" u="none" strike="noStrike" kern="0" cap="none" spc="0" normalizeH="0" baseline="0" noProof="0">
              <a:ln>
                <a:noFill/>
              </a:ln>
              <a:solidFill>
                <a:schemeClr val="tx1"/>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chemeClr val="tx1"/>
                </a:solidFill>
                <a:latin typeface="Meiryo UI"/>
                <a:ea typeface="Meiryo UI"/>
              </a:rPr>
              <a:t>付加価値額：生産額から原材料などの中間投資額を差し引くことで算出。付加価値額は、給与等の労働コストと配当や支払利息等の資本コストの合計値と等しくなる。</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chemeClr val="tx1"/>
                </a:solidFill>
                <a:latin typeface="Meiryo UI"/>
                <a:ea typeface="Meiryo UI"/>
              </a:rPr>
              <a:t>地域の中核産業等の特定においては、地域課題分析ナビゲーション「地域産業の活性化」を用いた分析が有用である。</a:t>
            </a:r>
            <a:endParaRPr kumimoji="0" lang="en-US" altLang="ja-JP" sz="1200" kern="0">
              <a:solidFill>
                <a:schemeClr val="tx1"/>
              </a:solidFill>
              <a:latin typeface="Meiryo UI"/>
              <a:ea typeface="Meiryo UI"/>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i="0" u="sng" strike="noStrike" kern="0" cap="none" spc="0" normalizeH="0" baseline="0" noProof="0">
                <a:ln>
                  <a:noFill/>
                </a:ln>
                <a:solidFill>
                  <a:srgbClr val="0070C0"/>
                </a:solidFill>
                <a:effectLst/>
                <a:uLnTx/>
                <a:uFillTx/>
                <a:latin typeface="Meiryo UI"/>
                <a:ea typeface="Meiryo UI"/>
                <a:hlinkClick r:id="rId2"/>
              </a:rPr>
              <a:t>RESAS </a:t>
            </a:r>
            <a:r>
              <a:rPr kumimoji="0" lang="ja-JP" altLang="en-US" sz="1400" b="1" u="sng" kern="0">
                <a:solidFill>
                  <a:srgbClr val="0070C0"/>
                </a:solidFill>
                <a:latin typeface="Meiryo UI"/>
                <a:ea typeface="Meiryo UI"/>
                <a:hlinkClick r:id="rId2"/>
              </a:rPr>
              <a:t>産業構造</a:t>
            </a:r>
            <a:r>
              <a:rPr kumimoji="0" lang="ja-JP" altLang="en-US" sz="1400" b="1" i="0" u="sng" strike="noStrike" kern="0" cap="none" spc="0" normalizeH="0" baseline="0" noProof="0">
                <a:ln>
                  <a:noFill/>
                </a:ln>
                <a:solidFill>
                  <a:srgbClr val="0070C0"/>
                </a:solidFill>
                <a:effectLst/>
                <a:uLnTx/>
                <a:uFillTx/>
                <a:latin typeface="Meiryo UI"/>
                <a:ea typeface="Meiryo UI"/>
                <a:hlinkClick r:id="rId2"/>
              </a:rPr>
              <a:t>マップ＞全産業＞全産業の構造</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28" name="正方形/長方形 27">
            <a:extLst>
              <a:ext uri="{FF2B5EF4-FFF2-40B4-BE49-F238E27FC236}">
                <a16:creationId xmlns:a16="http://schemas.microsoft.com/office/drawing/2014/main" id="{83935B10-A374-984E-5945-AD400E496F4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資金繰り</a:t>
            </a:r>
          </a:p>
        </p:txBody>
      </p:sp>
      <p:pic>
        <p:nvPicPr>
          <p:cNvPr id="4" name="図 3">
            <a:extLst>
              <a:ext uri="{FF2B5EF4-FFF2-40B4-BE49-F238E27FC236}">
                <a16:creationId xmlns:a16="http://schemas.microsoft.com/office/drawing/2014/main" id="{0ABD1AD6-1259-5D3C-478B-32D3605C7663}"/>
              </a:ext>
            </a:extLst>
          </p:cNvPr>
          <p:cNvPicPr>
            <a:picLocks noChangeAspect="1"/>
          </p:cNvPicPr>
          <p:nvPr/>
        </p:nvPicPr>
        <p:blipFill>
          <a:blip r:embed="rId3"/>
          <a:stretch>
            <a:fillRect/>
          </a:stretch>
        </p:blipFill>
        <p:spPr>
          <a:xfrm>
            <a:off x="558800" y="2346645"/>
            <a:ext cx="4572000" cy="3406806"/>
          </a:xfrm>
          <a:prstGeom prst="rect">
            <a:avLst/>
          </a:prstGeom>
          <a:ln>
            <a:solidFill>
              <a:schemeClr val="bg1">
                <a:lumMod val="50000"/>
              </a:schemeClr>
            </a:solidFill>
          </a:ln>
        </p:spPr>
      </p:pic>
      <p:sp>
        <p:nvSpPr>
          <p:cNvPr id="9" name="テキスト ボックス 8">
            <a:extLst>
              <a:ext uri="{FF2B5EF4-FFF2-40B4-BE49-F238E27FC236}">
                <a16:creationId xmlns:a16="http://schemas.microsoft.com/office/drawing/2014/main" id="{8FAACE9A-0522-C108-1A39-6B50FB05CB61}"/>
              </a:ext>
            </a:extLst>
          </p:cNvPr>
          <p:cNvSpPr txBox="1"/>
          <p:nvPr/>
        </p:nvSpPr>
        <p:spPr>
          <a:xfrm>
            <a:off x="1041903" y="3407205"/>
            <a:ext cx="1539705" cy="315323"/>
          </a:xfrm>
          <a:prstGeom prst="rect">
            <a:avLst/>
          </a:prstGeom>
          <a:noFill/>
        </p:spPr>
        <p:txBody>
          <a:bodyPr wrap="square" rtlCol="0" anchor="ctr">
            <a:spAutoFit/>
          </a:bodyPr>
          <a:lstStyle/>
          <a:p>
            <a:pPr algn="ctr" fontAlgn="auto">
              <a:spcBef>
                <a:spcPts val="0"/>
              </a:spcBef>
              <a:spcAft>
                <a:spcPts val="0"/>
              </a:spcAft>
            </a:pPr>
            <a:r>
              <a:rPr lang="en-US" altLang="ja-JP" sz="1200">
                <a:latin typeface="Meiryo UI"/>
                <a:ea typeface="Meiryo UI"/>
              </a:rPr>
              <a:t>0%</a:t>
            </a:r>
            <a:r>
              <a:rPr lang="ja-JP" altLang="en-US" sz="1200">
                <a:latin typeface="Meiryo UI"/>
                <a:ea typeface="Meiryo UI"/>
              </a:rPr>
              <a:t>以上：増加傾向</a:t>
            </a:r>
          </a:p>
        </p:txBody>
      </p:sp>
      <p:sp>
        <p:nvSpPr>
          <p:cNvPr id="10" name="テキスト ボックス 9">
            <a:extLst>
              <a:ext uri="{FF2B5EF4-FFF2-40B4-BE49-F238E27FC236}">
                <a16:creationId xmlns:a16="http://schemas.microsoft.com/office/drawing/2014/main" id="{5F33C08D-FA16-E071-74DA-18CDB527CB7E}"/>
              </a:ext>
            </a:extLst>
          </p:cNvPr>
          <p:cNvSpPr txBox="1"/>
          <p:nvPr/>
        </p:nvSpPr>
        <p:spPr>
          <a:xfrm>
            <a:off x="1041903" y="4627590"/>
            <a:ext cx="1539705" cy="315323"/>
          </a:xfrm>
          <a:prstGeom prst="rect">
            <a:avLst/>
          </a:prstGeom>
          <a:noFill/>
        </p:spPr>
        <p:txBody>
          <a:bodyPr wrap="square" rtlCol="0" anchor="ctr">
            <a:spAutoFit/>
          </a:bodyPr>
          <a:lstStyle/>
          <a:p>
            <a:pPr algn="ctr" fontAlgn="auto">
              <a:spcBef>
                <a:spcPts val="0"/>
              </a:spcBef>
              <a:spcAft>
                <a:spcPts val="0"/>
              </a:spcAft>
            </a:pPr>
            <a:r>
              <a:rPr lang="en-US" altLang="ja-JP" sz="1200">
                <a:latin typeface="Meiryo UI"/>
                <a:ea typeface="Meiryo UI"/>
              </a:rPr>
              <a:t>0%</a:t>
            </a:r>
            <a:r>
              <a:rPr lang="ja-JP" altLang="en-US" sz="1200">
                <a:latin typeface="Meiryo UI"/>
                <a:ea typeface="Meiryo UI"/>
              </a:rPr>
              <a:t>以下：減少傾向</a:t>
            </a:r>
          </a:p>
        </p:txBody>
      </p:sp>
      <p:sp>
        <p:nvSpPr>
          <p:cNvPr id="3" name="矢印: 五方向 2">
            <a:extLst>
              <a:ext uri="{FF2B5EF4-FFF2-40B4-BE49-F238E27FC236}">
                <a16:creationId xmlns:a16="http://schemas.microsoft.com/office/drawing/2014/main" id="{49C8DAF9-D78A-1AFC-CDF5-AB0C1DB628B0}"/>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7" name="矢印: 五方向 6">
            <a:extLst>
              <a:ext uri="{FF2B5EF4-FFF2-40B4-BE49-F238E27FC236}">
                <a16:creationId xmlns:a16="http://schemas.microsoft.com/office/drawing/2014/main" id="{8F15E64B-201F-DF95-2AB3-1B9C41EC32C8}"/>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183833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 y="281748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これまでの振り返り</a:t>
            </a:r>
          </a:p>
        </p:txBody>
      </p:sp>
    </p:spTree>
    <p:extLst>
      <p:ext uri="{BB962C8B-B14F-4D97-AF65-F5344CB8AC3E}">
        <p14:creationId xmlns:p14="http://schemas.microsoft.com/office/powerpoint/2010/main" val="2935209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20</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39872"/>
            <a:ext cx="7011856" cy="823302"/>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「新分野展開や業態転換で事業を立て直したい」の</a:t>
            </a:r>
            <a:br>
              <a:rPr lang="en-US" altLang="ja-JP"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注力課題特定にむけた分析の観点と活用可能なデータ</a:t>
            </a:r>
          </a:p>
        </p:txBody>
      </p:sp>
      <p:sp>
        <p:nvSpPr>
          <p:cNvPr id="8" name="Text Placeholder 7">
            <a:extLst>
              <a:ext uri="{FF2B5EF4-FFF2-40B4-BE49-F238E27FC236}">
                <a16:creationId xmlns:a16="http://schemas.microsoft.com/office/drawing/2014/main" id="{DBC15A36-3226-4254-88A5-FFF390BCF0BF}"/>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支援対象と支援制度の側面から分析を行う</a:t>
            </a:r>
            <a:r>
              <a:rPr lang="ja-JP" altLang="en-US" sz="1511"/>
              <a:t>こと</a:t>
            </a:r>
            <a:r>
              <a:rPr lang="ja-JP" altLang="en-US" sz="1511">
                <a:solidFill>
                  <a:prstClr val="black"/>
                </a:solidFill>
              </a:rPr>
              <a:t>が有効です。</a:t>
            </a:r>
          </a:p>
        </p:txBody>
      </p:sp>
      <p:sp>
        <p:nvSpPr>
          <p:cNvPr id="20" name="正方形/長方形 19">
            <a:extLst>
              <a:ext uri="{FF2B5EF4-FFF2-40B4-BE49-F238E27FC236}">
                <a16:creationId xmlns:a16="http://schemas.microsoft.com/office/drawing/2014/main" id="{6D7BA156-E303-4EFB-A6C4-6DEBCD620AC4}"/>
              </a:ext>
            </a:extLst>
          </p:cNvPr>
          <p:cNvSpPr/>
          <p:nvPr/>
        </p:nvSpPr>
        <p:spPr>
          <a:xfrm>
            <a:off x="574502" y="4501554"/>
            <a:ext cx="920921" cy="2427507"/>
          </a:xfrm>
          <a:prstGeom prst="rect">
            <a:avLst/>
          </a:prstGeom>
          <a:solidFill>
            <a:srgbClr val="687A70"/>
          </a:solidFill>
          <a:ln>
            <a:noFill/>
          </a:ln>
        </p:spPr>
        <p:txBody>
          <a:bodyPr wrap="none" rtlCol="0" anchor="ctr">
            <a:noAutofit/>
          </a:bodyPr>
          <a:lstStyle/>
          <a:p>
            <a:pPr algn="ctr" fontAlgn="auto">
              <a:spcBef>
                <a:spcPts val="0"/>
              </a:spcBef>
              <a:spcAft>
                <a:spcPts val="0"/>
              </a:spcAft>
            </a:pPr>
            <a:r>
              <a:rPr kumimoji="0" lang="ja-JP" altLang="en-US" sz="1400" b="1" kern="0">
                <a:solidFill>
                  <a:schemeClr val="bg1"/>
                </a:solidFill>
                <a:latin typeface="Meiryo UI" panose="020B0604030504040204" pitchFamily="50" charset="-128"/>
                <a:ea typeface="Meiryo UI" panose="020B0604030504040204" pitchFamily="50" charset="-128"/>
              </a:rPr>
              <a:t>支援制度</a:t>
            </a:r>
            <a:br>
              <a:rPr kumimoji="0" lang="ja-JP" altLang="en-US" sz="1400" b="1" kern="0">
                <a:solidFill>
                  <a:schemeClr val="bg1"/>
                </a:solidFill>
                <a:latin typeface="Meiryo UI" panose="020B0604030504040204" pitchFamily="50" charset="-128"/>
                <a:ea typeface="Meiryo UI" panose="020B0604030504040204" pitchFamily="50" charset="-128"/>
              </a:rPr>
            </a:br>
            <a:r>
              <a:rPr kumimoji="0" lang="ja-JP" altLang="en-US" sz="1400" b="1" kern="0">
                <a:solidFill>
                  <a:schemeClr val="bg1"/>
                </a:solidFill>
                <a:latin typeface="Meiryo UI" panose="020B0604030504040204" pitchFamily="50" charset="-128"/>
                <a:ea typeface="Meiryo UI" panose="020B0604030504040204" pitchFamily="50" charset="-128"/>
              </a:rPr>
              <a:t>の検討</a:t>
            </a:r>
          </a:p>
        </p:txBody>
      </p:sp>
      <p:grpSp>
        <p:nvGrpSpPr>
          <p:cNvPr id="14" name="グループ化 13">
            <a:extLst>
              <a:ext uri="{FF2B5EF4-FFF2-40B4-BE49-F238E27FC236}">
                <a16:creationId xmlns:a16="http://schemas.microsoft.com/office/drawing/2014/main" id="{94101843-3835-48B1-B586-F3E7DFBA9B7B}"/>
              </a:ext>
            </a:extLst>
          </p:cNvPr>
          <p:cNvGrpSpPr/>
          <p:nvPr/>
        </p:nvGrpSpPr>
        <p:grpSpPr>
          <a:xfrm>
            <a:off x="3365774" y="1614415"/>
            <a:ext cx="4258098" cy="253916"/>
            <a:chOff x="2422759" y="1566080"/>
            <a:chExt cx="1730952" cy="253916"/>
          </a:xfrm>
        </p:grpSpPr>
        <p:cxnSp>
          <p:nvCxnSpPr>
            <p:cNvPr id="15" name="直線矢印コネクタ 14">
              <a:extLst>
                <a:ext uri="{FF2B5EF4-FFF2-40B4-BE49-F238E27FC236}">
                  <a16:creationId xmlns:a16="http://schemas.microsoft.com/office/drawing/2014/main" id="{1F5505B0-F1EE-40E0-BA32-C120BBD304D3}"/>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88D3F1E-334E-4750-AE89-40A32D052F8E}"/>
                </a:ext>
              </a:extLst>
            </p:cNvPr>
            <p:cNvSpPr txBox="1"/>
            <p:nvPr/>
          </p:nvSpPr>
          <p:spPr>
            <a:xfrm>
              <a:off x="2959479" y="1566080"/>
              <a:ext cx="657523" cy="253916"/>
            </a:xfrm>
            <a:prstGeom prst="rect">
              <a:avLst/>
            </a:prstGeom>
            <a:solidFill>
              <a:schemeClr val="bg1"/>
            </a:solidFill>
          </p:spPr>
          <p:txBody>
            <a:bodyPr wrap="squar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lang="ja-JP" altLang="en-US" sz="1400" b="1" kern="0">
                  <a:latin typeface="Meiryo UI" panose="020B0604030504040204" pitchFamily="50" charset="-128"/>
                  <a:ea typeface="Meiryo UI" panose="020B0604030504040204" pitchFamily="50" charset="-128"/>
                  <a:cs typeface="Arial"/>
                  <a:sym typeface="Arial"/>
                </a:rPr>
                <a:t>具体的な問いの例</a:t>
              </a:r>
              <a:endPar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grpSp>
      <p:sp>
        <p:nvSpPr>
          <p:cNvPr id="53" name="正方形/長方形 52">
            <a:extLst>
              <a:ext uri="{FF2B5EF4-FFF2-40B4-BE49-F238E27FC236}">
                <a16:creationId xmlns:a16="http://schemas.microsoft.com/office/drawing/2014/main" id="{1FB6ADED-2121-4BEB-8EFD-B4CBAE0F30ED}"/>
              </a:ext>
            </a:extLst>
          </p:cNvPr>
          <p:cNvSpPr/>
          <p:nvPr/>
        </p:nvSpPr>
        <p:spPr>
          <a:xfrm>
            <a:off x="574504" y="1974528"/>
            <a:ext cx="920921" cy="2427507"/>
          </a:xfrm>
          <a:prstGeom prst="rect">
            <a:avLst/>
          </a:prstGeom>
          <a:solidFill>
            <a:srgbClr val="687A70"/>
          </a:solidFill>
          <a:ln>
            <a:noFill/>
          </a:ln>
        </p:spPr>
        <p:txBody>
          <a:bodyPr wrap="none" rtlCol="0" anchor="ctr">
            <a:noAutofit/>
          </a:bodyPr>
          <a:lstStyle/>
          <a:p>
            <a:pPr algn="ctr" fontAlgn="auto">
              <a:spcBef>
                <a:spcPts val="0"/>
              </a:spcBef>
              <a:spcAft>
                <a:spcPts val="0"/>
              </a:spcAft>
            </a:pPr>
            <a:r>
              <a:rPr kumimoji="0" lang="ja-JP" altLang="en-US" sz="1400" b="1" kern="0">
                <a:solidFill>
                  <a:schemeClr val="bg1"/>
                </a:solidFill>
                <a:latin typeface="Meiryo UI" panose="020B0604030504040204" pitchFamily="50" charset="-128"/>
                <a:ea typeface="Meiryo UI" panose="020B0604030504040204" pitchFamily="50" charset="-128"/>
              </a:rPr>
              <a:t>支援対象</a:t>
            </a:r>
            <a:br>
              <a:rPr kumimoji="0" lang="ja-JP" altLang="en-US" sz="1400" b="1" kern="0">
                <a:solidFill>
                  <a:schemeClr val="bg1"/>
                </a:solidFill>
                <a:latin typeface="Meiryo UI" panose="020B0604030504040204" pitchFamily="50" charset="-128"/>
                <a:ea typeface="Meiryo UI" panose="020B0604030504040204" pitchFamily="50" charset="-128"/>
              </a:rPr>
            </a:br>
            <a:r>
              <a:rPr kumimoji="0" lang="ja-JP" altLang="en-US" sz="1400" b="1" kern="0">
                <a:solidFill>
                  <a:schemeClr val="bg1"/>
                </a:solidFill>
                <a:latin typeface="Meiryo UI" panose="020B0604030504040204" pitchFamily="50" charset="-128"/>
                <a:ea typeface="Meiryo UI" panose="020B0604030504040204" pitchFamily="50" charset="-128"/>
              </a:rPr>
              <a:t>の検討</a:t>
            </a:r>
          </a:p>
        </p:txBody>
      </p:sp>
      <p:grpSp>
        <p:nvGrpSpPr>
          <p:cNvPr id="54" name="グループ化 53">
            <a:extLst>
              <a:ext uri="{FF2B5EF4-FFF2-40B4-BE49-F238E27FC236}">
                <a16:creationId xmlns:a16="http://schemas.microsoft.com/office/drawing/2014/main" id="{5B8ED766-D427-4B83-881B-30F159A3687B}"/>
              </a:ext>
            </a:extLst>
          </p:cNvPr>
          <p:cNvGrpSpPr/>
          <p:nvPr/>
        </p:nvGrpSpPr>
        <p:grpSpPr>
          <a:xfrm>
            <a:off x="1583115" y="1614415"/>
            <a:ext cx="1694969" cy="253916"/>
            <a:chOff x="2422759" y="1566080"/>
            <a:chExt cx="1730952" cy="253916"/>
          </a:xfrm>
        </p:grpSpPr>
        <p:cxnSp>
          <p:nvCxnSpPr>
            <p:cNvPr id="55" name="直線矢印コネクタ 54">
              <a:extLst>
                <a:ext uri="{FF2B5EF4-FFF2-40B4-BE49-F238E27FC236}">
                  <a16:creationId xmlns:a16="http://schemas.microsoft.com/office/drawing/2014/main" id="{77A57801-682F-4EEB-9EED-A0F78B5FDF13}"/>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1FB91CB3-9388-4466-9160-EAD4DE26B8FE}"/>
                </a:ext>
              </a:extLst>
            </p:cNvPr>
            <p:cNvSpPr txBox="1"/>
            <p:nvPr/>
          </p:nvSpPr>
          <p:spPr>
            <a:xfrm>
              <a:off x="2705819" y="1566080"/>
              <a:ext cx="1164842"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検討の切り口</a:t>
              </a:r>
            </a:p>
          </p:txBody>
        </p:sp>
      </p:grpSp>
      <p:grpSp>
        <p:nvGrpSpPr>
          <p:cNvPr id="9" name="グループ化 8">
            <a:extLst>
              <a:ext uri="{FF2B5EF4-FFF2-40B4-BE49-F238E27FC236}">
                <a16:creationId xmlns:a16="http://schemas.microsoft.com/office/drawing/2014/main" id="{C3756667-5FDD-47CB-9B95-D2AACCF039FB}"/>
              </a:ext>
            </a:extLst>
          </p:cNvPr>
          <p:cNvGrpSpPr/>
          <p:nvPr/>
        </p:nvGrpSpPr>
        <p:grpSpPr>
          <a:xfrm>
            <a:off x="574504" y="1614415"/>
            <a:ext cx="920921" cy="253916"/>
            <a:chOff x="574503" y="1520360"/>
            <a:chExt cx="1730952" cy="253916"/>
          </a:xfrm>
        </p:grpSpPr>
        <p:cxnSp>
          <p:nvCxnSpPr>
            <p:cNvPr id="10" name="直線矢印コネクタ 9">
              <a:extLst>
                <a:ext uri="{FF2B5EF4-FFF2-40B4-BE49-F238E27FC236}">
                  <a16:creationId xmlns:a16="http://schemas.microsoft.com/office/drawing/2014/main" id="{FDC5BCA3-95EC-46BD-94BE-942DDF1294C0}"/>
                </a:ext>
              </a:extLst>
            </p:cNvPr>
            <p:cNvCxnSpPr>
              <a:cxnSpLocks/>
            </p:cNvCxnSpPr>
            <p:nvPr/>
          </p:nvCxnSpPr>
          <p:spPr>
            <a:xfrm>
              <a:off x="574503" y="164731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5D5676B-718B-4E6F-AF62-97331286215C}"/>
                </a:ext>
              </a:extLst>
            </p:cNvPr>
            <p:cNvSpPr txBox="1"/>
            <p:nvPr/>
          </p:nvSpPr>
          <p:spPr>
            <a:xfrm>
              <a:off x="750218" y="1520360"/>
              <a:ext cx="1379531"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カテゴリ</a:t>
              </a:r>
            </a:p>
          </p:txBody>
        </p:sp>
      </p:grpSp>
      <p:grpSp>
        <p:nvGrpSpPr>
          <p:cNvPr id="57" name="グループ化 56">
            <a:extLst>
              <a:ext uri="{FF2B5EF4-FFF2-40B4-BE49-F238E27FC236}">
                <a16:creationId xmlns:a16="http://schemas.microsoft.com/office/drawing/2014/main" id="{2F94CD64-D7F1-4C4A-9524-374005A7A5A6}"/>
              </a:ext>
            </a:extLst>
          </p:cNvPr>
          <p:cNvGrpSpPr/>
          <p:nvPr/>
        </p:nvGrpSpPr>
        <p:grpSpPr>
          <a:xfrm>
            <a:off x="7711562" y="1614415"/>
            <a:ext cx="2359031" cy="253916"/>
            <a:chOff x="2422759" y="1566080"/>
            <a:chExt cx="1730952" cy="253916"/>
          </a:xfrm>
        </p:grpSpPr>
        <p:cxnSp>
          <p:nvCxnSpPr>
            <p:cNvPr id="58" name="直線矢印コネクタ 57">
              <a:extLst>
                <a:ext uri="{FF2B5EF4-FFF2-40B4-BE49-F238E27FC236}">
                  <a16:creationId xmlns:a16="http://schemas.microsoft.com/office/drawing/2014/main" id="{EFEFBD86-4EDE-4466-9062-8D42242DA439}"/>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E960C926-705E-4597-843A-C0C765E4E485}"/>
                </a:ext>
              </a:extLst>
            </p:cNvPr>
            <p:cNvSpPr txBox="1"/>
            <p:nvPr/>
          </p:nvSpPr>
          <p:spPr>
            <a:xfrm>
              <a:off x="2705820" y="1566080"/>
              <a:ext cx="1164842"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lang="ja-JP" altLang="en-US" sz="1400" b="1" kern="0">
                  <a:latin typeface="Meiryo UI" panose="020B0604030504040204" pitchFamily="50" charset="-128"/>
                  <a:ea typeface="Meiryo UI" panose="020B0604030504040204" pitchFamily="50" charset="-128"/>
                  <a:cs typeface="Arial"/>
                  <a:sym typeface="Arial"/>
                </a:rPr>
                <a:t>活用データ例</a:t>
              </a:r>
              <a:r>
                <a:rPr lang="en-US" altLang="ja-JP" sz="1400" b="1" kern="0" baseline="30000">
                  <a:latin typeface="Meiryo UI" panose="020B0604030504040204" pitchFamily="50" charset="-128"/>
                  <a:ea typeface="Meiryo UI" panose="020B0604030504040204" pitchFamily="50" charset="-128"/>
                  <a:cs typeface="Arial"/>
                  <a:sym typeface="Arial"/>
                </a:rPr>
                <a:t>1</a:t>
              </a:r>
              <a:r>
                <a:rPr lang="ja-JP" altLang="en-US" sz="1400" b="1" kern="0" baseline="30000">
                  <a:latin typeface="Meiryo UI" panose="020B0604030504040204" pitchFamily="50" charset="-128"/>
                  <a:ea typeface="Meiryo UI" panose="020B0604030504040204" pitchFamily="50" charset="-128"/>
                  <a:cs typeface="Arial"/>
                  <a:sym typeface="Arial"/>
                </a:rPr>
                <a:t>）</a:t>
              </a:r>
              <a:endParaRPr kumimoji="1" lang="ja-JP" altLang="en-US" sz="1400" b="1" i="0" u="none" strike="noStrike" kern="0" cap="none" spc="0" normalizeH="0" baseline="3000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grpSp>
      <p:cxnSp>
        <p:nvCxnSpPr>
          <p:cNvPr id="45" name="直線コネクタ 44">
            <a:extLst>
              <a:ext uri="{FF2B5EF4-FFF2-40B4-BE49-F238E27FC236}">
                <a16:creationId xmlns:a16="http://schemas.microsoft.com/office/drawing/2014/main" id="{480FE349-6E48-44FB-800C-86F1AB08AB4B}"/>
              </a:ext>
            </a:extLst>
          </p:cNvPr>
          <p:cNvCxnSpPr>
            <a:cxnSpLocks/>
          </p:cNvCxnSpPr>
          <p:nvPr/>
        </p:nvCxnSpPr>
        <p:spPr>
          <a:xfrm>
            <a:off x="574502" y="4451794"/>
            <a:ext cx="949608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EEF26FF8-8F41-4156-8A96-389CE72E5A48}"/>
              </a:ext>
            </a:extLst>
          </p:cNvPr>
          <p:cNvSpPr/>
          <p:nvPr/>
        </p:nvSpPr>
        <p:spPr>
          <a:xfrm>
            <a:off x="3365774" y="2822108"/>
            <a:ext cx="4258098" cy="742822"/>
          </a:xfrm>
          <a:prstGeom prst="rect">
            <a:avLst/>
          </a:prstGeom>
          <a:noFill/>
        </p:spPr>
        <p:txBody>
          <a:bodyPr wrap="square" rtlCol="0" anchor="ctr">
            <a:noAutofit/>
          </a:bodyPr>
          <a:lstStyle/>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地域の得意産業の競争力維持のために、新分野展開や業態転換は必要か</a:t>
            </a:r>
          </a:p>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地域として育成したい産業は何か。その産業ではどのような稼ぎ方が求められているか</a:t>
            </a:r>
          </a:p>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地域の強みや資源を活用することで業態転換を促進できる業種や稼ぎ方は何か</a:t>
            </a:r>
          </a:p>
        </p:txBody>
      </p:sp>
      <p:sp>
        <p:nvSpPr>
          <p:cNvPr id="22" name="正方形/長方形 21">
            <a:extLst>
              <a:ext uri="{FF2B5EF4-FFF2-40B4-BE49-F238E27FC236}">
                <a16:creationId xmlns:a16="http://schemas.microsoft.com/office/drawing/2014/main" id="{AF014032-035D-4F93-8899-667A56DD15C2}"/>
              </a:ext>
            </a:extLst>
          </p:cNvPr>
          <p:cNvSpPr/>
          <p:nvPr/>
        </p:nvSpPr>
        <p:spPr>
          <a:xfrm>
            <a:off x="3365774" y="3669688"/>
            <a:ext cx="4258098" cy="742822"/>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dirty="0">
                <a:solidFill>
                  <a:schemeClr val="tx1"/>
                </a:solidFill>
                <a:latin typeface="EYInterstate" panose="02000503020000020004" pitchFamily="2" charset="0"/>
                <a:ea typeface="Meiryo UI" panose="020B0604030504040204" pitchFamily="50" charset="-128"/>
              </a:rPr>
              <a:t>どの程度の支援へのニーズがあるか</a:t>
            </a:r>
            <a:endParaRPr kumimoji="1" lang="en-US" altLang="ja-JP" sz="1000" dirty="0">
              <a:solidFill>
                <a:schemeClr val="tx1"/>
              </a:solidFill>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kumimoji="1" lang="ja-JP" altLang="en-US" sz="1000" dirty="0">
                <a:solidFill>
                  <a:schemeClr val="tx1"/>
                </a:solidFill>
                <a:latin typeface="EYInterstate" panose="02000503020000020004" pitchFamily="2" charset="0"/>
                <a:ea typeface="Meiryo UI" panose="020B0604030504040204" pitchFamily="50" charset="-128"/>
              </a:rPr>
              <a:t>対象企業の企業規模や志向する業態転換の度合いは、地方公共団体からの支援が影響をあたえられる程度のものであるか</a:t>
            </a:r>
          </a:p>
        </p:txBody>
      </p:sp>
      <p:sp>
        <p:nvSpPr>
          <p:cNvPr id="23" name="正方形/長方形 22">
            <a:extLst>
              <a:ext uri="{FF2B5EF4-FFF2-40B4-BE49-F238E27FC236}">
                <a16:creationId xmlns:a16="http://schemas.microsoft.com/office/drawing/2014/main" id="{58DC2134-C996-4B07-B0E9-14741E597E86}"/>
              </a:ext>
            </a:extLst>
          </p:cNvPr>
          <p:cNvSpPr/>
          <p:nvPr/>
        </p:nvSpPr>
        <p:spPr>
          <a:xfrm>
            <a:off x="3365774" y="4517268"/>
            <a:ext cx="4258098" cy="742822"/>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solidFill>
                  <a:schemeClr val="tx1"/>
                </a:solidFill>
                <a:latin typeface="EYInterstate" panose="02000503020000020004" pitchFamily="2" charset="0"/>
                <a:ea typeface="Meiryo UI" panose="020B0604030504040204" pitchFamily="50" charset="-128"/>
              </a:rPr>
              <a:t>どのようなテーマでの支援が求めらているか（デリバリー、</a:t>
            </a:r>
            <a:r>
              <a:rPr lang="en-US" altLang="ja-JP" sz="1000">
                <a:solidFill>
                  <a:schemeClr val="tx1"/>
                </a:solidFill>
                <a:latin typeface="EYInterstate" panose="02000503020000020004" pitchFamily="2" charset="0"/>
                <a:ea typeface="Meiryo UI" panose="020B0604030504040204" pitchFamily="50" charset="-128"/>
              </a:rPr>
              <a:t>e</a:t>
            </a:r>
            <a:r>
              <a:rPr kumimoji="1" lang="ja-JP" altLang="en-US" sz="1000">
                <a:solidFill>
                  <a:schemeClr val="tx1"/>
                </a:solidFill>
                <a:latin typeface="EYInterstate" panose="02000503020000020004" pitchFamily="2" charset="0"/>
                <a:ea typeface="Meiryo UI" panose="020B0604030504040204" pitchFamily="50" charset="-128"/>
              </a:rPr>
              <a:t>コマース、産学連携など）</a:t>
            </a:r>
            <a:endParaRPr kumimoji="1" lang="en-US" altLang="ja-JP" sz="1000">
              <a:solidFill>
                <a:schemeClr val="tx1"/>
              </a:solidFill>
              <a:latin typeface="EYInterstate" panose="02000503020000020004" pitchFamily="2" charset="0"/>
              <a:ea typeface="Meiryo UI" panose="020B0604030504040204" pitchFamily="50" charset="-128"/>
            </a:endParaRPr>
          </a:p>
        </p:txBody>
      </p:sp>
      <p:sp>
        <p:nvSpPr>
          <p:cNvPr id="24" name="正方形/長方形 23">
            <a:extLst>
              <a:ext uri="{FF2B5EF4-FFF2-40B4-BE49-F238E27FC236}">
                <a16:creationId xmlns:a16="http://schemas.microsoft.com/office/drawing/2014/main" id="{1E1A0D3B-AA4C-45C5-86D6-6C0942F37F3C}"/>
              </a:ext>
            </a:extLst>
          </p:cNvPr>
          <p:cNvSpPr/>
          <p:nvPr/>
        </p:nvSpPr>
        <p:spPr>
          <a:xfrm>
            <a:off x="3365774" y="5364848"/>
            <a:ext cx="4258098" cy="742822"/>
          </a:xfrm>
          <a:prstGeom prst="rect">
            <a:avLst/>
          </a:prstGeom>
          <a:noFill/>
        </p:spPr>
        <p:txBody>
          <a:bodyPr wrap="square" rtlCol="0" anchor="ctr">
            <a:noAutofit/>
          </a:bodyPr>
          <a:lstStyle/>
          <a:p>
            <a:pPr marL="106363" indent="-106363">
              <a:buFont typeface="EYInterstate" panose="02000503020000020004" pitchFamily="2" charset="0"/>
              <a:buChar char="•"/>
            </a:pPr>
            <a:r>
              <a:rPr lang="ja-JP" altLang="en-US" sz="1000">
                <a:latin typeface="EYInterstate" panose="02000503020000020004" pitchFamily="2" charset="0"/>
                <a:ea typeface="Meiryo UI" panose="020B0604030504040204" pitchFamily="50" charset="-128"/>
              </a:rPr>
              <a:t>企業への支援方法が、地域の強みや希少資源の活用につながっているか</a:t>
            </a:r>
            <a:endParaRPr lang="en-US" altLang="ja-JP" sz="1000">
              <a:latin typeface="EYInterstate" panose="02000503020000020004" pitchFamily="2" charset="0"/>
              <a:ea typeface="Meiryo UI" panose="020B0604030504040204" pitchFamily="50" charset="-128"/>
            </a:endParaRPr>
          </a:p>
        </p:txBody>
      </p:sp>
      <p:sp>
        <p:nvSpPr>
          <p:cNvPr id="25" name="正方形/長方形 24">
            <a:extLst>
              <a:ext uri="{FF2B5EF4-FFF2-40B4-BE49-F238E27FC236}">
                <a16:creationId xmlns:a16="http://schemas.microsoft.com/office/drawing/2014/main" id="{4420F20C-2B5D-4B60-9D89-31E55288FB66}"/>
              </a:ext>
            </a:extLst>
          </p:cNvPr>
          <p:cNvSpPr/>
          <p:nvPr/>
        </p:nvSpPr>
        <p:spPr>
          <a:xfrm>
            <a:off x="3365774" y="1974527"/>
            <a:ext cx="4258098" cy="742822"/>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EYInterstate" panose="02000503020000020004" pitchFamily="2" charset="0"/>
                <a:ea typeface="Meiryo UI" panose="020B0604030504040204" pitchFamily="50" charset="-128"/>
              </a:rPr>
              <a:t>売上や付加価値額が減少している事業者にはどのような特徴があるか</a:t>
            </a:r>
            <a:endParaRPr kumimoji="1" lang="en-US" altLang="ja-JP" sz="1000">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lang="ja-JP" altLang="en-US" sz="1000">
                <a:latin typeface="EYInterstate" panose="02000503020000020004" pitchFamily="2" charset="0"/>
                <a:ea typeface="Meiryo UI" panose="020B0604030504040204" pitchFamily="50" charset="-128"/>
              </a:rPr>
              <a:t>従業者数が減少している事業者にはどのような特徴があるか</a:t>
            </a:r>
            <a:endParaRPr kumimoji="1" lang="ja-JP" altLang="en-US" sz="1000">
              <a:latin typeface="EYInterstate" panose="02000503020000020004" pitchFamily="2" charset="0"/>
              <a:ea typeface="Meiryo UI" panose="020B0604030504040204" pitchFamily="50" charset="-128"/>
            </a:endParaRPr>
          </a:p>
        </p:txBody>
      </p:sp>
      <p:sp>
        <p:nvSpPr>
          <p:cNvPr id="37" name="正方形/長方形 36">
            <a:extLst>
              <a:ext uri="{FF2B5EF4-FFF2-40B4-BE49-F238E27FC236}">
                <a16:creationId xmlns:a16="http://schemas.microsoft.com/office/drawing/2014/main" id="{AD8E5B09-6361-49BB-BF52-E66A6EC93634}"/>
              </a:ext>
            </a:extLst>
          </p:cNvPr>
          <p:cNvSpPr/>
          <p:nvPr/>
        </p:nvSpPr>
        <p:spPr>
          <a:xfrm>
            <a:off x="3365774" y="6212429"/>
            <a:ext cx="4258098" cy="742822"/>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solidFill>
                  <a:schemeClr val="tx1"/>
                </a:solidFill>
                <a:latin typeface="EYInterstate" panose="02000503020000020004" pitchFamily="2" charset="0"/>
                <a:ea typeface="Meiryo UI" panose="020B0604030504040204" pitchFamily="50" charset="-128"/>
              </a:rPr>
              <a:t>どのような方法での支援が求められているか</a:t>
            </a:r>
            <a:r>
              <a:rPr lang="ja-JP" altLang="en-US" sz="1000">
                <a:solidFill>
                  <a:schemeClr val="tx1"/>
                </a:solidFill>
                <a:latin typeface="EYInterstate" panose="02000503020000020004" pitchFamily="2" charset="0"/>
                <a:ea typeface="Meiryo UI" panose="020B0604030504040204" pitchFamily="50" charset="-128"/>
              </a:rPr>
              <a:t>（補助金、企業誘致、マッチング融資　など）</a:t>
            </a:r>
            <a:endParaRPr kumimoji="1" lang="en-US" altLang="ja-JP" sz="1000">
              <a:solidFill>
                <a:schemeClr val="tx1"/>
              </a:solidFill>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lang="ja-JP" altLang="en-US" sz="1000">
                <a:solidFill>
                  <a:schemeClr val="tx1"/>
                </a:solidFill>
                <a:latin typeface="EYInterstate" panose="02000503020000020004" pitchFamily="2" charset="0"/>
                <a:ea typeface="Meiryo UI" panose="020B0604030504040204" pitchFamily="50" charset="-128"/>
              </a:rPr>
              <a:t>各企業が求める支援の規模はどの程度か</a:t>
            </a:r>
            <a:endParaRPr lang="en-US" altLang="ja-JP" sz="1000">
              <a:solidFill>
                <a:schemeClr val="tx1"/>
              </a:solidFill>
              <a:latin typeface="EYInterstate" panose="02000503020000020004" pitchFamily="2" charset="0"/>
              <a:ea typeface="Meiryo UI" panose="020B0604030504040204" pitchFamily="50" charset="-128"/>
            </a:endParaRPr>
          </a:p>
          <a:p>
            <a:pPr marL="106363" indent="-106363">
              <a:buFont typeface="EYInterstate" panose="02000503020000020004" pitchFamily="2" charset="0"/>
              <a:buChar char="•"/>
            </a:pPr>
            <a:r>
              <a:rPr kumimoji="1" lang="ja-JP" altLang="en-US" sz="1000">
                <a:solidFill>
                  <a:schemeClr val="tx1"/>
                </a:solidFill>
                <a:latin typeface="EYInterstate" panose="02000503020000020004" pitchFamily="2" charset="0"/>
                <a:ea typeface="Meiryo UI" panose="020B0604030504040204" pitchFamily="50" charset="-128"/>
              </a:rPr>
              <a:t>どのくらいの期間で支援を実施し、業態転換までの期間はどの程度見込むか</a:t>
            </a:r>
            <a:endParaRPr kumimoji="1" lang="en-US" altLang="ja-JP" sz="1000">
              <a:solidFill>
                <a:schemeClr val="tx1"/>
              </a:solidFill>
              <a:latin typeface="EYInterstate" panose="02000503020000020004" pitchFamily="2" charset="0"/>
              <a:ea typeface="Meiryo UI" panose="020B0604030504040204" pitchFamily="50" charset="-128"/>
            </a:endParaRPr>
          </a:p>
        </p:txBody>
      </p:sp>
      <p:cxnSp>
        <p:nvCxnSpPr>
          <p:cNvPr id="43" name="直線コネクタ 42">
            <a:extLst>
              <a:ext uri="{FF2B5EF4-FFF2-40B4-BE49-F238E27FC236}">
                <a16:creationId xmlns:a16="http://schemas.microsoft.com/office/drawing/2014/main" id="{D40098CD-E35F-4D63-BDAD-7885C4B45BCE}"/>
              </a:ext>
            </a:extLst>
          </p:cNvPr>
          <p:cNvCxnSpPr>
            <a:cxnSpLocks/>
          </p:cNvCxnSpPr>
          <p:nvPr/>
        </p:nvCxnSpPr>
        <p:spPr>
          <a:xfrm>
            <a:off x="1600419" y="2767109"/>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1117709-E149-4FBB-9FEC-E8FB598E9807}"/>
              </a:ext>
            </a:extLst>
          </p:cNvPr>
          <p:cNvCxnSpPr>
            <a:cxnSpLocks/>
          </p:cNvCxnSpPr>
          <p:nvPr/>
        </p:nvCxnSpPr>
        <p:spPr>
          <a:xfrm>
            <a:off x="1600419" y="3609452"/>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02E9E19-9EE7-477D-888B-8D53A819A2C1}"/>
              </a:ext>
            </a:extLst>
          </p:cNvPr>
          <p:cNvCxnSpPr>
            <a:cxnSpLocks/>
          </p:cNvCxnSpPr>
          <p:nvPr/>
        </p:nvCxnSpPr>
        <p:spPr>
          <a:xfrm>
            <a:off x="1600419" y="5294136"/>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8B8B676-B31C-4803-BF07-A1E72AD0F4C4}"/>
              </a:ext>
            </a:extLst>
          </p:cNvPr>
          <p:cNvCxnSpPr>
            <a:cxnSpLocks/>
          </p:cNvCxnSpPr>
          <p:nvPr/>
        </p:nvCxnSpPr>
        <p:spPr>
          <a:xfrm>
            <a:off x="1600419" y="6136479"/>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E8CBCF92-5873-44D1-900D-B056AFAF3E75}"/>
              </a:ext>
            </a:extLst>
          </p:cNvPr>
          <p:cNvSpPr/>
          <p:nvPr/>
        </p:nvSpPr>
        <p:spPr>
          <a:xfrm>
            <a:off x="1583115" y="2816870"/>
            <a:ext cx="1694969" cy="742822"/>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地域戦略やリソースの</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整合性の有無（</a:t>
            </a:r>
            <a:r>
              <a:rPr kumimoji="1" lang="en-US" altLang="ja-JP" sz="1200" b="1">
                <a:latin typeface="Meiryo UI" panose="020B0604030504040204" pitchFamily="50" charset="-128"/>
                <a:ea typeface="Meiryo UI" panose="020B0604030504040204" pitchFamily="50" charset="-128"/>
              </a:rPr>
              <a:t>What</a:t>
            </a:r>
            <a:r>
              <a:rPr kumimoji="1" lang="ja-JP" altLang="en-US" sz="1200" b="1">
                <a:latin typeface="Meiryo UI" panose="020B0604030504040204" pitchFamily="50" charset="-128"/>
                <a:ea typeface="Meiryo UI" panose="020B0604030504040204" pitchFamily="50" charset="-128"/>
              </a:rPr>
              <a:t>）</a:t>
            </a:r>
          </a:p>
        </p:txBody>
      </p:sp>
      <p:grpSp>
        <p:nvGrpSpPr>
          <p:cNvPr id="4" name="グループ化 3">
            <a:extLst>
              <a:ext uri="{FF2B5EF4-FFF2-40B4-BE49-F238E27FC236}">
                <a16:creationId xmlns:a16="http://schemas.microsoft.com/office/drawing/2014/main" id="{6D0BE505-A215-F791-E234-A3418218E37A}"/>
              </a:ext>
            </a:extLst>
          </p:cNvPr>
          <p:cNvGrpSpPr/>
          <p:nvPr/>
        </p:nvGrpSpPr>
        <p:grpSpPr>
          <a:xfrm>
            <a:off x="1583115" y="1974527"/>
            <a:ext cx="1694969" cy="2427507"/>
            <a:chOff x="1583115" y="1974526"/>
            <a:chExt cx="1694969" cy="2427507"/>
          </a:xfrm>
        </p:grpSpPr>
        <p:sp>
          <p:nvSpPr>
            <p:cNvPr id="26" name="正方形/長方形 25">
              <a:extLst>
                <a:ext uri="{FF2B5EF4-FFF2-40B4-BE49-F238E27FC236}">
                  <a16:creationId xmlns:a16="http://schemas.microsoft.com/office/drawing/2014/main" id="{D3D975CD-7AE8-4014-BBC6-12E80DCEB7B0}"/>
                </a:ext>
              </a:extLst>
            </p:cNvPr>
            <p:cNvSpPr/>
            <p:nvPr/>
          </p:nvSpPr>
          <p:spPr>
            <a:xfrm>
              <a:off x="1583115" y="1974526"/>
              <a:ext cx="1694969" cy="742822"/>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ニーズのある事業者</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Who</a:t>
              </a:r>
              <a:r>
                <a:rPr kumimoji="1" lang="ja-JP" altLang="en-US" sz="1200" b="1">
                  <a:latin typeface="Meiryo UI" panose="020B0604030504040204" pitchFamily="50" charset="-128"/>
                  <a:ea typeface="Meiryo UI" panose="020B0604030504040204" pitchFamily="50" charset="-128"/>
                </a:rPr>
                <a:t>）</a:t>
              </a:r>
            </a:p>
          </p:txBody>
        </p:sp>
        <p:sp>
          <p:nvSpPr>
            <p:cNvPr id="28" name="正方形/長方形 27">
              <a:extLst>
                <a:ext uri="{FF2B5EF4-FFF2-40B4-BE49-F238E27FC236}">
                  <a16:creationId xmlns:a16="http://schemas.microsoft.com/office/drawing/2014/main" id="{382C1538-147B-4FAE-A26F-30F640E673FE}"/>
                </a:ext>
              </a:extLst>
            </p:cNvPr>
            <p:cNvSpPr/>
            <p:nvPr/>
          </p:nvSpPr>
          <p:spPr>
            <a:xfrm>
              <a:off x="1583115" y="3659211"/>
              <a:ext cx="1694969" cy="742822"/>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その他</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How</a:t>
              </a:r>
              <a:r>
                <a:rPr kumimoji="1" lang="ja-JP" altLang="en-US" sz="1200" b="1">
                  <a:latin typeface="Meiryo UI" panose="020B0604030504040204" pitchFamily="50" charset="-128"/>
                  <a:ea typeface="Meiryo UI" panose="020B0604030504040204" pitchFamily="50" charset="-128"/>
                </a:rPr>
                <a:t>）</a:t>
              </a:r>
            </a:p>
          </p:txBody>
        </p:sp>
      </p:grpSp>
      <p:sp>
        <p:nvSpPr>
          <p:cNvPr id="30" name="正方形/長方形 29">
            <a:extLst>
              <a:ext uri="{FF2B5EF4-FFF2-40B4-BE49-F238E27FC236}">
                <a16:creationId xmlns:a16="http://schemas.microsoft.com/office/drawing/2014/main" id="{040B46A6-230A-4ECB-A51F-D13693EF385A}"/>
              </a:ext>
            </a:extLst>
          </p:cNvPr>
          <p:cNvSpPr/>
          <p:nvPr/>
        </p:nvSpPr>
        <p:spPr>
          <a:xfrm>
            <a:off x="1583115" y="5343897"/>
            <a:ext cx="1694969" cy="742822"/>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支援制度の適切性</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Why</a:t>
            </a:r>
            <a:r>
              <a:rPr kumimoji="1" lang="ja-JP" altLang="en-US" sz="1200" b="1">
                <a:latin typeface="Meiryo UI" panose="020B0604030504040204" pitchFamily="50" charset="-128"/>
                <a:ea typeface="Meiryo UI" panose="020B0604030504040204" pitchFamily="50" charset="-128"/>
              </a:rPr>
              <a:t>）</a:t>
            </a:r>
          </a:p>
        </p:txBody>
      </p:sp>
      <p:grpSp>
        <p:nvGrpSpPr>
          <p:cNvPr id="78" name="グループ化 77">
            <a:extLst>
              <a:ext uri="{FF2B5EF4-FFF2-40B4-BE49-F238E27FC236}">
                <a16:creationId xmlns:a16="http://schemas.microsoft.com/office/drawing/2014/main" id="{4434988D-EF03-E395-3B59-E82D3376D164}"/>
              </a:ext>
            </a:extLst>
          </p:cNvPr>
          <p:cNvGrpSpPr/>
          <p:nvPr/>
        </p:nvGrpSpPr>
        <p:grpSpPr>
          <a:xfrm>
            <a:off x="1583115" y="4501554"/>
            <a:ext cx="1694969" cy="2427507"/>
            <a:chOff x="1583115" y="4501554"/>
            <a:chExt cx="1694969" cy="2427507"/>
          </a:xfrm>
        </p:grpSpPr>
        <p:sp>
          <p:nvSpPr>
            <p:cNvPr id="29" name="正方形/長方形 28">
              <a:extLst>
                <a:ext uri="{FF2B5EF4-FFF2-40B4-BE49-F238E27FC236}">
                  <a16:creationId xmlns:a16="http://schemas.microsoft.com/office/drawing/2014/main" id="{43C3DACE-4506-4232-BF1B-B9D29D3BDC95}"/>
                </a:ext>
              </a:extLst>
            </p:cNvPr>
            <p:cNvSpPr/>
            <p:nvPr/>
          </p:nvSpPr>
          <p:spPr>
            <a:xfrm>
              <a:off x="1583115" y="4501554"/>
              <a:ext cx="1694969" cy="742822"/>
            </a:xfrm>
            <a:prstGeom prst="rect">
              <a:avLst/>
            </a:prstGeom>
            <a:noFill/>
          </p:spPr>
          <p:txBody>
            <a:bodyPr wrap="none" rtlCol="0" anchor="ctr">
              <a:noAutofit/>
            </a:bodyPr>
            <a:lstStyle/>
            <a:p>
              <a:r>
                <a:rPr lang="ja-JP" altLang="en-US" sz="1200" b="1">
                  <a:latin typeface="Meiryo UI" panose="020B0604030504040204" pitchFamily="50" charset="-128"/>
                  <a:ea typeface="Meiryo UI" panose="020B0604030504040204" pitchFamily="50" charset="-128"/>
                </a:rPr>
                <a:t>支援のニーズ</a:t>
              </a:r>
              <a:br>
                <a:rPr lang="en-US" altLang="ja-JP" sz="1200" b="1">
                  <a:latin typeface="Meiryo UI" panose="020B0604030504040204" pitchFamily="50" charset="-128"/>
                  <a:ea typeface="Meiryo UI" panose="020B0604030504040204" pitchFamily="50" charset="-128"/>
                </a:rPr>
              </a:br>
              <a:r>
                <a:rPr lang="ja-JP" altLang="en-US" sz="1200" b="1">
                  <a:latin typeface="Meiryo UI" panose="020B0604030504040204" pitchFamily="50" charset="-128"/>
                  <a:ea typeface="Meiryo UI" panose="020B0604030504040204" pitchFamily="50" charset="-128"/>
                </a:rPr>
                <a:t>（</a:t>
              </a:r>
              <a:r>
                <a:rPr lang="en-US" altLang="ja-JP" sz="1200" b="1">
                  <a:latin typeface="Meiryo UI" panose="020B0604030504040204" pitchFamily="50" charset="-128"/>
                  <a:ea typeface="Meiryo UI" panose="020B0604030504040204" pitchFamily="50" charset="-128"/>
                </a:rPr>
                <a:t>What</a:t>
              </a:r>
              <a:r>
                <a:rPr lang="ja-JP" altLang="en-US" sz="1200" b="1">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E698B466-67A5-47DB-860D-A20130B13229}"/>
                </a:ext>
              </a:extLst>
            </p:cNvPr>
            <p:cNvSpPr/>
            <p:nvPr/>
          </p:nvSpPr>
          <p:spPr>
            <a:xfrm>
              <a:off x="1583115" y="6186239"/>
              <a:ext cx="1694969" cy="742822"/>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その他</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lang="en-US" altLang="ja-JP" sz="1200" b="1">
                  <a:latin typeface="Meiryo UI" panose="020B0604030504040204" pitchFamily="50" charset="-128"/>
                  <a:ea typeface="Meiryo UI" panose="020B0604030504040204" pitchFamily="50" charset="-128"/>
                </a:rPr>
                <a:t>How</a:t>
              </a:r>
              <a:r>
                <a:rPr kumimoji="1" lang="ja-JP" altLang="en-US" sz="1200" b="1">
                  <a:latin typeface="Meiryo UI" panose="020B0604030504040204" pitchFamily="50" charset="-128"/>
                  <a:ea typeface="Meiryo UI" panose="020B0604030504040204" pitchFamily="50" charset="-128"/>
                </a:rPr>
                <a:t>）</a:t>
              </a:r>
            </a:p>
          </p:txBody>
        </p:sp>
      </p:grpSp>
      <p:sp>
        <p:nvSpPr>
          <p:cNvPr id="60" name="正方形/長方形 59">
            <a:extLst>
              <a:ext uri="{FF2B5EF4-FFF2-40B4-BE49-F238E27FC236}">
                <a16:creationId xmlns:a16="http://schemas.microsoft.com/office/drawing/2014/main" id="{6B7774DC-0658-4A1A-95C3-36F32166F6E3}"/>
              </a:ext>
            </a:extLst>
          </p:cNvPr>
          <p:cNvSpPr/>
          <p:nvPr/>
        </p:nvSpPr>
        <p:spPr>
          <a:xfrm>
            <a:off x="7711562" y="1974527"/>
            <a:ext cx="2359031" cy="742822"/>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a:latin typeface="Meiryo UI" panose="020B0604030504040204" pitchFamily="50" charset="-128"/>
                <a:ea typeface="Meiryo UI" panose="020B0604030504040204" pitchFamily="50" charset="-128"/>
              </a:rPr>
              <a:t>R</a:t>
            </a:r>
            <a:r>
              <a:rPr lang="ja-JP" altLang="en-US" sz="1000">
                <a:latin typeface="Meiryo UI" panose="020B0604030504040204" pitchFamily="50" charset="-128"/>
                <a:ea typeface="Meiryo UI" panose="020B0604030504040204" pitchFamily="50" charset="-128"/>
              </a:rPr>
              <a:t>：</a:t>
            </a:r>
            <a:r>
              <a:rPr kumimoji="1" lang="en-US" altLang="ja-JP" sz="1000">
                <a:latin typeface="Meiryo UI" panose="020B0604030504040204" pitchFamily="50" charset="-128"/>
                <a:ea typeface="Meiryo UI" panose="020B0604030504040204" pitchFamily="50" charset="-128"/>
              </a:rPr>
              <a:t> 【</a:t>
            </a:r>
            <a:r>
              <a:rPr kumimoji="1" lang="ja-JP" altLang="en-US" sz="1000">
                <a:latin typeface="Meiryo UI" panose="020B0604030504040204" pitchFamily="50" charset="-128"/>
                <a:ea typeface="Meiryo UI" panose="020B0604030504040204" pitchFamily="50" charset="-128"/>
              </a:rPr>
              <a:t>産業構造</a:t>
            </a:r>
            <a:r>
              <a:rPr kumimoji="1"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生産分析、</a:t>
            </a:r>
            <a:r>
              <a:rPr lang="ja-JP" altLang="en-US" sz="1000" b="1">
                <a:latin typeface="Meiryo UI" panose="020B0604030504040204" pitchFamily="50" charset="-128"/>
                <a:ea typeface="Meiryo UI" panose="020B0604030504040204" pitchFamily="50" charset="-128"/>
              </a:rPr>
              <a:t>全産業の構造（産業別増減率）</a:t>
            </a:r>
            <a:r>
              <a:rPr lang="ja-JP" altLang="en-US" sz="1000">
                <a:latin typeface="Meiryo UI" panose="020B0604030504040204" pitchFamily="50" charset="-128"/>
                <a:ea typeface="Meiryo UI" panose="020B0604030504040204" pitchFamily="50" charset="-128"/>
              </a:rPr>
              <a:t>、</a:t>
            </a:r>
            <a:r>
              <a:rPr lang="en-US" altLang="ja-JP" sz="1000">
                <a:latin typeface="Meiryo UI" panose="020B0604030504040204" pitchFamily="50" charset="-128"/>
                <a:ea typeface="Meiryo UI" panose="020B0604030504040204" pitchFamily="50" charset="-128"/>
              </a:rPr>
              <a:t> 【</a:t>
            </a:r>
            <a:r>
              <a:rPr lang="ja-JP" altLang="en-US" sz="1000">
                <a:latin typeface="Meiryo UI" panose="020B0604030504040204" pitchFamily="50" charset="-128"/>
                <a:ea typeface="Meiryo UI" panose="020B0604030504040204" pitchFamily="50" charset="-128"/>
              </a:rPr>
              <a:t>企業活動</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中小・小規模企業財務比較</a:t>
            </a:r>
            <a:endParaRPr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他：企業活動基本調査</a:t>
            </a:r>
            <a:endParaRPr lang="en-US" altLang="ja-JP" sz="1000">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D2FA0755-F236-4AAB-B5F1-9BA6EF533891}"/>
              </a:ext>
            </a:extLst>
          </p:cNvPr>
          <p:cNvSpPr/>
          <p:nvPr/>
        </p:nvSpPr>
        <p:spPr>
          <a:xfrm>
            <a:off x="7711562" y="2822108"/>
            <a:ext cx="2359031" cy="742822"/>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R</a:t>
            </a:r>
            <a:r>
              <a:rPr kumimoji="1" lang="ja-JP" altLang="en-US" sz="1000">
                <a:latin typeface="Meiryo UI" panose="020B0604030504040204" pitchFamily="50" charset="-128"/>
                <a:ea typeface="Meiryo UI" panose="020B0604030504040204" pitchFamily="50" charset="-128"/>
              </a:rPr>
              <a:t>：</a:t>
            </a:r>
            <a:r>
              <a:rPr kumimoji="1" lang="en-US" altLang="ja-JP" sz="1000">
                <a:latin typeface="Meiryo UI" panose="020B0604030504040204" pitchFamily="50" charset="-128"/>
                <a:ea typeface="Meiryo UI" panose="020B0604030504040204" pitchFamily="50" charset="-128"/>
              </a:rPr>
              <a:t> 【</a:t>
            </a:r>
            <a:r>
              <a:rPr kumimoji="1" lang="ja-JP" altLang="en-US" sz="1000">
                <a:latin typeface="Meiryo UI" panose="020B0604030504040204" pitchFamily="50" charset="-128"/>
                <a:ea typeface="Meiryo UI" panose="020B0604030504040204" pitchFamily="50" charset="-128"/>
              </a:rPr>
              <a:t>産業構造</a:t>
            </a:r>
            <a:r>
              <a:rPr kumimoji="1"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生産分析、稼ぐ力分析、</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企業活動</a:t>
            </a:r>
            <a:r>
              <a:rPr lang="en-US" altLang="ja-JP" sz="1000">
                <a:latin typeface="Meiryo UI" panose="020B0604030504040204" pitchFamily="50" charset="-128"/>
                <a:ea typeface="Meiryo UI" panose="020B0604030504040204" pitchFamily="50" charset="-128"/>
              </a:rPr>
              <a:t>】</a:t>
            </a:r>
            <a:r>
              <a:rPr lang="ja-JP" altLang="en-US" sz="1000" b="1">
                <a:latin typeface="Meiryo UI" panose="020B0604030504040204" pitchFamily="50" charset="-128"/>
                <a:ea typeface="Meiryo UI" panose="020B0604030504040204" pitchFamily="50" charset="-128"/>
              </a:rPr>
              <a:t>特許分析図</a:t>
            </a:r>
            <a:endParaRPr kumimoji="1" lang="ja-JP" altLang="en-US" sz="1000" b="1">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B85BD3B2-A54D-4C50-8632-E11B2D4ADB97}"/>
              </a:ext>
            </a:extLst>
          </p:cNvPr>
          <p:cNvSpPr/>
          <p:nvPr/>
        </p:nvSpPr>
        <p:spPr>
          <a:xfrm>
            <a:off x="7711562" y="3669688"/>
            <a:ext cx="2359031" cy="742822"/>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他：中小企業景況調査</a:t>
            </a:r>
            <a:endParaRPr kumimoji="1" lang="ja-JP" altLang="en-US" sz="1000">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AE7A02BE-7AA3-4A77-BBD3-4FE0B92F541F}"/>
              </a:ext>
            </a:extLst>
          </p:cNvPr>
          <p:cNvSpPr/>
          <p:nvPr/>
        </p:nvSpPr>
        <p:spPr>
          <a:xfrm>
            <a:off x="7711562" y="4517268"/>
            <a:ext cx="2359031" cy="742822"/>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426EF187-4CB1-4447-92C8-38A9BF10F17C}"/>
              </a:ext>
            </a:extLst>
          </p:cNvPr>
          <p:cNvSpPr/>
          <p:nvPr/>
        </p:nvSpPr>
        <p:spPr>
          <a:xfrm>
            <a:off x="7711562" y="5364848"/>
            <a:ext cx="2359031" cy="742822"/>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7F340D1E-AB6B-40F8-B91E-E7C5637C3B37}"/>
              </a:ext>
            </a:extLst>
          </p:cNvPr>
          <p:cNvSpPr/>
          <p:nvPr/>
        </p:nvSpPr>
        <p:spPr>
          <a:xfrm>
            <a:off x="7711562" y="6212429"/>
            <a:ext cx="2359031" cy="742822"/>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8AF429FA-EF4D-040F-D460-800B83781FA4}"/>
              </a:ext>
            </a:extLst>
          </p:cNvPr>
          <p:cNvSpPr/>
          <p:nvPr/>
        </p:nvSpPr>
        <p:spPr>
          <a:xfrm>
            <a:off x="574504" y="7013673"/>
            <a:ext cx="9496088" cy="3204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lang="en-US" altLang="ja-JP" sz="800">
                <a:solidFill>
                  <a:schemeClr val="tx1"/>
                </a:solidFill>
                <a:latin typeface="Meiryo UI" panose="020B0604030504040204" pitchFamily="50" charset="-128"/>
                <a:ea typeface="Meiryo UI" panose="020B0604030504040204" pitchFamily="50" charset="-128"/>
              </a:rPr>
              <a:t>1</a:t>
            </a:r>
            <a:r>
              <a:rPr lang="ja-JP" altLang="en-US" sz="800">
                <a:solidFill>
                  <a:schemeClr val="tx1"/>
                </a:solidFill>
                <a:latin typeface="Meiryo UI" panose="020B0604030504040204" pitchFamily="50" charset="-128"/>
                <a:ea typeface="Meiryo UI" panose="020B0604030504040204" pitchFamily="50" charset="-128"/>
              </a:rPr>
              <a:t>）</a:t>
            </a:r>
            <a:r>
              <a:rPr lang="en-US" altLang="ja-JP" sz="800">
                <a:solidFill>
                  <a:schemeClr val="tx1"/>
                </a:solidFill>
                <a:latin typeface="Meiryo UI" panose="020B0604030504040204" pitchFamily="50" charset="-128"/>
                <a:ea typeface="Meiryo UI" panose="020B0604030504040204" pitchFamily="50" charset="-128"/>
              </a:rPr>
              <a:t>R</a:t>
            </a:r>
            <a:r>
              <a:rPr lang="ja-JP" altLang="en-US" sz="800">
                <a:solidFill>
                  <a:schemeClr val="tx1"/>
                </a:solidFill>
                <a:latin typeface="Meiryo UI" panose="020B0604030504040204" pitchFamily="50" charset="-128"/>
                <a:ea typeface="Meiryo UI" panose="020B0604030504040204" pitchFamily="50" charset="-128"/>
              </a:rPr>
              <a:t>は</a:t>
            </a:r>
            <a:r>
              <a:rPr lang="en-US" altLang="ja-JP" sz="800">
                <a:solidFill>
                  <a:schemeClr val="tx1"/>
                </a:solidFill>
                <a:latin typeface="Meiryo UI" panose="020B0604030504040204" pitchFamily="50" charset="-128"/>
                <a:ea typeface="Meiryo UI" panose="020B0604030504040204" pitchFamily="50" charset="-128"/>
              </a:rPr>
              <a:t>RESAS</a:t>
            </a:r>
            <a:r>
              <a:rPr lang="ja-JP" altLang="en-US" sz="800">
                <a:solidFill>
                  <a:schemeClr val="tx1"/>
                </a:solidFill>
                <a:latin typeface="Meiryo UI" panose="020B0604030504040204" pitchFamily="50" charset="-128"/>
                <a:ea typeface="Meiryo UI" panose="020B0604030504040204" pitchFamily="50" charset="-128"/>
              </a:rPr>
              <a:t>、</a:t>
            </a:r>
            <a:r>
              <a:rPr lang="en-US" altLang="ja-JP" sz="800">
                <a:solidFill>
                  <a:schemeClr val="tx1"/>
                </a:solidFill>
                <a:latin typeface="Meiryo UI" panose="020B0604030504040204" pitchFamily="50" charset="-128"/>
                <a:ea typeface="Meiryo UI" panose="020B0604030504040204" pitchFamily="50" charset="-128"/>
              </a:rPr>
              <a:t>V</a:t>
            </a:r>
            <a:r>
              <a:rPr lang="ja-JP" altLang="en-US" sz="800">
                <a:solidFill>
                  <a:schemeClr val="tx1"/>
                </a:solidFill>
                <a:latin typeface="Meiryo UI" panose="020B0604030504040204" pitchFamily="50" charset="-128"/>
                <a:ea typeface="Meiryo UI" panose="020B0604030504040204" pitchFamily="50" charset="-128"/>
              </a:rPr>
              <a:t>は</a:t>
            </a:r>
            <a:r>
              <a:rPr lang="en-US" altLang="ja-JP" sz="800">
                <a:solidFill>
                  <a:schemeClr val="tx1"/>
                </a:solidFill>
                <a:latin typeface="Meiryo UI" panose="020B0604030504040204" pitchFamily="50" charset="-128"/>
                <a:ea typeface="Meiryo UI" panose="020B0604030504040204" pitchFamily="50" charset="-128"/>
              </a:rPr>
              <a:t>V-RESAS</a:t>
            </a:r>
            <a:r>
              <a:rPr lang="ja-JP" altLang="en-US" sz="800">
                <a:solidFill>
                  <a:schemeClr val="tx1"/>
                </a:solidFill>
                <a:latin typeface="Meiryo UI" panose="020B0604030504040204" pitchFamily="50" charset="-128"/>
                <a:ea typeface="Meiryo UI" panose="020B0604030504040204" pitchFamily="50" charset="-128"/>
              </a:rPr>
              <a:t>、他はその他のオープンデータを示す。</a:t>
            </a:r>
            <a:r>
              <a:rPr lang="en-US" altLang="ja-JP" sz="800">
                <a:solidFill>
                  <a:schemeClr val="tx1"/>
                </a:solidFill>
                <a:latin typeface="Meiryo UI" panose="020B0604030504040204" pitchFamily="50" charset="-128"/>
                <a:ea typeface="Meiryo UI" panose="020B0604030504040204" pitchFamily="50" charset="-128"/>
              </a:rPr>
              <a:t>【】</a:t>
            </a:r>
            <a:r>
              <a:rPr lang="ja-JP" altLang="en-US" sz="800">
                <a:solidFill>
                  <a:schemeClr val="tx1"/>
                </a:solidFill>
                <a:latin typeface="Meiryo UI" panose="020B0604030504040204" pitchFamily="50" charset="-128"/>
                <a:ea typeface="Meiryo UI" panose="020B0604030504040204" pitchFamily="50" charset="-128"/>
              </a:rPr>
              <a:t>は</a:t>
            </a:r>
            <a:r>
              <a:rPr lang="en-US" altLang="ja-JP" sz="800">
                <a:solidFill>
                  <a:schemeClr val="tx1"/>
                </a:solidFill>
                <a:latin typeface="Meiryo UI" panose="020B0604030504040204" pitchFamily="50" charset="-128"/>
                <a:ea typeface="Meiryo UI" panose="020B0604030504040204" pitchFamily="50" charset="-128"/>
              </a:rPr>
              <a:t>RESAS</a:t>
            </a:r>
            <a:r>
              <a:rPr lang="ja-JP" altLang="en-US" sz="800">
                <a:solidFill>
                  <a:schemeClr val="tx1"/>
                </a:solidFill>
                <a:latin typeface="Meiryo UI" panose="020B0604030504040204" pitchFamily="50" charset="-128"/>
                <a:ea typeface="Meiryo UI" panose="020B0604030504040204" pitchFamily="50" charset="-128"/>
              </a:rPr>
              <a:t>のマップを示す。太字は次頁以降で分析の方法を取り上げたもの</a:t>
            </a:r>
            <a:endParaRPr kumimoji="1" lang="ja-JP" altLang="en-US" sz="800">
              <a:solidFill>
                <a:schemeClr val="tx1"/>
              </a:solidFill>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611B8049-3F04-286F-AE65-DE2A7A872C69}"/>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業態転換</a:t>
            </a:r>
          </a:p>
        </p:txBody>
      </p:sp>
      <p:sp>
        <p:nvSpPr>
          <p:cNvPr id="3" name="矢印: 五方向 2">
            <a:extLst>
              <a:ext uri="{FF2B5EF4-FFF2-40B4-BE49-F238E27FC236}">
                <a16:creationId xmlns:a16="http://schemas.microsoft.com/office/drawing/2014/main" id="{53BD8DA2-8337-E9CE-DA9C-EB6C2FDE60BA}"/>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6" name="矢印: 五方向 5">
            <a:extLst>
              <a:ext uri="{FF2B5EF4-FFF2-40B4-BE49-F238E27FC236}">
                <a16:creationId xmlns:a16="http://schemas.microsoft.com/office/drawing/2014/main" id="{5093FBEC-7F3A-A26A-FE2F-42C4FBFAE028}"/>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147235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21</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9956572"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「新分野展開や業態転換で事業を立て直したい」の注力課題特定にむけた分析</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産業別増減率から、地域の特定産業における労働生産性、従業者数、付加価値額の変化を把握します。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労働生産性、従業者数、付加価値額の増減率を把握することで、特定産業において改善傾向／悪化傾向にある指標を把握する。</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労働生産性は所得を稼ぐ効率性を、従業者数は雇用吸収力を、付加価値額は地域にもたらす所得を示す。</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医療・福祉業の従業者数や付加価値額は増加傾向にあるものの、労働生産性が低下していて効率性の悪化が見受けられる。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chemeClr val="tx1"/>
                </a:solidFill>
                <a:effectLst/>
                <a:uLnTx/>
                <a:uFillTx/>
                <a:latin typeface="Meiryo UI"/>
                <a:ea typeface="Meiryo UI"/>
                <a:cs typeface="+mn-cs"/>
              </a:rPr>
              <a:t>労働生産性：労働者一人が</a:t>
            </a:r>
            <a:r>
              <a:rPr kumimoji="0" lang="en-US" altLang="ja-JP" sz="1200" b="0" i="0" u="none" strike="noStrike" kern="0" cap="none" spc="0" normalizeH="0" baseline="0" noProof="0">
                <a:ln>
                  <a:noFill/>
                </a:ln>
                <a:solidFill>
                  <a:schemeClr val="tx1"/>
                </a:solidFill>
                <a:effectLst/>
                <a:uLnTx/>
                <a:uFillTx/>
                <a:latin typeface="Meiryo UI"/>
                <a:ea typeface="Meiryo UI"/>
                <a:cs typeface="+mn-cs"/>
              </a:rPr>
              <a:t>1</a:t>
            </a:r>
            <a:r>
              <a:rPr kumimoji="0" lang="ja-JP" altLang="en-US" sz="1200" b="0" i="0" u="none" strike="noStrike" kern="0" cap="none" spc="0" normalizeH="0" baseline="0" noProof="0">
                <a:ln>
                  <a:noFill/>
                </a:ln>
                <a:solidFill>
                  <a:schemeClr val="tx1"/>
                </a:solidFill>
                <a:effectLst/>
                <a:uLnTx/>
                <a:uFillTx/>
                <a:latin typeface="Meiryo UI"/>
                <a:ea typeface="Meiryo UI"/>
                <a:cs typeface="+mn-cs"/>
              </a:rPr>
              <a:t>年の間に生み出した付加価値。</a:t>
            </a:r>
            <a:r>
              <a:rPr kumimoji="0" lang="ja-JP" altLang="en-US" sz="1200" kern="0">
                <a:solidFill>
                  <a:schemeClr val="tx1"/>
                </a:solidFill>
                <a:latin typeface="Meiryo UI"/>
                <a:ea typeface="Meiryo UI"/>
              </a:rPr>
              <a:t>付加価値額／従業者数で計算する。</a:t>
            </a:r>
            <a:endParaRPr kumimoji="0" lang="en-US" altLang="ja-JP" sz="1200" kern="0">
              <a:solidFill>
                <a:schemeClr val="tx1"/>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chemeClr val="tx1"/>
                </a:solidFill>
                <a:effectLst/>
                <a:uLnTx/>
                <a:uFillTx/>
                <a:latin typeface="Meiryo UI"/>
                <a:ea typeface="Meiryo UI"/>
                <a:cs typeface="+mn-cs"/>
              </a:rPr>
              <a:t>従業者数：当該事業所に所属して働いているすべての人のこと。</a:t>
            </a:r>
            <a:endParaRPr kumimoji="0" lang="en-US" altLang="ja-JP" sz="1200" b="0" i="0" u="none" strike="noStrike" kern="0" cap="none" spc="0" normalizeH="0" baseline="0" noProof="0">
              <a:ln>
                <a:noFill/>
              </a:ln>
              <a:solidFill>
                <a:schemeClr val="tx1"/>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chemeClr val="tx1"/>
                </a:solidFill>
                <a:latin typeface="Meiryo UI"/>
                <a:ea typeface="Meiryo UI"/>
              </a:rPr>
              <a:t>付加価値額：生産額から原材料などの中間投資額を差し引くことで算出。付加価値額は、給与等の労働コストと配当や支払利息等の資本コストの合計値と等しくなる。</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chemeClr val="tx1"/>
                </a:solidFill>
                <a:latin typeface="Meiryo UI"/>
                <a:ea typeface="Meiryo UI"/>
              </a:rPr>
              <a:t>地域の中核産業等の特定においては、地域課題分析ナビゲーション「地域産業の活性化」を用いた分析が有用である。</a:t>
            </a:r>
            <a:endParaRPr kumimoji="0" lang="en-US" altLang="ja-JP" sz="1200" kern="0">
              <a:solidFill>
                <a:schemeClr val="tx1"/>
              </a:solidFill>
              <a:latin typeface="Meiryo UI"/>
              <a:ea typeface="Meiryo UI"/>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i="0" u="sng" strike="noStrike" kern="0" cap="none" spc="0" normalizeH="0" baseline="0" noProof="0">
                <a:ln>
                  <a:noFill/>
                </a:ln>
                <a:solidFill>
                  <a:srgbClr val="0070C0"/>
                </a:solidFill>
                <a:effectLst/>
                <a:uLnTx/>
                <a:uFillTx/>
                <a:latin typeface="Meiryo UI"/>
                <a:ea typeface="Meiryo UI"/>
                <a:hlinkClick r:id="rId2"/>
              </a:rPr>
              <a:t>RESAS </a:t>
            </a:r>
            <a:r>
              <a:rPr kumimoji="0" lang="ja-JP" altLang="en-US" sz="1400" b="1" u="sng" kern="0">
                <a:solidFill>
                  <a:srgbClr val="0070C0"/>
                </a:solidFill>
                <a:latin typeface="Meiryo UI"/>
                <a:ea typeface="Meiryo UI"/>
                <a:hlinkClick r:id="rId2"/>
              </a:rPr>
              <a:t>産業構造</a:t>
            </a:r>
            <a:r>
              <a:rPr kumimoji="0" lang="ja-JP" altLang="en-US" sz="1400" b="1" i="0" u="sng" strike="noStrike" kern="0" cap="none" spc="0" normalizeH="0" baseline="0" noProof="0">
                <a:ln>
                  <a:noFill/>
                </a:ln>
                <a:solidFill>
                  <a:srgbClr val="0070C0"/>
                </a:solidFill>
                <a:effectLst/>
                <a:uLnTx/>
                <a:uFillTx/>
                <a:latin typeface="Meiryo UI"/>
                <a:ea typeface="Meiryo UI"/>
                <a:hlinkClick r:id="rId2"/>
              </a:rPr>
              <a:t>マップ＞全産業＞全産業の構造</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28" name="正方形/長方形 27">
            <a:extLst>
              <a:ext uri="{FF2B5EF4-FFF2-40B4-BE49-F238E27FC236}">
                <a16:creationId xmlns:a16="http://schemas.microsoft.com/office/drawing/2014/main" id="{83935B10-A374-984E-5945-AD400E496F4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業態転換</a:t>
            </a:r>
          </a:p>
        </p:txBody>
      </p:sp>
      <p:pic>
        <p:nvPicPr>
          <p:cNvPr id="4" name="図 3">
            <a:extLst>
              <a:ext uri="{FF2B5EF4-FFF2-40B4-BE49-F238E27FC236}">
                <a16:creationId xmlns:a16="http://schemas.microsoft.com/office/drawing/2014/main" id="{0ABD1AD6-1259-5D3C-478B-32D3605C7663}"/>
              </a:ext>
            </a:extLst>
          </p:cNvPr>
          <p:cNvPicPr>
            <a:picLocks noChangeAspect="1"/>
          </p:cNvPicPr>
          <p:nvPr/>
        </p:nvPicPr>
        <p:blipFill>
          <a:blip r:embed="rId3"/>
          <a:stretch>
            <a:fillRect/>
          </a:stretch>
        </p:blipFill>
        <p:spPr>
          <a:xfrm>
            <a:off x="558800" y="2346645"/>
            <a:ext cx="4572000" cy="3406806"/>
          </a:xfrm>
          <a:prstGeom prst="rect">
            <a:avLst/>
          </a:prstGeom>
          <a:ln>
            <a:solidFill>
              <a:schemeClr val="bg1">
                <a:lumMod val="50000"/>
              </a:schemeClr>
            </a:solidFill>
          </a:ln>
        </p:spPr>
      </p:pic>
      <p:sp>
        <p:nvSpPr>
          <p:cNvPr id="3" name="テキスト ボックス 2">
            <a:extLst>
              <a:ext uri="{FF2B5EF4-FFF2-40B4-BE49-F238E27FC236}">
                <a16:creationId xmlns:a16="http://schemas.microsoft.com/office/drawing/2014/main" id="{B144C34B-B6FC-FC71-CE3B-5ED4B5F96489}"/>
              </a:ext>
            </a:extLst>
          </p:cNvPr>
          <p:cNvSpPr txBox="1"/>
          <p:nvPr/>
        </p:nvSpPr>
        <p:spPr>
          <a:xfrm>
            <a:off x="1041903" y="3407205"/>
            <a:ext cx="1539705" cy="315323"/>
          </a:xfrm>
          <a:prstGeom prst="rect">
            <a:avLst/>
          </a:prstGeom>
          <a:noFill/>
        </p:spPr>
        <p:txBody>
          <a:bodyPr wrap="square" rtlCol="0" anchor="ctr">
            <a:spAutoFit/>
          </a:bodyPr>
          <a:lstStyle/>
          <a:p>
            <a:pPr algn="ctr" fontAlgn="auto">
              <a:spcBef>
                <a:spcPts val="0"/>
              </a:spcBef>
              <a:spcAft>
                <a:spcPts val="0"/>
              </a:spcAft>
            </a:pPr>
            <a:r>
              <a:rPr lang="en-US" altLang="ja-JP" sz="1200">
                <a:latin typeface="Meiryo UI"/>
                <a:ea typeface="Meiryo UI"/>
              </a:rPr>
              <a:t>0%</a:t>
            </a:r>
            <a:r>
              <a:rPr lang="ja-JP" altLang="en-US" sz="1200">
                <a:latin typeface="Meiryo UI"/>
                <a:ea typeface="Meiryo UI"/>
              </a:rPr>
              <a:t>以上：増加傾向</a:t>
            </a:r>
          </a:p>
        </p:txBody>
      </p:sp>
      <p:sp>
        <p:nvSpPr>
          <p:cNvPr id="7" name="テキスト ボックス 6">
            <a:extLst>
              <a:ext uri="{FF2B5EF4-FFF2-40B4-BE49-F238E27FC236}">
                <a16:creationId xmlns:a16="http://schemas.microsoft.com/office/drawing/2014/main" id="{5A56BC86-A6FE-220D-892C-31210CAF2628}"/>
              </a:ext>
            </a:extLst>
          </p:cNvPr>
          <p:cNvSpPr txBox="1"/>
          <p:nvPr/>
        </p:nvSpPr>
        <p:spPr>
          <a:xfrm>
            <a:off x="1041903" y="4627590"/>
            <a:ext cx="1539705" cy="315323"/>
          </a:xfrm>
          <a:prstGeom prst="rect">
            <a:avLst/>
          </a:prstGeom>
          <a:noFill/>
        </p:spPr>
        <p:txBody>
          <a:bodyPr wrap="square" rtlCol="0" anchor="ctr">
            <a:spAutoFit/>
          </a:bodyPr>
          <a:lstStyle/>
          <a:p>
            <a:pPr algn="ctr" fontAlgn="auto">
              <a:spcBef>
                <a:spcPts val="0"/>
              </a:spcBef>
              <a:spcAft>
                <a:spcPts val="0"/>
              </a:spcAft>
            </a:pPr>
            <a:r>
              <a:rPr lang="en-US" altLang="ja-JP" sz="1200">
                <a:latin typeface="Meiryo UI"/>
                <a:ea typeface="Meiryo UI"/>
              </a:rPr>
              <a:t>0%</a:t>
            </a:r>
            <a:r>
              <a:rPr lang="ja-JP" altLang="en-US" sz="1200">
                <a:latin typeface="Meiryo UI"/>
                <a:ea typeface="Meiryo UI"/>
              </a:rPr>
              <a:t>以下：減少傾向</a:t>
            </a:r>
          </a:p>
        </p:txBody>
      </p:sp>
      <p:sp>
        <p:nvSpPr>
          <p:cNvPr id="8" name="矢印: 五方向 7">
            <a:extLst>
              <a:ext uri="{FF2B5EF4-FFF2-40B4-BE49-F238E27FC236}">
                <a16:creationId xmlns:a16="http://schemas.microsoft.com/office/drawing/2014/main" id="{28B58DA5-AA1C-390F-B339-0E3F41CF2C41}"/>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9" name="矢印: 五方向 8">
            <a:extLst>
              <a:ext uri="{FF2B5EF4-FFF2-40B4-BE49-F238E27FC236}">
                <a16:creationId xmlns:a16="http://schemas.microsoft.com/office/drawing/2014/main" id="{D82B1205-77EE-20CE-5577-1DBB3B22A44A}"/>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785732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22</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9956572"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「新分野展開や業態転換で事業を立て直したい」の注力課題特定にむけた分析</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特許分布図から、地域における技術の集積状況を把握する。</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solidFill>
                  <a:schemeClr val="tx1"/>
                </a:solidFill>
                <a:latin typeface="Meiryo UI"/>
                <a:ea typeface="Meiryo UI"/>
              </a:rPr>
              <a:t>特技術分野別の特許構成割合を分析することで、地域において集積している技術を把握する。</a:t>
            </a:r>
            <a:endParaRPr kumimoji="0" lang="en-US" altLang="ja-JP" sz="1600" b="1" kern="0">
              <a:solidFill>
                <a:schemeClr val="tx1"/>
              </a:solidFill>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chemeClr val="tx1"/>
                </a:solidFill>
                <a:effectLst/>
                <a:uLnTx/>
                <a:uFillTx/>
                <a:latin typeface="Meiryo UI"/>
                <a:ea typeface="Meiryo UI"/>
                <a:cs typeface="+mn-cs"/>
              </a:rPr>
              <a:t>個別の特許を確認することで、産学官の連携について検討が可能になる。</a:t>
            </a:r>
            <a:endParaRPr kumimoji="0" lang="en-US" altLang="ja-JP" sz="1600" b="1" i="0" u="none" strike="noStrike" kern="0" cap="none" spc="0" normalizeH="0" baseline="0" noProof="0">
              <a:ln>
                <a:noFill/>
              </a:ln>
              <a:solidFill>
                <a:schemeClr val="tx1"/>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chemeClr val="tx1"/>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chemeClr val="tx1"/>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solidFill>
                  <a:schemeClr val="tx1"/>
                </a:solidFill>
                <a:latin typeface="Meiryo UI"/>
                <a:ea typeface="Meiryo UI"/>
              </a:rPr>
              <a:t>全国と比較して、電機関連の特許が集積している</a:t>
            </a:r>
            <a:r>
              <a:rPr kumimoji="0" lang="ja-JP" altLang="en-US" sz="1200" b="0" i="0" u="none" strike="noStrike" kern="0" cap="none" spc="0" normalizeH="0" baseline="0" noProof="0">
                <a:ln>
                  <a:noFill/>
                </a:ln>
                <a:solidFill>
                  <a:schemeClr val="tx1"/>
                </a:solidFill>
                <a:effectLst/>
                <a:uLnTx/>
                <a:uFillTx/>
                <a:latin typeface="Meiryo UI"/>
                <a:ea typeface="Meiryo UI"/>
                <a:cs typeface="+mn-cs"/>
              </a:rPr>
              <a:t>。</a:t>
            </a:r>
            <a:endParaRPr kumimoji="0" lang="en-US" altLang="ja-JP" sz="1200" b="0" i="0" u="none" strike="noStrike" kern="0" cap="none" spc="0" normalizeH="0" baseline="0" noProof="0">
              <a:ln>
                <a:noFill/>
              </a:ln>
              <a:solidFill>
                <a:schemeClr val="tx1"/>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chemeClr val="tx1"/>
                </a:solidFill>
                <a:latin typeface="Meiryo UI"/>
                <a:ea typeface="Meiryo UI"/>
              </a:rPr>
              <a:t>特許とは、技術的思想の創作である「発明」を保護する制度で、権利の対象となる発明の実施（生産、使用、販売など）を独占することができる制度。</a:t>
            </a:r>
            <a:endParaRPr kumimoji="0" lang="en-US" altLang="ja-JP" sz="1200" kern="0">
              <a:solidFill>
                <a:schemeClr val="tx1"/>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chemeClr val="tx1"/>
                </a:solidFill>
                <a:latin typeface="Meiryo UI"/>
                <a:ea typeface="Meiryo UI"/>
              </a:rPr>
              <a:t>特許をはじめとした、特定の領域に関する知識・知見が集積し、知的資源の相互活用が行われるようなネットワークが形成された状態が、イノベーション創出等につながるとされている。</a:t>
            </a:r>
            <a:endParaRPr kumimoji="0" lang="en-US" altLang="ja-JP" sz="1200" kern="0">
              <a:solidFill>
                <a:schemeClr val="tx1"/>
              </a:solidFill>
              <a:latin typeface="Meiryo UI"/>
              <a:ea typeface="Meiryo UI"/>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u="sng" kern="0">
                <a:solidFill>
                  <a:srgbClr val="0070C0"/>
                </a:solidFill>
                <a:latin typeface="Meiryo UI"/>
                <a:ea typeface="Meiryo UI"/>
                <a:hlinkClick r:id="rId2"/>
              </a:rPr>
              <a:t>RESAS </a:t>
            </a:r>
            <a:r>
              <a:rPr kumimoji="0" lang="ja-JP" altLang="en-US" sz="1400" b="1" u="sng" kern="0">
                <a:solidFill>
                  <a:srgbClr val="0070C0"/>
                </a:solidFill>
                <a:latin typeface="Meiryo UI"/>
                <a:ea typeface="Meiryo UI"/>
                <a:hlinkClick r:id="rId2"/>
              </a:rPr>
              <a:t>企業活動マップ＞研究開発＞特許分布図</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28" name="正方形/長方形 27">
            <a:extLst>
              <a:ext uri="{FF2B5EF4-FFF2-40B4-BE49-F238E27FC236}">
                <a16:creationId xmlns:a16="http://schemas.microsoft.com/office/drawing/2014/main" id="{83935B10-A374-984E-5945-AD400E496F4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業態転換</a:t>
            </a:r>
          </a:p>
        </p:txBody>
      </p:sp>
      <p:pic>
        <p:nvPicPr>
          <p:cNvPr id="7" name="図 6">
            <a:extLst>
              <a:ext uri="{FF2B5EF4-FFF2-40B4-BE49-F238E27FC236}">
                <a16:creationId xmlns:a16="http://schemas.microsoft.com/office/drawing/2014/main" id="{16FE0817-5840-CDD7-FE94-D53FC402084B}"/>
              </a:ext>
            </a:extLst>
          </p:cNvPr>
          <p:cNvPicPr>
            <a:picLocks noChangeAspect="1"/>
          </p:cNvPicPr>
          <p:nvPr/>
        </p:nvPicPr>
        <p:blipFill>
          <a:blip r:embed="rId3"/>
          <a:stretch>
            <a:fillRect/>
          </a:stretch>
        </p:blipFill>
        <p:spPr>
          <a:xfrm>
            <a:off x="558800" y="2390284"/>
            <a:ext cx="4572000" cy="2806013"/>
          </a:xfrm>
          <a:prstGeom prst="rect">
            <a:avLst/>
          </a:prstGeom>
          <a:ln>
            <a:solidFill>
              <a:schemeClr val="bg1">
                <a:lumMod val="50000"/>
              </a:schemeClr>
            </a:solidFill>
          </a:ln>
        </p:spPr>
      </p:pic>
      <p:cxnSp>
        <p:nvCxnSpPr>
          <p:cNvPr id="8" name="直線矢印コネクタ 7">
            <a:extLst>
              <a:ext uri="{FF2B5EF4-FFF2-40B4-BE49-F238E27FC236}">
                <a16:creationId xmlns:a16="http://schemas.microsoft.com/office/drawing/2014/main" id="{BDB2716F-D7D1-4FC0-1F0B-1CC587A4C0C4}"/>
              </a:ext>
            </a:extLst>
          </p:cNvPr>
          <p:cNvCxnSpPr>
            <a:cxnSpLocks/>
          </p:cNvCxnSpPr>
          <p:nvPr/>
        </p:nvCxnSpPr>
        <p:spPr>
          <a:xfrm>
            <a:off x="3086100" y="3091915"/>
            <a:ext cx="1718511" cy="0"/>
          </a:xfrm>
          <a:prstGeom prst="straightConnector1">
            <a:avLst/>
          </a:prstGeom>
          <a:ln w="19050">
            <a:solidFill>
              <a:schemeClr val="bg1">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42AC83A-7540-20B8-DD00-3F14DEDDA14E}"/>
              </a:ext>
            </a:extLst>
          </p:cNvPr>
          <p:cNvSpPr txBox="1"/>
          <p:nvPr/>
        </p:nvSpPr>
        <p:spPr>
          <a:xfrm>
            <a:off x="3309113" y="2751158"/>
            <a:ext cx="1272484" cy="461665"/>
          </a:xfrm>
          <a:prstGeom prst="rect">
            <a:avLst/>
          </a:prstGeom>
          <a:noFill/>
        </p:spPr>
        <p:txBody>
          <a:bodyPr wrap="square" rtlCol="0" anchor="ctr">
            <a:spAutoFit/>
          </a:bodyPr>
          <a:lstStyle/>
          <a:p>
            <a:pPr algn="ctr" fontAlgn="auto">
              <a:spcBef>
                <a:spcPts val="0"/>
              </a:spcBef>
              <a:spcAft>
                <a:spcPts val="0"/>
              </a:spcAft>
            </a:pPr>
            <a:r>
              <a:rPr lang="ja-JP" altLang="en-US" sz="1200">
                <a:latin typeface="Meiryo UI"/>
                <a:ea typeface="Meiryo UI"/>
              </a:rPr>
              <a:t>全国に比して高い</a:t>
            </a:r>
          </a:p>
        </p:txBody>
      </p:sp>
      <p:sp>
        <p:nvSpPr>
          <p:cNvPr id="3" name="矢印: 五方向 2">
            <a:extLst>
              <a:ext uri="{FF2B5EF4-FFF2-40B4-BE49-F238E27FC236}">
                <a16:creationId xmlns:a16="http://schemas.microsoft.com/office/drawing/2014/main" id="{3DB069E5-FC36-F9A6-203D-0A0FCE70476D}"/>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FD56BA21-5685-E1F4-02CE-28E9819A1052}"/>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282961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23</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39872"/>
            <a:ext cx="7011856" cy="823302"/>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「全国を対象とした観光需要喚起策を実施」の</a:t>
            </a:r>
            <a:br>
              <a:rPr lang="en-US" altLang="ja-JP"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注力課題特定にむけた分析の観点と活用可能なデータ</a:t>
            </a:r>
          </a:p>
        </p:txBody>
      </p:sp>
      <p:sp>
        <p:nvSpPr>
          <p:cNvPr id="8" name="Text Placeholder 7">
            <a:extLst>
              <a:ext uri="{FF2B5EF4-FFF2-40B4-BE49-F238E27FC236}">
                <a16:creationId xmlns:a16="http://schemas.microsoft.com/office/drawing/2014/main" id="{DBC15A36-3226-4254-88A5-FFF390BCF0BF}"/>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t>観光客と受け入れ地域双方の側面から分析を行うことが有効です。</a:t>
            </a:r>
          </a:p>
        </p:txBody>
      </p:sp>
      <p:sp>
        <p:nvSpPr>
          <p:cNvPr id="20" name="正方形/長方形 19">
            <a:extLst>
              <a:ext uri="{FF2B5EF4-FFF2-40B4-BE49-F238E27FC236}">
                <a16:creationId xmlns:a16="http://schemas.microsoft.com/office/drawing/2014/main" id="{6D7BA156-E303-4EFB-A6C4-6DEBCD620AC4}"/>
              </a:ext>
            </a:extLst>
          </p:cNvPr>
          <p:cNvSpPr/>
          <p:nvPr/>
        </p:nvSpPr>
        <p:spPr>
          <a:xfrm>
            <a:off x="574504" y="4733481"/>
            <a:ext cx="920921" cy="2221774"/>
          </a:xfrm>
          <a:prstGeom prst="rect">
            <a:avLst/>
          </a:prstGeom>
          <a:solidFill>
            <a:srgbClr val="687A70"/>
          </a:solidFill>
          <a:ln>
            <a:noFill/>
          </a:ln>
        </p:spPr>
        <p:txBody>
          <a:bodyPr wrap="none" rtlCol="0" anchor="ctr">
            <a:noAutofit/>
          </a:bodyPr>
          <a:lstStyle/>
          <a:p>
            <a:pPr algn="ctr" fontAlgn="auto">
              <a:spcBef>
                <a:spcPts val="0"/>
              </a:spcBef>
              <a:spcAft>
                <a:spcPts val="0"/>
              </a:spcAft>
            </a:pPr>
            <a:r>
              <a:rPr kumimoji="0" lang="ja-JP" altLang="en-US" sz="1400" b="1" kern="0" dirty="0">
                <a:solidFill>
                  <a:schemeClr val="bg1"/>
                </a:solidFill>
                <a:latin typeface="Meiryo UI" panose="020B0604030504040204" pitchFamily="50" charset="-128"/>
                <a:ea typeface="Meiryo UI" panose="020B0604030504040204" pitchFamily="50" charset="-128"/>
              </a:rPr>
              <a:t>受け入れ</a:t>
            </a:r>
            <a:br>
              <a:rPr kumimoji="0" lang="en-US" altLang="ja-JP" sz="1400" b="1" kern="0" dirty="0">
                <a:solidFill>
                  <a:schemeClr val="bg1"/>
                </a:solidFill>
                <a:latin typeface="Meiryo UI" panose="020B0604030504040204" pitchFamily="50" charset="-128"/>
                <a:ea typeface="Meiryo UI" panose="020B0604030504040204" pitchFamily="50" charset="-128"/>
              </a:rPr>
            </a:br>
            <a:r>
              <a:rPr kumimoji="0" lang="ja-JP" altLang="en-US" sz="1400" b="1" kern="0" dirty="0">
                <a:solidFill>
                  <a:schemeClr val="bg1"/>
                </a:solidFill>
                <a:latin typeface="Meiryo UI" panose="020B0604030504040204" pitchFamily="50" charset="-128"/>
                <a:ea typeface="Meiryo UI" panose="020B0604030504040204" pitchFamily="50" charset="-128"/>
              </a:rPr>
              <a:t>地域</a:t>
            </a:r>
            <a:br>
              <a:rPr kumimoji="0" lang="en-US" altLang="ja-JP" sz="1200" b="1" kern="0" dirty="0">
                <a:solidFill>
                  <a:schemeClr val="bg1"/>
                </a:solidFill>
                <a:latin typeface="Meiryo UI" panose="020B0604030504040204" pitchFamily="50" charset="-128"/>
                <a:ea typeface="Meiryo UI" panose="020B0604030504040204" pitchFamily="50" charset="-128"/>
              </a:rPr>
            </a:br>
            <a:r>
              <a:rPr kumimoji="0" lang="ja-JP" altLang="en-US" sz="1200" b="1" kern="0" dirty="0">
                <a:solidFill>
                  <a:schemeClr val="bg1"/>
                </a:solidFill>
                <a:latin typeface="Meiryo UI" panose="020B0604030504040204" pitchFamily="50" charset="-128"/>
                <a:ea typeface="Meiryo UI" panose="020B0604030504040204" pitchFamily="50" charset="-128"/>
              </a:rPr>
              <a:t>（事業者・</a:t>
            </a:r>
            <a:endParaRPr kumimoji="0" lang="en-US" altLang="ja-JP" sz="1200" b="1" kern="0" dirty="0">
              <a:solidFill>
                <a:schemeClr val="bg1"/>
              </a:solidFill>
              <a:latin typeface="Meiryo UI" panose="020B0604030504040204" pitchFamily="50" charset="-128"/>
              <a:ea typeface="Meiryo UI" panose="020B0604030504040204" pitchFamily="50" charset="-128"/>
            </a:endParaRPr>
          </a:p>
          <a:p>
            <a:pPr algn="ctr" fontAlgn="auto">
              <a:spcBef>
                <a:spcPts val="0"/>
              </a:spcBef>
              <a:spcAft>
                <a:spcPts val="0"/>
              </a:spcAft>
            </a:pPr>
            <a:r>
              <a:rPr kumimoji="0" lang="ja-JP" altLang="en-US" sz="1200" b="1" kern="0" dirty="0">
                <a:solidFill>
                  <a:schemeClr val="bg1"/>
                </a:solidFill>
                <a:latin typeface="Meiryo UI" panose="020B0604030504040204" pitchFamily="50" charset="-128"/>
                <a:ea typeface="Meiryo UI" panose="020B0604030504040204" pitchFamily="50" charset="-128"/>
              </a:rPr>
              <a:t>住民・</a:t>
            </a:r>
            <a:br>
              <a:rPr kumimoji="0" lang="en-US" altLang="ja-JP" sz="1200" b="1" kern="0" dirty="0">
                <a:solidFill>
                  <a:schemeClr val="bg1"/>
                </a:solidFill>
                <a:latin typeface="Meiryo UI" panose="020B0604030504040204" pitchFamily="50" charset="-128"/>
                <a:ea typeface="Meiryo UI" panose="020B0604030504040204" pitchFamily="50" charset="-128"/>
              </a:rPr>
            </a:br>
            <a:r>
              <a:rPr kumimoji="0" lang="ja-JP" altLang="en-US" sz="1200" b="1" kern="0" dirty="0">
                <a:solidFill>
                  <a:schemeClr val="bg1"/>
                </a:solidFill>
                <a:latin typeface="Meiryo UI" panose="020B0604030504040204" pitchFamily="50" charset="-128"/>
                <a:ea typeface="Meiryo UI" panose="020B0604030504040204" pitchFamily="50" charset="-128"/>
              </a:rPr>
              <a:t>地方</a:t>
            </a:r>
            <a:endParaRPr kumimoji="0" lang="en-US" altLang="ja-JP" sz="1200" b="1" kern="0" dirty="0">
              <a:solidFill>
                <a:schemeClr val="bg1"/>
              </a:solidFill>
              <a:latin typeface="Meiryo UI" panose="020B0604030504040204" pitchFamily="50" charset="-128"/>
              <a:ea typeface="Meiryo UI" panose="020B0604030504040204" pitchFamily="50" charset="-128"/>
            </a:endParaRPr>
          </a:p>
          <a:p>
            <a:pPr algn="ctr" fontAlgn="auto">
              <a:spcBef>
                <a:spcPts val="0"/>
              </a:spcBef>
              <a:spcAft>
                <a:spcPts val="0"/>
              </a:spcAft>
            </a:pPr>
            <a:r>
              <a:rPr kumimoji="0" lang="ja-JP" altLang="en-US" sz="1200" b="1" kern="0" dirty="0">
                <a:solidFill>
                  <a:schemeClr val="bg1"/>
                </a:solidFill>
                <a:latin typeface="Meiryo UI" panose="020B0604030504040204" pitchFamily="50" charset="-128"/>
                <a:ea typeface="Meiryo UI" panose="020B0604030504040204" pitchFamily="50" charset="-128"/>
              </a:rPr>
              <a:t>公共団体）</a:t>
            </a:r>
          </a:p>
        </p:txBody>
      </p:sp>
      <p:grpSp>
        <p:nvGrpSpPr>
          <p:cNvPr id="6" name="グループ化 5">
            <a:extLst>
              <a:ext uri="{FF2B5EF4-FFF2-40B4-BE49-F238E27FC236}">
                <a16:creationId xmlns:a16="http://schemas.microsoft.com/office/drawing/2014/main" id="{EC70B4C7-FEF2-5DC8-997B-43309F77D616}"/>
              </a:ext>
            </a:extLst>
          </p:cNvPr>
          <p:cNvGrpSpPr/>
          <p:nvPr/>
        </p:nvGrpSpPr>
        <p:grpSpPr>
          <a:xfrm>
            <a:off x="3365774" y="1614415"/>
            <a:ext cx="4258098" cy="5340840"/>
            <a:chOff x="3724613" y="1614415"/>
            <a:chExt cx="4512607" cy="5340840"/>
          </a:xfrm>
        </p:grpSpPr>
        <p:grpSp>
          <p:nvGrpSpPr>
            <p:cNvPr id="14" name="グループ化 13">
              <a:extLst>
                <a:ext uri="{FF2B5EF4-FFF2-40B4-BE49-F238E27FC236}">
                  <a16:creationId xmlns:a16="http://schemas.microsoft.com/office/drawing/2014/main" id="{94101843-3835-48B1-B586-F3E7DFBA9B7B}"/>
                </a:ext>
              </a:extLst>
            </p:cNvPr>
            <p:cNvGrpSpPr/>
            <p:nvPr/>
          </p:nvGrpSpPr>
          <p:grpSpPr>
            <a:xfrm>
              <a:off x="3724613" y="1614415"/>
              <a:ext cx="4512607" cy="253916"/>
              <a:chOff x="2422759" y="1566080"/>
              <a:chExt cx="1730952" cy="253916"/>
            </a:xfrm>
          </p:grpSpPr>
          <p:cxnSp>
            <p:nvCxnSpPr>
              <p:cNvPr id="15" name="直線矢印コネクタ 14">
                <a:extLst>
                  <a:ext uri="{FF2B5EF4-FFF2-40B4-BE49-F238E27FC236}">
                    <a16:creationId xmlns:a16="http://schemas.microsoft.com/office/drawing/2014/main" id="{1F5505B0-F1EE-40E0-BA32-C120BBD304D3}"/>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88D3F1E-334E-4750-AE89-40A32D052F8E}"/>
                  </a:ext>
                </a:extLst>
              </p:cNvPr>
              <p:cNvSpPr txBox="1"/>
              <p:nvPr/>
            </p:nvSpPr>
            <p:spPr>
              <a:xfrm>
                <a:off x="2959479" y="1566080"/>
                <a:ext cx="657523" cy="253916"/>
              </a:xfrm>
              <a:prstGeom prst="rect">
                <a:avLst/>
              </a:prstGeom>
              <a:solidFill>
                <a:schemeClr val="bg1"/>
              </a:solidFill>
            </p:spPr>
            <p:txBody>
              <a:bodyPr wrap="squar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lang="ja-JP" altLang="en-US" sz="1400" b="1" kern="0">
                    <a:latin typeface="Meiryo UI" panose="020B0604030504040204" pitchFamily="50" charset="-128"/>
                    <a:ea typeface="Meiryo UI" panose="020B0604030504040204" pitchFamily="50" charset="-128"/>
                    <a:cs typeface="Arial"/>
                    <a:sym typeface="Arial"/>
                  </a:rPr>
                  <a:t>具体的な問いの例</a:t>
                </a:r>
                <a:endPar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grpSp>
        <p:sp>
          <p:nvSpPr>
            <p:cNvPr id="21" name="正方形/長方形 20">
              <a:extLst>
                <a:ext uri="{FF2B5EF4-FFF2-40B4-BE49-F238E27FC236}">
                  <a16:creationId xmlns:a16="http://schemas.microsoft.com/office/drawing/2014/main" id="{EEF26FF8-8F41-4156-8A96-389CE72E5A48}"/>
                </a:ext>
              </a:extLst>
            </p:cNvPr>
            <p:cNvSpPr/>
            <p:nvPr/>
          </p:nvSpPr>
          <p:spPr>
            <a:xfrm>
              <a:off x="3724613" y="2432466"/>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観光客はどのような目的で地域を訪れているか</a:t>
              </a:r>
              <a:endParaRPr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どこの地域と比較して、地域を訪れることを決めたのか。決め手となった要因は何か</a:t>
              </a:r>
            </a:p>
          </p:txBody>
        </p:sp>
        <p:sp>
          <p:nvSpPr>
            <p:cNvPr id="22" name="正方形/長方形 21">
              <a:extLst>
                <a:ext uri="{FF2B5EF4-FFF2-40B4-BE49-F238E27FC236}">
                  <a16:creationId xmlns:a16="http://schemas.microsoft.com/office/drawing/2014/main" id="{AF014032-035D-4F93-8899-667A56DD15C2}"/>
                </a:ext>
              </a:extLst>
            </p:cNvPr>
            <p:cNvSpPr/>
            <p:nvPr/>
          </p:nvSpPr>
          <p:spPr>
            <a:xfrm>
              <a:off x="3724613" y="2890405"/>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訪問地として人気の場所はどこか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地域を訪れる人はどのような観光ルートを通っているか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他のどのような地域と一緒に訪問されることが多いか</a:t>
              </a:r>
            </a:p>
          </p:txBody>
        </p:sp>
        <p:sp>
          <p:nvSpPr>
            <p:cNvPr id="23" name="正方形/長方形 22">
              <a:extLst>
                <a:ext uri="{FF2B5EF4-FFF2-40B4-BE49-F238E27FC236}">
                  <a16:creationId xmlns:a16="http://schemas.microsoft.com/office/drawing/2014/main" id="{58DC2134-C996-4B07-B0E9-14741E597E86}"/>
                </a:ext>
              </a:extLst>
            </p:cNvPr>
            <p:cNvSpPr/>
            <p:nvPr/>
          </p:nvSpPr>
          <p:spPr>
            <a:xfrm>
              <a:off x="3724613" y="3348344"/>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いつ訪問する人が多いか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閑散期はいつか</a:t>
              </a:r>
              <a:endParaRPr kumimoji="1" lang="ja-JP" altLang="en-US" sz="100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1E1A0D3B-AA4C-45C5-86D6-6C0942F37F3C}"/>
                </a:ext>
              </a:extLst>
            </p:cNvPr>
            <p:cNvSpPr/>
            <p:nvPr/>
          </p:nvSpPr>
          <p:spPr>
            <a:xfrm>
              <a:off x="3724613" y="3806283"/>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dirty="0">
                  <a:latin typeface="Meiryo UI" panose="020B0604030504040204" pitchFamily="50" charset="-128"/>
                  <a:ea typeface="Meiryo UI" panose="020B0604030504040204" pitchFamily="50" charset="-128"/>
                </a:rPr>
                <a:t>観光客は地域のどのようなところに関心を持っているか</a:t>
              </a:r>
              <a:endParaRPr kumimoji="1" lang="en-US" altLang="ja-JP" sz="1000" dirty="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dirty="0">
                  <a:latin typeface="Meiryo UI" panose="020B0604030504040204" pitchFamily="50" charset="-128"/>
                  <a:ea typeface="Meiryo UI" panose="020B0604030504040204" pitchFamily="50" charset="-128"/>
                </a:rPr>
                <a:t>地域内でどのようなアクティビティを体験したか</a:t>
              </a:r>
              <a:endParaRPr kumimoji="1" lang="en-US" altLang="ja-JP" sz="1000" dirty="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dirty="0">
                  <a:latin typeface="Meiryo UI" panose="020B0604030504040204" pitchFamily="50" charset="-128"/>
                  <a:ea typeface="Meiryo UI" panose="020B0604030504040204" pitchFamily="50" charset="-128"/>
                </a:rPr>
                <a:t>観光客は何にお金を使っているか</a:t>
              </a:r>
              <a:endParaRPr kumimoji="1" lang="en-US" altLang="ja-JP" sz="10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4420F20C-2B5D-4B60-9D89-31E55288FB66}"/>
                </a:ext>
              </a:extLst>
            </p:cNvPr>
            <p:cNvSpPr/>
            <p:nvPr/>
          </p:nvSpPr>
          <p:spPr>
            <a:xfrm>
              <a:off x="3724613" y="1974527"/>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訪問者の動向について、性別や年代的違いによる特徴はあるか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どの程度の所得の人が訪れているか／訪れていないか</a:t>
              </a:r>
              <a:endParaRPr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地域を訪れる人は初回訪問者が多いか、リピーターが多いか</a:t>
              </a:r>
            </a:p>
          </p:txBody>
        </p:sp>
        <p:sp>
          <p:nvSpPr>
            <p:cNvPr id="37" name="正方形/長方形 36">
              <a:extLst>
                <a:ext uri="{FF2B5EF4-FFF2-40B4-BE49-F238E27FC236}">
                  <a16:creationId xmlns:a16="http://schemas.microsoft.com/office/drawing/2014/main" id="{AD8E5B09-6361-49BB-BF52-E66A6EC93634}"/>
                </a:ext>
              </a:extLst>
            </p:cNvPr>
            <p:cNvSpPr/>
            <p:nvPr/>
          </p:nvSpPr>
          <p:spPr>
            <a:xfrm>
              <a:off x="3724613" y="4264222"/>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どのような移動手段で地域を訪れているか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観光客の滞在期間はどの程度か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どの程度の人が地域を認知していて、関心を持っているのはどの程度か</a:t>
              </a:r>
              <a:endParaRPr kumimoji="1" lang="ja-JP" altLang="en-US" sz="100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544E7DF0-FB3C-4C52-A9FB-F49BF3DBC250}"/>
                </a:ext>
              </a:extLst>
            </p:cNvPr>
            <p:cNvSpPr/>
            <p:nvPr/>
          </p:nvSpPr>
          <p:spPr>
            <a:xfrm>
              <a:off x="3724613" y="4722160"/>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観光関連産業に従事する人の年代構成はどのようになっているか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観光関連産業に属する企業の事業規模別の構成はどのようになっているか</a:t>
              </a:r>
              <a:endParaRPr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宿泊業者等の事業継続余力はどの程度残っているか</a:t>
              </a:r>
            </a:p>
          </p:txBody>
        </p:sp>
        <p:sp>
          <p:nvSpPr>
            <p:cNvPr id="39" name="正方形/長方形 38">
              <a:extLst>
                <a:ext uri="{FF2B5EF4-FFF2-40B4-BE49-F238E27FC236}">
                  <a16:creationId xmlns:a16="http://schemas.microsoft.com/office/drawing/2014/main" id="{470C3321-B64D-4059-B584-AFAED4BC1F81}"/>
                </a:ext>
              </a:extLst>
            </p:cNvPr>
            <p:cNvSpPr/>
            <p:nvPr/>
          </p:nvSpPr>
          <p:spPr>
            <a:xfrm>
              <a:off x="3724613" y="5180099"/>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地域住民・事業者目線で、さらなる観光投資は求められているか</a:t>
              </a:r>
              <a:br>
                <a:rPr kumimoji="1" lang="en-US" altLang="ja-JP" sz="1000">
                  <a:latin typeface="Meiryo UI" panose="020B0604030504040204" pitchFamily="50" charset="-128"/>
                  <a:ea typeface="Meiryo UI" panose="020B0604030504040204" pitchFamily="50" charset="-128"/>
                </a:rPr>
              </a:br>
              <a:r>
                <a:rPr kumimoji="1" lang="ja-JP" altLang="en-US" sz="1000">
                  <a:latin typeface="Meiryo UI" panose="020B0604030504040204" pitchFamily="50" charset="-128"/>
                  <a:ea typeface="Meiryo UI" panose="020B0604030504040204" pitchFamily="50" charset="-128"/>
                </a:rPr>
                <a:t>（オーバーツーリズムにならないか）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他の産業と比較して、観光産業に優先的に投資する理由はあるか</a:t>
              </a:r>
            </a:p>
          </p:txBody>
        </p:sp>
        <p:sp>
          <p:nvSpPr>
            <p:cNvPr id="40" name="正方形/長方形 39">
              <a:extLst>
                <a:ext uri="{FF2B5EF4-FFF2-40B4-BE49-F238E27FC236}">
                  <a16:creationId xmlns:a16="http://schemas.microsoft.com/office/drawing/2014/main" id="{15DBD3FD-E3DF-41D1-AD19-22F9AAA2DD67}"/>
                </a:ext>
              </a:extLst>
            </p:cNvPr>
            <p:cNvSpPr/>
            <p:nvPr/>
          </p:nvSpPr>
          <p:spPr>
            <a:xfrm>
              <a:off x="3724613" y="5638038"/>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宿泊施設や飲食施設等の施設は、観光客のニーズに合った立地となっているか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観光客にアプローチできる接点は何か。それぞれどの程度リーチできているか</a:t>
              </a:r>
              <a:br>
                <a:rPr lang="en-US" altLang="ja-JP" sz="1000">
                  <a:latin typeface="Meiryo UI" panose="020B0604030504040204" pitchFamily="50" charset="-128"/>
                  <a:ea typeface="Meiryo UI" panose="020B0604030504040204" pitchFamily="50" charset="-128"/>
                </a:rPr>
              </a:br>
              <a:r>
                <a:rPr lang="ja-JP" altLang="en-US" sz="1000">
                  <a:latin typeface="Meiryo UI" panose="020B0604030504040204" pitchFamily="50" charset="-128"/>
                  <a:ea typeface="Meiryo UI" panose="020B0604030504040204" pitchFamily="50" charset="-128"/>
                </a:rPr>
                <a:t>（オウンドサイト等）</a:t>
              </a:r>
              <a:endParaRPr kumimoji="1" lang="ja-JP" altLang="en-US" sz="100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F825837A-ABB0-4CA8-9A9F-44BC0BE2F068}"/>
                </a:ext>
              </a:extLst>
            </p:cNvPr>
            <p:cNvSpPr/>
            <p:nvPr/>
          </p:nvSpPr>
          <p:spPr>
            <a:xfrm>
              <a:off x="3724613" y="6095977"/>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地域の持っている観光資源にはどのようなものがあるか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高付加価値な物品・サービスを提供する体制があるか／ポテンシャルがあるか</a:t>
              </a:r>
              <a:endParaRPr kumimoji="1" lang="ja-JP" altLang="en-US" sz="100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7176C45F-98E6-4F77-991D-274976150310}"/>
                </a:ext>
              </a:extLst>
            </p:cNvPr>
            <p:cNvSpPr/>
            <p:nvPr/>
          </p:nvSpPr>
          <p:spPr>
            <a:xfrm>
              <a:off x="3724613" y="6553916"/>
              <a:ext cx="4512607" cy="401339"/>
            </a:xfrm>
            <a:prstGeom prst="rect">
              <a:avLst/>
            </a:prstGeom>
            <a:noFill/>
          </p:spPr>
          <p:txBody>
            <a:bodyPr wrap="square" rtlCol="0" anchor="ctr">
              <a:noAutofit/>
            </a:bodyPr>
            <a:lstStyle/>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観光関連産業の従業者数はどの程度か。人材は足りているか／不足しているか</a:t>
              </a:r>
              <a:endParaRPr kumimoji="1"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ja-JP" altLang="en-US" sz="1000">
                  <a:latin typeface="Meiryo UI" panose="020B0604030504040204" pitchFamily="50" charset="-128"/>
                  <a:ea typeface="Meiryo UI" panose="020B0604030504040204" pitchFamily="50" charset="-128"/>
                </a:rPr>
                <a:t>観光客受け入れのキャパシティはどの程度か。稼働率は高いか／低いか</a:t>
              </a:r>
              <a:endParaRPr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地域住民の観光産業への関心は高いか／低いか</a:t>
              </a:r>
            </a:p>
          </p:txBody>
        </p:sp>
      </p:grpSp>
      <p:cxnSp>
        <p:nvCxnSpPr>
          <p:cNvPr id="43" name="直線コネクタ 42">
            <a:extLst>
              <a:ext uri="{FF2B5EF4-FFF2-40B4-BE49-F238E27FC236}">
                <a16:creationId xmlns:a16="http://schemas.microsoft.com/office/drawing/2014/main" id="{D40098CD-E35F-4D63-BDAD-7885C4B45BCE}"/>
              </a:ext>
            </a:extLst>
          </p:cNvPr>
          <p:cNvCxnSpPr>
            <a:cxnSpLocks/>
          </p:cNvCxnSpPr>
          <p:nvPr/>
        </p:nvCxnSpPr>
        <p:spPr>
          <a:xfrm>
            <a:off x="1600419" y="2402751"/>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1117709-E149-4FBB-9FEC-E8FB598E9807}"/>
              </a:ext>
            </a:extLst>
          </p:cNvPr>
          <p:cNvCxnSpPr>
            <a:cxnSpLocks/>
          </p:cNvCxnSpPr>
          <p:nvPr/>
        </p:nvCxnSpPr>
        <p:spPr>
          <a:xfrm>
            <a:off x="1600419" y="2857860"/>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480FE349-6E48-44FB-800C-86F1AB08AB4B}"/>
              </a:ext>
            </a:extLst>
          </p:cNvPr>
          <p:cNvCxnSpPr>
            <a:cxnSpLocks/>
          </p:cNvCxnSpPr>
          <p:nvPr/>
        </p:nvCxnSpPr>
        <p:spPr>
          <a:xfrm>
            <a:off x="1600419" y="3312969"/>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02E9E19-9EE7-477D-888B-8D53A819A2C1}"/>
              </a:ext>
            </a:extLst>
          </p:cNvPr>
          <p:cNvCxnSpPr>
            <a:cxnSpLocks/>
          </p:cNvCxnSpPr>
          <p:nvPr/>
        </p:nvCxnSpPr>
        <p:spPr>
          <a:xfrm>
            <a:off x="1600419" y="3768078"/>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8B8B676-B31C-4803-BF07-A1E72AD0F4C4}"/>
              </a:ext>
            </a:extLst>
          </p:cNvPr>
          <p:cNvCxnSpPr>
            <a:cxnSpLocks/>
          </p:cNvCxnSpPr>
          <p:nvPr/>
        </p:nvCxnSpPr>
        <p:spPr>
          <a:xfrm>
            <a:off x="1600419" y="4223187"/>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7B34D39-84BF-4811-A600-00A27745D1CF}"/>
              </a:ext>
            </a:extLst>
          </p:cNvPr>
          <p:cNvCxnSpPr>
            <a:cxnSpLocks/>
          </p:cNvCxnSpPr>
          <p:nvPr/>
        </p:nvCxnSpPr>
        <p:spPr>
          <a:xfrm flipV="1">
            <a:off x="574502" y="4678296"/>
            <a:ext cx="9496088" cy="2830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484B1E3-B78B-4575-9219-5CAC354613E8}"/>
              </a:ext>
            </a:extLst>
          </p:cNvPr>
          <p:cNvCxnSpPr>
            <a:cxnSpLocks/>
          </p:cNvCxnSpPr>
          <p:nvPr/>
        </p:nvCxnSpPr>
        <p:spPr>
          <a:xfrm>
            <a:off x="1600419" y="5161705"/>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D7A2B96-7EDE-4D97-B45A-921D8F5A674E}"/>
              </a:ext>
            </a:extLst>
          </p:cNvPr>
          <p:cNvCxnSpPr>
            <a:cxnSpLocks/>
          </p:cNvCxnSpPr>
          <p:nvPr/>
        </p:nvCxnSpPr>
        <p:spPr>
          <a:xfrm>
            <a:off x="1600419" y="5616814"/>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5200BFF-37C1-4D9D-8753-EE4E273B4072}"/>
              </a:ext>
            </a:extLst>
          </p:cNvPr>
          <p:cNvCxnSpPr>
            <a:cxnSpLocks/>
          </p:cNvCxnSpPr>
          <p:nvPr/>
        </p:nvCxnSpPr>
        <p:spPr>
          <a:xfrm>
            <a:off x="1600419" y="6071923"/>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6F0B05C-0C9B-4650-94EC-4D25988B1436}"/>
              </a:ext>
            </a:extLst>
          </p:cNvPr>
          <p:cNvCxnSpPr>
            <a:cxnSpLocks/>
          </p:cNvCxnSpPr>
          <p:nvPr/>
        </p:nvCxnSpPr>
        <p:spPr>
          <a:xfrm>
            <a:off x="1600419" y="6527032"/>
            <a:ext cx="84701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1FB6ADED-2121-4BEB-8EFD-B4CBAE0F30ED}"/>
              </a:ext>
            </a:extLst>
          </p:cNvPr>
          <p:cNvSpPr/>
          <p:nvPr/>
        </p:nvSpPr>
        <p:spPr>
          <a:xfrm>
            <a:off x="574504" y="1974527"/>
            <a:ext cx="920921" cy="2691034"/>
          </a:xfrm>
          <a:prstGeom prst="rect">
            <a:avLst/>
          </a:prstGeom>
          <a:solidFill>
            <a:srgbClr val="687A70"/>
          </a:solidFill>
          <a:ln>
            <a:noFill/>
          </a:ln>
        </p:spPr>
        <p:txBody>
          <a:bodyPr wrap="none" rtlCol="0" anchor="ctr">
            <a:noAutofit/>
          </a:bodyPr>
          <a:lstStyle/>
          <a:p>
            <a:pPr algn="ctr" fontAlgn="auto">
              <a:spcBef>
                <a:spcPts val="0"/>
              </a:spcBef>
              <a:spcAft>
                <a:spcPts val="0"/>
              </a:spcAft>
            </a:pPr>
            <a:r>
              <a:rPr kumimoji="0" lang="ja-JP" altLang="en-US" sz="1400" b="1" kern="0">
                <a:solidFill>
                  <a:schemeClr val="bg1"/>
                </a:solidFill>
                <a:latin typeface="Meiryo UI" panose="020B0604030504040204" pitchFamily="50" charset="-128"/>
                <a:ea typeface="Meiryo UI" panose="020B0604030504040204" pitchFamily="50" charset="-128"/>
              </a:rPr>
              <a:t>観光客</a:t>
            </a:r>
          </a:p>
        </p:txBody>
      </p:sp>
      <p:grpSp>
        <p:nvGrpSpPr>
          <p:cNvPr id="72" name="グループ化 71">
            <a:extLst>
              <a:ext uri="{FF2B5EF4-FFF2-40B4-BE49-F238E27FC236}">
                <a16:creationId xmlns:a16="http://schemas.microsoft.com/office/drawing/2014/main" id="{0129BC5A-3EF0-2090-5157-ABB75BF22D94}"/>
              </a:ext>
            </a:extLst>
          </p:cNvPr>
          <p:cNvGrpSpPr/>
          <p:nvPr/>
        </p:nvGrpSpPr>
        <p:grpSpPr>
          <a:xfrm>
            <a:off x="1583115" y="1614415"/>
            <a:ext cx="1694969" cy="5340840"/>
            <a:chOff x="1600419" y="1614415"/>
            <a:chExt cx="2019199" cy="5340840"/>
          </a:xfrm>
        </p:grpSpPr>
        <p:sp>
          <p:nvSpPr>
            <p:cNvPr id="26" name="正方形/長方形 25">
              <a:extLst>
                <a:ext uri="{FF2B5EF4-FFF2-40B4-BE49-F238E27FC236}">
                  <a16:creationId xmlns:a16="http://schemas.microsoft.com/office/drawing/2014/main" id="{D3D975CD-7AE8-4014-BBC6-12E80DCEB7B0}"/>
                </a:ext>
              </a:extLst>
            </p:cNvPr>
            <p:cNvSpPr/>
            <p:nvPr/>
          </p:nvSpPr>
          <p:spPr>
            <a:xfrm>
              <a:off x="1600419" y="1974527"/>
              <a:ext cx="201919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観光客属性</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Who</a:t>
              </a:r>
              <a:r>
                <a:rPr kumimoji="1" lang="ja-JP" altLang="en-US" sz="1200" b="1">
                  <a:latin typeface="Meiryo UI" panose="020B0604030504040204" pitchFamily="50" charset="-128"/>
                  <a:ea typeface="Meiryo UI" panose="020B0604030504040204" pitchFamily="50" charset="-128"/>
                </a:rPr>
                <a:t>）</a:t>
              </a:r>
            </a:p>
          </p:txBody>
        </p:sp>
        <p:sp>
          <p:nvSpPr>
            <p:cNvPr id="27" name="正方形/長方形 26">
              <a:extLst>
                <a:ext uri="{FF2B5EF4-FFF2-40B4-BE49-F238E27FC236}">
                  <a16:creationId xmlns:a16="http://schemas.microsoft.com/office/drawing/2014/main" id="{E8CBCF92-5873-44D1-900D-B056AFAF3E75}"/>
                </a:ext>
              </a:extLst>
            </p:cNvPr>
            <p:cNvSpPr/>
            <p:nvPr/>
          </p:nvSpPr>
          <p:spPr>
            <a:xfrm>
              <a:off x="1600419" y="2429636"/>
              <a:ext cx="201919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地域の選択理由</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Why</a:t>
              </a:r>
              <a:r>
                <a:rPr kumimoji="1" lang="ja-JP" altLang="en-US" sz="1200" b="1">
                  <a:latin typeface="Meiryo UI" panose="020B0604030504040204" pitchFamily="50" charset="-128"/>
                  <a:ea typeface="Meiryo UI" panose="020B0604030504040204" pitchFamily="50" charset="-128"/>
                </a:rPr>
                <a:t>）</a:t>
              </a:r>
            </a:p>
          </p:txBody>
        </p:sp>
        <p:sp>
          <p:nvSpPr>
            <p:cNvPr id="28" name="正方形/長方形 27">
              <a:extLst>
                <a:ext uri="{FF2B5EF4-FFF2-40B4-BE49-F238E27FC236}">
                  <a16:creationId xmlns:a16="http://schemas.microsoft.com/office/drawing/2014/main" id="{382C1538-147B-4FAE-A26F-30F640E673FE}"/>
                </a:ext>
              </a:extLst>
            </p:cNvPr>
            <p:cNvSpPr/>
            <p:nvPr/>
          </p:nvSpPr>
          <p:spPr>
            <a:xfrm>
              <a:off x="1600419" y="2884745"/>
              <a:ext cx="201919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訪問先・ルート</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Where</a:t>
              </a:r>
              <a:r>
                <a:rPr kumimoji="1" lang="ja-JP" altLang="en-US" sz="1200" b="1">
                  <a:latin typeface="Meiryo UI" panose="020B0604030504040204" pitchFamily="50" charset="-128"/>
                  <a:ea typeface="Meiryo UI" panose="020B0604030504040204" pitchFamily="50" charset="-128"/>
                </a:rPr>
                <a:t>）</a:t>
              </a:r>
            </a:p>
          </p:txBody>
        </p:sp>
        <p:sp>
          <p:nvSpPr>
            <p:cNvPr id="29" name="正方形/長方形 28">
              <a:extLst>
                <a:ext uri="{FF2B5EF4-FFF2-40B4-BE49-F238E27FC236}">
                  <a16:creationId xmlns:a16="http://schemas.microsoft.com/office/drawing/2014/main" id="{43C3DACE-4506-4232-BF1B-B9D29D3BDC95}"/>
                </a:ext>
              </a:extLst>
            </p:cNvPr>
            <p:cNvSpPr/>
            <p:nvPr/>
          </p:nvSpPr>
          <p:spPr>
            <a:xfrm>
              <a:off x="1600419" y="3339854"/>
              <a:ext cx="2019199" cy="401339"/>
            </a:xfrm>
            <a:prstGeom prst="rect">
              <a:avLst/>
            </a:prstGeom>
            <a:noFill/>
          </p:spPr>
          <p:txBody>
            <a:bodyPr wrap="none" rtlCol="0" anchor="ctr">
              <a:noAutofit/>
            </a:bodyPr>
            <a:lstStyle/>
            <a:p>
              <a:r>
                <a:rPr lang="ja-JP" altLang="en-US" sz="1200" b="1">
                  <a:latin typeface="Meiryo UI" panose="020B0604030504040204" pitchFamily="50" charset="-128"/>
                  <a:ea typeface="Meiryo UI" panose="020B0604030504040204" pitchFamily="50" charset="-128"/>
                </a:rPr>
                <a:t>時系列的変化</a:t>
              </a:r>
              <a:br>
                <a:rPr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When</a:t>
              </a:r>
              <a:r>
                <a:rPr kumimoji="1" lang="ja-JP" altLang="en-US" sz="1200" b="1">
                  <a:latin typeface="Meiryo UI" panose="020B0604030504040204" pitchFamily="50" charset="-128"/>
                  <a:ea typeface="Meiryo UI" panose="020B0604030504040204" pitchFamily="50" charset="-128"/>
                </a:rPr>
                <a:t>）</a:t>
              </a:r>
            </a:p>
          </p:txBody>
        </p:sp>
        <p:sp>
          <p:nvSpPr>
            <p:cNvPr id="30" name="正方形/長方形 29">
              <a:extLst>
                <a:ext uri="{FF2B5EF4-FFF2-40B4-BE49-F238E27FC236}">
                  <a16:creationId xmlns:a16="http://schemas.microsoft.com/office/drawing/2014/main" id="{040B46A6-230A-4ECB-A51F-D13693EF385A}"/>
                </a:ext>
              </a:extLst>
            </p:cNvPr>
            <p:cNvSpPr/>
            <p:nvPr/>
          </p:nvSpPr>
          <p:spPr>
            <a:xfrm>
              <a:off x="1600419" y="3794963"/>
              <a:ext cx="201919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観光客の関心対象</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What</a:t>
              </a:r>
              <a:r>
                <a:rPr kumimoji="1" lang="ja-JP" altLang="en-US" sz="1200" b="1">
                  <a:latin typeface="Meiryo UI" panose="020B0604030504040204" pitchFamily="50" charset="-128"/>
                  <a:ea typeface="Meiryo UI" panose="020B0604030504040204" pitchFamily="50" charset="-128"/>
                </a:rPr>
                <a:t>）</a:t>
              </a:r>
            </a:p>
          </p:txBody>
        </p:sp>
        <p:sp>
          <p:nvSpPr>
            <p:cNvPr id="31" name="正方形/長方形 30">
              <a:extLst>
                <a:ext uri="{FF2B5EF4-FFF2-40B4-BE49-F238E27FC236}">
                  <a16:creationId xmlns:a16="http://schemas.microsoft.com/office/drawing/2014/main" id="{213BFD31-7F17-42E9-8182-D2DD5BAE3427}"/>
                </a:ext>
              </a:extLst>
            </p:cNvPr>
            <p:cNvSpPr/>
            <p:nvPr/>
          </p:nvSpPr>
          <p:spPr>
            <a:xfrm>
              <a:off x="1600419" y="5188590"/>
              <a:ext cx="201919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観光投資の必要性</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Why</a:t>
              </a:r>
              <a:r>
                <a:rPr kumimoji="1" lang="ja-JP" altLang="en-US" sz="1200" b="1">
                  <a:latin typeface="Meiryo UI" panose="020B0604030504040204" pitchFamily="50" charset="-128"/>
                  <a:ea typeface="Meiryo UI" panose="020B0604030504040204" pitchFamily="50" charset="-128"/>
                </a:rPr>
                <a:t>）</a:t>
              </a:r>
            </a:p>
          </p:txBody>
        </p:sp>
        <p:sp>
          <p:nvSpPr>
            <p:cNvPr id="32" name="正方形/長方形 31">
              <a:extLst>
                <a:ext uri="{FF2B5EF4-FFF2-40B4-BE49-F238E27FC236}">
                  <a16:creationId xmlns:a16="http://schemas.microsoft.com/office/drawing/2014/main" id="{3F31F487-9A8E-4327-B80C-00EF3A240527}"/>
                </a:ext>
              </a:extLst>
            </p:cNvPr>
            <p:cNvSpPr/>
            <p:nvPr/>
          </p:nvSpPr>
          <p:spPr>
            <a:xfrm>
              <a:off x="1600419" y="5643699"/>
              <a:ext cx="2019199" cy="401339"/>
            </a:xfrm>
            <a:prstGeom prst="rect">
              <a:avLst/>
            </a:prstGeom>
            <a:noFill/>
          </p:spPr>
          <p:txBody>
            <a:bodyPr wrap="none" rtlCol="0" anchor="ctr">
              <a:noAutofit/>
            </a:bodyPr>
            <a:lstStyle/>
            <a:p>
              <a:r>
                <a:rPr lang="ja-JP" altLang="en-US" sz="1200" b="1">
                  <a:latin typeface="Meiryo UI" panose="020B0604030504040204" pitchFamily="50" charset="-128"/>
                  <a:ea typeface="Meiryo UI" panose="020B0604030504040204" pitchFamily="50" charset="-128"/>
                </a:rPr>
                <a:t>観光客との接点</a:t>
              </a:r>
              <a:br>
                <a:rPr lang="en-US" altLang="ja-JP" sz="1200" b="1">
                  <a:latin typeface="Meiryo UI" panose="020B0604030504040204" pitchFamily="50" charset="-128"/>
                  <a:ea typeface="Meiryo UI" panose="020B0604030504040204" pitchFamily="50" charset="-128"/>
                </a:rPr>
              </a:br>
              <a:r>
                <a:rPr lang="ja-JP" altLang="en-US" sz="1200" b="1">
                  <a:latin typeface="Meiryo UI" panose="020B0604030504040204" pitchFamily="50" charset="-128"/>
                  <a:ea typeface="Meiryo UI" panose="020B0604030504040204" pitchFamily="50" charset="-128"/>
                </a:rPr>
                <a:t>（</a:t>
              </a:r>
              <a:r>
                <a:rPr lang="en-US" altLang="ja-JP" sz="1200" b="1">
                  <a:latin typeface="Meiryo UI" panose="020B0604030504040204" pitchFamily="50" charset="-128"/>
                  <a:ea typeface="Meiryo UI" panose="020B0604030504040204" pitchFamily="50" charset="-128"/>
                </a:rPr>
                <a:t>Where</a:t>
              </a:r>
              <a:r>
                <a:rPr lang="ja-JP" altLang="en-US" sz="1200" b="1">
                  <a:latin typeface="Meiryo UI" panose="020B0604030504040204" pitchFamily="50" charset="-128"/>
                  <a:ea typeface="Meiryo UI" panose="020B0604030504040204" pitchFamily="50" charset="-128"/>
                </a:rPr>
                <a:t>）</a:t>
              </a:r>
              <a:endParaRPr kumimoji="1" lang="ja-JP" altLang="en-US" sz="1200" b="1">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F8DFACE3-686D-496E-9EC4-57D0D7BAE830}"/>
                </a:ext>
              </a:extLst>
            </p:cNvPr>
            <p:cNvSpPr/>
            <p:nvPr/>
          </p:nvSpPr>
          <p:spPr>
            <a:xfrm>
              <a:off x="1600419" y="6098808"/>
              <a:ext cx="201919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提供価値</a:t>
              </a:r>
              <a:br>
                <a:rPr kumimoji="1" lang="en-US" altLang="ja-JP" sz="1200" b="1">
                  <a:latin typeface="Meiryo UI" panose="020B0604030504040204" pitchFamily="50" charset="-128"/>
                  <a:ea typeface="Meiryo UI" panose="020B0604030504040204" pitchFamily="50" charset="-128"/>
                </a:rPr>
              </a:br>
              <a:r>
                <a:rPr lang="ja-JP" altLang="en-US" sz="1200" b="1">
                  <a:latin typeface="Meiryo UI" panose="020B0604030504040204" pitchFamily="50" charset="-128"/>
                  <a:ea typeface="Meiryo UI" panose="020B0604030504040204" pitchFamily="50" charset="-128"/>
                </a:rPr>
                <a:t>（</a:t>
              </a:r>
              <a:r>
                <a:rPr lang="en-US" altLang="ja-JP" sz="1200" b="1">
                  <a:latin typeface="Meiryo UI" panose="020B0604030504040204" pitchFamily="50" charset="-128"/>
                  <a:ea typeface="Meiryo UI" panose="020B0604030504040204" pitchFamily="50" charset="-128"/>
                </a:rPr>
                <a:t>What</a:t>
              </a:r>
              <a:r>
                <a:rPr lang="ja-JP" altLang="en-US" sz="1200" b="1">
                  <a:latin typeface="Meiryo UI" panose="020B0604030504040204" pitchFamily="50" charset="-128"/>
                  <a:ea typeface="Meiryo UI" panose="020B0604030504040204" pitchFamily="50" charset="-128"/>
                </a:rPr>
                <a:t>）</a:t>
              </a:r>
              <a:endParaRPr kumimoji="1" lang="ja-JP" altLang="en-US" sz="1200" b="1">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ABD07462-12F9-4177-A099-1B0AD512056E}"/>
                </a:ext>
              </a:extLst>
            </p:cNvPr>
            <p:cNvSpPr/>
            <p:nvPr/>
          </p:nvSpPr>
          <p:spPr>
            <a:xfrm>
              <a:off x="1600419" y="4733481"/>
              <a:ext cx="201919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事業者・従業者の構成</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kumimoji="1" lang="en-US" altLang="ja-JP" sz="1200" b="1">
                  <a:latin typeface="Meiryo UI" panose="020B0604030504040204" pitchFamily="50" charset="-128"/>
                  <a:ea typeface="Meiryo UI" panose="020B0604030504040204" pitchFamily="50" charset="-128"/>
                </a:rPr>
                <a:t>Who</a:t>
              </a:r>
              <a:r>
                <a:rPr kumimoji="1" lang="ja-JP" altLang="en-US" sz="1200" b="1">
                  <a:latin typeface="Meiryo UI" panose="020B0604030504040204" pitchFamily="50" charset="-128"/>
                  <a:ea typeface="Meiryo UI" panose="020B0604030504040204" pitchFamily="50" charset="-128"/>
                </a:rPr>
                <a:t>）</a:t>
              </a:r>
            </a:p>
          </p:txBody>
        </p:sp>
        <p:sp>
          <p:nvSpPr>
            <p:cNvPr id="35" name="正方形/長方形 34">
              <a:extLst>
                <a:ext uri="{FF2B5EF4-FFF2-40B4-BE49-F238E27FC236}">
                  <a16:creationId xmlns:a16="http://schemas.microsoft.com/office/drawing/2014/main" id="{61E85B5E-A068-42B2-82ED-DB422B8C36F1}"/>
                </a:ext>
              </a:extLst>
            </p:cNvPr>
            <p:cNvSpPr/>
            <p:nvPr/>
          </p:nvSpPr>
          <p:spPr>
            <a:xfrm>
              <a:off x="1600419" y="6553916"/>
              <a:ext cx="201919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その他</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lang="en-US" altLang="ja-JP" sz="1200" b="1">
                  <a:latin typeface="Meiryo UI" panose="020B0604030504040204" pitchFamily="50" charset="-128"/>
                  <a:ea typeface="Meiryo UI" panose="020B0604030504040204" pitchFamily="50" charset="-128"/>
                </a:rPr>
                <a:t>How</a:t>
              </a:r>
              <a:r>
                <a:rPr kumimoji="1" lang="ja-JP" altLang="en-US" sz="1200" b="1">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E698B466-67A5-47DB-860D-A20130B13229}"/>
                </a:ext>
              </a:extLst>
            </p:cNvPr>
            <p:cNvSpPr/>
            <p:nvPr/>
          </p:nvSpPr>
          <p:spPr>
            <a:xfrm>
              <a:off x="1600419" y="4250072"/>
              <a:ext cx="2019199" cy="401339"/>
            </a:xfrm>
            <a:prstGeom prst="rect">
              <a:avLst/>
            </a:prstGeom>
            <a:noFill/>
          </p:spPr>
          <p:txBody>
            <a:bodyPr wrap="none" rtlCol="0" anchor="ctr">
              <a:noAutofit/>
            </a:bodyPr>
            <a:lstStyle/>
            <a:p>
              <a:r>
                <a:rPr kumimoji="1" lang="ja-JP" altLang="en-US" sz="1200" b="1">
                  <a:latin typeface="Meiryo UI" panose="020B0604030504040204" pitchFamily="50" charset="-128"/>
                  <a:ea typeface="Meiryo UI" panose="020B0604030504040204" pitchFamily="50" charset="-128"/>
                </a:rPr>
                <a:t>その他</a:t>
              </a:r>
              <a:br>
                <a:rPr kumimoji="1" lang="en-US" altLang="ja-JP" sz="1200" b="1">
                  <a:latin typeface="Meiryo UI" panose="020B0604030504040204" pitchFamily="50" charset="-128"/>
                  <a:ea typeface="Meiryo UI" panose="020B0604030504040204" pitchFamily="50" charset="-128"/>
                </a:rPr>
              </a:br>
              <a:r>
                <a:rPr kumimoji="1" lang="ja-JP" altLang="en-US" sz="1200" b="1">
                  <a:latin typeface="Meiryo UI" panose="020B0604030504040204" pitchFamily="50" charset="-128"/>
                  <a:ea typeface="Meiryo UI" panose="020B0604030504040204" pitchFamily="50" charset="-128"/>
                </a:rPr>
                <a:t>（</a:t>
              </a:r>
              <a:r>
                <a:rPr lang="en-US" altLang="ja-JP" sz="1200" b="1">
                  <a:latin typeface="Meiryo UI" panose="020B0604030504040204" pitchFamily="50" charset="-128"/>
                  <a:ea typeface="Meiryo UI" panose="020B0604030504040204" pitchFamily="50" charset="-128"/>
                </a:rPr>
                <a:t>How</a:t>
              </a:r>
              <a:r>
                <a:rPr kumimoji="1" lang="ja-JP" altLang="en-US" sz="1200" b="1">
                  <a:latin typeface="Meiryo UI" panose="020B0604030504040204" pitchFamily="50" charset="-128"/>
                  <a:ea typeface="Meiryo UI" panose="020B0604030504040204" pitchFamily="50" charset="-128"/>
                </a:rPr>
                <a:t>）</a:t>
              </a:r>
            </a:p>
          </p:txBody>
        </p:sp>
        <p:grpSp>
          <p:nvGrpSpPr>
            <p:cNvPr id="54" name="グループ化 53">
              <a:extLst>
                <a:ext uri="{FF2B5EF4-FFF2-40B4-BE49-F238E27FC236}">
                  <a16:creationId xmlns:a16="http://schemas.microsoft.com/office/drawing/2014/main" id="{5B8ED766-D427-4B83-881B-30F159A3687B}"/>
                </a:ext>
              </a:extLst>
            </p:cNvPr>
            <p:cNvGrpSpPr/>
            <p:nvPr/>
          </p:nvGrpSpPr>
          <p:grpSpPr>
            <a:xfrm>
              <a:off x="1600419" y="1614415"/>
              <a:ext cx="2019199" cy="253916"/>
              <a:chOff x="2422759" y="1566080"/>
              <a:chExt cx="1730952" cy="253916"/>
            </a:xfrm>
          </p:grpSpPr>
          <p:cxnSp>
            <p:nvCxnSpPr>
              <p:cNvPr id="55" name="直線矢印コネクタ 54">
                <a:extLst>
                  <a:ext uri="{FF2B5EF4-FFF2-40B4-BE49-F238E27FC236}">
                    <a16:creationId xmlns:a16="http://schemas.microsoft.com/office/drawing/2014/main" id="{77A57801-682F-4EEB-9EED-A0F78B5FDF13}"/>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1FB91CB3-9388-4466-9160-EAD4DE26B8FE}"/>
                  </a:ext>
                </a:extLst>
              </p:cNvPr>
              <p:cNvSpPr txBox="1"/>
              <p:nvPr/>
            </p:nvSpPr>
            <p:spPr>
              <a:xfrm>
                <a:off x="2705819" y="1566080"/>
                <a:ext cx="1164842"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検討の切り口</a:t>
                </a:r>
              </a:p>
            </p:txBody>
          </p:sp>
        </p:grpSp>
      </p:grpSp>
      <p:grpSp>
        <p:nvGrpSpPr>
          <p:cNvPr id="9" name="グループ化 8">
            <a:extLst>
              <a:ext uri="{FF2B5EF4-FFF2-40B4-BE49-F238E27FC236}">
                <a16:creationId xmlns:a16="http://schemas.microsoft.com/office/drawing/2014/main" id="{C3756667-5FDD-47CB-9B95-D2AACCF039FB}"/>
              </a:ext>
            </a:extLst>
          </p:cNvPr>
          <p:cNvGrpSpPr/>
          <p:nvPr/>
        </p:nvGrpSpPr>
        <p:grpSpPr>
          <a:xfrm>
            <a:off x="574504" y="1614415"/>
            <a:ext cx="920921" cy="253916"/>
            <a:chOff x="574503" y="1520360"/>
            <a:chExt cx="1730952" cy="253916"/>
          </a:xfrm>
        </p:grpSpPr>
        <p:cxnSp>
          <p:nvCxnSpPr>
            <p:cNvPr id="10" name="直線矢印コネクタ 9">
              <a:extLst>
                <a:ext uri="{FF2B5EF4-FFF2-40B4-BE49-F238E27FC236}">
                  <a16:creationId xmlns:a16="http://schemas.microsoft.com/office/drawing/2014/main" id="{FDC5BCA3-95EC-46BD-94BE-942DDF1294C0}"/>
                </a:ext>
              </a:extLst>
            </p:cNvPr>
            <p:cNvCxnSpPr>
              <a:cxnSpLocks/>
            </p:cNvCxnSpPr>
            <p:nvPr/>
          </p:nvCxnSpPr>
          <p:spPr>
            <a:xfrm>
              <a:off x="574503" y="164731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5D5676B-718B-4E6F-AF62-97331286215C}"/>
                </a:ext>
              </a:extLst>
            </p:cNvPr>
            <p:cNvSpPr txBox="1"/>
            <p:nvPr/>
          </p:nvSpPr>
          <p:spPr>
            <a:xfrm>
              <a:off x="750218" y="1520360"/>
              <a:ext cx="1379531"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カテゴリ</a:t>
              </a:r>
            </a:p>
          </p:txBody>
        </p:sp>
      </p:grpSp>
      <p:grpSp>
        <p:nvGrpSpPr>
          <p:cNvPr id="7" name="グループ化 6">
            <a:extLst>
              <a:ext uri="{FF2B5EF4-FFF2-40B4-BE49-F238E27FC236}">
                <a16:creationId xmlns:a16="http://schemas.microsoft.com/office/drawing/2014/main" id="{D6DF6861-8F72-5CF8-64C6-F5415B250F07}"/>
              </a:ext>
            </a:extLst>
          </p:cNvPr>
          <p:cNvGrpSpPr/>
          <p:nvPr/>
        </p:nvGrpSpPr>
        <p:grpSpPr>
          <a:xfrm>
            <a:off x="7711562" y="1614415"/>
            <a:ext cx="2359031" cy="5340840"/>
            <a:chOff x="8342215" y="1614415"/>
            <a:chExt cx="1728377" cy="5340840"/>
          </a:xfrm>
        </p:grpSpPr>
        <p:grpSp>
          <p:nvGrpSpPr>
            <p:cNvPr id="57" name="グループ化 56">
              <a:extLst>
                <a:ext uri="{FF2B5EF4-FFF2-40B4-BE49-F238E27FC236}">
                  <a16:creationId xmlns:a16="http://schemas.microsoft.com/office/drawing/2014/main" id="{2F94CD64-D7F1-4C4A-9524-374005A7A5A6}"/>
                </a:ext>
              </a:extLst>
            </p:cNvPr>
            <p:cNvGrpSpPr/>
            <p:nvPr/>
          </p:nvGrpSpPr>
          <p:grpSpPr>
            <a:xfrm>
              <a:off x="8342215" y="1614415"/>
              <a:ext cx="1728377" cy="253916"/>
              <a:chOff x="2422759" y="1566080"/>
              <a:chExt cx="1730952" cy="253916"/>
            </a:xfrm>
          </p:grpSpPr>
          <p:cxnSp>
            <p:nvCxnSpPr>
              <p:cNvPr id="58" name="直線矢印コネクタ 57">
                <a:extLst>
                  <a:ext uri="{FF2B5EF4-FFF2-40B4-BE49-F238E27FC236}">
                    <a16:creationId xmlns:a16="http://schemas.microsoft.com/office/drawing/2014/main" id="{EFEFBD86-4EDE-4466-9062-8D42242DA439}"/>
                  </a:ext>
                </a:extLst>
              </p:cNvPr>
              <p:cNvCxnSpPr>
                <a:cxnSpLocks/>
              </p:cNvCxnSpPr>
              <p:nvPr/>
            </p:nvCxnSpPr>
            <p:spPr>
              <a:xfrm>
                <a:off x="2422759" y="1693038"/>
                <a:ext cx="1730952" cy="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E960C926-705E-4597-843A-C0C765E4E485}"/>
                  </a:ext>
                </a:extLst>
              </p:cNvPr>
              <p:cNvSpPr txBox="1"/>
              <p:nvPr/>
            </p:nvSpPr>
            <p:spPr>
              <a:xfrm>
                <a:off x="2705820" y="1566080"/>
                <a:ext cx="1164842" cy="253916"/>
              </a:xfrm>
              <a:prstGeom prst="rect">
                <a:avLst/>
              </a:prstGeom>
              <a:solidFill>
                <a:schemeClr val="bg1"/>
              </a:solidFill>
            </p:spPr>
            <p:txBody>
              <a:bodyPr wrap="none" lIns="36000" rIns="36000" rtlCol="0">
                <a:noAutofit/>
              </a:bodyPr>
              <a:lstStyle/>
              <a:p>
                <a:pPr marL="0" marR="0" lvl="0" indent="0" algn="ctr" defTabSz="987095" rtl="0" eaLnBrk="1" fontAlgn="auto" latinLnBrk="0" hangingPunct="1">
                  <a:lnSpc>
                    <a:spcPct val="100000"/>
                  </a:lnSpc>
                  <a:spcBef>
                    <a:spcPts val="0"/>
                  </a:spcBef>
                  <a:spcAft>
                    <a:spcPts val="0"/>
                  </a:spcAft>
                  <a:buClr>
                    <a:srgbClr val="000000"/>
                  </a:buClr>
                  <a:buSzTx/>
                  <a:buFontTx/>
                  <a:buNone/>
                  <a:tabLst/>
                  <a:defRPr/>
                </a:pPr>
                <a:r>
                  <a:rPr lang="ja-JP" altLang="en-US" sz="1400" b="1" kern="0">
                    <a:latin typeface="Meiryo UI" panose="020B0604030504040204" pitchFamily="50" charset="-128"/>
                    <a:ea typeface="Meiryo UI" panose="020B0604030504040204" pitchFamily="50" charset="-128"/>
                    <a:cs typeface="Arial"/>
                    <a:sym typeface="Arial"/>
                  </a:rPr>
                  <a:t>活用データ例</a:t>
                </a:r>
                <a:r>
                  <a:rPr lang="en-US" altLang="ja-JP" sz="1400" b="1" kern="0" baseline="30000">
                    <a:latin typeface="Meiryo UI" panose="020B0604030504040204" pitchFamily="50" charset="-128"/>
                    <a:ea typeface="Meiryo UI" panose="020B0604030504040204" pitchFamily="50" charset="-128"/>
                    <a:cs typeface="Arial"/>
                    <a:sym typeface="Arial"/>
                  </a:rPr>
                  <a:t>1</a:t>
                </a:r>
                <a:r>
                  <a:rPr lang="ja-JP" altLang="en-US" sz="1400" b="1" kern="0" baseline="30000">
                    <a:latin typeface="Meiryo UI" panose="020B0604030504040204" pitchFamily="50" charset="-128"/>
                    <a:ea typeface="Meiryo UI" panose="020B0604030504040204" pitchFamily="50" charset="-128"/>
                    <a:cs typeface="Arial"/>
                    <a:sym typeface="Arial"/>
                  </a:rPr>
                  <a:t>）</a:t>
                </a:r>
                <a:endParaRPr kumimoji="1" lang="ja-JP" altLang="en-US" sz="1400" b="1" i="0" u="none" strike="noStrike" kern="0" cap="none" spc="0" normalizeH="0" baseline="3000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p:txBody>
          </p:sp>
        </p:grpSp>
        <p:sp>
          <p:nvSpPr>
            <p:cNvPr id="60" name="正方形/長方形 59">
              <a:extLst>
                <a:ext uri="{FF2B5EF4-FFF2-40B4-BE49-F238E27FC236}">
                  <a16:creationId xmlns:a16="http://schemas.microsoft.com/office/drawing/2014/main" id="{6B7774DC-0658-4A1A-95C3-36F32166F6E3}"/>
                </a:ext>
              </a:extLst>
            </p:cNvPr>
            <p:cNvSpPr/>
            <p:nvPr/>
          </p:nvSpPr>
          <p:spPr>
            <a:xfrm>
              <a:off x="8342215" y="1974527"/>
              <a:ext cx="1728377" cy="401339"/>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R</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観光</a:t>
              </a:r>
              <a:r>
                <a:rPr lang="en-US" altLang="ja-JP" sz="1000"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From-to</a:t>
              </a:r>
              <a:r>
                <a:rPr lang="ja-JP" altLang="en-US" sz="1000" b="1" dirty="0">
                  <a:latin typeface="Meiryo UI" panose="020B0604030504040204" pitchFamily="50" charset="-128"/>
                  <a:ea typeface="Meiryo UI" panose="020B0604030504040204" pitchFamily="50" charset="-128"/>
                </a:rPr>
                <a:t>分析</a:t>
              </a:r>
              <a:r>
                <a:rPr lang="en-US" altLang="ja-JP" sz="1000" baseline="30000" dirty="0">
                  <a:latin typeface="Meiryo UI" panose="020B0604030504040204" pitchFamily="50" charset="-128"/>
                  <a:ea typeface="Meiryo UI" panose="020B0604030504040204" pitchFamily="50" charset="-128"/>
                </a:rPr>
                <a:t>2</a:t>
              </a:r>
              <a:r>
                <a:rPr lang="ja-JP" altLang="en-US" sz="1000" baseline="30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、外国人滞在分析、</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消費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外国人消費の比較</a:t>
              </a:r>
              <a:endParaRPr lang="en-US" altLang="ja-JP" sz="1000" dirty="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感染症回復：旅行</a:t>
              </a:r>
              <a:endParaRPr kumimoji="1" lang="ja-JP" altLang="en-US" sz="1000" b="1" dirty="0">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D2FA0755-F236-4AAB-B5F1-9BA6EF533891}"/>
                </a:ext>
              </a:extLst>
            </p:cNvPr>
            <p:cNvSpPr/>
            <p:nvPr/>
          </p:nvSpPr>
          <p:spPr>
            <a:xfrm>
              <a:off x="8342215" y="2432466"/>
              <a:ext cx="1728377" cy="401339"/>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dirty="0">
                  <a:solidFill>
                    <a:schemeClr val="tx1"/>
                  </a:solidFill>
                  <a:latin typeface="Meiryo UI" panose="020B0604030504040204" pitchFamily="50" charset="-128"/>
                  <a:ea typeface="Meiryo UI" panose="020B0604030504040204" pitchFamily="50" charset="-128"/>
                </a:rPr>
                <a:t>R</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観光</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外国人訪問分析</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感染症回復：旅行</a:t>
              </a:r>
              <a:endParaRPr kumimoji="1" lang="ja-JP" altLang="en-US" sz="1000" b="1"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B85BD3B2-A54D-4C50-8632-E11B2D4ADB97}"/>
                </a:ext>
              </a:extLst>
            </p:cNvPr>
            <p:cNvSpPr/>
            <p:nvPr/>
          </p:nvSpPr>
          <p:spPr>
            <a:xfrm>
              <a:off x="8342215" y="2890405"/>
              <a:ext cx="1728377" cy="401339"/>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a:latin typeface="Meiryo UI" panose="020B0604030504040204" pitchFamily="50" charset="-128"/>
                  <a:ea typeface="Meiryo UI" panose="020B0604030504040204" pitchFamily="50" charset="-128"/>
                </a:rPr>
                <a:t>R</a:t>
              </a:r>
              <a:r>
                <a:rPr lang="ja-JP" altLang="en-US" sz="1000">
                  <a:latin typeface="Meiryo UI" panose="020B0604030504040204" pitchFamily="50" charset="-128"/>
                  <a:ea typeface="Meiryo UI" panose="020B0604030504040204" pitchFamily="50" charset="-128"/>
                </a:rPr>
                <a:t>：</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観光</a:t>
              </a:r>
              <a:r>
                <a:rPr lang="en-US" altLang="ja-JP" sz="1000">
                  <a:latin typeface="Meiryo UI" panose="020B0604030504040204" pitchFamily="50" charset="-128"/>
                  <a:ea typeface="Meiryo UI" panose="020B0604030504040204" pitchFamily="50" charset="-128"/>
                </a:rPr>
                <a:t>】</a:t>
              </a:r>
              <a:r>
                <a:rPr lang="ja-JP" altLang="en-US" sz="1000" b="1">
                  <a:latin typeface="Meiryo UI" panose="020B0604030504040204" pitchFamily="50" charset="-128"/>
                  <a:ea typeface="Meiryo UI" panose="020B0604030504040204" pitchFamily="50" charset="-128"/>
                </a:rPr>
                <a:t>目的地分析</a:t>
              </a:r>
              <a:r>
                <a:rPr lang="ja-JP" altLang="en-US" sz="1000">
                  <a:latin typeface="Meiryo UI" panose="020B0604030504040204" pitchFamily="50" charset="-128"/>
                  <a:ea typeface="Meiryo UI" panose="020B0604030504040204" pitchFamily="50" charset="-128"/>
                </a:rPr>
                <a:t>、外国人メッシュ、</a:t>
              </a:r>
              <a:r>
                <a:rPr lang="ja-JP" altLang="en-US" sz="1000" b="1">
                  <a:latin typeface="Meiryo UI" panose="020B0604030504040204" pitchFamily="50" charset="-128"/>
                  <a:ea typeface="Meiryo UI" panose="020B0604030504040204" pitchFamily="50" charset="-128"/>
                </a:rPr>
                <a:t>外国人経路分析</a:t>
              </a:r>
              <a:r>
                <a:rPr lang="ja-JP" altLang="en-US" sz="1000">
                  <a:latin typeface="Meiryo UI" panose="020B0604030504040204" pitchFamily="50" charset="-128"/>
                  <a:ea typeface="Meiryo UI" panose="020B0604030504040204" pitchFamily="50" charset="-128"/>
                </a:rPr>
                <a:t>、外国人入出空港分析等、</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まちづくり</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流動人口メッシュ</a:t>
              </a:r>
              <a:endParaRPr kumimoji="1" lang="ja-JP" altLang="en-US" sz="1000">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AE7A02BE-7AA3-4A77-BBD3-4FE0B92F541F}"/>
                </a:ext>
              </a:extLst>
            </p:cNvPr>
            <p:cNvSpPr/>
            <p:nvPr/>
          </p:nvSpPr>
          <p:spPr>
            <a:xfrm>
              <a:off x="8342215" y="3348344"/>
              <a:ext cx="1728377" cy="401339"/>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R</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観光</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宿泊施設、外国人滞在分析、</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まちづくり</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流動人口メッシュ</a:t>
              </a:r>
              <a:endParaRPr lang="en-US" altLang="ja-JP" sz="1000" dirty="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感染症回復：旅行</a:t>
              </a:r>
              <a:endParaRPr kumimoji="1" lang="ja-JP" altLang="en-US" sz="1000" b="1" dirty="0">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426EF187-4CB1-4447-92C8-38A9BF10F17C}"/>
                </a:ext>
              </a:extLst>
            </p:cNvPr>
            <p:cNvSpPr/>
            <p:nvPr/>
          </p:nvSpPr>
          <p:spPr>
            <a:xfrm>
              <a:off x="8342215" y="3806283"/>
              <a:ext cx="1728377" cy="401339"/>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R</a:t>
              </a:r>
              <a:r>
                <a:rPr kumimoji="1" lang="ja-JP" altLang="en-US" sz="1000">
                  <a:latin typeface="Meiryo UI" panose="020B0604030504040204" pitchFamily="50" charset="-128"/>
                  <a:ea typeface="Meiryo UI" panose="020B0604030504040204" pitchFamily="50" charset="-128"/>
                </a:rPr>
                <a:t>：</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観光</a:t>
              </a:r>
              <a:r>
                <a:rPr kumimoji="1" lang="en-US" altLang="ja-JP" sz="1000">
                  <a:latin typeface="Meiryo UI" panose="020B0604030504040204" pitchFamily="50" charset="-128"/>
                  <a:ea typeface="Meiryo UI" panose="020B0604030504040204" pitchFamily="50" charset="-128"/>
                </a:rPr>
                <a:t>】</a:t>
              </a:r>
              <a:r>
                <a:rPr kumimoji="1" lang="ja-JP" altLang="en-US" sz="1000" b="1">
                  <a:latin typeface="Meiryo UI" panose="020B0604030504040204" pitchFamily="50" charset="-128"/>
                  <a:ea typeface="Meiryo UI" panose="020B0604030504040204" pitchFamily="50" charset="-128"/>
                </a:rPr>
                <a:t>目的地分析</a:t>
              </a:r>
              <a:r>
                <a:rPr kumimoji="1" lang="ja-JP" altLang="en-US" sz="1000">
                  <a:latin typeface="Meiryo UI" panose="020B0604030504040204" pitchFamily="50" charset="-128"/>
                  <a:ea typeface="Meiryo UI" panose="020B0604030504040204" pitchFamily="50" charset="-128"/>
                </a:rPr>
                <a:t>、</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消費</a:t>
              </a:r>
              <a:r>
                <a:rPr kumimoji="1"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外国人消費の動向</a:t>
              </a:r>
              <a:endParaRPr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他：訪日外国人消費動向調査、</a:t>
              </a:r>
            </a:p>
          </p:txBody>
        </p:sp>
        <p:sp>
          <p:nvSpPr>
            <p:cNvPr id="65" name="正方形/長方形 64">
              <a:extLst>
                <a:ext uri="{FF2B5EF4-FFF2-40B4-BE49-F238E27FC236}">
                  <a16:creationId xmlns:a16="http://schemas.microsoft.com/office/drawing/2014/main" id="{7F340D1E-AB6B-40F8-B91E-E7C5637C3B37}"/>
                </a:ext>
              </a:extLst>
            </p:cNvPr>
            <p:cNvSpPr/>
            <p:nvPr/>
          </p:nvSpPr>
          <p:spPr>
            <a:xfrm>
              <a:off x="8342215" y="4264222"/>
              <a:ext cx="1728377" cy="401339"/>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R</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観光</a:t>
              </a:r>
              <a:r>
                <a:rPr lang="en-US" altLang="ja-JP" sz="1000" dirty="0">
                  <a:latin typeface="Meiryo UI" panose="020B0604030504040204" pitchFamily="50" charset="-128"/>
                  <a:ea typeface="Meiryo UI" panose="020B0604030504040204" pitchFamily="50" charset="-128"/>
                </a:rPr>
                <a:t>】From-to</a:t>
              </a:r>
              <a:r>
                <a:rPr lang="ja-JP" altLang="en-US" sz="1000" dirty="0">
                  <a:latin typeface="Meiryo UI" panose="020B0604030504040204" pitchFamily="50" charset="-128"/>
                  <a:ea typeface="Meiryo UI" panose="020B0604030504040204" pitchFamily="50" charset="-128"/>
                </a:rPr>
                <a:t>分析、</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消費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外国人の消費</a:t>
              </a:r>
              <a:endParaRPr lang="en-US" altLang="ja-JP" sz="1000" dirty="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感染症回復：旅行</a:t>
              </a:r>
              <a:endParaRPr kumimoji="1" lang="ja-JP" altLang="en-US" sz="1000" b="1" dirty="0">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C7E14D91-F65A-4933-BDC4-3AEA2CF9D23F}"/>
                </a:ext>
              </a:extLst>
            </p:cNvPr>
            <p:cNvSpPr/>
            <p:nvPr/>
          </p:nvSpPr>
          <p:spPr>
            <a:xfrm>
              <a:off x="8342215" y="4722161"/>
              <a:ext cx="1728377" cy="401339"/>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a:latin typeface="Meiryo UI" panose="020B0604030504040204" pitchFamily="50" charset="-128"/>
                  <a:ea typeface="Meiryo UI" panose="020B0604030504040204" pitchFamily="50" charset="-128"/>
                </a:rPr>
                <a:t>R</a:t>
              </a:r>
              <a:r>
                <a:rPr lang="ja-JP" altLang="en-US" sz="1000">
                  <a:latin typeface="Meiryo UI" panose="020B0604030504040204" pitchFamily="50" charset="-128"/>
                  <a:ea typeface="Meiryo UI" panose="020B0604030504040204" pitchFamily="50" charset="-128"/>
                </a:rPr>
                <a:t>：</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企業情報</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中小・小規模企業財務比較</a:t>
              </a:r>
              <a:endParaRPr lang="en-US" altLang="ja-JP" sz="100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a:latin typeface="Meiryo UI" panose="020B0604030504040204" pitchFamily="50" charset="-128"/>
                  <a:ea typeface="Meiryo UI" panose="020B0604030504040204" pitchFamily="50" charset="-128"/>
                </a:rPr>
                <a:t>他：宿泊旅行統計調査</a:t>
              </a:r>
            </a:p>
          </p:txBody>
        </p:sp>
        <p:sp>
          <p:nvSpPr>
            <p:cNvPr id="67" name="正方形/長方形 66">
              <a:extLst>
                <a:ext uri="{FF2B5EF4-FFF2-40B4-BE49-F238E27FC236}">
                  <a16:creationId xmlns:a16="http://schemas.microsoft.com/office/drawing/2014/main" id="{97A67FF5-ED72-4291-BF74-2D2F8C7E822E}"/>
                </a:ext>
              </a:extLst>
            </p:cNvPr>
            <p:cNvSpPr/>
            <p:nvPr/>
          </p:nvSpPr>
          <p:spPr>
            <a:xfrm>
              <a:off x="8342215" y="5180100"/>
              <a:ext cx="1728377" cy="401339"/>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64863666-629A-4584-A536-22AE0F66E40A}"/>
                </a:ext>
              </a:extLst>
            </p:cNvPr>
            <p:cNvSpPr/>
            <p:nvPr/>
          </p:nvSpPr>
          <p:spPr>
            <a:xfrm>
              <a:off x="8342215" y="5638039"/>
              <a:ext cx="1728377" cy="401339"/>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lang="en-US" altLang="ja-JP" sz="1000">
                  <a:latin typeface="Meiryo UI" panose="020B0604030504040204" pitchFamily="50" charset="-128"/>
                  <a:ea typeface="Meiryo UI" panose="020B0604030504040204" pitchFamily="50" charset="-128"/>
                </a:rPr>
                <a:t>R</a:t>
              </a:r>
              <a:r>
                <a:rPr lang="ja-JP" altLang="en-US" sz="1000">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a:t>
              </a:r>
              <a:r>
                <a:rPr lang="ja-JP" altLang="en-US" sz="1000" b="1">
                  <a:latin typeface="Meiryo UI" panose="020B0604030504040204" pitchFamily="50" charset="-128"/>
                  <a:ea typeface="Meiryo UI" panose="020B0604030504040204" pitchFamily="50" charset="-128"/>
                </a:rPr>
                <a:t>産業構造</a:t>
              </a:r>
              <a:r>
                <a:rPr lang="en-US" altLang="ja-JP" sz="1000" b="1">
                  <a:latin typeface="Meiryo UI" panose="020B0604030504040204" pitchFamily="50" charset="-128"/>
                  <a:ea typeface="Meiryo UI" panose="020B0604030504040204" pitchFamily="50" charset="-128"/>
                </a:rPr>
                <a:t>】</a:t>
              </a:r>
              <a:r>
                <a:rPr lang="ja-JP" altLang="en-US" sz="1000" b="1">
                  <a:latin typeface="Meiryo UI" panose="020B0604030504040204" pitchFamily="50" charset="-128"/>
                  <a:ea typeface="Meiryo UI" panose="020B0604030504040204" pitchFamily="50" charset="-128"/>
                </a:rPr>
                <a:t>事業所数</a:t>
              </a:r>
              <a:endParaRPr kumimoji="1" lang="ja-JP" altLang="en-US" sz="1000" b="1">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A3F4A98B-E1A7-4629-8CCE-A9E39396E6C3}"/>
                </a:ext>
              </a:extLst>
            </p:cNvPr>
            <p:cNvSpPr/>
            <p:nvPr/>
          </p:nvSpPr>
          <p:spPr>
            <a:xfrm>
              <a:off x="8342215" y="6095978"/>
              <a:ext cx="1728377" cy="401339"/>
            </a:xfrm>
            <a:prstGeom prst="rect">
              <a:avLst/>
            </a:prstGeom>
            <a:noFill/>
          </p:spPr>
          <p:txBody>
            <a:bodyPr wrap="square" lIns="36000" tIns="36000" rIns="36000" bIns="36000" rtlCol="0" anchor="ctr">
              <a:noAutofit/>
            </a:bodyPr>
            <a:lstStyle/>
            <a:p>
              <a:pPr marL="106363" indent="-106363">
                <a:buFont typeface="EYInterstate" panose="02000503020000020004" pitchFamily="2" charset="0"/>
                <a:buChar char="•"/>
              </a:pPr>
              <a:r>
                <a:rPr kumimoji="1" lang="en-US" altLang="ja-JP" sz="1000">
                  <a:latin typeface="Meiryo UI" panose="020B0604030504040204" pitchFamily="50" charset="-128"/>
                  <a:ea typeface="Meiryo UI" panose="020B0604030504040204" pitchFamily="50" charset="-128"/>
                </a:rPr>
                <a:t>R</a:t>
              </a:r>
              <a:r>
                <a:rPr kumimoji="1" lang="ja-JP" altLang="en-US" sz="1000">
                  <a:latin typeface="Meiryo UI" panose="020B0604030504040204" pitchFamily="50" charset="-128"/>
                  <a:ea typeface="Meiryo UI" panose="020B0604030504040204" pitchFamily="50" charset="-128"/>
                </a:rPr>
                <a:t>：</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観光</a:t>
              </a:r>
              <a:r>
                <a:rPr kumimoji="1" lang="en-US" altLang="ja-JP" sz="1000">
                  <a:latin typeface="Meiryo UI" panose="020B0604030504040204" pitchFamily="50" charset="-128"/>
                  <a:ea typeface="Meiryo UI" panose="020B0604030504040204" pitchFamily="50" charset="-128"/>
                </a:rPr>
                <a:t>】</a:t>
              </a:r>
              <a:r>
                <a:rPr kumimoji="1" lang="ja-JP" altLang="en-US" sz="1000" b="1">
                  <a:latin typeface="Meiryo UI" panose="020B0604030504040204" pitchFamily="50" charset="-128"/>
                  <a:ea typeface="Meiryo UI" panose="020B0604030504040204" pitchFamily="50" charset="-128"/>
                </a:rPr>
                <a:t>目的地分析</a:t>
              </a:r>
            </a:p>
          </p:txBody>
        </p:sp>
        <p:sp>
          <p:nvSpPr>
            <p:cNvPr id="70" name="正方形/長方形 69">
              <a:extLst>
                <a:ext uri="{FF2B5EF4-FFF2-40B4-BE49-F238E27FC236}">
                  <a16:creationId xmlns:a16="http://schemas.microsoft.com/office/drawing/2014/main" id="{08DBDD4B-5B9D-4B6B-A1A3-1B17CCEC277F}"/>
                </a:ext>
              </a:extLst>
            </p:cNvPr>
            <p:cNvSpPr/>
            <p:nvPr/>
          </p:nvSpPr>
          <p:spPr>
            <a:xfrm>
              <a:off x="8342215" y="6553916"/>
              <a:ext cx="1728377" cy="401339"/>
            </a:xfrm>
            <a:prstGeom prst="rect">
              <a:avLst/>
            </a:prstGeom>
            <a:noFill/>
          </p:spPr>
          <p:txBody>
            <a:bodyPr wrap="square" lIns="36000" tIns="0" rIns="36000" bIns="36000" rtlCol="0" anchor="t">
              <a:noAutofit/>
            </a:bodyPr>
            <a:lstStyle/>
            <a:p>
              <a:pPr marL="106363" indent="-106363">
                <a:buFont typeface="EYInterstate" panose="02000503020000020004" pitchFamily="2" charset="0"/>
                <a:buChar char="•"/>
              </a:pPr>
              <a:r>
                <a:rPr kumimoji="1" lang="en-US" altLang="ja-JP" sz="1000" dirty="0">
                  <a:latin typeface="Meiryo UI" panose="020B0604030504040204" pitchFamily="50" charset="-128"/>
                  <a:ea typeface="Meiryo UI" panose="020B0604030504040204" pitchFamily="50" charset="-128"/>
                </a:rPr>
                <a:t>R</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観光</a:t>
              </a:r>
              <a:r>
                <a:rPr kumimoji="1" lang="en-US" altLang="ja-JP" sz="1000"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宿泊施設</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産業構造</a:t>
              </a:r>
              <a:r>
                <a:rPr kumimoji="1"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企業数、</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雇用</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求人・求職者構造分析 等</a:t>
              </a:r>
              <a:endParaRPr kumimoji="1" lang="en-US" altLang="ja-JP" sz="1000" dirty="0">
                <a:latin typeface="Meiryo UI" panose="020B0604030504040204" pitchFamily="50" charset="-128"/>
                <a:ea typeface="Meiryo UI" panose="020B0604030504040204" pitchFamily="50" charset="-128"/>
              </a:endParaRPr>
            </a:p>
            <a:p>
              <a:pPr marL="106363" indent="-106363">
                <a:buFont typeface="EYInterstate" panose="02000503020000020004" pitchFamily="2" charset="0"/>
                <a:buChar char="•"/>
              </a:pPr>
              <a:r>
                <a:rPr kumimoji="1" lang="ja-JP" altLang="en-US" sz="1000" dirty="0">
                  <a:latin typeface="Meiryo UI" panose="020B0604030504040204" pitchFamily="50" charset="-128"/>
                  <a:ea typeface="Meiryo UI" panose="020B0604030504040204" pitchFamily="50" charset="-128"/>
                </a:rPr>
                <a:t>他：宿泊旅行統計調査</a:t>
              </a:r>
            </a:p>
          </p:txBody>
        </p:sp>
      </p:grpSp>
      <p:sp>
        <p:nvSpPr>
          <p:cNvPr id="2" name="正方形/長方形 1">
            <a:extLst>
              <a:ext uri="{FF2B5EF4-FFF2-40B4-BE49-F238E27FC236}">
                <a16:creationId xmlns:a16="http://schemas.microsoft.com/office/drawing/2014/main" id="{8AF429FA-EF4D-040F-D460-800B83781FA4}"/>
              </a:ext>
            </a:extLst>
          </p:cNvPr>
          <p:cNvSpPr/>
          <p:nvPr/>
        </p:nvSpPr>
        <p:spPr>
          <a:xfrm>
            <a:off x="574502" y="7015854"/>
            <a:ext cx="9496088" cy="3204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lang="en-US" altLang="ja-JP" sz="800" dirty="0">
                <a:solidFill>
                  <a:schemeClr val="tx1"/>
                </a:solidFill>
                <a:latin typeface="Meiryo UI" panose="020B0604030504040204" pitchFamily="50" charset="-128"/>
                <a:ea typeface="Meiryo UI" panose="020B0604030504040204" pitchFamily="50" charset="-128"/>
              </a:rPr>
              <a:t>1</a:t>
            </a: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1</a:t>
            </a: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R</a:t>
            </a:r>
            <a:r>
              <a:rPr lang="ja-JP" altLang="en-US" sz="800" dirty="0">
                <a:solidFill>
                  <a:schemeClr val="tx1"/>
                </a:solidFill>
                <a:latin typeface="Meiryo UI" panose="020B0604030504040204" pitchFamily="50" charset="-128"/>
                <a:ea typeface="Meiryo UI" panose="020B0604030504040204" pitchFamily="50" charset="-128"/>
              </a:rPr>
              <a:t>は</a:t>
            </a:r>
            <a:r>
              <a:rPr lang="en-US" altLang="ja-JP" sz="800" dirty="0">
                <a:solidFill>
                  <a:schemeClr val="tx1"/>
                </a:solidFill>
                <a:latin typeface="Meiryo UI" panose="020B0604030504040204" pitchFamily="50" charset="-128"/>
                <a:ea typeface="Meiryo UI" panose="020B0604030504040204" pitchFamily="50" charset="-128"/>
              </a:rPr>
              <a:t>RESAS</a:t>
            </a: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A</a:t>
            </a:r>
            <a:r>
              <a:rPr lang="ja-JP" altLang="en-US" sz="800" dirty="0">
                <a:solidFill>
                  <a:schemeClr val="tx1"/>
                </a:solidFill>
                <a:latin typeface="Meiryo UI" panose="020B0604030504040204" pitchFamily="50" charset="-128"/>
                <a:ea typeface="Meiryo UI" panose="020B0604030504040204" pitchFamily="50" charset="-128"/>
              </a:rPr>
              <a:t>は</a:t>
            </a:r>
            <a:r>
              <a:rPr lang="en-US" altLang="ja-JP" sz="800" dirty="0">
                <a:solidFill>
                  <a:schemeClr val="tx1"/>
                </a:solidFill>
                <a:latin typeface="Meiryo UI" panose="020B0604030504040204" pitchFamily="50" charset="-128"/>
                <a:ea typeface="Meiryo UI" panose="020B0604030504040204" pitchFamily="50" charset="-128"/>
              </a:rPr>
              <a:t>RAIDA</a:t>
            </a:r>
            <a:r>
              <a:rPr lang="ja-JP" altLang="en-US" sz="800" dirty="0">
                <a:solidFill>
                  <a:schemeClr val="tx1"/>
                </a:solidFill>
                <a:latin typeface="Meiryo UI" panose="020B0604030504040204" pitchFamily="50" charset="-128"/>
                <a:ea typeface="Meiryo UI" panose="020B0604030504040204" pitchFamily="50" charset="-128"/>
              </a:rPr>
              <a:t>、他はその他のオープンデータを示す。</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は</a:t>
            </a:r>
            <a:r>
              <a:rPr lang="en-US" altLang="ja-JP" sz="800" dirty="0">
                <a:solidFill>
                  <a:schemeClr val="tx1"/>
                </a:solidFill>
                <a:latin typeface="Meiryo UI" panose="020B0604030504040204" pitchFamily="50" charset="-128"/>
                <a:ea typeface="Meiryo UI" panose="020B0604030504040204" pitchFamily="50" charset="-128"/>
              </a:rPr>
              <a:t>RESAS</a:t>
            </a:r>
            <a:r>
              <a:rPr lang="ja-JP" altLang="en-US" sz="800" dirty="0">
                <a:solidFill>
                  <a:schemeClr val="tx1"/>
                </a:solidFill>
                <a:latin typeface="Meiryo UI" panose="020B0604030504040204" pitchFamily="50" charset="-128"/>
                <a:ea typeface="Meiryo UI" panose="020B0604030504040204" pitchFamily="50" charset="-128"/>
              </a:rPr>
              <a:t>のマップを示す。太字は次頁以降で分析の方法を取り上げたもの</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rPr>
              <a:t>）日帰り等の滞在人口については、まちづくりマップの</a:t>
            </a:r>
            <a:r>
              <a:rPr kumimoji="1" lang="en-US" altLang="ja-JP" sz="800" dirty="0">
                <a:solidFill>
                  <a:schemeClr val="tx1"/>
                </a:solidFill>
                <a:latin typeface="Meiryo UI" panose="020B0604030504040204" pitchFamily="50" charset="-128"/>
                <a:ea typeface="Meiryo UI" panose="020B0604030504040204" pitchFamily="50" charset="-128"/>
              </a:rPr>
              <a:t>From-to</a:t>
            </a:r>
            <a:r>
              <a:rPr kumimoji="1" lang="ja-JP" altLang="en-US" sz="800" dirty="0">
                <a:solidFill>
                  <a:schemeClr val="tx1"/>
                </a:solidFill>
                <a:latin typeface="Meiryo UI" panose="020B0604030504040204" pitchFamily="50" charset="-128"/>
                <a:ea typeface="Meiryo UI" panose="020B0604030504040204" pitchFamily="50" charset="-128"/>
              </a:rPr>
              <a:t>分析も有効</a:t>
            </a:r>
          </a:p>
        </p:txBody>
      </p:sp>
      <p:sp>
        <p:nvSpPr>
          <p:cNvPr id="74" name="正方形/長方形 73">
            <a:extLst>
              <a:ext uri="{FF2B5EF4-FFF2-40B4-BE49-F238E27FC236}">
                <a16:creationId xmlns:a16="http://schemas.microsoft.com/office/drawing/2014/main" id="{611B8049-3F04-286F-AE65-DE2A7A872C69}"/>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dirty="0">
                <a:solidFill>
                  <a:schemeClr val="bg1"/>
                </a:solidFill>
                <a:latin typeface="Meiryo UI" panose="020B0604030504040204" pitchFamily="50" charset="-128"/>
                <a:ea typeface="Meiryo UI" panose="020B0604030504040204" pitchFamily="50" charset="-128"/>
              </a:rPr>
              <a:t>観光需要喚起</a:t>
            </a:r>
          </a:p>
        </p:txBody>
      </p:sp>
      <p:sp>
        <p:nvSpPr>
          <p:cNvPr id="3" name="矢印: 五方向 2">
            <a:extLst>
              <a:ext uri="{FF2B5EF4-FFF2-40B4-BE49-F238E27FC236}">
                <a16:creationId xmlns:a16="http://schemas.microsoft.com/office/drawing/2014/main" id="{5732349B-AED8-39C6-C412-CBF8FC2DC776}"/>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DC5C6F91-5B32-6EDC-8DB3-F6F3962E070E}"/>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314656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CA7C970-17A5-AD37-90FB-36AB3238FF51}"/>
              </a:ext>
            </a:extLst>
          </p:cNvPr>
          <p:cNvPicPr>
            <a:picLocks noChangeAspect="1"/>
          </p:cNvPicPr>
          <p:nvPr/>
        </p:nvPicPr>
        <p:blipFill>
          <a:blip r:embed="rId2"/>
          <a:stretch>
            <a:fillRect/>
          </a:stretch>
        </p:blipFill>
        <p:spPr>
          <a:xfrm>
            <a:off x="558800" y="2390283"/>
            <a:ext cx="4572000" cy="3024490"/>
          </a:xfrm>
          <a:prstGeom prst="rect">
            <a:avLst/>
          </a:prstGeom>
          <a:ln>
            <a:solidFill>
              <a:schemeClr val="bg1">
                <a:lumMod val="50000"/>
              </a:schemeClr>
            </a:solidFill>
          </a:ln>
        </p:spPr>
      </p:pic>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24</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居住国・地域別の延べ宿泊者数の推移から、地域に観光客をもたらしている国や地域およびその変化を把握します。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居住国・地域別の延べ宿泊者数</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を分析することで、どの国・地域から観光客が多く流入しているのかを把握する。</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コロナ以前は中国からの観光客流入が多かった。</a:t>
            </a:r>
          </a:p>
          <a:p>
            <a:pPr marL="285750" marR="0" lvl="0"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1" kern="0">
                <a:latin typeface="Meiryo UI"/>
                <a:ea typeface="Meiryo UI"/>
              </a:rPr>
              <a:t>居住国・地域別の延べ宿泊者数の推移を分析することで、特定の国・地域観光客が持つ自地域への観光ニーズの変化を把握する。</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コロナ以前はアジア圏からのニーズが高まっていた。</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srgbClr val="2E2E38"/>
                </a:solidFill>
                <a:effectLst/>
                <a:uLnTx/>
                <a:uFillTx/>
                <a:latin typeface="Meiryo UI"/>
                <a:ea typeface="Meiryo UI"/>
                <a:cs typeface="+mn-cs"/>
              </a:rPr>
              <a:t>コロナ禍以前の全国的な傾向としては、アジア圏（特に中国・韓国）からの観光客数が増加傾向にあった。</a:t>
            </a:r>
            <a:endParaRPr kumimoji="0" lang="en-US" altLang="ja-JP" sz="1200" b="0" i="0" u="none" strike="noStrike" kern="0" cap="none" spc="0" normalizeH="0" baseline="0" noProof="0">
              <a:ln>
                <a:noFill/>
              </a:ln>
              <a:solidFill>
                <a:srgbClr val="2E2E38"/>
              </a:solidFill>
              <a:effectLst/>
              <a:uLnTx/>
              <a:uFillTx/>
              <a:latin typeface="Meiryo UI"/>
              <a:ea typeface="Meiryo UI"/>
              <a:cs typeface="+mn-cs"/>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i="0" u="sng" strike="noStrike" kern="0" cap="none" spc="0" normalizeH="0" baseline="0" noProof="0">
                <a:ln>
                  <a:noFill/>
                </a:ln>
                <a:solidFill>
                  <a:srgbClr val="0070C0"/>
                </a:solidFill>
                <a:effectLst/>
                <a:uLnTx/>
                <a:uFillTx/>
                <a:latin typeface="Meiryo UI"/>
                <a:ea typeface="Meiryo UI"/>
                <a:hlinkClick r:id="rId3"/>
              </a:rPr>
              <a:t>RESAS </a:t>
            </a:r>
            <a:r>
              <a:rPr kumimoji="0" lang="ja-JP" altLang="en-US" sz="1400" b="1" i="0" u="sng" strike="noStrike" kern="0" cap="none" spc="0" normalizeH="0" baseline="0" noProof="0">
                <a:ln>
                  <a:noFill/>
                </a:ln>
                <a:solidFill>
                  <a:srgbClr val="0070C0"/>
                </a:solidFill>
                <a:effectLst/>
                <a:uLnTx/>
                <a:uFillTx/>
                <a:latin typeface="Meiryo UI"/>
                <a:ea typeface="Meiryo UI"/>
                <a:hlinkClick r:id="rId3"/>
              </a:rPr>
              <a:t>観光マップ＞</a:t>
            </a:r>
            <a:r>
              <a:rPr kumimoji="0" lang="en-US" altLang="ja-JP" sz="1400" b="1" u="sng" kern="0">
                <a:solidFill>
                  <a:srgbClr val="0070C0"/>
                </a:solidFill>
                <a:latin typeface="Meiryo UI"/>
                <a:ea typeface="Meiryo UI"/>
                <a:hlinkClick r:id="rId3"/>
              </a:rPr>
              <a:t>From-to</a:t>
            </a:r>
            <a:r>
              <a:rPr kumimoji="0" lang="ja-JP" altLang="en-US" sz="1400" b="1" u="sng" kern="0">
                <a:solidFill>
                  <a:srgbClr val="0070C0"/>
                </a:solidFill>
                <a:latin typeface="Meiryo UI"/>
                <a:ea typeface="Meiryo UI"/>
                <a:hlinkClick r:id="rId3"/>
              </a:rPr>
              <a:t>分析</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cxnSp>
        <p:nvCxnSpPr>
          <p:cNvPr id="15" name="直線矢印コネクタ 14">
            <a:extLst>
              <a:ext uri="{FF2B5EF4-FFF2-40B4-BE49-F238E27FC236}">
                <a16:creationId xmlns:a16="http://schemas.microsoft.com/office/drawing/2014/main" id="{634B956A-22AD-C1FB-8642-4BDA42683142}"/>
              </a:ext>
            </a:extLst>
          </p:cNvPr>
          <p:cNvCxnSpPr>
            <a:cxnSpLocks/>
          </p:cNvCxnSpPr>
          <p:nvPr/>
        </p:nvCxnSpPr>
        <p:spPr>
          <a:xfrm flipV="1">
            <a:off x="2184935" y="3301465"/>
            <a:ext cx="1857676" cy="837398"/>
          </a:xfrm>
          <a:prstGeom prst="straightConnector1">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2B026F45-CAD3-42A1-7D41-4532A9DBCB8E}"/>
              </a:ext>
            </a:extLst>
          </p:cNvPr>
          <p:cNvCxnSpPr>
            <a:cxnSpLocks/>
          </p:cNvCxnSpPr>
          <p:nvPr/>
        </p:nvCxnSpPr>
        <p:spPr>
          <a:xfrm flipV="1">
            <a:off x="2281188" y="4259048"/>
            <a:ext cx="928838" cy="418699"/>
          </a:xfrm>
          <a:prstGeom prst="straightConnector1">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909BD3BA-5462-7EAA-6E60-3109A52E7469}"/>
              </a:ext>
            </a:extLst>
          </p:cNvPr>
          <p:cNvSpPr txBox="1"/>
          <p:nvPr/>
        </p:nvSpPr>
        <p:spPr>
          <a:xfrm>
            <a:off x="2340902" y="3504426"/>
            <a:ext cx="869124" cy="276999"/>
          </a:xfrm>
          <a:prstGeom prst="rect">
            <a:avLst/>
          </a:prstGeom>
          <a:noFill/>
        </p:spPr>
        <p:txBody>
          <a:bodyPr wrap="square" rtlCol="0" anchor="ctr">
            <a:spAutoFit/>
          </a:bodyPr>
          <a:lstStyle/>
          <a:p>
            <a:pPr algn="ctr" fontAlgn="auto">
              <a:spcBef>
                <a:spcPts val="0"/>
              </a:spcBef>
              <a:spcAft>
                <a:spcPts val="0"/>
              </a:spcAft>
            </a:pPr>
            <a:r>
              <a:rPr lang="ja-JP" altLang="en-US" sz="1200">
                <a:latin typeface="Meiryo UI"/>
                <a:ea typeface="Meiryo UI"/>
              </a:rPr>
              <a:t>上昇傾向</a:t>
            </a:r>
          </a:p>
        </p:txBody>
      </p:sp>
      <p:sp>
        <p:nvSpPr>
          <p:cNvPr id="25" name="テキスト ボックス 24">
            <a:extLst>
              <a:ext uri="{FF2B5EF4-FFF2-40B4-BE49-F238E27FC236}">
                <a16:creationId xmlns:a16="http://schemas.microsoft.com/office/drawing/2014/main" id="{2BED7576-97B8-7DF2-8479-46A3660E7A0A}"/>
              </a:ext>
            </a:extLst>
          </p:cNvPr>
          <p:cNvSpPr txBox="1"/>
          <p:nvPr/>
        </p:nvSpPr>
        <p:spPr>
          <a:xfrm>
            <a:off x="1975676" y="4252202"/>
            <a:ext cx="869124" cy="276999"/>
          </a:xfrm>
          <a:prstGeom prst="rect">
            <a:avLst/>
          </a:prstGeom>
          <a:noFill/>
        </p:spPr>
        <p:txBody>
          <a:bodyPr wrap="square" rtlCol="0" anchor="ctr">
            <a:spAutoFit/>
          </a:bodyPr>
          <a:lstStyle/>
          <a:p>
            <a:pPr algn="ctr" fontAlgn="auto">
              <a:spcBef>
                <a:spcPts val="0"/>
              </a:spcBef>
              <a:spcAft>
                <a:spcPts val="0"/>
              </a:spcAft>
            </a:pPr>
            <a:r>
              <a:rPr lang="ja-JP" altLang="en-US" sz="1200">
                <a:latin typeface="Meiryo UI"/>
                <a:ea typeface="Meiryo UI"/>
              </a:rPr>
              <a:t>上昇傾向</a:t>
            </a:r>
          </a:p>
        </p:txBody>
      </p:sp>
      <p:sp>
        <p:nvSpPr>
          <p:cNvPr id="28" name="正方形/長方形 27">
            <a:extLst>
              <a:ext uri="{FF2B5EF4-FFF2-40B4-BE49-F238E27FC236}">
                <a16:creationId xmlns:a16="http://schemas.microsoft.com/office/drawing/2014/main" id="{83935B10-A374-984E-5945-AD400E496F4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dirty="0">
                <a:solidFill>
                  <a:schemeClr val="bg1"/>
                </a:solidFill>
                <a:latin typeface="Meiryo UI" panose="020B0604030504040204" pitchFamily="50" charset="-128"/>
                <a:ea typeface="Meiryo UI" panose="020B0604030504040204" pitchFamily="50" charset="-128"/>
              </a:rPr>
              <a:t>観光需要喚起</a:t>
            </a:r>
          </a:p>
        </p:txBody>
      </p:sp>
      <p:sp>
        <p:nvSpPr>
          <p:cNvPr id="7" name="矢印: 五方向 6">
            <a:extLst>
              <a:ext uri="{FF2B5EF4-FFF2-40B4-BE49-F238E27FC236}">
                <a16:creationId xmlns:a16="http://schemas.microsoft.com/office/drawing/2014/main" id="{F4FEBDFB-D2DB-52B2-5DE1-0351F0347E30}"/>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8" name="矢印: 五方向 7">
            <a:extLst>
              <a:ext uri="{FF2B5EF4-FFF2-40B4-BE49-F238E27FC236}">
                <a16:creationId xmlns:a16="http://schemas.microsoft.com/office/drawing/2014/main" id="{274C99FF-1EDB-DAE4-6871-64FCD1A208FE}"/>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38197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25</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曜日・時間帯・年齢・性別ごとに、地域を訪れる人の居住地別の滞在者数を把握します。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chemeClr val="tx1"/>
                </a:solidFill>
                <a:effectLst/>
                <a:uLnTx/>
                <a:uFillTx/>
                <a:latin typeface="Meiryo UI"/>
                <a:ea typeface="Meiryo UI"/>
                <a:cs typeface="+mn-cs"/>
              </a:rPr>
              <a:t>曜日・時間帯別の滞在者数を分析することで、特定の時期・時間においてどこからの旅行者を獲得できているのかを把握する。</a:t>
            </a:r>
            <a:endParaRPr kumimoji="0" lang="en-US" altLang="ja-JP" sz="1600" b="1" i="0" u="none" strike="noStrike" kern="0" cap="none" spc="0" normalizeH="0" baseline="0" noProof="0">
              <a:ln>
                <a:noFill/>
              </a:ln>
              <a:solidFill>
                <a:schemeClr val="tx1"/>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solidFill>
                  <a:schemeClr val="tx1"/>
                </a:solidFill>
                <a:latin typeface="Meiryo UI"/>
                <a:ea typeface="Meiryo UI"/>
              </a:rPr>
              <a:t>性別や年代別の滞在者数を分析することで、自地域を訪れる人の属性を把握する。</a:t>
            </a:r>
            <a:endParaRPr kumimoji="0" lang="en-US" altLang="ja-JP" sz="1600" b="1" i="0" u="none" strike="noStrike" kern="0" cap="none" spc="0" normalizeH="0" baseline="0" noProof="0">
              <a:ln>
                <a:noFill/>
              </a:ln>
              <a:solidFill>
                <a:schemeClr val="tx1"/>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chemeClr val="tx1"/>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chemeClr val="tx1"/>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solidFill>
                  <a:schemeClr val="tx1"/>
                </a:solidFill>
                <a:latin typeface="Meiryo UI"/>
                <a:ea typeface="Meiryo UI"/>
              </a:rPr>
              <a:t>地域を訪れる滞在者のうち、</a:t>
            </a:r>
            <a:r>
              <a:rPr kumimoji="0" lang="en-US" altLang="ja-JP" sz="1200" kern="0">
                <a:solidFill>
                  <a:schemeClr val="tx1"/>
                </a:solidFill>
                <a:latin typeface="Meiryo UI"/>
                <a:ea typeface="Meiryo UI"/>
              </a:rPr>
              <a:t>40</a:t>
            </a:r>
            <a:r>
              <a:rPr kumimoji="0" lang="ja-JP" altLang="en-US" sz="1200" kern="0">
                <a:solidFill>
                  <a:schemeClr val="tx1"/>
                </a:solidFill>
                <a:latin typeface="Meiryo UI"/>
                <a:ea typeface="Meiryo UI"/>
              </a:rPr>
              <a:t>代の女性の滞在者が構成割合として最も高い。</a:t>
            </a:r>
            <a:endParaRPr kumimoji="0" lang="ja-JP" altLang="en-US" sz="1200" b="0" i="0" u="none" strike="noStrike" kern="0" cap="none" spc="0" normalizeH="0" baseline="0" noProof="0">
              <a:ln>
                <a:noFill/>
              </a:ln>
              <a:solidFill>
                <a:schemeClr val="tx1"/>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i="0" u="sng" strike="noStrike" kern="0" cap="none" spc="0" normalizeH="0" baseline="0" noProof="0">
                <a:ln>
                  <a:noFill/>
                </a:ln>
                <a:solidFill>
                  <a:srgbClr val="0070C0"/>
                </a:solidFill>
                <a:effectLst/>
                <a:uLnTx/>
                <a:uFillTx/>
                <a:latin typeface="Meiryo UI"/>
                <a:ea typeface="Meiryo UI"/>
                <a:hlinkClick r:id="rId2"/>
              </a:rPr>
              <a:t>RESAS </a:t>
            </a:r>
            <a:r>
              <a:rPr kumimoji="0" lang="ja-JP" altLang="en-US" sz="1400" b="1" u="sng" kern="0">
                <a:solidFill>
                  <a:srgbClr val="0070C0"/>
                </a:solidFill>
                <a:latin typeface="Meiryo UI"/>
                <a:ea typeface="Meiryo UI"/>
                <a:hlinkClick r:id="rId2"/>
              </a:rPr>
              <a:t>まちづくり</a:t>
            </a:r>
            <a:r>
              <a:rPr kumimoji="0" lang="ja-JP" altLang="en-US" sz="1400" b="1" i="0" u="sng" strike="noStrike" kern="0" cap="none" spc="0" normalizeH="0" baseline="0" noProof="0">
                <a:ln>
                  <a:noFill/>
                </a:ln>
                <a:solidFill>
                  <a:srgbClr val="0070C0"/>
                </a:solidFill>
                <a:effectLst/>
                <a:uLnTx/>
                <a:uFillTx/>
                <a:latin typeface="Meiryo UI"/>
                <a:ea typeface="Meiryo UI"/>
                <a:hlinkClick r:id="rId2"/>
              </a:rPr>
              <a:t>マップ＞</a:t>
            </a:r>
            <a:r>
              <a:rPr kumimoji="0" lang="en-US" altLang="ja-JP" sz="1400" b="1" u="sng" kern="0">
                <a:solidFill>
                  <a:srgbClr val="0070C0"/>
                </a:solidFill>
                <a:latin typeface="Meiryo UI"/>
                <a:ea typeface="Meiryo UI"/>
                <a:hlinkClick r:id="rId2"/>
              </a:rPr>
              <a:t>From-to</a:t>
            </a:r>
            <a:r>
              <a:rPr kumimoji="0" lang="ja-JP" altLang="en-US" sz="1400" b="1" u="sng" kern="0">
                <a:solidFill>
                  <a:srgbClr val="0070C0"/>
                </a:solidFill>
                <a:latin typeface="Meiryo UI"/>
                <a:ea typeface="Meiryo UI"/>
                <a:hlinkClick r:id="rId2"/>
              </a:rPr>
              <a:t>分析</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28" name="正方形/長方形 27">
            <a:extLst>
              <a:ext uri="{FF2B5EF4-FFF2-40B4-BE49-F238E27FC236}">
                <a16:creationId xmlns:a16="http://schemas.microsoft.com/office/drawing/2014/main" id="{83935B10-A374-984E-5945-AD400E496F4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観光需要喚起</a:t>
            </a:r>
          </a:p>
        </p:txBody>
      </p:sp>
      <p:sp>
        <p:nvSpPr>
          <p:cNvPr id="7" name="矢印: 五方向 6">
            <a:extLst>
              <a:ext uri="{FF2B5EF4-FFF2-40B4-BE49-F238E27FC236}">
                <a16:creationId xmlns:a16="http://schemas.microsoft.com/office/drawing/2014/main" id="{F4FEBDFB-D2DB-52B2-5DE1-0351F0347E30}"/>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8" name="矢印: 五方向 7">
            <a:extLst>
              <a:ext uri="{FF2B5EF4-FFF2-40B4-BE49-F238E27FC236}">
                <a16:creationId xmlns:a16="http://schemas.microsoft.com/office/drawing/2014/main" id="{274C99FF-1EDB-DAE4-6871-64FCD1A208FE}"/>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pic>
        <p:nvPicPr>
          <p:cNvPr id="22" name="図 21">
            <a:extLst>
              <a:ext uri="{FF2B5EF4-FFF2-40B4-BE49-F238E27FC236}">
                <a16:creationId xmlns:a16="http://schemas.microsoft.com/office/drawing/2014/main" id="{325CC619-9DA1-8687-21D7-00A28FD1D05C}"/>
              </a:ext>
            </a:extLst>
          </p:cNvPr>
          <p:cNvPicPr>
            <a:picLocks noChangeAspect="1"/>
          </p:cNvPicPr>
          <p:nvPr/>
        </p:nvPicPr>
        <p:blipFill>
          <a:blip r:embed="rId3"/>
          <a:stretch>
            <a:fillRect/>
          </a:stretch>
        </p:blipFill>
        <p:spPr>
          <a:xfrm>
            <a:off x="1537380" y="2452269"/>
            <a:ext cx="2614841" cy="4515162"/>
          </a:xfrm>
          <a:prstGeom prst="rect">
            <a:avLst/>
          </a:prstGeom>
          <a:ln>
            <a:solidFill>
              <a:schemeClr val="bg1">
                <a:lumMod val="50000"/>
              </a:schemeClr>
            </a:solidFill>
          </a:ln>
        </p:spPr>
      </p:pic>
    </p:spTree>
    <p:extLst>
      <p:ext uri="{BB962C8B-B14F-4D97-AF65-F5344CB8AC3E}">
        <p14:creationId xmlns:p14="http://schemas.microsoft.com/office/powerpoint/2010/main" val="168051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26</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居住地別の延べ宿泊者数の推移から、地域に観光客をもたらしている都道府県およびその変化を把握します。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solidFill>
                  <a:schemeClr val="tx1"/>
                </a:solidFill>
                <a:latin typeface="Meiryo UI"/>
                <a:ea typeface="Meiryo UI"/>
              </a:rPr>
              <a:t>居地別の延べ宿泊者数</a:t>
            </a:r>
            <a:r>
              <a:rPr kumimoji="0" lang="ja-JP" altLang="en-US" sz="1600" b="1" i="0" u="none" strike="noStrike" kern="0" cap="none" spc="0" normalizeH="0" baseline="0" noProof="0">
                <a:ln>
                  <a:noFill/>
                </a:ln>
                <a:solidFill>
                  <a:schemeClr val="tx1"/>
                </a:solidFill>
                <a:effectLst/>
                <a:uLnTx/>
                <a:uFillTx/>
                <a:latin typeface="Meiryo UI"/>
                <a:ea typeface="Meiryo UI"/>
                <a:cs typeface="+mn-cs"/>
              </a:rPr>
              <a:t>を分析することで、どの</a:t>
            </a:r>
            <a:r>
              <a:rPr kumimoji="0" lang="ja-JP" altLang="en-US" sz="1600" b="1" kern="0">
                <a:solidFill>
                  <a:schemeClr val="tx1"/>
                </a:solidFill>
                <a:latin typeface="Meiryo UI"/>
                <a:ea typeface="Meiryo UI"/>
              </a:rPr>
              <a:t>都道府県</a:t>
            </a:r>
            <a:r>
              <a:rPr kumimoji="0" lang="ja-JP" altLang="en-US" sz="1600" b="1" i="0" u="none" strike="noStrike" kern="0" cap="none" spc="0" normalizeH="0" baseline="0" noProof="0">
                <a:ln>
                  <a:noFill/>
                </a:ln>
                <a:solidFill>
                  <a:schemeClr val="tx1"/>
                </a:solidFill>
                <a:effectLst/>
                <a:uLnTx/>
                <a:uFillTx/>
                <a:latin typeface="Meiryo UI"/>
                <a:ea typeface="Meiryo UI"/>
                <a:cs typeface="+mn-cs"/>
              </a:rPr>
              <a:t>から観光客が多く流入しているのかを把握する。</a:t>
            </a:r>
            <a:endParaRPr kumimoji="0" lang="en-US" altLang="ja-JP" sz="1600" b="1" i="0" u="none" strike="noStrike" kern="0" cap="none" spc="0" normalizeH="0" baseline="0" noProof="0">
              <a:ln>
                <a:noFill/>
              </a:ln>
              <a:solidFill>
                <a:schemeClr val="tx1"/>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chemeClr val="tx1"/>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chemeClr val="tx1"/>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a:ln>
                  <a:noFill/>
                </a:ln>
                <a:solidFill>
                  <a:schemeClr val="tx1"/>
                </a:solidFill>
                <a:effectLst/>
                <a:uLnTx/>
                <a:uFillTx/>
                <a:latin typeface="Meiryo UI"/>
                <a:ea typeface="Meiryo UI"/>
                <a:cs typeface="+mn-cs"/>
              </a:rPr>
              <a:t>コロナ以前は</a:t>
            </a:r>
            <a:r>
              <a:rPr kumimoji="0" lang="ja-JP" altLang="en-US" sz="1200" kern="0">
                <a:solidFill>
                  <a:schemeClr val="tx1"/>
                </a:solidFill>
                <a:latin typeface="Meiryo UI"/>
                <a:ea typeface="Meiryo UI"/>
              </a:rPr>
              <a:t>東京からの流入が多かったものの、直近では埼玉県からの流入が増えており、東京からの流入の回復が鈍い</a:t>
            </a:r>
            <a:endParaRPr kumimoji="0" lang="ja-JP" altLang="en-US" sz="1200" b="0" i="0" u="none" strike="noStrike" kern="0" cap="none" spc="0" normalizeH="0" baseline="0" noProof="0">
              <a:ln>
                <a:noFill/>
              </a:ln>
              <a:solidFill>
                <a:schemeClr val="tx1"/>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i="0" u="sng" strike="noStrike" kern="0" cap="none" spc="0" normalizeH="0" baseline="0" noProof="0">
                <a:ln>
                  <a:noFill/>
                </a:ln>
                <a:solidFill>
                  <a:srgbClr val="0070C0"/>
                </a:solidFill>
                <a:effectLst/>
                <a:uLnTx/>
                <a:uFillTx/>
                <a:latin typeface="Meiryo UI"/>
                <a:ea typeface="Meiryo UI"/>
                <a:hlinkClick r:id="rId2"/>
              </a:rPr>
              <a:t>RESAS </a:t>
            </a:r>
            <a:r>
              <a:rPr kumimoji="0" lang="ja-JP" altLang="en-US" sz="1400" b="1" i="0" u="sng" strike="noStrike" kern="0" cap="none" spc="0" normalizeH="0" baseline="0" noProof="0">
                <a:ln>
                  <a:noFill/>
                </a:ln>
                <a:solidFill>
                  <a:srgbClr val="0070C0"/>
                </a:solidFill>
                <a:effectLst/>
                <a:uLnTx/>
                <a:uFillTx/>
                <a:latin typeface="Meiryo UI"/>
                <a:ea typeface="Meiryo UI"/>
                <a:hlinkClick r:id="rId2"/>
              </a:rPr>
              <a:t>観光マップ＞</a:t>
            </a:r>
            <a:r>
              <a:rPr kumimoji="0" lang="en-US" altLang="ja-JP" sz="1400" b="1" u="sng" kern="0">
                <a:solidFill>
                  <a:srgbClr val="0070C0"/>
                </a:solidFill>
                <a:latin typeface="Meiryo UI"/>
                <a:ea typeface="Meiryo UI"/>
                <a:hlinkClick r:id="rId2"/>
              </a:rPr>
              <a:t>From-to</a:t>
            </a:r>
            <a:r>
              <a:rPr kumimoji="0" lang="ja-JP" altLang="en-US" sz="1400" b="1" u="sng" kern="0">
                <a:solidFill>
                  <a:srgbClr val="0070C0"/>
                </a:solidFill>
                <a:latin typeface="Meiryo UI"/>
                <a:ea typeface="Meiryo UI"/>
                <a:hlinkClick r:id="rId2"/>
              </a:rPr>
              <a:t>分析</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28" name="正方形/長方形 27">
            <a:extLst>
              <a:ext uri="{FF2B5EF4-FFF2-40B4-BE49-F238E27FC236}">
                <a16:creationId xmlns:a16="http://schemas.microsoft.com/office/drawing/2014/main" id="{83935B10-A374-984E-5945-AD400E496F4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観光需要喚起</a:t>
            </a:r>
          </a:p>
        </p:txBody>
      </p:sp>
      <p:sp>
        <p:nvSpPr>
          <p:cNvPr id="7" name="矢印: 五方向 6">
            <a:extLst>
              <a:ext uri="{FF2B5EF4-FFF2-40B4-BE49-F238E27FC236}">
                <a16:creationId xmlns:a16="http://schemas.microsoft.com/office/drawing/2014/main" id="{F4FEBDFB-D2DB-52B2-5DE1-0351F0347E30}"/>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8" name="矢印: 五方向 7">
            <a:extLst>
              <a:ext uri="{FF2B5EF4-FFF2-40B4-BE49-F238E27FC236}">
                <a16:creationId xmlns:a16="http://schemas.microsoft.com/office/drawing/2014/main" id="{274C99FF-1EDB-DAE4-6871-64FCD1A208FE}"/>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pic>
        <p:nvPicPr>
          <p:cNvPr id="10" name="図 9">
            <a:extLst>
              <a:ext uri="{FF2B5EF4-FFF2-40B4-BE49-F238E27FC236}">
                <a16:creationId xmlns:a16="http://schemas.microsoft.com/office/drawing/2014/main" id="{9701C179-DAF3-D278-2BDE-DDDD32F07F2B}"/>
              </a:ext>
            </a:extLst>
          </p:cNvPr>
          <p:cNvPicPr>
            <a:picLocks noChangeAspect="1"/>
          </p:cNvPicPr>
          <p:nvPr/>
        </p:nvPicPr>
        <p:blipFill>
          <a:blip r:embed="rId3"/>
          <a:stretch>
            <a:fillRect/>
          </a:stretch>
        </p:blipFill>
        <p:spPr>
          <a:xfrm>
            <a:off x="558800" y="2390283"/>
            <a:ext cx="4572000" cy="3355696"/>
          </a:xfrm>
          <a:prstGeom prst="rect">
            <a:avLst/>
          </a:prstGeom>
          <a:ln>
            <a:solidFill>
              <a:schemeClr val="bg1">
                <a:lumMod val="50000"/>
              </a:schemeClr>
            </a:solidFill>
          </a:ln>
        </p:spPr>
      </p:pic>
    </p:spTree>
    <p:extLst>
      <p:ext uri="{BB962C8B-B14F-4D97-AF65-F5344CB8AC3E}">
        <p14:creationId xmlns:p14="http://schemas.microsoft.com/office/powerpoint/2010/main" val="70537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24">
            <a:extLst>
              <a:ext uri="{FF2B5EF4-FFF2-40B4-BE49-F238E27FC236}">
                <a16:creationId xmlns:a16="http://schemas.microsoft.com/office/drawing/2014/main" id="{FDED641C-DBDA-E5E9-7F34-FD0703C8037A}"/>
              </a:ext>
            </a:extLst>
          </p:cNvPr>
          <p:cNvSpPr/>
          <p:nvPr/>
        </p:nvSpPr>
        <p:spPr>
          <a:xfrm>
            <a:off x="5562598" y="1937488"/>
            <a:ext cx="4572000"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旅行者の属性別（国内</a:t>
            </a:r>
            <a:r>
              <a:rPr kumimoji="0" lang="en-US" altLang="ja-JP" sz="1600" b="1" kern="0" dirty="0">
                <a:latin typeface="Meiryo UI"/>
                <a:ea typeface="Meiryo UI"/>
              </a:rPr>
              <a:t>/</a:t>
            </a:r>
            <a:r>
              <a:rPr kumimoji="0" lang="ja-JP" altLang="en-US" sz="1600" b="1" kern="0" dirty="0">
                <a:latin typeface="Meiryo UI"/>
                <a:ea typeface="Meiryo UI"/>
              </a:rPr>
              <a:t>インバウンド）、宿泊有無別、目的別に旅行者数の動向</a:t>
            </a: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を分析することで、よく地域を訪れる旅行者層を把握する。また、その推移を分析することで、旅行者層の変化を把握する。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latin typeface="Meiryo UI"/>
                <a:ea typeface="Meiryo UI"/>
              </a:rPr>
              <a:t>外国人よりも国内旅行者の数が圧倒的に多く、宿泊旅行と日帰り旅行の比率は同じ程度である</a:t>
            </a:r>
            <a:endParaRPr kumimoji="0" lang="en-US" altLang="ja-JP" sz="1200" kern="0" dirty="0">
              <a:latin typeface="Meiryo UI"/>
              <a:ea typeface="Meiryo UI"/>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コロナ禍には宿泊客の方が数が減少していたが、コロナ後には回復してきている</a:t>
            </a:r>
          </a:p>
        </p:txBody>
      </p:sp>
      <p:pic>
        <p:nvPicPr>
          <p:cNvPr id="11" name="図 10" descr="グラフィカル ユーザー インターフェイス&#10;&#10;自動的に生成された説明">
            <a:extLst>
              <a:ext uri="{FF2B5EF4-FFF2-40B4-BE49-F238E27FC236}">
                <a16:creationId xmlns:a16="http://schemas.microsoft.com/office/drawing/2014/main" id="{1E490DDE-2274-D252-72E1-59092A927718}"/>
              </a:ext>
            </a:extLst>
          </p:cNvPr>
          <p:cNvPicPr>
            <a:picLocks noChangeAspect="1"/>
          </p:cNvPicPr>
          <p:nvPr/>
        </p:nvPicPr>
        <p:blipFill>
          <a:blip r:embed="rId2"/>
          <a:stretch>
            <a:fillRect/>
          </a:stretch>
        </p:blipFill>
        <p:spPr>
          <a:xfrm>
            <a:off x="558800" y="2548140"/>
            <a:ext cx="4572000" cy="3808639"/>
          </a:xfrm>
          <a:prstGeom prst="rect">
            <a:avLst/>
          </a:prstGeom>
          <a:ln>
            <a:solidFill>
              <a:schemeClr val="bg1">
                <a:lumMod val="50000"/>
              </a:schemeClr>
            </a:solidFill>
          </a:ln>
        </p:spPr>
      </p:pic>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27</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dirty="0">
                <a:solidFill>
                  <a:prstClr val="black"/>
                </a:solidFill>
              </a:rPr>
              <a:t>旅行者数の動向から、地域を訪れる旅行者の属性（国内</a:t>
            </a:r>
            <a:r>
              <a:rPr lang="en-US" altLang="ja-JP" sz="1511" dirty="0">
                <a:solidFill>
                  <a:prstClr val="black"/>
                </a:solidFill>
              </a:rPr>
              <a:t>/</a:t>
            </a:r>
            <a:r>
              <a:rPr lang="ja-JP" altLang="en-US" sz="1511" dirty="0">
                <a:solidFill>
                  <a:prstClr val="black"/>
                </a:solidFill>
              </a:rPr>
              <a:t>インバウンド）、宿泊有無、旅行目的、旅行者数の変化、季節変動等を把握します。</a:t>
            </a: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u="sng" kern="0" dirty="0">
                <a:solidFill>
                  <a:srgbClr val="0070C0"/>
                </a:solidFill>
                <a:latin typeface="Meiryo UI"/>
                <a:ea typeface="Meiryo UI"/>
                <a:hlinkClick r:id="rId3"/>
              </a:rPr>
              <a:t>RAIDA</a:t>
            </a:r>
            <a:r>
              <a:rPr kumimoji="0" lang="ja-JP" altLang="en-US" sz="1400" b="1" u="sng" kern="0" dirty="0">
                <a:solidFill>
                  <a:srgbClr val="0070C0"/>
                </a:solidFill>
                <a:latin typeface="Meiryo UI"/>
                <a:ea typeface="Meiryo UI"/>
                <a:hlinkClick r:id="rId3"/>
              </a:rPr>
              <a:t> 感染症回復：旅行＞旅行者数</a:t>
            </a:r>
            <a:endParaRPr kumimoji="0" lang="ja-JP" altLang="en-US" sz="1400" b="1" i="0" u="sng" strike="noStrike" kern="0" cap="none" spc="0" normalizeH="0" baseline="0" noProof="0" dirty="0">
              <a:ln>
                <a:noFill/>
              </a:ln>
              <a:solidFill>
                <a:srgbClr val="0070C0"/>
              </a:solidFill>
              <a:effectLst/>
              <a:uLnTx/>
              <a:uFillTx/>
              <a:latin typeface="Meiryo UI"/>
              <a:ea typeface="Meiryo UI"/>
              <a:cs typeface="+mn-cs"/>
            </a:endParaRPr>
          </a:p>
        </p:txBody>
      </p:sp>
      <p:sp>
        <p:nvSpPr>
          <p:cNvPr id="21" name="正方形/長方形 20">
            <a:extLst>
              <a:ext uri="{FF2B5EF4-FFF2-40B4-BE49-F238E27FC236}">
                <a16:creationId xmlns:a16="http://schemas.microsoft.com/office/drawing/2014/main" id="{C681A970-8E02-5368-3633-C27594702056}"/>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観光需要喚起</a:t>
            </a:r>
          </a:p>
        </p:txBody>
      </p:sp>
      <p:sp>
        <p:nvSpPr>
          <p:cNvPr id="3" name="矢印: 五方向 2">
            <a:extLst>
              <a:ext uri="{FF2B5EF4-FFF2-40B4-BE49-F238E27FC236}">
                <a16:creationId xmlns:a16="http://schemas.microsoft.com/office/drawing/2014/main" id="{8DBFF682-EE96-E36B-459D-FED54F1B4E8F}"/>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B9EC3BC1-2E4E-FDCA-BC19-4B53D20EB0D0}"/>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203964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1BD47F0-A42E-34DF-F37A-3598E21A8E13}"/>
              </a:ext>
            </a:extLst>
          </p:cNvPr>
          <p:cNvPicPr>
            <a:picLocks noChangeAspect="1"/>
          </p:cNvPicPr>
          <p:nvPr/>
        </p:nvPicPr>
        <p:blipFill>
          <a:blip r:embed="rId2"/>
          <a:stretch>
            <a:fillRect/>
          </a:stretch>
        </p:blipFill>
        <p:spPr>
          <a:xfrm>
            <a:off x="558800" y="3053910"/>
            <a:ext cx="4572000" cy="2797097"/>
          </a:xfrm>
          <a:prstGeom prst="rect">
            <a:avLst/>
          </a:prstGeom>
          <a:ln>
            <a:solidFill>
              <a:schemeClr val="bg1">
                <a:lumMod val="50000"/>
              </a:schemeClr>
            </a:solidFill>
          </a:ln>
        </p:spPr>
      </p:pic>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28</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目的地別の検索回数から、自地域にある外国人から見て魅力的な観光資源を把握します。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7"/>
            <a:ext cx="4572000"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目的地別の検索回数を</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分析することで、自地域に存在する、外国人からみて魅力的な観光資源を把握する。また、特定月に絞って分析することで、観光資源の魅力度に関する季節変動を把握する。</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金閣寺に関連する検索が、目的地</a:t>
            </a:r>
            <a:r>
              <a:rPr kumimoji="0" lang="en-US" altLang="ja-JP" sz="1200" kern="0">
                <a:latin typeface="Meiryo UI"/>
                <a:ea typeface="Meiryo UI"/>
              </a:rPr>
              <a:t>Top10</a:t>
            </a:r>
            <a:r>
              <a:rPr kumimoji="0" lang="ja-JP" altLang="en-US" sz="1200" kern="0">
                <a:latin typeface="Meiryo UI"/>
                <a:ea typeface="Meiryo UI"/>
              </a:rPr>
              <a:t>のうち</a:t>
            </a:r>
            <a:r>
              <a:rPr kumimoji="0" lang="en-US" altLang="ja-JP" sz="1200" kern="0">
                <a:latin typeface="Meiryo UI"/>
                <a:ea typeface="Meiryo UI"/>
              </a:rPr>
              <a:t>5</a:t>
            </a:r>
            <a:r>
              <a:rPr kumimoji="0" lang="ja-JP" altLang="en-US" sz="1200" kern="0">
                <a:latin typeface="Meiryo UI"/>
                <a:ea typeface="Meiryo UI"/>
              </a:rPr>
              <a:t>つを占めている</a:t>
            </a: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u="sng" kern="0">
                <a:solidFill>
                  <a:srgbClr val="0070C0"/>
                </a:solidFill>
                <a:latin typeface="Meiryo UI"/>
                <a:ea typeface="Meiryo UI"/>
                <a:hlinkClick r:id="rId3"/>
              </a:rPr>
              <a:t>RESAS </a:t>
            </a:r>
            <a:r>
              <a:rPr kumimoji="0" lang="ja-JP" altLang="en-US" sz="1400" b="1" u="sng" kern="0">
                <a:solidFill>
                  <a:srgbClr val="0070C0"/>
                </a:solidFill>
                <a:latin typeface="Meiryo UI"/>
                <a:ea typeface="Meiryo UI"/>
                <a:hlinkClick r:id="rId3"/>
              </a:rPr>
              <a:t>観光マップ＞外国人経路分析</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E9F813E5-BC17-279F-EAB7-ADEA589B3B81}"/>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dirty="0">
                <a:solidFill>
                  <a:schemeClr val="bg1"/>
                </a:solidFill>
                <a:latin typeface="Meiryo UI" panose="020B0604030504040204" pitchFamily="50" charset="-128"/>
                <a:ea typeface="Meiryo UI" panose="020B0604030504040204" pitchFamily="50" charset="-128"/>
              </a:rPr>
              <a:t>観光需要喚起</a:t>
            </a:r>
          </a:p>
        </p:txBody>
      </p:sp>
      <p:sp>
        <p:nvSpPr>
          <p:cNvPr id="3" name="矢印: 五方向 2">
            <a:extLst>
              <a:ext uri="{FF2B5EF4-FFF2-40B4-BE49-F238E27FC236}">
                <a16:creationId xmlns:a16="http://schemas.microsoft.com/office/drawing/2014/main" id="{2376AA37-E470-69A4-0D83-EF0878A96AD8}"/>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EF4E5FED-5B89-BE72-83FA-69E59B7E0432}"/>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3856032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29</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事業所数のヒートマップから、特定産業に属する事業所数の集積状況を他地域と比較します。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7"/>
            <a:ext cx="4572000"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事業所数を他地域と比較することで、特定産業に属する事業所が自地域にどれだけ集積しているかを把握する。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latin typeface="Meiryo UI"/>
                <a:ea typeface="Meiryo UI"/>
              </a:rPr>
              <a:t>自地域よりも宿泊者数の少ない地方公共団体と比較して、自地域は事業所数が少なく供給が不足している可能性がある。</a:t>
            </a:r>
            <a:endParaRPr kumimoji="0" lang="ja-JP" altLang="en-US" sz="1200" b="0" i="0" u="none" strike="noStrike" kern="0" cap="none" spc="0" normalizeH="0" baseline="0" noProof="0" dirty="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u="sng" kern="0">
                <a:solidFill>
                  <a:srgbClr val="0070C0"/>
                </a:solidFill>
                <a:latin typeface="Meiryo UI"/>
                <a:ea typeface="Meiryo UI"/>
                <a:hlinkClick r:id="rId2"/>
              </a:rPr>
              <a:t>RESAS </a:t>
            </a:r>
            <a:r>
              <a:rPr kumimoji="0" lang="ja-JP" altLang="en-US" sz="1400" b="1" u="sng" kern="0">
                <a:solidFill>
                  <a:srgbClr val="0070C0"/>
                </a:solidFill>
                <a:latin typeface="Meiryo UI"/>
                <a:ea typeface="Meiryo UI"/>
                <a:hlinkClick r:id="rId2"/>
              </a:rPr>
              <a:t>産業構造マップ＞全産業＞事業所数</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E9F813E5-BC17-279F-EAB7-ADEA589B3B81}"/>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観光需要喚起</a:t>
            </a:r>
          </a:p>
        </p:txBody>
      </p:sp>
      <p:sp>
        <p:nvSpPr>
          <p:cNvPr id="3" name="矢印: 五方向 2">
            <a:extLst>
              <a:ext uri="{FF2B5EF4-FFF2-40B4-BE49-F238E27FC236}">
                <a16:creationId xmlns:a16="http://schemas.microsoft.com/office/drawing/2014/main" id="{2376AA37-E470-69A4-0D83-EF0878A96AD8}"/>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EF4E5FED-5B89-BE72-83FA-69E59B7E0432}"/>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pic>
        <p:nvPicPr>
          <p:cNvPr id="8" name="図 7">
            <a:extLst>
              <a:ext uri="{FF2B5EF4-FFF2-40B4-BE49-F238E27FC236}">
                <a16:creationId xmlns:a16="http://schemas.microsoft.com/office/drawing/2014/main" id="{7AD24FBE-EAE7-23A1-8F83-5A29A1DFF33F}"/>
              </a:ext>
            </a:extLst>
          </p:cNvPr>
          <p:cNvPicPr>
            <a:picLocks noChangeAspect="1"/>
          </p:cNvPicPr>
          <p:nvPr/>
        </p:nvPicPr>
        <p:blipFill>
          <a:blip r:embed="rId3"/>
          <a:stretch>
            <a:fillRect/>
          </a:stretch>
        </p:blipFill>
        <p:spPr>
          <a:xfrm>
            <a:off x="558800" y="3124211"/>
            <a:ext cx="4572000" cy="2656495"/>
          </a:xfrm>
          <a:prstGeom prst="rect">
            <a:avLst/>
          </a:prstGeom>
          <a:ln>
            <a:solidFill>
              <a:schemeClr val="bg1">
                <a:lumMod val="50000"/>
              </a:schemeClr>
            </a:solidFill>
          </a:ln>
        </p:spPr>
      </p:pic>
    </p:spTree>
    <p:extLst>
      <p:ext uri="{BB962C8B-B14F-4D97-AF65-F5344CB8AC3E}">
        <p14:creationId xmlns:p14="http://schemas.microsoft.com/office/powerpoint/2010/main" val="144040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3</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7213834"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感染症からの回復が求められる</a:t>
            </a:r>
            <a:r>
              <a:rPr lang="en-US" altLang="ja-JP"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課題とアウトカムの対応</a:t>
            </a:r>
          </a:p>
        </p:txBody>
      </p:sp>
      <p:grpSp>
        <p:nvGrpSpPr>
          <p:cNvPr id="8" name="グループ化 7">
            <a:extLst>
              <a:ext uri="{FF2B5EF4-FFF2-40B4-BE49-F238E27FC236}">
                <a16:creationId xmlns:a16="http://schemas.microsoft.com/office/drawing/2014/main" id="{956E1620-7124-43FE-BC62-C26C16CCC4B7}"/>
              </a:ext>
            </a:extLst>
          </p:cNvPr>
          <p:cNvGrpSpPr/>
          <p:nvPr/>
        </p:nvGrpSpPr>
        <p:grpSpPr>
          <a:xfrm>
            <a:off x="5539727" y="1618373"/>
            <a:ext cx="4649471" cy="253916"/>
            <a:chOff x="2422759" y="1566080"/>
            <a:chExt cx="1730952" cy="253916"/>
          </a:xfrm>
        </p:grpSpPr>
        <p:cxnSp>
          <p:nvCxnSpPr>
            <p:cNvPr id="9" name="直線矢印コネクタ 8">
              <a:extLst>
                <a:ext uri="{FF2B5EF4-FFF2-40B4-BE49-F238E27FC236}">
                  <a16:creationId xmlns:a16="http://schemas.microsoft.com/office/drawing/2014/main" id="{CE96E169-ADF6-4C3D-BA50-63B3237DEBBA}"/>
                </a:ext>
              </a:extLst>
            </p:cNvPr>
            <p:cNvCxnSpPr>
              <a:cxnSpLocks/>
            </p:cNvCxnSpPr>
            <p:nvPr/>
          </p:nvCxnSpPr>
          <p:spPr>
            <a:xfrm>
              <a:off x="2422759" y="1693038"/>
              <a:ext cx="1730952" cy="0"/>
            </a:xfrm>
            <a:prstGeom prst="straightConnector1">
              <a:avLst/>
            </a:prstGeom>
            <a:noFill/>
            <a:ln w="9525" cap="flat" cmpd="sng" algn="ctr">
              <a:solidFill>
                <a:srgbClr val="2E2E38">
                  <a:lumMod val="50000"/>
                  <a:lumOff val="50000"/>
                </a:srgbClr>
              </a:solidFill>
              <a:prstDash val="solid"/>
            </a:ln>
            <a:effectLst/>
          </p:spPr>
        </p:cxnSp>
        <p:sp>
          <p:nvSpPr>
            <p:cNvPr id="10" name="テキスト ボックス 9">
              <a:extLst>
                <a:ext uri="{FF2B5EF4-FFF2-40B4-BE49-F238E27FC236}">
                  <a16:creationId xmlns:a16="http://schemas.microsoft.com/office/drawing/2014/main" id="{B372ED69-AA3A-46A9-B7E3-8B3FD3D2A87E}"/>
                </a:ext>
              </a:extLst>
            </p:cNvPr>
            <p:cNvSpPr txBox="1"/>
            <p:nvPr/>
          </p:nvSpPr>
          <p:spPr>
            <a:xfrm>
              <a:off x="3016539" y="1566080"/>
              <a:ext cx="543410" cy="253916"/>
            </a:xfrm>
            <a:prstGeom prst="rect">
              <a:avLst/>
            </a:prstGeom>
            <a:solidFill>
              <a:srgbClr val="FFFFFF"/>
            </a:solidFill>
          </p:spPr>
          <p:txBody>
            <a:bodyPr wrap="none" lIns="36000" rIns="36000" rtlCol="0">
              <a:noAutofit/>
            </a:bodyPr>
            <a:lstStyle/>
            <a:p>
              <a:pPr marL="0" marR="0" lvl="0" indent="0" algn="ctr" defTabSz="987095" eaLnBrk="1" fontAlgn="auto" latinLnBrk="0" hangingPunct="1">
                <a:lnSpc>
                  <a:spcPct val="100000"/>
                </a:lnSpc>
                <a:spcBef>
                  <a:spcPts val="0"/>
                </a:spcBef>
                <a:spcAft>
                  <a:spcPts val="0"/>
                </a:spcAft>
                <a:buClr>
                  <a:srgbClr val="000000"/>
                </a:buClr>
                <a:buSzTx/>
                <a:buFontTx/>
                <a:buNone/>
                <a:tabLst/>
                <a:defRPr/>
              </a:pPr>
              <a:r>
                <a:rPr kumimoji="0" lang="ja-JP" altLang="en-US" sz="1400" b="1" i="0" u="none" strike="noStrike" kern="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Arial"/>
                  <a:sym typeface="Arial"/>
                </a:rPr>
                <a:t>総合的なアウトカム</a:t>
              </a:r>
            </a:p>
          </p:txBody>
        </p:sp>
      </p:grpSp>
      <p:grpSp>
        <p:nvGrpSpPr>
          <p:cNvPr id="11" name="グループ化 10">
            <a:extLst>
              <a:ext uri="{FF2B5EF4-FFF2-40B4-BE49-F238E27FC236}">
                <a16:creationId xmlns:a16="http://schemas.microsoft.com/office/drawing/2014/main" id="{1A7EBD47-C013-4604-B0B3-FD3323EC56F3}"/>
              </a:ext>
            </a:extLst>
          </p:cNvPr>
          <p:cNvGrpSpPr/>
          <p:nvPr/>
        </p:nvGrpSpPr>
        <p:grpSpPr>
          <a:xfrm>
            <a:off x="504202" y="1618373"/>
            <a:ext cx="4649471" cy="253916"/>
            <a:chOff x="2422759" y="1566080"/>
            <a:chExt cx="1730952" cy="253916"/>
          </a:xfrm>
        </p:grpSpPr>
        <p:cxnSp>
          <p:nvCxnSpPr>
            <p:cNvPr id="14" name="直線矢印コネクタ 13">
              <a:extLst>
                <a:ext uri="{FF2B5EF4-FFF2-40B4-BE49-F238E27FC236}">
                  <a16:creationId xmlns:a16="http://schemas.microsoft.com/office/drawing/2014/main" id="{60989EF1-48F9-431B-976C-07F3334726A6}"/>
                </a:ext>
              </a:extLst>
            </p:cNvPr>
            <p:cNvCxnSpPr>
              <a:cxnSpLocks/>
            </p:cNvCxnSpPr>
            <p:nvPr/>
          </p:nvCxnSpPr>
          <p:spPr>
            <a:xfrm>
              <a:off x="2422759" y="1693038"/>
              <a:ext cx="1730952" cy="0"/>
            </a:xfrm>
            <a:prstGeom prst="straightConnector1">
              <a:avLst/>
            </a:prstGeom>
            <a:noFill/>
            <a:ln w="9525" cap="flat" cmpd="sng" algn="ctr">
              <a:solidFill>
                <a:srgbClr val="2E2E38">
                  <a:lumMod val="50000"/>
                  <a:lumOff val="50000"/>
                </a:srgbClr>
              </a:solidFill>
              <a:prstDash val="solid"/>
            </a:ln>
            <a:effectLst/>
          </p:spPr>
        </p:cxnSp>
        <p:sp>
          <p:nvSpPr>
            <p:cNvPr id="15" name="テキスト ボックス 14">
              <a:extLst>
                <a:ext uri="{FF2B5EF4-FFF2-40B4-BE49-F238E27FC236}">
                  <a16:creationId xmlns:a16="http://schemas.microsoft.com/office/drawing/2014/main" id="{745FA291-00D8-4A59-AF06-2AA6D270D663}"/>
                </a:ext>
              </a:extLst>
            </p:cNvPr>
            <p:cNvSpPr txBox="1"/>
            <p:nvPr/>
          </p:nvSpPr>
          <p:spPr>
            <a:xfrm>
              <a:off x="3161491" y="1566080"/>
              <a:ext cx="253505" cy="253916"/>
            </a:xfrm>
            <a:prstGeom prst="rect">
              <a:avLst/>
            </a:prstGeom>
            <a:solidFill>
              <a:srgbClr val="FFFFFF"/>
            </a:solidFill>
          </p:spPr>
          <p:txBody>
            <a:bodyPr wrap="none" lIns="36000" rIns="36000" rtlCol="0">
              <a:noAutofit/>
            </a:bodyPr>
            <a:lstStyle/>
            <a:p>
              <a:pPr marL="0" marR="0" lvl="0" indent="0" algn="ctr" defTabSz="987095" eaLnBrk="1" fontAlgn="auto" latinLnBrk="0" hangingPunct="1">
                <a:lnSpc>
                  <a:spcPct val="100000"/>
                </a:lnSpc>
                <a:spcBef>
                  <a:spcPts val="0"/>
                </a:spcBef>
                <a:spcAft>
                  <a:spcPts val="0"/>
                </a:spcAft>
                <a:buClr>
                  <a:srgbClr val="000000"/>
                </a:buClr>
                <a:buSzTx/>
                <a:buFontTx/>
                <a:buNone/>
                <a:tabLst/>
                <a:defRPr/>
              </a:pPr>
              <a:r>
                <a:rPr kumimoji="0" lang="ja-JP" altLang="en-US" sz="1400" b="1" i="0" u="none" strike="noStrike" kern="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Arial"/>
                  <a:sym typeface="Arial"/>
                </a:rPr>
                <a:t>課題</a:t>
              </a:r>
            </a:p>
          </p:txBody>
        </p:sp>
      </p:grpSp>
      <p:sp>
        <p:nvSpPr>
          <p:cNvPr id="3" name="正方形/長方形 2">
            <a:extLst>
              <a:ext uri="{FF2B5EF4-FFF2-40B4-BE49-F238E27FC236}">
                <a16:creationId xmlns:a16="http://schemas.microsoft.com/office/drawing/2014/main" id="{C60209F0-5C9C-4C0F-8375-218E8461ECED}"/>
              </a:ext>
            </a:extLst>
          </p:cNvPr>
          <p:cNvSpPr/>
          <p:nvPr/>
        </p:nvSpPr>
        <p:spPr>
          <a:xfrm>
            <a:off x="504202" y="2087426"/>
            <a:ext cx="245098" cy="914400"/>
          </a:xfrm>
          <a:prstGeom prst="rect">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r>
              <a:rPr kumimoji="1" lang="en-US" altLang="ja-JP" sz="1600" b="1">
                <a:solidFill>
                  <a:schemeClr val="bg1"/>
                </a:solidFill>
                <a:latin typeface="Meiryo UI" panose="020B0604030504040204" pitchFamily="50" charset="-128"/>
                <a:ea typeface="Meiryo UI" panose="020B0604030504040204" pitchFamily="50" charset="-128"/>
              </a:rPr>
              <a:t>1</a:t>
            </a:r>
            <a:endParaRPr kumimoji="1" lang="ja-JP" altLang="en-US" sz="1600" b="1">
              <a:solidFill>
                <a:schemeClr val="bg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DBBBEF43-0B5B-449F-B796-079F2302C08A}"/>
              </a:ext>
            </a:extLst>
          </p:cNvPr>
          <p:cNvSpPr/>
          <p:nvPr/>
        </p:nvSpPr>
        <p:spPr>
          <a:xfrm>
            <a:off x="847101" y="2087426"/>
            <a:ext cx="4306571"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r>
              <a:rPr kumimoji="1" lang="ja-JP" altLang="en-US" sz="1600">
                <a:solidFill>
                  <a:schemeClr val="tx1"/>
                </a:solidFill>
                <a:latin typeface="Meiryo UI" panose="020B0604030504040204" pitchFamily="50" charset="-128"/>
                <a:ea typeface="Meiryo UI" panose="020B0604030504040204" pitchFamily="50" charset="-128"/>
              </a:rPr>
              <a:t>再就職・転職のためのスキルアップがしたい（雇用を守る）</a:t>
            </a:r>
          </a:p>
        </p:txBody>
      </p:sp>
      <p:sp>
        <p:nvSpPr>
          <p:cNvPr id="20" name="正方形/長方形 19">
            <a:extLst>
              <a:ext uri="{FF2B5EF4-FFF2-40B4-BE49-F238E27FC236}">
                <a16:creationId xmlns:a16="http://schemas.microsoft.com/office/drawing/2014/main" id="{AF3422D1-5E28-46FD-96B9-CEF13653774D}"/>
              </a:ext>
            </a:extLst>
          </p:cNvPr>
          <p:cNvSpPr/>
          <p:nvPr/>
        </p:nvSpPr>
        <p:spPr>
          <a:xfrm>
            <a:off x="5539727" y="2087426"/>
            <a:ext cx="4649471"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r>
              <a:rPr kumimoji="1" lang="ja-JP" altLang="en-US" sz="1600">
                <a:solidFill>
                  <a:schemeClr val="tx1"/>
                </a:solidFill>
                <a:latin typeface="Meiryo UI" panose="020B0604030504040204" pitchFamily="50" charset="-128"/>
                <a:ea typeface="Meiryo UI" panose="020B0604030504040204" pitchFamily="50" charset="-128"/>
              </a:rPr>
              <a:t>地域の</a:t>
            </a:r>
            <a:r>
              <a:rPr kumimoji="1" lang="ja-JP" altLang="en-US" sz="1600" b="1">
                <a:solidFill>
                  <a:schemeClr val="tx1"/>
                </a:solidFill>
                <a:latin typeface="Meiryo UI" panose="020B0604030504040204" pitchFamily="50" charset="-128"/>
                <a:ea typeface="Meiryo UI" panose="020B0604030504040204" pitchFamily="50" charset="-128"/>
              </a:rPr>
              <a:t>就職状況</a:t>
            </a:r>
            <a:r>
              <a:rPr kumimoji="1" lang="ja-JP" altLang="en-US" sz="1600">
                <a:solidFill>
                  <a:schemeClr val="tx1"/>
                </a:solidFill>
                <a:latin typeface="Meiryo UI" panose="020B0604030504040204" pitchFamily="50" charset="-128"/>
                <a:ea typeface="Meiryo UI" panose="020B0604030504040204" pitchFamily="50" charset="-128"/>
              </a:rPr>
              <a:t>が改善する</a:t>
            </a:r>
          </a:p>
        </p:txBody>
      </p:sp>
      <p:sp>
        <p:nvSpPr>
          <p:cNvPr id="24" name="正方形/長方形 23">
            <a:extLst>
              <a:ext uri="{FF2B5EF4-FFF2-40B4-BE49-F238E27FC236}">
                <a16:creationId xmlns:a16="http://schemas.microsoft.com/office/drawing/2014/main" id="{B81D894E-83D9-42E3-B5E6-1798DD7E2F18}"/>
              </a:ext>
            </a:extLst>
          </p:cNvPr>
          <p:cNvSpPr/>
          <p:nvPr/>
        </p:nvSpPr>
        <p:spPr>
          <a:xfrm>
            <a:off x="504202" y="4438550"/>
            <a:ext cx="245098" cy="914400"/>
          </a:xfrm>
          <a:prstGeom prst="rect">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r>
              <a:rPr kumimoji="1" lang="en-US" altLang="ja-JP" sz="1600" b="1">
                <a:solidFill>
                  <a:schemeClr val="bg1"/>
                </a:solidFill>
                <a:latin typeface="Meiryo UI" panose="020B0604030504040204" pitchFamily="50" charset="-128"/>
                <a:ea typeface="Meiryo UI" panose="020B0604030504040204" pitchFamily="50" charset="-128"/>
              </a:rPr>
              <a:t>3</a:t>
            </a:r>
            <a:endParaRPr kumimoji="1" lang="ja-JP" altLang="en-US" sz="1600" b="1">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6D823142-B754-4334-BAF9-D0A79A83D31B}"/>
              </a:ext>
            </a:extLst>
          </p:cNvPr>
          <p:cNvSpPr/>
          <p:nvPr/>
        </p:nvSpPr>
        <p:spPr>
          <a:xfrm>
            <a:off x="847101" y="4438550"/>
            <a:ext cx="4306571"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r>
              <a:rPr kumimoji="1" lang="ja-JP" altLang="en-US" sz="1600">
                <a:solidFill>
                  <a:schemeClr val="tx1"/>
                </a:solidFill>
                <a:latin typeface="Meiryo UI" panose="020B0604030504040204" pitchFamily="50" charset="-128"/>
                <a:ea typeface="Meiryo UI" panose="020B0604030504040204" pitchFamily="50" charset="-128"/>
              </a:rPr>
              <a:t>新分野展開や業態転換で事業を立て直したい（事業を守る）</a:t>
            </a:r>
          </a:p>
        </p:txBody>
      </p:sp>
      <p:sp>
        <p:nvSpPr>
          <p:cNvPr id="26" name="正方形/長方形 25">
            <a:extLst>
              <a:ext uri="{FF2B5EF4-FFF2-40B4-BE49-F238E27FC236}">
                <a16:creationId xmlns:a16="http://schemas.microsoft.com/office/drawing/2014/main" id="{23A26470-3011-43F8-A815-7C1B89EF10EB}"/>
              </a:ext>
            </a:extLst>
          </p:cNvPr>
          <p:cNvSpPr/>
          <p:nvPr/>
        </p:nvSpPr>
        <p:spPr>
          <a:xfrm>
            <a:off x="5539727" y="4438550"/>
            <a:ext cx="4649471"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marL="0" indent="0">
              <a:buFont typeface="Arial" panose="020B0604020202020204" pitchFamily="34" charset="0"/>
              <a:buNone/>
            </a:pPr>
            <a:r>
              <a:rPr lang="ja-JP" altLang="en-US" sz="1600">
                <a:solidFill>
                  <a:schemeClr val="tx1"/>
                </a:solidFill>
                <a:latin typeface="Meiryo UI" panose="020B0604030504040204" pitchFamily="50" charset="-128"/>
                <a:ea typeface="Meiryo UI" panose="020B0604030504040204" pitchFamily="50" charset="-128"/>
              </a:rPr>
              <a:t>地域の</a:t>
            </a:r>
            <a:r>
              <a:rPr kumimoji="1" lang="ja-JP" altLang="en-US" sz="1600" u="none">
                <a:solidFill>
                  <a:schemeClr val="tx1"/>
                </a:solidFill>
                <a:latin typeface="Meiryo UI" panose="020B0604030504040204" pitchFamily="50" charset="-128"/>
                <a:ea typeface="Meiryo UI" panose="020B0604030504040204" pitchFamily="50" charset="-128"/>
              </a:rPr>
              <a:t>企業の</a:t>
            </a:r>
            <a:r>
              <a:rPr kumimoji="1" lang="ja-JP" altLang="en-US" sz="1600" b="1" u="none">
                <a:solidFill>
                  <a:schemeClr val="tx1"/>
                </a:solidFill>
                <a:latin typeface="Meiryo UI" panose="020B0604030504040204" pitchFamily="50" charset="-128"/>
                <a:ea typeface="Meiryo UI" panose="020B0604030504040204" pitchFamily="50" charset="-128"/>
              </a:rPr>
              <a:t>業績</a:t>
            </a:r>
            <a:r>
              <a:rPr kumimoji="1" lang="ja-JP" altLang="en-US" sz="1600" u="none">
                <a:solidFill>
                  <a:schemeClr val="tx1"/>
                </a:solidFill>
                <a:latin typeface="Meiryo UI" panose="020B0604030504040204" pitchFamily="50" charset="-128"/>
                <a:ea typeface="Meiryo UI" panose="020B0604030504040204" pitchFamily="50" charset="-128"/>
              </a:rPr>
              <a:t>が好転する</a:t>
            </a:r>
          </a:p>
        </p:txBody>
      </p:sp>
      <p:sp>
        <p:nvSpPr>
          <p:cNvPr id="27" name="正方形/長方形 26">
            <a:extLst>
              <a:ext uri="{FF2B5EF4-FFF2-40B4-BE49-F238E27FC236}">
                <a16:creationId xmlns:a16="http://schemas.microsoft.com/office/drawing/2014/main" id="{04B203A1-E4FC-4A85-A308-8AFDE5E2EE64}"/>
              </a:ext>
            </a:extLst>
          </p:cNvPr>
          <p:cNvSpPr/>
          <p:nvPr/>
        </p:nvSpPr>
        <p:spPr>
          <a:xfrm>
            <a:off x="504202" y="5614114"/>
            <a:ext cx="245098" cy="914400"/>
          </a:xfrm>
          <a:prstGeom prst="rect">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r>
              <a:rPr lang="en-US" altLang="ja-JP" sz="1600" b="1">
                <a:solidFill>
                  <a:schemeClr val="bg1"/>
                </a:solidFill>
                <a:latin typeface="Meiryo UI" panose="020B0604030504040204" pitchFamily="50" charset="-128"/>
                <a:ea typeface="Meiryo UI" panose="020B0604030504040204" pitchFamily="50" charset="-128"/>
              </a:rPr>
              <a:t>4</a:t>
            </a:r>
            <a:endParaRPr kumimoji="1" lang="ja-JP" altLang="en-US" sz="1600" b="1">
              <a:solidFill>
                <a:schemeClr val="bg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3853DA81-762B-421E-A9DB-89F24A138E93}"/>
              </a:ext>
            </a:extLst>
          </p:cNvPr>
          <p:cNvSpPr/>
          <p:nvPr/>
        </p:nvSpPr>
        <p:spPr>
          <a:xfrm>
            <a:off x="847101" y="5614114"/>
            <a:ext cx="4306571"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r>
              <a:rPr kumimoji="1" lang="ja-JP" altLang="en-US" sz="1600">
                <a:solidFill>
                  <a:schemeClr val="tx1"/>
                </a:solidFill>
                <a:latin typeface="Meiryo UI" panose="020B0604030504040204" pitchFamily="50" charset="-128"/>
                <a:ea typeface="Meiryo UI" panose="020B0604030504040204" pitchFamily="50" charset="-128"/>
              </a:rPr>
              <a:t>全国を対象とした観光需要喚起策を実施（事業を守る）</a:t>
            </a:r>
          </a:p>
        </p:txBody>
      </p:sp>
      <p:sp>
        <p:nvSpPr>
          <p:cNvPr id="29" name="正方形/長方形 28">
            <a:extLst>
              <a:ext uri="{FF2B5EF4-FFF2-40B4-BE49-F238E27FC236}">
                <a16:creationId xmlns:a16="http://schemas.microsoft.com/office/drawing/2014/main" id="{4875EA0E-5074-4F45-92D9-0216C7CD64DA}"/>
              </a:ext>
            </a:extLst>
          </p:cNvPr>
          <p:cNvSpPr/>
          <p:nvPr/>
        </p:nvSpPr>
        <p:spPr>
          <a:xfrm>
            <a:off x="5539727" y="5614114"/>
            <a:ext cx="4649471"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r>
              <a:rPr kumimoji="1" lang="ja-JP" altLang="en-US" sz="1600">
                <a:solidFill>
                  <a:schemeClr val="tx1"/>
                </a:solidFill>
                <a:latin typeface="Meiryo UI" panose="020B0604030504040204" pitchFamily="50" charset="-128"/>
                <a:ea typeface="Meiryo UI" panose="020B0604030504040204" pitchFamily="50" charset="-128"/>
              </a:rPr>
              <a:t>観光産業の</a:t>
            </a:r>
            <a:r>
              <a:rPr kumimoji="1" lang="ja-JP" altLang="en-US" sz="1600" b="1">
                <a:solidFill>
                  <a:schemeClr val="tx1"/>
                </a:solidFill>
                <a:latin typeface="Meiryo UI" panose="020B0604030504040204" pitchFamily="50" charset="-128"/>
                <a:ea typeface="Meiryo UI" panose="020B0604030504040204" pitchFamily="50" charset="-128"/>
              </a:rPr>
              <a:t>需要</a:t>
            </a:r>
            <a:r>
              <a:rPr kumimoji="1" lang="en-US" altLang="ja-JP" sz="1600" b="1">
                <a:solidFill>
                  <a:schemeClr val="tx1"/>
                </a:solidFill>
                <a:latin typeface="Meiryo UI" panose="020B0604030504040204" pitchFamily="50" charset="-128"/>
                <a:ea typeface="Meiryo UI" panose="020B0604030504040204" pitchFamily="50" charset="-128"/>
              </a:rPr>
              <a:t>/</a:t>
            </a:r>
            <a:r>
              <a:rPr kumimoji="1" lang="ja-JP" altLang="en-US" sz="1600" b="1">
                <a:solidFill>
                  <a:schemeClr val="tx1"/>
                </a:solidFill>
                <a:latin typeface="Meiryo UI" panose="020B0604030504040204" pitchFamily="50" charset="-128"/>
                <a:ea typeface="Meiryo UI" panose="020B0604030504040204" pitchFamily="50" charset="-128"/>
              </a:rPr>
              <a:t>供給</a:t>
            </a:r>
            <a:r>
              <a:rPr kumimoji="1" lang="ja-JP" altLang="en-US" sz="1600">
                <a:solidFill>
                  <a:schemeClr val="tx1"/>
                </a:solidFill>
                <a:latin typeface="Meiryo UI" panose="020B0604030504040204" pitchFamily="50" charset="-128"/>
                <a:ea typeface="Meiryo UI" panose="020B0604030504040204" pitchFamily="50" charset="-128"/>
              </a:rPr>
              <a:t>が感染症前水準に回復</a:t>
            </a:r>
            <a:r>
              <a:rPr kumimoji="1" lang="en-US" altLang="ja-JP" sz="1600">
                <a:solidFill>
                  <a:schemeClr val="tx1"/>
                </a:solidFill>
                <a:latin typeface="Meiryo UI" panose="020B0604030504040204" pitchFamily="50" charset="-128"/>
                <a:ea typeface="Meiryo UI" panose="020B0604030504040204" pitchFamily="50" charset="-128"/>
              </a:rPr>
              <a:t>/</a:t>
            </a:r>
            <a:r>
              <a:rPr kumimoji="1" lang="ja-JP" altLang="en-US" sz="1600">
                <a:solidFill>
                  <a:schemeClr val="tx1"/>
                </a:solidFill>
                <a:latin typeface="Meiryo UI" panose="020B0604030504040204" pitchFamily="50" charset="-128"/>
                <a:ea typeface="Meiryo UI" panose="020B0604030504040204" pitchFamily="50" charset="-128"/>
              </a:rPr>
              <a:t>拡大する</a:t>
            </a:r>
          </a:p>
        </p:txBody>
      </p:sp>
      <p:sp>
        <p:nvSpPr>
          <p:cNvPr id="21" name="正方形/長方形 20">
            <a:extLst>
              <a:ext uri="{FF2B5EF4-FFF2-40B4-BE49-F238E27FC236}">
                <a16:creationId xmlns:a16="http://schemas.microsoft.com/office/drawing/2014/main" id="{E137735C-D9C4-4FD8-ABEC-934A14A2EE4A}"/>
              </a:ext>
            </a:extLst>
          </p:cNvPr>
          <p:cNvSpPr/>
          <p:nvPr/>
        </p:nvSpPr>
        <p:spPr>
          <a:xfrm>
            <a:off x="504202" y="3262988"/>
            <a:ext cx="245098" cy="914400"/>
          </a:xfrm>
          <a:prstGeom prst="rect">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r>
              <a:rPr kumimoji="1" lang="en-US" altLang="ja-JP" sz="1600" b="1">
                <a:solidFill>
                  <a:schemeClr val="bg1"/>
                </a:solidFill>
                <a:latin typeface="Meiryo UI" panose="020B0604030504040204" pitchFamily="50" charset="-128"/>
                <a:ea typeface="Meiryo UI" panose="020B0604030504040204" pitchFamily="50" charset="-128"/>
              </a:rPr>
              <a:t>2</a:t>
            </a:r>
            <a:endParaRPr kumimoji="1" lang="ja-JP" altLang="en-US" sz="1600" b="1">
              <a:solidFill>
                <a:schemeClr val="bg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E7AC8264-1D48-4DA4-83DB-4D486ED51DE8}"/>
              </a:ext>
            </a:extLst>
          </p:cNvPr>
          <p:cNvSpPr/>
          <p:nvPr/>
        </p:nvSpPr>
        <p:spPr>
          <a:xfrm>
            <a:off x="847101" y="3262988"/>
            <a:ext cx="4306571"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r>
              <a:rPr kumimoji="1" lang="ja-JP" altLang="en-US" sz="1600">
                <a:solidFill>
                  <a:schemeClr val="tx1"/>
                </a:solidFill>
                <a:latin typeface="Meiryo UI" panose="020B0604030504040204" pitchFamily="50" charset="-128"/>
                <a:ea typeface="Meiryo UI" panose="020B0604030504040204" pitchFamily="50" charset="-128"/>
              </a:rPr>
              <a:t>売上減で資金繰りが厳しい（事業を守る）</a:t>
            </a:r>
          </a:p>
        </p:txBody>
      </p:sp>
      <p:sp>
        <p:nvSpPr>
          <p:cNvPr id="23" name="正方形/長方形 22">
            <a:extLst>
              <a:ext uri="{FF2B5EF4-FFF2-40B4-BE49-F238E27FC236}">
                <a16:creationId xmlns:a16="http://schemas.microsoft.com/office/drawing/2014/main" id="{691717B0-07D1-4A03-9894-013C45CCA190}"/>
              </a:ext>
            </a:extLst>
          </p:cNvPr>
          <p:cNvSpPr/>
          <p:nvPr/>
        </p:nvSpPr>
        <p:spPr>
          <a:xfrm>
            <a:off x="5539727" y="3262988"/>
            <a:ext cx="4649471"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r>
              <a:rPr kumimoji="1" lang="ja-JP" altLang="en-US" sz="1600">
                <a:solidFill>
                  <a:schemeClr val="tx1"/>
                </a:solidFill>
                <a:latin typeface="Meiryo UI" panose="020B0604030504040204" pitchFamily="50" charset="-128"/>
                <a:ea typeface="Meiryo UI" panose="020B0604030504040204" pitchFamily="50" charset="-128"/>
              </a:rPr>
              <a:t>地域の企業の</a:t>
            </a:r>
            <a:r>
              <a:rPr kumimoji="1" lang="ja-JP" altLang="en-US" sz="1600" b="1">
                <a:solidFill>
                  <a:schemeClr val="tx1"/>
                </a:solidFill>
                <a:latin typeface="Meiryo UI" panose="020B0604030504040204" pitchFamily="50" charset="-128"/>
                <a:ea typeface="Meiryo UI" panose="020B0604030504040204" pitchFamily="50" charset="-128"/>
              </a:rPr>
              <a:t>財務的健全性</a:t>
            </a:r>
            <a:r>
              <a:rPr kumimoji="1" lang="ja-JP" altLang="en-US" sz="1600">
                <a:solidFill>
                  <a:schemeClr val="tx1"/>
                </a:solidFill>
                <a:latin typeface="Meiryo UI" panose="020B0604030504040204" pitchFamily="50" charset="-128"/>
                <a:ea typeface="Meiryo UI" panose="020B0604030504040204" pitchFamily="50" charset="-128"/>
              </a:rPr>
              <a:t>が向上する</a:t>
            </a:r>
          </a:p>
        </p:txBody>
      </p:sp>
      <p:cxnSp>
        <p:nvCxnSpPr>
          <p:cNvPr id="30" name="直線コネクタ 29">
            <a:extLst>
              <a:ext uri="{FF2B5EF4-FFF2-40B4-BE49-F238E27FC236}">
                <a16:creationId xmlns:a16="http://schemas.microsoft.com/office/drawing/2014/main" id="{A7DA20D2-9DA8-4E43-B730-2638B0998E76}"/>
              </a:ext>
            </a:extLst>
          </p:cNvPr>
          <p:cNvCxnSpPr>
            <a:cxnSpLocks/>
          </p:cNvCxnSpPr>
          <p:nvPr/>
        </p:nvCxnSpPr>
        <p:spPr>
          <a:xfrm>
            <a:off x="504203" y="3132407"/>
            <a:ext cx="464947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D231626-5A3F-44CA-9F67-6AC7A6A34DAC}"/>
              </a:ext>
            </a:extLst>
          </p:cNvPr>
          <p:cNvCxnSpPr>
            <a:cxnSpLocks/>
          </p:cNvCxnSpPr>
          <p:nvPr/>
        </p:nvCxnSpPr>
        <p:spPr>
          <a:xfrm>
            <a:off x="504203" y="4307969"/>
            <a:ext cx="464947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72BD0EF-6D36-4950-BD8E-E625A75742E0}"/>
              </a:ext>
            </a:extLst>
          </p:cNvPr>
          <p:cNvCxnSpPr>
            <a:cxnSpLocks/>
          </p:cNvCxnSpPr>
          <p:nvPr/>
        </p:nvCxnSpPr>
        <p:spPr>
          <a:xfrm>
            <a:off x="504203" y="5483531"/>
            <a:ext cx="464947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二等辺三角形 37">
            <a:extLst>
              <a:ext uri="{FF2B5EF4-FFF2-40B4-BE49-F238E27FC236}">
                <a16:creationId xmlns:a16="http://schemas.microsoft.com/office/drawing/2014/main" id="{3F6D2B2D-B247-48A0-8A07-9EC62B9962D9}"/>
              </a:ext>
            </a:extLst>
          </p:cNvPr>
          <p:cNvSpPr/>
          <p:nvPr/>
        </p:nvSpPr>
        <p:spPr>
          <a:xfrm rot="5400000">
            <a:off x="3726180" y="4076632"/>
            <a:ext cx="3241040" cy="201512"/>
          </a:xfrm>
          <a:prstGeom prst="triangl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cxnSp>
        <p:nvCxnSpPr>
          <p:cNvPr id="40" name="直線コネクタ 39">
            <a:extLst>
              <a:ext uri="{FF2B5EF4-FFF2-40B4-BE49-F238E27FC236}">
                <a16:creationId xmlns:a16="http://schemas.microsoft.com/office/drawing/2014/main" id="{4D6C9DC9-AD78-40A1-B3CB-A9B09697722A}"/>
              </a:ext>
            </a:extLst>
          </p:cNvPr>
          <p:cNvCxnSpPr>
            <a:cxnSpLocks/>
          </p:cNvCxnSpPr>
          <p:nvPr/>
        </p:nvCxnSpPr>
        <p:spPr>
          <a:xfrm>
            <a:off x="5539727" y="3132407"/>
            <a:ext cx="464947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D77B02C-F57D-4C06-94E3-48872D800E1F}"/>
              </a:ext>
            </a:extLst>
          </p:cNvPr>
          <p:cNvCxnSpPr>
            <a:cxnSpLocks/>
          </p:cNvCxnSpPr>
          <p:nvPr/>
        </p:nvCxnSpPr>
        <p:spPr>
          <a:xfrm>
            <a:off x="5539727" y="4307969"/>
            <a:ext cx="464947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29B9ED4-B156-446C-950D-C75C28C0BC0E}"/>
              </a:ext>
            </a:extLst>
          </p:cNvPr>
          <p:cNvCxnSpPr>
            <a:cxnSpLocks/>
          </p:cNvCxnSpPr>
          <p:nvPr/>
        </p:nvCxnSpPr>
        <p:spPr>
          <a:xfrm>
            <a:off x="5539727" y="5483531"/>
            <a:ext cx="4649471"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 Placeholder 7">
            <a:extLst>
              <a:ext uri="{FF2B5EF4-FFF2-40B4-BE49-F238E27FC236}">
                <a16:creationId xmlns:a16="http://schemas.microsoft.com/office/drawing/2014/main" id="{D92804B4-3345-4A79-8416-5B8178B2323F}"/>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感染症からの回復が求められる</a:t>
            </a:r>
            <a:r>
              <a:rPr lang="en-US" altLang="ja-JP" sz="1511">
                <a:solidFill>
                  <a:prstClr val="black"/>
                </a:solidFill>
              </a:rPr>
              <a:t>4</a:t>
            </a:r>
            <a:r>
              <a:rPr lang="ja-JP" altLang="en-US" sz="1511">
                <a:solidFill>
                  <a:prstClr val="black"/>
                </a:solidFill>
              </a:rPr>
              <a:t>課題について、それぞれ総合的なアウトカムを定義しています。</a:t>
            </a:r>
          </a:p>
        </p:txBody>
      </p:sp>
      <p:sp>
        <p:nvSpPr>
          <p:cNvPr id="2" name="矢印: 五方向 1">
            <a:extLst>
              <a:ext uri="{FF2B5EF4-FFF2-40B4-BE49-F238E27FC236}">
                <a16:creationId xmlns:a16="http://schemas.microsoft.com/office/drawing/2014/main" id="{54D4F1B0-E0BA-C77A-AB5C-F416BCF3A6D6}"/>
              </a:ext>
            </a:extLst>
          </p:cNvPr>
          <p:cNvSpPr/>
          <p:nvPr/>
        </p:nvSpPr>
        <p:spPr>
          <a:xfrm>
            <a:off x="7550069"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9762D86E-A8FB-70CF-5C2B-607235CBC8EF}"/>
              </a:ext>
            </a:extLst>
          </p:cNvPr>
          <p:cNvSpPr/>
          <p:nvPr/>
        </p:nvSpPr>
        <p:spPr>
          <a:xfrm>
            <a:off x="8614933" y="49470"/>
            <a:ext cx="1023967" cy="218634"/>
          </a:xfrm>
          <a:prstGeom prst="homePlate">
            <a:avLst/>
          </a:prstGeom>
          <a:solidFill>
            <a:schemeClr val="bg1">
              <a:lumMod val="75000"/>
            </a:schemeClr>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振り返り結果を</a:t>
            </a:r>
            <a:br>
              <a:rPr kumimoji="0" lang="en-US" altLang="ja-JP"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b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踏まえた改善</a:t>
            </a:r>
          </a:p>
        </p:txBody>
      </p:sp>
      <p:sp>
        <p:nvSpPr>
          <p:cNvPr id="7" name="正方形/長方形 6">
            <a:extLst>
              <a:ext uri="{FF2B5EF4-FFF2-40B4-BE49-F238E27FC236}">
                <a16:creationId xmlns:a16="http://schemas.microsoft.com/office/drawing/2014/main" id="{DD4629BF-F8D1-41C7-CC28-4125DC6FB6AD}"/>
              </a:ext>
            </a:extLst>
          </p:cNvPr>
          <p:cNvSpPr/>
          <p:nvPr/>
        </p:nvSpPr>
        <p:spPr>
          <a:xfrm>
            <a:off x="9674150" y="49470"/>
            <a:ext cx="923544" cy="218634"/>
          </a:xfrm>
          <a:prstGeom prst="rect">
            <a:avLst/>
          </a:prstGeom>
          <a:solidFill>
            <a:schemeClr val="accent4"/>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感染症全般</a:t>
            </a:r>
          </a:p>
        </p:txBody>
      </p:sp>
    </p:spTree>
    <p:extLst>
      <p:ext uri="{BB962C8B-B14F-4D97-AF65-F5344CB8AC3E}">
        <p14:creationId xmlns:p14="http://schemas.microsoft.com/office/powerpoint/2010/main" val="1438571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D69B31D-2F46-20E4-382F-A7F246B1A47B}"/>
              </a:ext>
            </a:extLst>
          </p:cNvPr>
          <p:cNvPicPr>
            <a:picLocks noChangeAspect="1"/>
          </p:cNvPicPr>
          <p:nvPr/>
        </p:nvPicPr>
        <p:blipFill>
          <a:blip r:embed="rId2"/>
          <a:stretch>
            <a:fillRect/>
          </a:stretch>
        </p:blipFill>
        <p:spPr>
          <a:xfrm>
            <a:off x="1235199" y="2413329"/>
            <a:ext cx="3219203" cy="1996379"/>
          </a:xfrm>
          <a:prstGeom prst="rect">
            <a:avLst/>
          </a:prstGeom>
          <a:ln>
            <a:solidFill>
              <a:schemeClr val="bg1">
                <a:lumMod val="50000"/>
              </a:schemeClr>
            </a:solidFill>
          </a:ln>
        </p:spPr>
      </p:pic>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30</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目的地別の検索回数から、自地域にある日本人から見て魅力的な観光資源を把握します。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7"/>
            <a:ext cx="4572000"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目的地別の検索回数を</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分析することで、自地域に存在する、日本人からみて魅力的な観光資源を把握する。また、検索回数の推移を分析することで、観光資源の魅力度に関する季節変動を把握する。</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山梨県富士河口湖町を訪れる観光客は、近隣の富士急ハイランドに加え、河口湖の自然を満喫できる目的地に魅力を感じている。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平日・休日や、交通手段別に結果を比較することで、自地域の観光資源を魅力的に感じる観光客層の違いを分析する。</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u="sng" kern="0">
                <a:solidFill>
                  <a:srgbClr val="0070C0"/>
                </a:solidFill>
                <a:latin typeface="Meiryo UI"/>
                <a:ea typeface="Meiryo UI"/>
                <a:hlinkClick r:id="rId3"/>
              </a:rPr>
              <a:t>RESAS </a:t>
            </a:r>
            <a:r>
              <a:rPr kumimoji="0" lang="ja-JP" altLang="en-US" sz="1400" b="1" u="sng" kern="0">
                <a:solidFill>
                  <a:srgbClr val="0070C0"/>
                </a:solidFill>
                <a:latin typeface="Meiryo UI"/>
                <a:ea typeface="Meiryo UI"/>
                <a:hlinkClick r:id="rId3"/>
              </a:rPr>
              <a:t>観光マップ＞目的地分析</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pic>
        <p:nvPicPr>
          <p:cNvPr id="15" name="図 14">
            <a:extLst>
              <a:ext uri="{FF2B5EF4-FFF2-40B4-BE49-F238E27FC236}">
                <a16:creationId xmlns:a16="http://schemas.microsoft.com/office/drawing/2014/main" id="{E6CE7006-C18C-5953-737C-EC643D6EEDD7}"/>
              </a:ext>
            </a:extLst>
          </p:cNvPr>
          <p:cNvPicPr>
            <a:picLocks noChangeAspect="1"/>
          </p:cNvPicPr>
          <p:nvPr/>
        </p:nvPicPr>
        <p:blipFill>
          <a:blip r:embed="rId4"/>
          <a:stretch>
            <a:fillRect/>
          </a:stretch>
        </p:blipFill>
        <p:spPr>
          <a:xfrm>
            <a:off x="1235199" y="4584052"/>
            <a:ext cx="3219203" cy="2383378"/>
          </a:xfrm>
          <a:prstGeom prst="rect">
            <a:avLst/>
          </a:prstGeom>
          <a:ln>
            <a:solidFill>
              <a:schemeClr val="bg1">
                <a:lumMod val="50000"/>
              </a:schemeClr>
            </a:solidFill>
          </a:ln>
        </p:spPr>
      </p:pic>
      <p:sp>
        <p:nvSpPr>
          <p:cNvPr id="21" name="正方形/長方形 20">
            <a:extLst>
              <a:ext uri="{FF2B5EF4-FFF2-40B4-BE49-F238E27FC236}">
                <a16:creationId xmlns:a16="http://schemas.microsoft.com/office/drawing/2014/main" id="{7A619722-3053-6BB1-5638-A42693D6E7AF}"/>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観光需要喚起</a:t>
            </a:r>
          </a:p>
        </p:txBody>
      </p:sp>
      <p:sp>
        <p:nvSpPr>
          <p:cNvPr id="3" name="矢印: 五方向 2">
            <a:extLst>
              <a:ext uri="{FF2B5EF4-FFF2-40B4-BE49-F238E27FC236}">
                <a16:creationId xmlns:a16="http://schemas.microsoft.com/office/drawing/2014/main" id="{D14B600D-FB68-E546-9BD5-0F2CB393B2AA}"/>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3C5E65CC-182F-E6A2-65C1-28DBB930856A}"/>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249898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315905F-D257-FD84-0C6A-E70A95BE8DDB}"/>
              </a:ext>
            </a:extLst>
          </p:cNvPr>
          <p:cNvPicPr>
            <a:picLocks noChangeAspect="1"/>
          </p:cNvPicPr>
          <p:nvPr/>
        </p:nvPicPr>
        <p:blipFill>
          <a:blip r:embed="rId2"/>
          <a:stretch>
            <a:fillRect/>
          </a:stretch>
        </p:blipFill>
        <p:spPr>
          <a:xfrm>
            <a:off x="1016268" y="2390283"/>
            <a:ext cx="3657065" cy="2819072"/>
          </a:xfrm>
          <a:prstGeom prst="rect">
            <a:avLst/>
          </a:prstGeom>
          <a:ln>
            <a:solidFill>
              <a:schemeClr val="bg1">
                <a:lumMod val="50000"/>
              </a:schemeClr>
            </a:solidFill>
          </a:ln>
        </p:spPr>
      </p:pic>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31</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09278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観光産業の需要／供給の把握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宿泊施設タイプ別の客室稼働率の推移から、宿泊施設の余剰キャパシティの多寡を把握します。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43294"/>
            <a:ext cx="4572000" cy="326397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宿泊施設タイプ別の客室稼働率の推移</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を分析することで、宿泊施設の供給のひっ迫具合を把握する。</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シティホテルの平均客室稼働率が</a:t>
            </a: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80%</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を超えており、観光シーズンにおいては宿泊施設の供給が追い付いていない可能性がある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コロナ禍以前と比較して、</a:t>
            </a:r>
            <a:r>
              <a:rPr kumimoji="0" lang="ja-JP" altLang="en-US" sz="1200" kern="0">
                <a:solidFill>
                  <a:schemeClr val="tx1"/>
                </a:solidFill>
                <a:latin typeface="Meiryo UI"/>
                <a:ea typeface="Meiryo UI"/>
              </a:rPr>
              <a:t>全体的に客室</a:t>
            </a:r>
            <a:r>
              <a:rPr kumimoji="0" lang="ja-JP" altLang="en-US" sz="1200" kern="0">
                <a:latin typeface="Meiryo UI"/>
                <a:ea typeface="Meiryo UI"/>
              </a:rPr>
              <a:t>稼働率が低い水準にあり、供給に比して需要の回復が十分でない</a:t>
            </a: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322772"/>
            <a:ext cx="8591548" cy="1644660"/>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旅館：和式の構造及び設備を主とする施設を設け、宿泊料を受けて、人を宿泊させる営業で、簡易宿所以外のもの。</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ホテル：洋式の構造及び設備を主とする施設を設け、宿泊料を受けて、人を宿泊させる営業で、簡易宿所以外のもの。</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リゾートホテル：ホテルのうち行楽地や保養地に建てられた、主に観光客を対象とするもの。</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ビジネスホテル：ホテルのうち主に出張ビジネスマンを対象とするもの。</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シティホテル：ホテルのうちリゾートホテル、ビジネスホテル以外の都市部に立地するもの。</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会社・団体の宿泊所：会社・団体の所属員など特定の人を宿泊させる営業のもの（会員宿泊所、共済組合宿泊所、保養所、ユースホステルなど）。</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簡易宿所：宿泊する場所を多数の人で共用する構造及び設備を主とする施設を設け、宿泊料を受けて、人を宿泊させる営業のもの（ベッドハウス、山小屋、カプセルホテルなど）。</a:t>
            </a:r>
            <a:endParaRPr kumimoji="0" lang="en-US" altLang="ja-JP" sz="1200" b="0" i="0" u="none" strike="noStrike" kern="0" cap="none" spc="0" normalizeH="0" baseline="0" noProof="0">
              <a:ln>
                <a:noFill/>
              </a:ln>
              <a:solidFill>
                <a:srgbClr val="2E2E38"/>
              </a:solidFill>
              <a:effectLst/>
              <a:uLnTx/>
              <a:uFillTx/>
              <a:latin typeface="Meiryo UI"/>
              <a:ea typeface="Meiryo UI"/>
              <a:cs typeface="+mn-cs"/>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322772"/>
            <a:ext cx="877066" cy="1644660"/>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altLang="ja-JP" sz="1400" b="1" i="0" u="sng" strike="noStrike" kern="0" cap="none" spc="0" normalizeH="0" baseline="0" noProof="0">
                <a:ln>
                  <a:noFill/>
                </a:ln>
                <a:solidFill>
                  <a:srgbClr val="0070C0"/>
                </a:solidFill>
                <a:effectLst/>
                <a:uLnTx/>
                <a:uFillTx/>
                <a:latin typeface="Meiryo UI"/>
                <a:ea typeface="Meiryo UI"/>
                <a:hlinkClick r:id="rId3"/>
              </a:rPr>
              <a:t>RESAS </a:t>
            </a:r>
            <a:r>
              <a:rPr kumimoji="0" lang="ja-JP" altLang="en-US" sz="1400" b="1" u="sng" kern="0">
                <a:solidFill>
                  <a:srgbClr val="0070C0"/>
                </a:solidFill>
                <a:latin typeface="Meiryo UI"/>
                <a:ea typeface="Meiryo UI"/>
                <a:hlinkClick r:id="rId3"/>
              </a:rPr>
              <a:t>観光マップ＞宿泊施設</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684AE691-AE81-1FCD-2A78-E7078CBEBC52}"/>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観光需要喚起</a:t>
            </a:r>
          </a:p>
        </p:txBody>
      </p:sp>
      <p:sp>
        <p:nvSpPr>
          <p:cNvPr id="3" name="矢印: 五方向 2">
            <a:extLst>
              <a:ext uri="{FF2B5EF4-FFF2-40B4-BE49-F238E27FC236}">
                <a16:creationId xmlns:a16="http://schemas.microsoft.com/office/drawing/2014/main" id="{82910314-52FF-A3D3-5643-6A2CC996FF5A}"/>
              </a:ext>
            </a:extLst>
          </p:cNvPr>
          <p:cNvSpPr/>
          <p:nvPr/>
        </p:nvSpPr>
        <p:spPr>
          <a:xfrm>
            <a:off x="7550069" y="49470"/>
            <a:ext cx="1023967" cy="218634"/>
          </a:xfrm>
          <a:prstGeom prst="homePlate">
            <a:avLst/>
          </a:prstGeom>
          <a:solidFill>
            <a:schemeClr val="bg1">
              <a:lumMod val="75000"/>
            </a:schemeClr>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4" name="矢印: 五方向 3">
            <a:extLst>
              <a:ext uri="{FF2B5EF4-FFF2-40B4-BE49-F238E27FC236}">
                <a16:creationId xmlns:a16="http://schemas.microsoft.com/office/drawing/2014/main" id="{88B546B6-8C92-1A74-1121-E32971CC5EC9}"/>
              </a:ext>
            </a:extLst>
          </p:cNvPr>
          <p:cNvSpPr/>
          <p:nvPr/>
        </p:nvSpPr>
        <p:spPr>
          <a:xfrm>
            <a:off x="8614933"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振り返り結果を</a:t>
            </a:r>
            <a:br>
              <a:rPr kumimoji="0" lang="en-US" altLang="ja-JP" sz="800" b="1" kern="0">
                <a:solidFill>
                  <a:schemeClr val="bg1"/>
                </a:solidFill>
                <a:latin typeface="Meiryo UI" panose="020B0604030504040204" pitchFamily="50" charset="-128"/>
                <a:ea typeface="Meiryo UI" panose="020B0604030504040204" pitchFamily="50" charset="-128"/>
              </a:rPr>
            </a:br>
            <a:r>
              <a:rPr kumimoji="0" lang="ja-JP" altLang="en-US" sz="800" b="1" kern="0">
                <a:solidFill>
                  <a:schemeClr val="bg1"/>
                </a:solidFill>
                <a:latin typeface="Meiryo UI" panose="020B0604030504040204" pitchFamily="50" charset="-128"/>
                <a:ea typeface="Meiryo UI" panose="020B0604030504040204" pitchFamily="50" charset="-128"/>
              </a:rPr>
              <a:t>踏まえた改善</a:t>
            </a:r>
          </a:p>
        </p:txBody>
      </p:sp>
    </p:spTree>
    <p:extLst>
      <p:ext uri="{BB962C8B-B14F-4D97-AF65-F5344CB8AC3E}">
        <p14:creationId xmlns:p14="http://schemas.microsoft.com/office/powerpoint/2010/main" val="229526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4</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2291012"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就職状況の把握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就業者数の構造の推移から、就職者の構成の変化を産業別、職業別、年齢階級別に把握します。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産業別</a:t>
            </a:r>
            <a:r>
              <a:rPr kumimoji="0" lang="ja-JP" altLang="en-US" sz="1600" b="1" kern="0" dirty="0">
                <a:latin typeface="Meiryo UI"/>
                <a:ea typeface="Meiryo UI"/>
              </a:rPr>
              <a:t>に</a:t>
            </a: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就業者数の構成を分析することで、産業別の雇用吸収力を把握する。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latin typeface="Meiryo UI"/>
                <a:ea typeface="Meiryo UI"/>
              </a:rPr>
              <a:t>小売業に従事する就職者が大きなウェイトを占め続けている。</a:t>
            </a:r>
            <a:endParaRPr kumimoji="0" lang="ja-JP" altLang="en-US" sz="1200" b="0" i="0" u="none" strike="noStrike" kern="0" cap="none" spc="0" normalizeH="0" baseline="0" noProof="0" dirty="0">
              <a:ln>
                <a:noFill/>
              </a:ln>
              <a:solidFill>
                <a:srgbClr val="000000"/>
              </a:solidFill>
              <a:effectLst/>
              <a:uLnTx/>
              <a:uFillTx/>
              <a:latin typeface="Meiryo UI"/>
              <a:ea typeface="Meiryo UI"/>
              <a:cs typeface="+mn-cs"/>
            </a:endParaRPr>
          </a:p>
          <a:p>
            <a:pPr marL="285750" marR="0" lvl="0"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職業別に</a:t>
            </a: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就業</a:t>
            </a:r>
            <a:r>
              <a:rPr kumimoji="0" lang="ja-JP" altLang="en-US" sz="1600" b="1" kern="0" dirty="0">
                <a:latin typeface="Meiryo UI"/>
                <a:ea typeface="Meiryo UI"/>
              </a:rPr>
              <a:t>者数の構成を分析することで、地域で働く人材のスキルセットを把握する。</a:t>
            </a: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latin typeface="Meiryo UI"/>
                <a:ea typeface="Meiryo UI"/>
              </a:rPr>
              <a:t>コロナ以前と比較して、サービス従業者の占める割合が低下傾向にある。</a:t>
            </a:r>
            <a:endParaRPr kumimoji="0" lang="en-US" altLang="ja-JP" sz="1200" kern="0" dirty="0">
              <a:latin typeface="Meiryo UI"/>
              <a:ea typeface="Meiryo UI"/>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年齢階級別</a:t>
            </a: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に就業者数の構成を分析することで、地域の産業の担い手を把握する。</a:t>
            </a: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dirty="0">
                <a:solidFill>
                  <a:srgbClr val="2E2E38"/>
                </a:solidFill>
                <a:latin typeface="Meiryo UI"/>
                <a:ea typeface="Meiryo UI"/>
              </a:rPr>
              <a:t>全国的な就業者で見ると、</a:t>
            </a:r>
            <a:r>
              <a:rPr kumimoji="0" lang="en-US" altLang="ja-JP" sz="1200" kern="0" dirty="0">
                <a:solidFill>
                  <a:srgbClr val="2E2E38"/>
                </a:solidFill>
                <a:latin typeface="Meiryo UI"/>
                <a:ea typeface="Meiryo UI"/>
              </a:rPr>
              <a:t>3</a:t>
            </a:r>
            <a:r>
              <a:rPr kumimoji="0" lang="ja-JP" altLang="en-US" sz="1200" kern="0" dirty="0">
                <a:solidFill>
                  <a:srgbClr val="2E2E38"/>
                </a:solidFill>
                <a:latin typeface="Meiryo UI"/>
                <a:ea typeface="Meiryo UI"/>
              </a:rPr>
              <a:t>％が第</a:t>
            </a:r>
            <a:r>
              <a:rPr kumimoji="0" lang="en-US" altLang="ja-JP" sz="1200" kern="0" dirty="0">
                <a:solidFill>
                  <a:srgbClr val="2E2E38"/>
                </a:solidFill>
                <a:latin typeface="Meiryo UI"/>
                <a:ea typeface="Meiryo UI"/>
              </a:rPr>
              <a:t>1</a:t>
            </a:r>
            <a:r>
              <a:rPr kumimoji="0" lang="ja-JP" altLang="en-US" sz="1200" kern="0" dirty="0">
                <a:solidFill>
                  <a:srgbClr val="2E2E38"/>
                </a:solidFill>
                <a:latin typeface="Meiryo UI"/>
                <a:ea typeface="Meiryo UI"/>
              </a:rPr>
              <a:t>次産業に、</a:t>
            </a:r>
            <a:r>
              <a:rPr kumimoji="0" lang="en-US" altLang="ja-JP" sz="1200" kern="0" dirty="0">
                <a:solidFill>
                  <a:srgbClr val="2E2E38"/>
                </a:solidFill>
                <a:latin typeface="Meiryo UI"/>
                <a:ea typeface="Meiryo UI"/>
              </a:rPr>
              <a:t>23</a:t>
            </a:r>
            <a:r>
              <a:rPr kumimoji="0" lang="ja-JP" altLang="en-US" sz="1200" kern="0" dirty="0">
                <a:solidFill>
                  <a:srgbClr val="2E2E38"/>
                </a:solidFill>
                <a:latin typeface="Meiryo UI"/>
                <a:ea typeface="Meiryo UI"/>
              </a:rPr>
              <a:t>％が第</a:t>
            </a:r>
            <a:r>
              <a:rPr kumimoji="0" lang="en-US" altLang="ja-JP" sz="1200" kern="0" dirty="0">
                <a:solidFill>
                  <a:srgbClr val="2E2E38"/>
                </a:solidFill>
                <a:latin typeface="Meiryo UI"/>
                <a:ea typeface="Meiryo UI"/>
              </a:rPr>
              <a:t>2</a:t>
            </a:r>
            <a:r>
              <a:rPr kumimoji="0" lang="ja-JP" altLang="en-US" sz="1200" kern="0" dirty="0">
                <a:solidFill>
                  <a:srgbClr val="2E2E38"/>
                </a:solidFill>
                <a:latin typeface="Meiryo UI"/>
                <a:ea typeface="Meiryo UI"/>
              </a:rPr>
              <a:t>次産業に、</a:t>
            </a:r>
            <a:r>
              <a:rPr kumimoji="0" lang="en-US" altLang="ja-JP" sz="1200" kern="0" dirty="0">
                <a:solidFill>
                  <a:srgbClr val="2E2E38"/>
                </a:solidFill>
                <a:latin typeface="Meiryo UI"/>
                <a:ea typeface="Meiryo UI"/>
              </a:rPr>
              <a:t>74</a:t>
            </a:r>
            <a:r>
              <a:rPr kumimoji="0" lang="ja-JP" altLang="en-US" sz="1200" kern="0" dirty="0">
                <a:solidFill>
                  <a:srgbClr val="2E2E38"/>
                </a:solidFill>
                <a:latin typeface="Meiryo UI"/>
                <a:ea typeface="Meiryo UI"/>
              </a:rPr>
              <a:t>％が第</a:t>
            </a:r>
            <a:r>
              <a:rPr kumimoji="0" lang="en-US" altLang="ja-JP" sz="1200" kern="0" dirty="0">
                <a:solidFill>
                  <a:srgbClr val="2E2E38"/>
                </a:solidFill>
                <a:latin typeface="Meiryo UI"/>
                <a:ea typeface="Meiryo UI"/>
              </a:rPr>
              <a:t>3</a:t>
            </a:r>
            <a:r>
              <a:rPr kumimoji="0" lang="ja-JP" altLang="en-US" sz="1200" kern="0" dirty="0">
                <a:solidFill>
                  <a:srgbClr val="2E2E38"/>
                </a:solidFill>
                <a:latin typeface="Meiryo UI"/>
                <a:ea typeface="Meiryo UI"/>
              </a:rPr>
              <a:t>次産業に従事しており、第</a:t>
            </a:r>
            <a:r>
              <a:rPr kumimoji="0" lang="en-US" altLang="ja-JP" sz="1200" kern="0" dirty="0">
                <a:solidFill>
                  <a:srgbClr val="2E2E38"/>
                </a:solidFill>
                <a:latin typeface="Meiryo UI"/>
                <a:ea typeface="Meiryo UI"/>
              </a:rPr>
              <a:t>3</a:t>
            </a:r>
            <a:r>
              <a:rPr kumimoji="0" lang="ja-JP" altLang="en-US" sz="1200" kern="0" dirty="0">
                <a:solidFill>
                  <a:srgbClr val="2E2E38"/>
                </a:solidFill>
                <a:latin typeface="Meiryo UI"/>
                <a:ea typeface="Meiryo UI"/>
              </a:rPr>
              <a:t>次産業に従事する人の割合が増加傾向にある。</a:t>
            </a:r>
            <a:endParaRPr kumimoji="0" lang="en-US" altLang="ja-JP" sz="1200" kern="0" dirty="0">
              <a:solidFill>
                <a:srgbClr val="2E2E38"/>
              </a:solidFill>
              <a:latin typeface="Meiryo UI"/>
              <a:ea typeface="Meiryo UI"/>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b="1" i="0" u="sng" strike="noStrike" kern="0" cap="none" spc="0" normalizeH="0" baseline="0" noProof="0">
                <a:ln>
                  <a:noFill/>
                </a:ln>
                <a:solidFill>
                  <a:srgbClr val="0070C0"/>
                </a:solidFill>
                <a:effectLst/>
                <a:uLnTx/>
                <a:uFillTx/>
                <a:latin typeface="Meiryo UI"/>
                <a:ea typeface="Meiryo UI"/>
                <a:cs typeface="+mn-cs"/>
                <a:hlinkClick r:id="rId2"/>
              </a:rPr>
              <a:t>労働力調査</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7" name="矢印: 五方向 6">
            <a:extLst>
              <a:ext uri="{FF2B5EF4-FFF2-40B4-BE49-F238E27FC236}">
                <a16:creationId xmlns:a16="http://schemas.microsoft.com/office/drawing/2014/main" id="{E2856CEF-C347-EE68-0CB7-85EF5F7AE4E6}"/>
              </a:ext>
            </a:extLst>
          </p:cNvPr>
          <p:cNvSpPr/>
          <p:nvPr/>
        </p:nvSpPr>
        <p:spPr>
          <a:xfrm>
            <a:off x="7550069"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8" name="矢印: 五方向 7">
            <a:extLst>
              <a:ext uri="{FF2B5EF4-FFF2-40B4-BE49-F238E27FC236}">
                <a16:creationId xmlns:a16="http://schemas.microsoft.com/office/drawing/2014/main" id="{283D8665-43E7-2F7D-BD99-54C2D009930E}"/>
              </a:ext>
            </a:extLst>
          </p:cNvPr>
          <p:cNvSpPr/>
          <p:nvPr/>
        </p:nvSpPr>
        <p:spPr>
          <a:xfrm>
            <a:off x="8614933" y="49470"/>
            <a:ext cx="1023967" cy="218634"/>
          </a:xfrm>
          <a:prstGeom prst="homePlate">
            <a:avLst/>
          </a:prstGeom>
          <a:solidFill>
            <a:schemeClr val="bg1">
              <a:lumMod val="75000"/>
            </a:schemeClr>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振り返り結果を</a:t>
            </a:r>
            <a:br>
              <a:rPr kumimoji="0" lang="en-US" altLang="ja-JP"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b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踏まえた改善</a:t>
            </a:r>
          </a:p>
        </p:txBody>
      </p:sp>
      <p:sp>
        <p:nvSpPr>
          <p:cNvPr id="3" name="正方形/長方形 2">
            <a:extLst>
              <a:ext uri="{FF2B5EF4-FFF2-40B4-BE49-F238E27FC236}">
                <a16:creationId xmlns:a16="http://schemas.microsoft.com/office/drawing/2014/main" id="{16D58566-9B16-596F-1B71-A3FDC806BEF5}"/>
              </a:ext>
            </a:extLst>
          </p:cNvPr>
          <p:cNvSpPr/>
          <p:nvPr/>
        </p:nvSpPr>
        <p:spPr>
          <a:xfrm>
            <a:off x="9674150" y="49470"/>
            <a:ext cx="923544" cy="218634"/>
          </a:xfrm>
          <a:prstGeom prst="rect">
            <a:avLst/>
          </a:prstGeom>
          <a:solidFill>
            <a:schemeClr val="accent4"/>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再就職・転職</a:t>
            </a:r>
          </a:p>
        </p:txBody>
      </p:sp>
      <p:pic>
        <p:nvPicPr>
          <p:cNvPr id="15" name="図 14">
            <a:extLst>
              <a:ext uri="{FF2B5EF4-FFF2-40B4-BE49-F238E27FC236}">
                <a16:creationId xmlns:a16="http://schemas.microsoft.com/office/drawing/2014/main" id="{82961A38-AC0B-9D77-C072-7BFB3185C3E3}"/>
              </a:ext>
            </a:extLst>
          </p:cNvPr>
          <p:cNvPicPr>
            <a:picLocks noChangeAspect="1"/>
          </p:cNvPicPr>
          <p:nvPr/>
        </p:nvPicPr>
        <p:blipFill>
          <a:blip r:embed="rId3"/>
          <a:stretch>
            <a:fillRect/>
          </a:stretch>
        </p:blipFill>
        <p:spPr>
          <a:xfrm>
            <a:off x="558800" y="2459850"/>
            <a:ext cx="4572000" cy="2583119"/>
          </a:xfrm>
          <a:prstGeom prst="rect">
            <a:avLst/>
          </a:prstGeom>
        </p:spPr>
      </p:pic>
    </p:spTree>
    <p:extLst>
      <p:ext uri="{BB962C8B-B14F-4D97-AF65-F5344CB8AC3E}">
        <p14:creationId xmlns:p14="http://schemas.microsoft.com/office/powerpoint/2010/main" val="2702407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224ECDC-E4B4-A5C4-68F0-269C097E011B}"/>
              </a:ext>
            </a:extLst>
          </p:cNvPr>
          <p:cNvPicPr>
            <a:picLocks noChangeAspect="1"/>
          </p:cNvPicPr>
          <p:nvPr/>
        </p:nvPicPr>
        <p:blipFill>
          <a:blip r:embed="rId2"/>
          <a:stretch>
            <a:fillRect/>
          </a:stretch>
        </p:blipFill>
        <p:spPr>
          <a:xfrm>
            <a:off x="558800" y="2552676"/>
            <a:ext cx="4572000" cy="2386242"/>
          </a:xfrm>
          <a:prstGeom prst="rect">
            <a:avLst/>
          </a:prstGeom>
          <a:ln>
            <a:solidFill>
              <a:schemeClr val="bg1">
                <a:lumMod val="50000"/>
              </a:schemeClr>
            </a:solidFill>
          </a:ln>
        </p:spPr>
      </p:pic>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5</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2291012"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就職状況の把握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産業別の就業者数の推移から、特定産業における就業者数の増減を把握します。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産業別の就業者数の推移を分析することで、特定産業における雇用吸収力の変化（離職者の発生を含む）</a:t>
            </a:r>
            <a:r>
              <a:rPr kumimoji="0" lang="ja-JP" altLang="en-US" sz="1600" b="1" kern="0" dirty="0">
                <a:latin typeface="Meiryo UI"/>
                <a:ea typeface="Meiryo UI"/>
              </a:rPr>
              <a:t>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コロナ</a:t>
            </a:r>
            <a:r>
              <a:rPr kumimoji="0" lang="ja-JP" altLang="en-US" sz="1200" kern="0" dirty="0">
                <a:latin typeface="Meiryo UI"/>
                <a:ea typeface="Meiryo UI"/>
              </a:rPr>
              <a:t>禍以降、生活関連サービス業、娯楽業の就業者数が減少傾向にある。</a:t>
            </a:r>
            <a:endParaRPr kumimoji="0" lang="ja-JP" altLang="en-US" sz="1200" b="0" i="0" u="none" strike="noStrike" kern="0" cap="none" spc="0" normalizeH="0" baseline="0" noProof="0" dirty="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全国的な就業者で見ると、</a:t>
            </a:r>
            <a:r>
              <a:rPr kumimoji="0" lang="en-US" altLang="ja-JP" sz="1200" kern="0">
                <a:solidFill>
                  <a:srgbClr val="2E2E38"/>
                </a:solidFill>
                <a:latin typeface="Meiryo UI"/>
                <a:ea typeface="Meiryo UI"/>
              </a:rPr>
              <a:t>3</a:t>
            </a:r>
            <a:r>
              <a:rPr kumimoji="0" lang="ja-JP" altLang="en-US" sz="1200" kern="0">
                <a:solidFill>
                  <a:srgbClr val="2E2E38"/>
                </a:solidFill>
                <a:latin typeface="Meiryo UI"/>
                <a:ea typeface="Meiryo UI"/>
              </a:rPr>
              <a:t>％が第</a:t>
            </a:r>
            <a:r>
              <a:rPr kumimoji="0" lang="en-US" altLang="ja-JP" sz="1200" kern="0">
                <a:solidFill>
                  <a:srgbClr val="2E2E38"/>
                </a:solidFill>
                <a:latin typeface="Meiryo UI"/>
                <a:ea typeface="Meiryo UI"/>
              </a:rPr>
              <a:t>1</a:t>
            </a:r>
            <a:r>
              <a:rPr kumimoji="0" lang="ja-JP" altLang="en-US" sz="1200" kern="0">
                <a:solidFill>
                  <a:srgbClr val="2E2E38"/>
                </a:solidFill>
                <a:latin typeface="Meiryo UI"/>
                <a:ea typeface="Meiryo UI"/>
              </a:rPr>
              <a:t>次産業に、</a:t>
            </a:r>
            <a:r>
              <a:rPr kumimoji="0" lang="en-US" altLang="ja-JP" sz="1200" kern="0">
                <a:solidFill>
                  <a:srgbClr val="2E2E38"/>
                </a:solidFill>
                <a:latin typeface="Meiryo UI"/>
                <a:ea typeface="Meiryo UI"/>
              </a:rPr>
              <a:t>23</a:t>
            </a:r>
            <a:r>
              <a:rPr kumimoji="0" lang="ja-JP" altLang="en-US" sz="1200" kern="0">
                <a:solidFill>
                  <a:srgbClr val="2E2E38"/>
                </a:solidFill>
                <a:latin typeface="Meiryo UI"/>
                <a:ea typeface="Meiryo UI"/>
              </a:rPr>
              <a:t>％が第</a:t>
            </a:r>
            <a:r>
              <a:rPr kumimoji="0" lang="en-US" altLang="ja-JP" sz="1200" kern="0">
                <a:solidFill>
                  <a:srgbClr val="2E2E38"/>
                </a:solidFill>
                <a:latin typeface="Meiryo UI"/>
                <a:ea typeface="Meiryo UI"/>
              </a:rPr>
              <a:t>2</a:t>
            </a:r>
            <a:r>
              <a:rPr kumimoji="0" lang="ja-JP" altLang="en-US" sz="1200" kern="0">
                <a:solidFill>
                  <a:srgbClr val="2E2E38"/>
                </a:solidFill>
                <a:latin typeface="Meiryo UI"/>
                <a:ea typeface="Meiryo UI"/>
              </a:rPr>
              <a:t>次産業に、</a:t>
            </a:r>
            <a:r>
              <a:rPr kumimoji="0" lang="en-US" altLang="ja-JP" sz="1200" kern="0">
                <a:solidFill>
                  <a:srgbClr val="2E2E38"/>
                </a:solidFill>
                <a:latin typeface="Meiryo UI"/>
                <a:ea typeface="Meiryo UI"/>
              </a:rPr>
              <a:t>74</a:t>
            </a:r>
            <a:r>
              <a:rPr kumimoji="0" lang="ja-JP" altLang="en-US" sz="1200" kern="0">
                <a:solidFill>
                  <a:srgbClr val="2E2E38"/>
                </a:solidFill>
                <a:latin typeface="Meiryo UI"/>
                <a:ea typeface="Meiryo UI"/>
              </a:rPr>
              <a:t>％が第</a:t>
            </a:r>
            <a:r>
              <a:rPr kumimoji="0" lang="en-US" altLang="ja-JP" sz="1200" kern="0">
                <a:solidFill>
                  <a:srgbClr val="2E2E38"/>
                </a:solidFill>
                <a:latin typeface="Meiryo UI"/>
                <a:ea typeface="Meiryo UI"/>
              </a:rPr>
              <a:t>3</a:t>
            </a:r>
            <a:r>
              <a:rPr kumimoji="0" lang="ja-JP" altLang="en-US" sz="1200" kern="0">
                <a:solidFill>
                  <a:srgbClr val="2E2E38"/>
                </a:solidFill>
                <a:latin typeface="Meiryo UI"/>
                <a:ea typeface="Meiryo UI"/>
              </a:rPr>
              <a:t>次産業に従事しており、第</a:t>
            </a:r>
            <a:r>
              <a:rPr kumimoji="0" lang="en-US" altLang="ja-JP" sz="1200" kern="0">
                <a:solidFill>
                  <a:srgbClr val="2E2E38"/>
                </a:solidFill>
                <a:latin typeface="Meiryo UI"/>
                <a:ea typeface="Meiryo UI"/>
              </a:rPr>
              <a:t>3</a:t>
            </a:r>
            <a:r>
              <a:rPr kumimoji="0" lang="ja-JP" altLang="en-US" sz="1200" kern="0">
                <a:solidFill>
                  <a:srgbClr val="2E2E38"/>
                </a:solidFill>
                <a:latin typeface="Meiryo UI"/>
                <a:ea typeface="Meiryo UI"/>
              </a:rPr>
              <a:t>次産業に従事する人の割合が増加傾向にある。</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令和</a:t>
            </a:r>
            <a:r>
              <a:rPr kumimoji="0" lang="en-US" altLang="ja-JP" sz="1200" kern="0">
                <a:solidFill>
                  <a:srgbClr val="2E2E38"/>
                </a:solidFill>
                <a:latin typeface="Meiryo UI"/>
                <a:ea typeface="Meiryo UI"/>
              </a:rPr>
              <a:t>4</a:t>
            </a:r>
            <a:r>
              <a:rPr kumimoji="0" lang="ja-JP" altLang="en-US" sz="1200" kern="0">
                <a:solidFill>
                  <a:srgbClr val="2E2E38"/>
                </a:solidFill>
                <a:latin typeface="Meiryo UI"/>
                <a:ea typeface="Meiryo UI"/>
              </a:rPr>
              <a:t>年度の調査結果によると、全国レベルでは、医療</a:t>
            </a:r>
            <a:r>
              <a:rPr kumimoji="0" lang="en-US" altLang="ja-JP" sz="1200" kern="0">
                <a:solidFill>
                  <a:srgbClr val="2E2E38"/>
                </a:solidFill>
                <a:latin typeface="Meiryo UI"/>
                <a:ea typeface="Meiryo UI"/>
              </a:rPr>
              <a:t>,</a:t>
            </a:r>
            <a:r>
              <a:rPr kumimoji="0" lang="ja-JP" altLang="en-US" sz="1200" kern="0">
                <a:solidFill>
                  <a:srgbClr val="2E2E38"/>
                </a:solidFill>
                <a:latin typeface="Meiryo UI"/>
                <a:ea typeface="Meiryo UI"/>
              </a:rPr>
              <a:t>福祉や情報通信業は増加したが、卸売業</a:t>
            </a:r>
            <a:r>
              <a:rPr kumimoji="0" lang="en-US" altLang="ja-JP" sz="1200" kern="0">
                <a:solidFill>
                  <a:srgbClr val="2E2E38"/>
                </a:solidFill>
                <a:latin typeface="Meiryo UI"/>
                <a:ea typeface="Meiryo UI"/>
              </a:rPr>
              <a:t>,</a:t>
            </a:r>
            <a:r>
              <a:rPr kumimoji="0" lang="ja-JP" altLang="en-US" sz="1200" kern="0">
                <a:solidFill>
                  <a:srgbClr val="2E2E38"/>
                </a:solidFill>
                <a:latin typeface="Meiryo UI"/>
                <a:ea typeface="Meiryo UI"/>
              </a:rPr>
              <a:t>小売業の従業者数は減少した。</a:t>
            </a:r>
            <a:endParaRPr kumimoji="0" lang="en-US" altLang="ja-JP" sz="1200" kern="0">
              <a:solidFill>
                <a:srgbClr val="2E2E38"/>
              </a:solidFill>
              <a:latin typeface="Meiryo UI"/>
              <a:ea typeface="Meiryo UI"/>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b="1" i="0" u="sng" strike="noStrike" kern="0" cap="none" spc="0" normalizeH="0" baseline="0" noProof="0">
                <a:ln>
                  <a:noFill/>
                </a:ln>
                <a:solidFill>
                  <a:srgbClr val="0070C0"/>
                </a:solidFill>
                <a:effectLst/>
                <a:uLnTx/>
                <a:uFillTx/>
                <a:latin typeface="Meiryo UI"/>
                <a:ea typeface="Meiryo UI"/>
                <a:cs typeface="+mn-cs"/>
                <a:hlinkClick r:id="rId3"/>
              </a:rPr>
              <a:t>労働力調査</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7" name="矢印: 五方向 6">
            <a:extLst>
              <a:ext uri="{FF2B5EF4-FFF2-40B4-BE49-F238E27FC236}">
                <a16:creationId xmlns:a16="http://schemas.microsoft.com/office/drawing/2014/main" id="{785C8E5E-9702-D597-977A-F01B9097964B}"/>
              </a:ext>
            </a:extLst>
          </p:cNvPr>
          <p:cNvSpPr/>
          <p:nvPr/>
        </p:nvSpPr>
        <p:spPr>
          <a:xfrm>
            <a:off x="7550069"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8" name="矢印: 五方向 7">
            <a:extLst>
              <a:ext uri="{FF2B5EF4-FFF2-40B4-BE49-F238E27FC236}">
                <a16:creationId xmlns:a16="http://schemas.microsoft.com/office/drawing/2014/main" id="{16735212-6C28-EC8A-5CD4-DEC1D5BAB761}"/>
              </a:ext>
            </a:extLst>
          </p:cNvPr>
          <p:cNvSpPr/>
          <p:nvPr/>
        </p:nvSpPr>
        <p:spPr>
          <a:xfrm>
            <a:off x="8614933" y="49470"/>
            <a:ext cx="1023967" cy="218634"/>
          </a:xfrm>
          <a:prstGeom prst="homePlate">
            <a:avLst/>
          </a:prstGeom>
          <a:solidFill>
            <a:schemeClr val="bg1">
              <a:lumMod val="75000"/>
            </a:schemeClr>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振り返り結果を</a:t>
            </a:r>
            <a:br>
              <a:rPr kumimoji="0" lang="en-US" altLang="ja-JP"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b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踏まえた改善</a:t>
            </a:r>
          </a:p>
        </p:txBody>
      </p:sp>
      <p:sp>
        <p:nvSpPr>
          <p:cNvPr id="3" name="正方形/長方形 2">
            <a:extLst>
              <a:ext uri="{FF2B5EF4-FFF2-40B4-BE49-F238E27FC236}">
                <a16:creationId xmlns:a16="http://schemas.microsoft.com/office/drawing/2014/main" id="{AFAB46B8-2D72-1C92-DE7C-8A9D01AFBE7F}"/>
              </a:ext>
            </a:extLst>
          </p:cNvPr>
          <p:cNvSpPr/>
          <p:nvPr/>
        </p:nvSpPr>
        <p:spPr>
          <a:xfrm>
            <a:off x="9674150" y="49470"/>
            <a:ext cx="923544" cy="218634"/>
          </a:xfrm>
          <a:prstGeom prst="rect">
            <a:avLst/>
          </a:prstGeom>
          <a:solidFill>
            <a:schemeClr val="accent4"/>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再就職・転職</a:t>
            </a:r>
          </a:p>
        </p:txBody>
      </p:sp>
    </p:spTree>
    <p:extLst>
      <p:ext uri="{BB962C8B-B14F-4D97-AF65-F5344CB8AC3E}">
        <p14:creationId xmlns:p14="http://schemas.microsoft.com/office/powerpoint/2010/main" val="311896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4">
            <a:extLst>
              <a:ext uri="{FF2B5EF4-FFF2-40B4-BE49-F238E27FC236}">
                <a16:creationId xmlns:a16="http://schemas.microsoft.com/office/drawing/2014/main" id="{18342197-0D4A-8723-A339-36CF61C63527}"/>
              </a:ext>
            </a:extLst>
          </p:cNvPr>
          <p:cNvSpPr/>
          <p:nvPr/>
        </p:nvSpPr>
        <p:spPr>
          <a:xfrm>
            <a:off x="5562598" y="1937487"/>
            <a:ext cx="4572000" cy="4844495"/>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職業</a:t>
            </a: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別の就業者数の推移を分析することで、スキルセット別にみた地域の就業者数の増減を把握する。</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コロナ禍以降、運送・機械運転従業者の数が増加傾向にある。</a:t>
            </a:r>
            <a:endParaRPr kumimoji="0" lang="ja-JP" altLang="en-US" sz="1200" b="0" i="0" u="none" strike="noStrike" kern="0" cap="none" spc="0" normalizeH="0" baseline="0" noProof="0" dirty="0">
              <a:ln>
                <a:noFill/>
              </a:ln>
              <a:solidFill>
                <a:srgbClr val="000000"/>
              </a:solidFill>
              <a:effectLst/>
              <a:uLnTx/>
              <a:uFillTx/>
              <a:latin typeface="Meiryo UI"/>
              <a:ea typeface="Meiryo UI"/>
              <a:cs typeface="+mn-cs"/>
            </a:endParaRPr>
          </a:p>
        </p:txBody>
      </p:sp>
      <p:pic>
        <p:nvPicPr>
          <p:cNvPr id="8" name="図 7">
            <a:extLst>
              <a:ext uri="{FF2B5EF4-FFF2-40B4-BE49-F238E27FC236}">
                <a16:creationId xmlns:a16="http://schemas.microsoft.com/office/drawing/2014/main" id="{8B526713-187B-6AC5-90B5-F5C0E671E6A6}"/>
              </a:ext>
            </a:extLst>
          </p:cNvPr>
          <p:cNvPicPr>
            <a:picLocks noChangeAspect="1"/>
          </p:cNvPicPr>
          <p:nvPr/>
        </p:nvPicPr>
        <p:blipFill>
          <a:blip r:embed="rId2"/>
          <a:stretch>
            <a:fillRect/>
          </a:stretch>
        </p:blipFill>
        <p:spPr>
          <a:xfrm>
            <a:off x="558800" y="3209019"/>
            <a:ext cx="4572000" cy="2301431"/>
          </a:xfrm>
          <a:prstGeom prst="rect">
            <a:avLst/>
          </a:prstGeom>
          <a:ln>
            <a:solidFill>
              <a:schemeClr val="bg1">
                <a:lumMod val="50000"/>
              </a:schemeClr>
            </a:solidFill>
          </a:ln>
        </p:spPr>
      </p:pic>
      <p:sp>
        <p:nvSpPr>
          <p:cNvPr id="5" name="スライド番号プレースホルダー 4"/>
          <p:cNvSpPr>
            <a:spLocks noGrp="1"/>
          </p:cNvSpPr>
          <p:nvPr>
            <p:ph type="sldNum" sz="quarter" idx="12"/>
          </p:nvPr>
        </p:nvSpPr>
        <p:spPr/>
        <p:txBody>
          <a:bodyPr/>
          <a:lstStyle/>
          <a:p>
            <a:fld id="{1123D02A-6F86-4A6C-A0C0-E1D6F59CE4A4}" type="slidenum">
              <a:rPr lang="ja-JP" altLang="en-US"/>
              <a:pPr/>
              <a:t>6</a:t>
            </a:fld>
            <a:endParaRPr lang="ja-JP" altLang="en-US"/>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2291012"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就職状況の把握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職業別の就業者数の推移から、特定職業における就業者数の増減を把握します。</a:t>
            </a: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b="1" i="0" u="sng" strike="noStrike" kern="0" cap="none" spc="0" normalizeH="0" baseline="0" noProof="0">
                <a:ln>
                  <a:noFill/>
                </a:ln>
                <a:solidFill>
                  <a:srgbClr val="0070C0"/>
                </a:solidFill>
                <a:effectLst/>
                <a:uLnTx/>
                <a:uFillTx/>
                <a:latin typeface="Meiryo UI"/>
                <a:ea typeface="Meiryo UI"/>
                <a:cs typeface="+mn-cs"/>
                <a:hlinkClick r:id="rId3"/>
              </a:rPr>
              <a:t>労働力調査</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7" name="矢印: 五方向 6">
            <a:extLst>
              <a:ext uri="{FF2B5EF4-FFF2-40B4-BE49-F238E27FC236}">
                <a16:creationId xmlns:a16="http://schemas.microsoft.com/office/drawing/2014/main" id="{1F7255C1-DA05-4D34-9669-497D03E7B85C}"/>
              </a:ext>
            </a:extLst>
          </p:cNvPr>
          <p:cNvSpPr/>
          <p:nvPr/>
        </p:nvSpPr>
        <p:spPr>
          <a:xfrm>
            <a:off x="7550069"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9" name="矢印: 五方向 8">
            <a:extLst>
              <a:ext uri="{FF2B5EF4-FFF2-40B4-BE49-F238E27FC236}">
                <a16:creationId xmlns:a16="http://schemas.microsoft.com/office/drawing/2014/main" id="{94A83FD8-DBB6-3820-98BC-2699D3316021}"/>
              </a:ext>
            </a:extLst>
          </p:cNvPr>
          <p:cNvSpPr/>
          <p:nvPr/>
        </p:nvSpPr>
        <p:spPr>
          <a:xfrm>
            <a:off x="8614933" y="49470"/>
            <a:ext cx="1023967" cy="218634"/>
          </a:xfrm>
          <a:prstGeom prst="homePlate">
            <a:avLst/>
          </a:prstGeom>
          <a:solidFill>
            <a:schemeClr val="bg1">
              <a:lumMod val="75000"/>
            </a:schemeClr>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振り返り結果を</a:t>
            </a:r>
            <a:br>
              <a:rPr kumimoji="0" lang="en-US" altLang="ja-JP"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b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踏まえた改善</a:t>
            </a:r>
          </a:p>
        </p:txBody>
      </p:sp>
      <p:sp>
        <p:nvSpPr>
          <p:cNvPr id="10" name="正方形/長方形 9">
            <a:extLst>
              <a:ext uri="{FF2B5EF4-FFF2-40B4-BE49-F238E27FC236}">
                <a16:creationId xmlns:a16="http://schemas.microsoft.com/office/drawing/2014/main" id="{73093AE5-8A7E-317B-A0B1-39385948A04D}"/>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再就職・転職</a:t>
            </a:r>
          </a:p>
        </p:txBody>
      </p:sp>
    </p:spTree>
    <p:extLst>
      <p:ext uri="{BB962C8B-B14F-4D97-AF65-F5344CB8AC3E}">
        <p14:creationId xmlns:p14="http://schemas.microsoft.com/office/powerpoint/2010/main" val="197934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792FF44-640A-5D9A-EC6A-F867DF6F66C8}"/>
              </a:ext>
            </a:extLst>
          </p:cNvPr>
          <p:cNvPicPr>
            <a:picLocks noChangeAspect="1"/>
          </p:cNvPicPr>
          <p:nvPr/>
        </p:nvPicPr>
        <p:blipFill>
          <a:blip r:embed="rId2"/>
          <a:stretch>
            <a:fillRect/>
          </a:stretch>
        </p:blipFill>
        <p:spPr>
          <a:xfrm>
            <a:off x="766618" y="2257664"/>
            <a:ext cx="4156364" cy="2160245"/>
          </a:xfrm>
          <a:prstGeom prst="rect">
            <a:avLst/>
          </a:prstGeom>
          <a:ln>
            <a:solidFill>
              <a:schemeClr val="bg1">
                <a:lumMod val="50000"/>
              </a:schemeClr>
            </a:solidFill>
          </a:ln>
        </p:spPr>
      </p:pic>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7</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3788217"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企業の財務的健全性の把握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倒産件数の推移から、資金繰りに行き詰っている企業の増減を把握します。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7"/>
            <a:ext cx="4572000" cy="4844495"/>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a:ln>
                  <a:noFill/>
                </a:ln>
                <a:solidFill>
                  <a:srgbClr val="000000"/>
                </a:solidFill>
                <a:effectLst/>
                <a:uLnTx/>
                <a:uFillTx/>
                <a:latin typeface="Meiryo UI"/>
                <a:ea typeface="Meiryo UI"/>
                <a:cs typeface="+mn-cs"/>
              </a:rPr>
              <a:t>倒産件数の推移を分析することで、地域において資金繰りに行き詰まりを抱える企業の増減を把握する。</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コロナ禍に抑制されていた倒産件数が再度増え始めている。</a:t>
            </a: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b="1" i="0" u="sng" strike="noStrike" kern="0" cap="none" spc="0" normalizeH="0" baseline="0" noProof="0">
                <a:ln>
                  <a:noFill/>
                </a:ln>
                <a:solidFill>
                  <a:srgbClr val="0070C0"/>
                </a:solidFill>
                <a:effectLst/>
                <a:uLnTx/>
                <a:uFillTx/>
                <a:latin typeface="Meiryo UI"/>
                <a:ea typeface="Meiryo UI"/>
                <a:cs typeface="+mn-cs"/>
                <a:hlinkClick r:id="rId3"/>
              </a:rPr>
              <a:t>全国企業倒産状況</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D12729B6-ED79-0E39-08EF-1E6B55DEC1DB}"/>
              </a:ext>
            </a:extLst>
          </p:cNvPr>
          <p:cNvPicPr>
            <a:picLocks noChangeAspect="1"/>
          </p:cNvPicPr>
          <p:nvPr/>
        </p:nvPicPr>
        <p:blipFill>
          <a:blip r:embed="rId4"/>
          <a:stretch>
            <a:fillRect/>
          </a:stretch>
        </p:blipFill>
        <p:spPr>
          <a:xfrm>
            <a:off x="766618" y="4730908"/>
            <a:ext cx="4156364" cy="2051075"/>
          </a:xfrm>
          <a:prstGeom prst="rect">
            <a:avLst/>
          </a:prstGeom>
          <a:ln>
            <a:solidFill>
              <a:schemeClr val="bg1">
                <a:lumMod val="50000"/>
              </a:schemeClr>
            </a:solidFill>
          </a:ln>
        </p:spPr>
      </p:pic>
      <p:sp>
        <p:nvSpPr>
          <p:cNvPr id="7" name="矢印: 五方向 6">
            <a:extLst>
              <a:ext uri="{FF2B5EF4-FFF2-40B4-BE49-F238E27FC236}">
                <a16:creationId xmlns:a16="http://schemas.microsoft.com/office/drawing/2014/main" id="{BEFFCF2B-0043-3D0D-EBD9-327153A711F0}"/>
              </a:ext>
            </a:extLst>
          </p:cNvPr>
          <p:cNvSpPr/>
          <p:nvPr/>
        </p:nvSpPr>
        <p:spPr>
          <a:xfrm>
            <a:off x="7550069"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8" name="矢印: 五方向 7">
            <a:extLst>
              <a:ext uri="{FF2B5EF4-FFF2-40B4-BE49-F238E27FC236}">
                <a16:creationId xmlns:a16="http://schemas.microsoft.com/office/drawing/2014/main" id="{3404F993-0B89-85F7-B945-A10839DFC589}"/>
              </a:ext>
            </a:extLst>
          </p:cNvPr>
          <p:cNvSpPr/>
          <p:nvPr/>
        </p:nvSpPr>
        <p:spPr>
          <a:xfrm>
            <a:off x="8614933" y="49470"/>
            <a:ext cx="1023967" cy="218634"/>
          </a:xfrm>
          <a:prstGeom prst="homePlate">
            <a:avLst/>
          </a:prstGeom>
          <a:solidFill>
            <a:schemeClr val="bg1">
              <a:lumMod val="75000"/>
            </a:schemeClr>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振り返り結果を</a:t>
            </a:r>
            <a:br>
              <a:rPr kumimoji="0" lang="en-US" altLang="ja-JP"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b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踏まえた改善</a:t>
            </a:r>
          </a:p>
        </p:txBody>
      </p:sp>
      <p:sp>
        <p:nvSpPr>
          <p:cNvPr id="10" name="正方形/長方形 9">
            <a:extLst>
              <a:ext uri="{FF2B5EF4-FFF2-40B4-BE49-F238E27FC236}">
                <a16:creationId xmlns:a16="http://schemas.microsoft.com/office/drawing/2014/main" id="{132EE82E-6A58-CC44-B255-283EF1BB3782}"/>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資金繰り</a:t>
            </a:r>
          </a:p>
        </p:txBody>
      </p:sp>
      <p:sp>
        <p:nvSpPr>
          <p:cNvPr id="3" name="テキスト ボックス 2">
            <a:extLst>
              <a:ext uri="{FF2B5EF4-FFF2-40B4-BE49-F238E27FC236}">
                <a16:creationId xmlns:a16="http://schemas.microsoft.com/office/drawing/2014/main" id="{603C01DE-8953-6D7C-25F1-025F56B1D18A}"/>
              </a:ext>
            </a:extLst>
          </p:cNvPr>
          <p:cNvSpPr txBox="1"/>
          <p:nvPr/>
        </p:nvSpPr>
        <p:spPr>
          <a:xfrm>
            <a:off x="742950" y="2333625"/>
            <a:ext cx="377026" cy="169277"/>
          </a:xfrm>
          <a:prstGeom prst="rect">
            <a:avLst/>
          </a:prstGeom>
          <a:noFill/>
        </p:spPr>
        <p:txBody>
          <a:bodyPr wrap="none" rtlCol="0">
            <a:spAutoFit/>
          </a:bodyPr>
          <a:lstStyle/>
          <a:p>
            <a:r>
              <a:rPr kumimoji="1" lang="ja-JP" altLang="en-US" sz="500" dirty="0">
                <a:latin typeface="Meiryo UI" panose="020B0604030504040204" pitchFamily="50" charset="-128"/>
                <a:ea typeface="Meiryo UI" panose="020B0604030504040204" pitchFamily="50" charset="-128"/>
                <a:cs typeface="Meiryo UI" panose="020B0604030504040204" pitchFamily="50" charset="-128"/>
              </a:rPr>
              <a:t>（件）</a:t>
            </a:r>
          </a:p>
        </p:txBody>
      </p:sp>
    </p:spTree>
    <p:extLst>
      <p:ext uri="{BB962C8B-B14F-4D97-AF65-F5344CB8AC3E}">
        <p14:creationId xmlns:p14="http://schemas.microsoft.com/office/powerpoint/2010/main" val="167232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8</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599336"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企業の財務的健全性、業績の把握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損益計算書に記載される売上高、売上総利益、営業利益、付加価値額の推移から、特定産業における財務的健全性や業績の動向を把握します。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売上高の推移を分析することで、特定産業の稼ぐ力の変化を把握する。</a:t>
            </a:r>
            <a:endParaRPr kumimoji="0" lang="en-US" altLang="ja-JP" sz="1600" b="1" kern="0" dirty="0">
              <a:latin typeface="Meiryo UI"/>
              <a:ea typeface="Meiryo UI"/>
            </a:endParaRPr>
          </a:p>
          <a:p>
            <a:pPr marL="285750" indent="-285750" fontAlgn="auto">
              <a:spcBef>
                <a:spcPts val="0"/>
              </a:spcBef>
              <a:spcAft>
                <a:spcPts val="600"/>
              </a:spcAft>
              <a:buFont typeface="Arial" panose="020B0604020202020204" pitchFamily="34" charset="0"/>
              <a:buChar char="•"/>
              <a:defRPr/>
            </a:pPr>
            <a:r>
              <a:rPr kumimoji="0" lang="ja-JP" altLang="en-US" sz="1600" b="1" kern="0" dirty="0">
                <a:latin typeface="Meiryo UI"/>
                <a:ea typeface="Meiryo UI"/>
              </a:rPr>
              <a:t>売上総利益の推移も併せて分析することで、特定産業における原価上昇の影響度合いの変化を把握する。</a:t>
            </a:r>
            <a:endParaRPr kumimoji="0" lang="en-US" altLang="ja-JP" sz="1600" b="1" kern="0" dirty="0">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営業利益の推移を分析することで、特定産業における収益性の変化を把握する。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付加価値額の推移を分析することで、特定産業に属する企業がもたらす経済価値の増減を把握する。</a:t>
            </a:r>
            <a:endParaRPr kumimoji="0" lang="en-US" altLang="ja-JP" sz="1600" b="1" i="0" u="none" strike="noStrike" kern="0" cap="none" spc="0" normalizeH="0" baseline="0" noProof="0" dirty="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コロナを経て営業利益がマイナスに転じており、本業で稼ぐことができていない企業が発生している</a:t>
            </a:r>
            <a:r>
              <a:rPr kumimoji="0" lang="ja-JP" altLang="en-US" sz="1200" kern="0" dirty="0">
                <a:latin typeface="Meiryo UI"/>
                <a:ea typeface="Meiryo UI"/>
              </a:rPr>
              <a:t>。</a:t>
            </a:r>
            <a:endParaRPr kumimoji="0" lang="ja-JP" altLang="en-US" sz="1200" b="0" i="0" u="none" strike="noStrike" kern="0" cap="none" spc="0" normalizeH="0" baseline="0" noProof="0" dirty="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894740"/>
            <a:ext cx="8591548" cy="1072691"/>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dirty="0">
                <a:solidFill>
                  <a:srgbClr val="2E2E38"/>
                </a:solidFill>
                <a:latin typeface="Meiryo UI"/>
                <a:ea typeface="Meiryo UI"/>
              </a:rPr>
              <a:t>売上高：営業収入・営業収益　で算出</a:t>
            </a:r>
            <a:endParaRPr kumimoji="0" lang="en-US" altLang="ja-JP" sz="1200" kern="0" dirty="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dirty="0">
                <a:solidFill>
                  <a:srgbClr val="2E2E38"/>
                </a:solidFill>
                <a:latin typeface="Meiryo UI"/>
                <a:ea typeface="Meiryo UI"/>
              </a:rPr>
              <a:t>売上総利益：売上高 </a:t>
            </a:r>
            <a:r>
              <a:rPr kumimoji="0" lang="en-US" altLang="ja-JP" sz="1200" kern="0" dirty="0">
                <a:solidFill>
                  <a:srgbClr val="2E2E38"/>
                </a:solidFill>
                <a:latin typeface="Meiryo UI"/>
                <a:ea typeface="Meiryo UI"/>
              </a:rPr>
              <a:t>– </a:t>
            </a:r>
            <a:r>
              <a:rPr kumimoji="0" lang="ja-JP" altLang="en-US" sz="1200" kern="0" dirty="0">
                <a:solidFill>
                  <a:srgbClr val="2E2E38"/>
                </a:solidFill>
                <a:latin typeface="Meiryo UI"/>
                <a:ea typeface="Meiryo UI"/>
              </a:rPr>
              <a:t>売上原価　で算出</a:t>
            </a:r>
            <a:endParaRPr kumimoji="0" lang="en-US" altLang="ja-JP" sz="1200" kern="0" dirty="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dirty="0">
                <a:solidFill>
                  <a:srgbClr val="2E2E38"/>
                </a:solidFill>
                <a:latin typeface="Meiryo UI"/>
                <a:ea typeface="Meiryo UI"/>
              </a:rPr>
              <a:t>営業利益：売上高 </a:t>
            </a:r>
            <a:r>
              <a:rPr kumimoji="0" lang="en-US" altLang="ja-JP" sz="1200" kern="0" dirty="0">
                <a:solidFill>
                  <a:srgbClr val="2E2E38"/>
                </a:solidFill>
                <a:latin typeface="Meiryo UI"/>
                <a:ea typeface="Meiryo UI"/>
              </a:rPr>
              <a:t>– </a:t>
            </a:r>
            <a:r>
              <a:rPr kumimoji="0" lang="ja-JP" altLang="en-US" sz="1200" kern="0" dirty="0">
                <a:solidFill>
                  <a:srgbClr val="2E2E38"/>
                </a:solidFill>
                <a:latin typeface="Meiryo UI"/>
                <a:ea typeface="Meiryo UI"/>
              </a:rPr>
              <a:t>売上原価 </a:t>
            </a:r>
            <a:r>
              <a:rPr kumimoji="0" lang="en-US" altLang="ja-JP" sz="1200" kern="0" dirty="0">
                <a:solidFill>
                  <a:srgbClr val="2E2E38"/>
                </a:solidFill>
                <a:latin typeface="Meiryo UI"/>
                <a:ea typeface="Meiryo UI"/>
              </a:rPr>
              <a:t>– </a:t>
            </a:r>
            <a:r>
              <a:rPr kumimoji="0" lang="ja-JP" altLang="en-US" sz="1200" kern="0" dirty="0">
                <a:solidFill>
                  <a:srgbClr val="2E2E38"/>
                </a:solidFill>
                <a:latin typeface="Meiryo UI"/>
                <a:ea typeface="Meiryo UI"/>
              </a:rPr>
              <a:t>販売費および一般管理費　で算出</a:t>
            </a:r>
            <a:endParaRPr kumimoji="0" lang="en-US" altLang="ja-JP" sz="1200" kern="0" dirty="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dirty="0">
                <a:solidFill>
                  <a:srgbClr val="2E2E38"/>
                </a:solidFill>
                <a:latin typeface="Meiryo UI"/>
                <a:ea typeface="Meiryo UI"/>
              </a:rPr>
              <a:t>付加価値額：営業利益＋減価償却費＋給与総額＋福利厚生費＋動産・不動産賃借料＋租税公課　で算出 </a:t>
            </a:r>
            <a:endParaRPr kumimoji="0" lang="en-US" altLang="ja-JP" sz="1200" kern="0" dirty="0">
              <a:solidFill>
                <a:srgbClr val="2E2E38"/>
              </a:solidFill>
              <a:latin typeface="Meiryo UI"/>
              <a:ea typeface="Meiryo UI"/>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894740"/>
            <a:ext cx="877066" cy="1072691"/>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b="1" i="0" u="sng" strike="noStrike" kern="0" cap="none" spc="0" normalizeH="0" baseline="0" noProof="0">
                <a:ln>
                  <a:noFill/>
                </a:ln>
                <a:solidFill>
                  <a:srgbClr val="0070C0"/>
                </a:solidFill>
                <a:effectLst/>
                <a:uLnTx/>
                <a:uFillTx/>
                <a:latin typeface="Meiryo UI"/>
                <a:ea typeface="Meiryo UI"/>
                <a:cs typeface="+mn-cs"/>
                <a:hlinkClick r:id="rId2"/>
              </a:rPr>
              <a:t>企業活動基本調査</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8" name="矢印: 五方向 7">
            <a:extLst>
              <a:ext uri="{FF2B5EF4-FFF2-40B4-BE49-F238E27FC236}">
                <a16:creationId xmlns:a16="http://schemas.microsoft.com/office/drawing/2014/main" id="{75D5AC9A-DACB-0349-1052-14793AAC268B}"/>
              </a:ext>
            </a:extLst>
          </p:cNvPr>
          <p:cNvSpPr/>
          <p:nvPr/>
        </p:nvSpPr>
        <p:spPr>
          <a:xfrm>
            <a:off x="7550069"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10" name="矢印: 五方向 9">
            <a:extLst>
              <a:ext uri="{FF2B5EF4-FFF2-40B4-BE49-F238E27FC236}">
                <a16:creationId xmlns:a16="http://schemas.microsoft.com/office/drawing/2014/main" id="{AE298593-6251-F282-E844-8A894368BF1C}"/>
              </a:ext>
            </a:extLst>
          </p:cNvPr>
          <p:cNvSpPr/>
          <p:nvPr/>
        </p:nvSpPr>
        <p:spPr>
          <a:xfrm>
            <a:off x="8614933" y="49470"/>
            <a:ext cx="1023967" cy="218634"/>
          </a:xfrm>
          <a:prstGeom prst="homePlate">
            <a:avLst/>
          </a:prstGeom>
          <a:solidFill>
            <a:schemeClr val="bg1">
              <a:lumMod val="75000"/>
            </a:schemeClr>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振り返り結果を</a:t>
            </a:r>
            <a:br>
              <a:rPr kumimoji="0" lang="en-US" altLang="ja-JP"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b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踏まえた改善</a:t>
            </a:r>
          </a:p>
        </p:txBody>
      </p:sp>
      <p:sp>
        <p:nvSpPr>
          <p:cNvPr id="11" name="正方形/長方形 10">
            <a:extLst>
              <a:ext uri="{FF2B5EF4-FFF2-40B4-BE49-F238E27FC236}">
                <a16:creationId xmlns:a16="http://schemas.microsoft.com/office/drawing/2014/main" id="{94A735ED-2E5C-778A-02C0-5EB4E496B639}"/>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資金繰り</a:t>
            </a:r>
          </a:p>
        </p:txBody>
      </p:sp>
      <p:sp>
        <p:nvSpPr>
          <p:cNvPr id="24" name="正方形/長方形 23">
            <a:extLst>
              <a:ext uri="{FF2B5EF4-FFF2-40B4-BE49-F238E27FC236}">
                <a16:creationId xmlns:a16="http://schemas.microsoft.com/office/drawing/2014/main" id="{33DF7E85-0644-75E5-3BE0-1D19FEE8BD22}"/>
              </a:ext>
            </a:extLst>
          </p:cNvPr>
          <p:cNvSpPr/>
          <p:nvPr/>
        </p:nvSpPr>
        <p:spPr>
          <a:xfrm>
            <a:off x="9674150" y="308298"/>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業態転換</a:t>
            </a:r>
          </a:p>
        </p:txBody>
      </p:sp>
      <p:pic>
        <p:nvPicPr>
          <p:cNvPr id="28" name="図 27">
            <a:extLst>
              <a:ext uri="{FF2B5EF4-FFF2-40B4-BE49-F238E27FC236}">
                <a16:creationId xmlns:a16="http://schemas.microsoft.com/office/drawing/2014/main" id="{356A760B-A03D-FF72-B09F-46CB93C7657E}"/>
              </a:ext>
            </a:extLst>
          </p:cNvPr>
          <p:cNvPicPr>
            <a:picLocks noChangeAspect="1"/>
          </p:cNvPicPr>
          <p:nvPr/>
        </p:nvPicPr>
        <p:blipFill>
          <a:blip r:embed="rId3"/>
          <a:stretch>
            <a:fillRect/>
          </a:stretch>
        </p:blipFill>
        <p:spPr>
          <a:xfrm>
            <a:off x="558800" y="2582663"/>
            <a:ext cx="4572000" cy="2383019"/>
          </a:xfrm>
          <a:prstGeom prst="rect">
            <a:avLst/>
          </a:prstGeom>
        </p:spPr>
      </p:pic>
    </p:spTree>
    <p:extLst>
      <p:ext uri="{BB962C8B-B14F-4D97-AF65-F5344CB8AC3E}">
        <p14:creationId xmlns:p14="http://schemas.microsoft.com/office/powerpoint/2010/main" val="141092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9</a:t>
            </a:fld>
            <a:endParaRPr lang="ja-JP" altLang="en-US">
              <a:solidFill>
                <a:prstClr val="black"/>
              </a:solidFill>
            </a:endParaRPr>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4599336" cy="457818"/>
          </a:xfrm>
          <a:prstGeom prst="rect">
            <a:avLst/>
          </a:prstGeom>
          <a:noFill/>
        </p:spPr>
        <p:txBody>
          <a:bodyPr wrap="none" rtlCol="0">
            <a:spAutoFit/>
          </a:bodyPr>
          <a:lstStyle/>
          <a:p>
            <a:pPr defTabSz="987095" fontAlgn="auto">
              <a:spcBef>
                <a:spcPts val="0"/>
              </a:spcBef>
              <a:spcAft>
                <a:spcPts val="0"/>
              </a:spcAft>
            </a:pPr>
            <a:r>
              <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企業の財務的健全性、業績の把握</a:t>
            </a:r>
          </a:p>
        </p:txBody>
      </p:sp>
      <p:sp>
        <p:nvSpPr>
          <p:cNvPr id="2" name="Text Placeholder 7">
            <a:extLst>
              <a:ext uri="{FF2B5EF4-FFF2-40B4-BE49-F238E27FC236}">
                <a16:creationId xmlns:a16="http://schemas.microsoft.com/office/drawing/2014/main" id="{B368F19F-5E50-6C9E-CFE0-126E6B58709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貸借対照表に記載される資産や負債、純資産の推移から、特定産業における財務的健全性や業績の動向を把握します。</a:t>
            </a:r>
          </a:p>
        </p:txBody>
      </p:sp>
      <p:sp>
        <p:nvSpPr>
          <p:cNvPr id="33" name="正方形/長方形 24">
            <a:extLst>
              <a:ext uri="{FF2B5EF4-FFF2-40B4-BE49-F238E27FC236}">
                <a16:creationId xmlns:a16="http://schemas.microsoft.com/office/drawing/2014/main" id="{A9952048-166B-4CB1-4AC2-4F4B933D8532}"/>
              </a:ext>
            </a:extLst>
          </p:cNvPr>
          <p:cNvSpPr/>
          <p:nvPr/>
        </p:nvSpPr>
        <p:spPr>
          <a:xfrm>
            <a:off x="5562598" y="1937488"/>
            <a:ext cx="4572000" cy="3674674"/>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dirty="0">
                <a:latin typeface="Meiryo UI"/>
                <a:ea typeface="Meiryo UI"/>
              </a:rPr>
              <a:t>総資産に占める純資産の比率（自己資本比率）や、</a:t>
            </a:r>
            <a:r>
              <a:rPr kumimoji="0" lang="ja-JP" altLang="en-US" sz="1600" b="1" i="0" u="none" strike="noStrike" kern="0" cap="none" spc="0" normalizeH="0" baseline="0" noProof="0" dirty="0">
                <a:ln>
                  <a:noFill/>
                </a:ln>
                <a:solidFill>
                  <a:srgbClr val="000000"/>
                </a:solidFill>
                <a:effectLst/>
                <a:uLnTx/>
                <a:uFillTx/>
                <a:latin typeface="Meiryo UI"/>
                <a:ea typeface="Meiryo UI"/>
                <a:cs typeface="+mn-cs"/>
              </a:rPr>
              <a:t>純資産</a:t>
            </a:r>
            <a:r>
              <a:rPr kumimoji="0" lang="ja-JP" altLang="en-US" sz="1600" b="1" kern="0" dirty="0">
                <a:latin typeface="Meiryo UI"/>
                <a:ea typeface="Meiryo UI"/>
              </a:rPr>
              <a:t>に</a:t>
            </a:r>
            <a:r>
              <a:rPr kumimoji="0" lang="ja-JP" altLang="en-US" sz="1600" b="1" kern="0" dirty="0">
                <a:solidFill>
                  <a:schemeClr val="tx1"/>
                </a:solidFill>
                <a:latin typeface="Meiryo UI"/>
                <a:ea typeface="Meiryo UI"/>
              </a:rPr>
              <a:t>対する</a:t>
            </a:r>
            <a:r>
              <a:rPr kumimoji="0" lang="ja-JP" altLang="en-US" sz="1600" b="1" i="0" u="none" strike="noStrike" kern="0" cap="none" spc="0" normalizeH="0" baseline="0" noProof="0" dirty="0">
                <a:ln>
                  <a:noFill/>
                </a:ln>
                <a:solidFill>
                  <a:schemeClr val="tx1"/>
                </a:solidFill>
                <a:effectLst/>
                <a:uLnTx/>
                <a:uFillTx/>
                <a:latin typeface="Meiryo UI"/>
                <a:ea typeface="Meiryo UI"/>
                <a:cs typeface="+mn-cs"/>
              </a:rPr>
              <a:t>負債の比率（負債比率）</a:t>
            </a:r>
            <a:r>
              <a:rPr kumimoji="0" lang="ja-JP" altLang="en-US" sz="1600" b="1" kern="0" dirty="0">
                <a:solidFill>
                  <a:schemeClr val="tx1"/>
                </a:solidFill>
                <a:latin typeface="Meiryo UI"/>
                <a:ea typeface="Meiryo UI"/>
              </a:rPr>
              <a:t>、純資産に占める固定資産の比率（固定比率）を分析することで、特定業界における企業経営の安全性の変化を把握する。</a:t>
            </a:r>
            <a:endParaRPr kumimoji="0" lang="en-US" altLang="ja-JP" sz="1600" b="1" kern="0" dirty="0">
              <a:solidFill>
                <a:schemeClr val="tx1"/>
              </a:solidFill>
              <a:latin typeface="Meiryo UI"/>
              <a:ea typeface="Meiryo UI"/>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i="0" u="none" strike="noStrike" kern="0" cap="none" spc="0" normalizeH="0" baseline="0" noProof="0" dirty="0">
                <a:ln>
                  <a:noFill/>
                </a:ln>
                <a:solidFill>
                  <a:schemeClr val="tx1"/>
                </a:solidFill>
                <a:effectLst/>
                <a:uLnTx/>
                <a:uFillTx/>
                <a:latin typeface="Meiryo UI"/>
                <a:ea typeface="Meiryo UI"/>
                <a:cs typeface="+mn-cs"/>
              </a:rPr>
              <a:t>総資産に対する売上高（前頁記載）の比率（総資産回転率）を分析すること</a:t>
            </a:r>
            <a:r>
              <a:rPr kumimoji="0" lang="ja-JP" altLang="en-US" sz="1600" b="1" kern="0" dirty="0">
                <a:solidFill>
                  <a:schemeClr val="tx1"/>
                </a:solidFill>
                <a:latin typeface="Meiryo UI"/>
                <a:ea typeface="Meiryo UI"/>
              </a:rPr>
              <a:t>で、特定業界における企業経営の効率性を把握する。</a:t>
            </a:r>
            <a:endParaRPr kumimoji="0" lang="en-US" altLang="ja-JP" sz="1600" b="1" i="0" u="none" strike="noStrike" kern="0" cap="none" spc="0" normalizeH="0" baseline="0" noProof="0" dirty="0">
              <a:ln>
                <a:noFill/>
              </a:ln>
              <a:solidFill>
                <a:schemeClr val="tx1"/>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dirty="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dirty="0">
                <a:solidFill>
                  <a:schemeClr val="tx1"/>
                </a:solidFill>
                <a:latin typeface="Meiryo UI"/>
                <a:ea typeface="Meiryo UI"/>
              </a:rPr>
              <a:t>純資産に対する</a:t>
            </a:r>
            <a:r>
              <a:rPr kumimoji="0" lang="ja-JP" altLang="en-US" sz="1200" kern="0" dirty="0">
                <a:latin typeface="Meiryo UI"/>
                <a:ea typeface="Meiryo UI"/>
              </a:rPr>
              <a:t>負債の比率、及び、純資産に占める固定資産の比率が減少傾向にあり、分析した産業に属する企業の財務的健全性が回復している。</a:t>
            </a:r>
            <a:endParaRPr kumimoji="0" lang="ja-JP" altLang="en-US" sz="1200" b="0" i="0" u="none" strike="noStrike" kern="0" cap="none" spc="0" normalizeH="0" baseline="0" noProof="0" dirty="0">
              <a:ln>
                <a:noFill/>
              </a:ln>
              <a:solidFill>
                <a:srgbClr val="000000"/>
              </a:solidFill>
              <a:effectLst/>
              <a:uLnTx/>
              <a:uFillTx/>
              <a:latin typeface="Meiryo UI"/>
              <a:ea typeface="Meiryo UI"/>
              <a:cs typeface="+mn-cs"/>
            </a:endParaRPr>
          </a:p>
        </p:txBody>
      </p:sp>
      <p:sp>
        <p:nvSpPr>
          <p:cNvPr id="34" name="正方形/長方形 24">
            <a:extLst>
              <a:ext uri="{FF2B5EF4-FFF2-40B4-BE49-F238E27FC236}">
                <a16:creationId xmlns:a16="http://schemas.microsoft.com/office/drawing/2014/main" id="{C10C4892-0828-A586-B66C-B97EE67482FB}"/>
              </a:ext>
            </a:extLst>
          </p:cNvPr>
          <p:cNvSpPr/>
          <p:nvPr/>
        </p:nvSpPr>
        <p:spPr>
          <a:xfrm>
            <a:off x="5562598" y="1558842"/>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分析の視点</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35" name="正方形/長方形 24">
            <a:extLst>
              <a:ext uri="{FF2B5EF4-FFF2-40B4-BE49-F238E27FC236}">
                <a16:creationId xmlns:a16="http://schemas.microsoft.com/office/drawing/2014/main" id="{40BB35B3-164A-D6C3-6DB5-5D9FADC8EE54}"/>
              </a:ext>
            </a:extLst>
          </p:cNvPr>
          <p:cNvSpPr/>
          <p:nvPr/>
        </p:nvSpPr>
        <p:spPr>
          <a:xfrm>
            <a:off x="1543050" y="5732348"/>
            <a:ext cx="8591548" cy="1235083"/>
          </a:xfrm>
          <a:prstGeom prst="rect">
            <a:avLst/>
          </a:prstGeom>
          <a:noFill/>
          <a:ln w="9525" cap="flat" cmpd="sng" algn="ctr">
            <a:solidFill>
              <a:srgbClr val="000000"/>
            </a:solidFill>
            <a:prstDash val="dash"/>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総資産</a:t>
            </a:r>
            <a:r>
              <a:rPr kumimoji="0" lang="ja-JP" altLang="en-US" sz="1200" kern="0">
                <a:latin typeface="Meiryo UI"/>
                <a:ea typeface="Meiryo UI"/>
              </a:rPr>
              <a:t>に占める</a:t>
            </a:r>
            <a:r>
              <a:rPr kumimoji="0" lang="ja-JP" altLang="en-US" sz="1200" kern="0">
                <a:solidFill>
                  <a:srgbClr val="2E2E38"/>
                </a:solidFill>
                <a:latin typeface="Meiryo UI"/>
                <a:ea typeface="Meiryo UI"/>
              </a:rPr>
              <a:t>純資産の比率（純資産／総資産）は自己資本比率と呼ばれ、比率が高いほど安定性が高い</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純資産</a:t>
            </a:r>
            <a:r>
              <a:rPr kumimoji="0" lang="ja-JP" altLang="en-US" sz="1200" kern="0">
                <a:latin typeface="Meiryo UI"/>
                <a:ea typeface="Meiryo UI"/>
              </a:rPr>
              <a:t>に</a:t>
            </a:r>
            <a:r>
              <a:rPr kumimoji="0" lang="ja-JP" altLang="en-US" sz="1200" kern="0">
                <a:solidFill>
                  <a:schemeClr val="tx1"/>
                </a:solidFill>
                <a:latin typeface="Meiryo UI"/>
                <a:ea typeface="Meiryo UI"/>
              </a:rPr>
              <a:t>対する</a:t>
            </a:r>
            <a:r>
              <a:rPr kumimoji="0" lang="ja-JP" altLang="en-US" sz="1200" kern="0">
                <a:solidFill>
                  <a:srgbClr val="2E2E38"/>
                </a:solidFill>
                <a:latin typeface="Meiryo UI"/>
                <a:ea typeface="Meiryo UI"/>
              </a:rPr>
              <a:t>負債の比率（負債／純資産）は負債比率と呼ばれ、比率が低いほど安全性が高い</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純資産</a:t>
            </a:r>
            <a:r>
              <a:rPr kumimoji="0" lang="ja-JP" altLang="en-US" sz="1200" kern="0">
                <a:latin typeface="Meiryo UI"/>
                <a:ea typeface="Meiryo UI"/>
              </a:rPr>
              <a:t>に占める</a:t>
            </a:r>
            <a:r>
              <a:rPr kumimoji="0" lang="ja-JP" altLang="en-US" sz="1200" kern="0">
                <a:solidFill>
                  <a:srgbClr val="2E2E38"/>
                </a:solidFill>
                <a:latin typeface="Meiryo UI"/>
                <a:ea typeface="Meiryo UI"/>
              </a:rPr>
              <a:t>固定資産の比率（固定資産／純資産）は固定比率と呼ばれ、長期投資をどれだけ自力で賄っているかを示し、比率が低いほど安全性が高い</a:t>
            </a:r>
            <a:endParaRPr kumimoji="0" lang="en-US" altLang="ja-JP" sz="1200" kern="0">
              <a:solidFill>
                <a:srgbClr val="2E2E38"/>
              </a:solidFill>
              <a:latin typeface="Meiryo UI"/>
              <a:ea typeface="Meiryo U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kern="0">
                <a:solidFill>
                  <a:srgbClr val="2E2E38"/>
                </a:solidFill>
                <a:latin typeface="Meiryo UI"/>
                <a:ea typeface="Meiryo UI"/>
              </a:rPr>
              <a:t>総資産に</a:t>
            </a:r>
            <a:r>
              <a:rPr kumimoji="0" lang="ja-JP" altLang="en-US" sz="1200" kern="0">
                <a:solidFill>
                  <a:schemeClr val="tx1"/>
                </a:solidFill>
                <a:latin typeface="Meiryo UI"/>
                <a:ea typeface="Meiryo UI"/>
              </a:rPr>
              <a:t>対する</a:t>
            </a:r>
            <a:r>
              <a:rPr kumimoji="0" lang="ja-JP" altLang="en-US" sz="1200" kern="0">
                <a:solidFill>
                  <a:srgbClr val="2E2E38"/>
                </a:solidFill>
                <a:latin typeface="Meiryo UI"/>
                <a:ea typeface="Meiryo UI"/>
              </a:rPr>
              <a:t>売上高の比率（売上高／総資産）は総資産回転率と呼ばれ、資産活用の効率性を示し、比率が高いほど効率性が高い</a:t>
            </a:r>
            <a:endParaRPr kumimoji="0" lang="en-US" altLang="ja-JP" sz="1200" kern="0">
              <a:solidFill>
                <a:srgbClr val="2E2E38"/>
              </a:solidFill>
              <a:latin typeface="Meiryo UI"/>
              <a:ea typeface="Meiryo UI"/>
            </a:endParaRPr>
          </a:p>
        </p:txBody>
      </p:sp>
      <p:sp>
        <p:nvSpPr>
          <p:cNvPr id="36" name="正方形/長方形 24">
            <a:extLst>
              <a:ext uri="{FF2B5EF4-FFF2-40B4-BE49-F238E27FC236}">
                <a16:creationId xmlns:a16="http://schemas.microsoft.com/office/drawing/2014/main" id="{206D4A72-E087-0B74-FA53-82E49CB9108C}"/>
              </a:ext>
            </a:extLst>
          </p:cNvPr>
          <p:cNvSpPr/>
          <p:nvPr/>
        </p:nvSpPr>
        <p:spPr>
          <a:xfrm>
            <a:off x="558800" y="5732348"/>
            <a:ext cx="877066" cy="1235083"/>
          </a:xfrm>
          <a:prstGeom prst="rect">
            <a:avLst/>
          </a:prstGeom>
          <a:noFill/>
          <a:ln w="9525" cap="flat" cmpd="sng" algn="ctr">
            <a:solidFill>
              <a:srgbClr val="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基礎知識</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9" name="正方形/長方形 24">
            <a:extLst>
              <a:ext uri="{FF2B5EF4-FFF2-40B4-BE49-F238E27FC236}">
                <a16:creationId xmlns:a16="http://schemas.microsoft.com/office/drawing/2014/main" id="{B0E17360-7DD5-1BDB-9CA1-D3914599A580}"/>
              </a:ext>
            </a:extLst>
          </p:cNvPr>
          <p:cNvSpPr/>
          <p:nvPr/>
        </p:nvSpPr>
        <p:spPr>
          <a:xfrm>
            <a:off x="558800" y="1564185"/>
            <a:ext cx="4572000" cy="269012"/>
          </a:xfrm>
          <a:prstGeom prst="rect">
            <a:avLst/>
          </a:prstGeom>
          <a:solidFill>
            <a:srgbClr val="687A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データ</a:t>
            </a:r>
            <a:endParaRPr kumimoji="0" lang="en-US" altLang="ja-JP" sz="1600" b="1" i="0" u="none" strike="noStrike" kern="0" cap="none" spc="0" normalizeH="0" baseline="0" noProof="0">
              <a:ln>
                <a:noFill/>
              </a:ln>
              <a:solidFill>
                <a:srgbClr val="FFFFFF"/>
              </a:solidFill>
              <a:effectLst/>
              <a:uLnTx/>
              <a:uFillTx/>
              <a:latin typeface="Meiryo UI"/>
              <a:ea typeface="Meiryo UI"/>
              <a:cs typeface="+mn-cs"/>
            </a:endParaRPr>
          </a:p>
        </p:txBody>
      </p:sp>
      <p:sp>
        <p:nvSpPr>
          <p:cNvPr id="50" name="正方形/長方形 24">
            <a:extLst>
              <a:ext uri="{FF2B5EF4-FFF2-40B4-BE49-F238E27FC236}">
                <a16:creationId xmlns:a16="http://schemas.microsoft.com/office/drawing/2014/main" id="{C4567DC1-AC3C-A0EC-EAF5-B16723BB4169}"/>
              </a:ext>
            </a:extLst>
          </p:cNvPr>
          <p:cNvSpPr/>
          <p:nvPr/>
        </p:nvSpPr>
        <p:spPr>
          <a:xfrm>
            <a:off x="558800"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b="1" i="0" u="sng" strike="noStrike" kern="0" cap="none" spc="0" normalizeH="0" baseline="0" noProof="0">
                <a:ln>
                  <a:noFill/>
                </a:ln>
                <a:solidFill>
                  <a:srgbClr val="0070C0"/>
                </a:solidFill>
                <a:effectLst/>
                <a:uLnTx/>
                <a:uFillTx/>
                <a:latin typeface="Meiryo UI"/>
                <a:ea typeface="Meiryo UI"/>
                <a:cs typeface="+mn-cs"/>
                <a:hlinkClick r:id="rId2"/>
              </a:rPr>
              <a:t>企業活動基本調査</a:t>
            </a:r>
            <a:endParaRPr kumimoji="0" lang="ja-JP" altLang="en-US" sz="1400" b="1" i="0" u="sng" strike="noStrike" kern="0" cap="none" spc="0" normalizeH="0" baseline="0" noProof="0">
              <a:ln>
                <a:noFill/>
              </a:ln>
              <a:solidFill>
                <a:srgbClr val="0070C0"/>
              </a:solidFill>
              <a:effectLst/>
              <a:uLnTx/>
              <a:uFillTx/>
              <a:latin typeface="Meiryo UI"/>
              <a:ea typeface="Meiryo UI"/>
              <a:cs typeface="+mn-cs"/>
            </a:endParaRPr>
          </a:p>
        </p:txBody>
      </p:sp>
      <p:sp>
        <p:nvSpPr>
          <p:cNvPr id="14" name="正方形/長方形 13">
            <a:extLst>
              <a:ext uri="{FF2B5EF4-FFF2-40B4-BE49-F238E27FC236}">
                <a16:creationId xmlns:a16="http://schemas.microsoft.com/office/drawing/2014/main" id="{334E7F59-B0EA-0DDD-3B5C-E8766739915B}"/>
              </a:ext>
            </a:extLst>
          </p:cNvPr>
          <p:cNvSpPr/>
          <p:nvPr/>
        </p:nvSpPr>
        <p:spPr>
          <a:xfrm>
            <a:off x="9674150" y="49470"/>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資金繰り</a:t>
            </a:r>
          </a:p>
        </p:txBody>
      </p:sp>
      <p:sp>
        <p:nvSpPr>
          <p:cNvPr id="7" name="正方形/長方形 6">
            <a:extLst>
              <a:ext uri="{FF2B5EF4-FFF2-40B4-BE49-F238E27FC236}">
                <a16:creationId xmlns:a16="http://schemas.microsoft.com/office/drawing/2014/main" id="{3E281CAE-B01F-E061-A433-31029ECBFF54}"/>
              </a:ext>
            </a:extLst>
          </p:cNvPr>
          <p:cNvSpPr/>
          <p:nvPr/>
        </p:nvSpPr>
        <p:spPr>
          <a:xfrm>
            <a:off x="9674150" y="308298"/>
            <a:ext cx="923544" cy="218634"/>
          </a:xfrm>
          <a:prstGeom prst="rect">
            <a:avLst/>
          </a:prstGeom>
          <a:solidFill>
            <a:schemeClr val="accent4"/>
          </a:solidFill>
        </p:spPr>
        <p:txBody>
          <a:bodyPr wrap="none" rtlCol="0" anchor="ctr">
            <a:noAutofit/>
          </a:bodyPr>
          <a:lstStyle/>
          <a:p>
            <a:pPr algn="ctr" fontAlgn="auto">
              <a:spcBef>
                <a:spcPts val="0"/>
              </a:spcBef>
              <a:spcAft>
                <a:spcPts val="0"/>
              </a:spcAft>
            </a:pPr>
            <a:r>
              <a:rPr kumimoji="0" lang="ja-JP" altLang="en-US" sz="1200" kern="0">
                <a:solidFill>
                  <a:schemeClr val="bg1"/>
                </a:solidFill>
                <a:latin typeface="Meiryo UI" panose="020B0604030504040204" pitchFamily="50" charset="-128"/>
                <a:ea typeface="Meiryo UI" panose="020B0604030504040204" pitchFamily="50" charset="-128"/>
              </a:rPr>
              <a:t>業態転換</a:t>
            </a:r>
          </a:p>
        </p:txBody>
      </p:sp>
      <p:sp>
        <p:nvSpPr>
          <p:cNvPr id="8" name="矢印: 五方向 7">
            <a:extLst>
              <a:ext uri="{FF2B5EF4-FFF2-40B4-BE49-F238E27FC236}">
                <a16:creationId xmlns:a16="http://schemas.microsoft.com/office/drawing/2014/main" id="{8CBCCF67-4729-B9B5-77C2-FE6DB9FBF779}"/>
              </a:ext>
            </a:extLst>
          </p:cNvPr>
          <p:cNvSpPr/>
          <p:nvPr/>
        </p:nvSpPr>
        <p:spPr>
          <a:xfrm>
            <a:off x="7550069" y="49470"/>
            <a:ext cx="1023967" cy="218634"/>
          </a:xfrm>
          <a:prstGeom prst="homePlate">
            <a:avLst/>
          </a:prstGeom>
          <a:solidFill>
            <a:srgbClr val="687A70"/>
          </a:solidFill>
        </p:spPr>
        <p:txBody>
          <a:bodyPr wrap="none" rtlCol="0" anchor="ctr">
            <a:noAutofit/>
          </a:bodyPr>
          <a:lstStyle/>
          <a:p>
            <a:pPr algn="ctr" fontAlgn="auto">
              <a:spcBef>
                <a:spcPts val="0"/>
              </a:spcBef>
              <a:spcAft>
                <a:spcPts val="0"/>
              </a:spcAft>
            </a:pPr>
            <a:r>
              <a:rPr kumimoji="0" lang="ja-JP" altLang="en-US" sz="800" b="1" kern="0">
                <a:solidFill>
                  <a:schemeClr val="bg1"/>
                </a:solidFill>
                <a:latin typeface="Meiryo UI" panose="020B0604030504040204" pitchFamily="50" charset="-128"/>
                <a:ea typeface="Meiryo UI" panose="020B0604030504040204" pitchFamily="50" charset="-128"/>
              </a:rPr>
              <a:t>これまでの振り返り</a:t>
            </a:r>
          </a:p>
        </p:txBody>
      </p:sp>
      <p:sp>
        <p:nvSpPr>
          <p:cNvPr id="9" name="矢印: 五方向 8">
            <a:extLst>
              <a:ext uri="{FF2B5EF4-FFF2-40B4-BE49-F238E27FC236}">
                <a16:creationId xmlns:a16="http://schemas.microsoft.com/office/drawing/2014/main" id="{16DBD1E9-8731-7335-FF85-2538A978B222}"/>
              </a:ext>
            </a:extLst>
          </p:cNvPr>
          <p:cNvSpPr/>
          <p:nvPr/>
        </p:nvSpPr>
        <p:spPr>
          <a:xfrm>
            <a:off x="8614933" y="49470"/>
            <a:ext cx="1023967" cy="218634"/>
          </a:xfrm>
          <a:prstGeom prst="homePlate">
            <a:avLst/>
          </a:prstGeom>
          <a:solidFill>
            <a:schemeClr val="bg1">
              <a:lumMod val="75000"/>
            </a:schemeClr>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振り返り結果を</a:t>
            </a:r>
            <a:br>
              <a:rPr kumimoji="0" lang="en-US" altLang="ja-JP"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br>
            <a:r>
              <a:rPr kumimoji="0" lang="ja-JP" altLang="en-US" sz="800" b="1"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踏まえた改善</a:t>
            </a:r>
          </a:p>
        </p:txBody>
      </p:sp>
      <p:pic>
        <p:nvPicPr>
          <p:cNvPr id="10" name="図 9">
            <a:extLst>
              <a:ext uri="{FF2B5EF4-FFF2-40B4-BE49-F238E27FC236}">
                <a16:creationId xmlns:a16="http://schemas.microsoft.com/office/drawing/2014/main" id="{12ADABCD-1745-47FD-E660-4011D0B2ED48}"/>
              </a:ext>
            </a:extLst>
          </p:cNvPr>
          <p:cNvPicPr>
            <a:picLocks noChangeAspect="1"/>
          </p:cNvPicPr>
          <p:nvPr/>
        </p:nvPicPr>
        <p:blipFill>
          <a:blip r:embed="rId3"/>
          <a:stretch>
            <a:fillRect/>
          </a:stretch>
        </p:blipFill>
        <p:spPr>
          <a:xfrm>
            <a:off x="558801" y="2552210"/>
            <a:ext cx="4572000" cy="2507942"/>
          </a:xfrm>
          <a:prstGeom prst="rect">
            <a:avLst/>
          </a:prstGeom>
        </p:spPr>
      </p:pic>
    </p:spTree>
    <p:extLst>
      <p:ext uri="{BB962C8B-B14F-4D97-AF65-F5344CB8AC3E}">
        <p14:creationId xmlns:p14="http://schemas.microsoft.com/office/powerpoint/2010/main" val="3853574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機○・記載例なし】">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3F0E6"/>
        </a:solidFill>
        <a:ln w="9525">
          <a:solidFill>
            <a:srgbClr val="93F0E6"/>
          </a:solidFill>
        </a:ln>
      </a:spPr>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ヘッダー修正（PPT）.pptx" id="{BA91829E-AC79-4E60-8307-CE9768C582EC}" vid="{3DAD78C8-E631-4243-AE77-7CF5444DEDC9}"/>
    </a:ext>
  </a:extLst>
</a:theme>
</file>

<file path=ppt/theme/theme2.xml><?xml version="1.0" encoding="utf-8"?>
<a:theme xmlns:a="http://schemas.openxmlformats.org/drawingml/2006/main" name="Office テーマ">
  <a:themeElements>
    <a:clrScheme name="">
      <a:dk1>
        <a:srgbClr val="000000"/>
      </a:dk1>
      <a:lt1>
        <a:srgbClr val="FFFFFF"/>
      </a:lt1>
      <a:dk2>
        <a:srgbClr val="FDC204"/>
      </a:dk2>
      <a:lt2>
        <a:srgbClr val="FFFFFF"/>
      </a:lt2>
      <a:accent1>
        <a:srgbClr val="F00000"/>
      </a:accent1>
      <a:accent2>
        <a:srgbClr val="00B511"/>
      </a:accent2>
      <a:accent3>
        <a:srgbClr val="FFFFFF"/>
      </a:accent3>
      <a:accent4>
        <a:srgbClr val="000000"/>
      </a:accent4>
      <a:accent5>
        <a:srgbClr val="F6AAAA"/>
      </a:accent5>
      <a:accent6>
        <a:srgbClr val="00A40E"/>
      </a:accent6>
      <a:hlink>
        <a:srgbClr val="F66708"/>
      </a:hlink>
      <a:folHlink>
        <a:srgbClr val="0097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30D38938D4DEC4BA6B3C6186C31F69B" ma:contentTypeVersion="14" ma:contentTypeDescription="新しいドキュメントを作成します。" ma:contentTypeScope="" ma:versionID="f2b205919639f3db1dad212b2999fbb4">
  <xsd:schema xmlns:xsd="http://www.w3.org/2001/XMLSchema" xmlns:xs="http://www.w3.org/2001/XMLSchema" xmlns:p="http://schemas.microsoft.com/office/2006/metadata/properties" xmlns:ns2="1f3a47df-0dc3-446a-a1f6-770cd633a05d" xmlns:ns3="27e80d69-5ead-4b12-b57d-a487ac0c543a" targetNamespace="http://schemas.microsoft.com/office/2006/metadata/properties" ma:root="true" ma:fieldsID="919463c7f5247dad53a46176e575faaa" ns2:_="" ns3:_="">
    <xsd:import namespace="1f3a47df-0dc3-446a-a1f6-770cd633a05d"/>
    <xsd:import namespace="27e80d69-5ead-4b12-b57d-a487ac0c54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a47df-0dc3-446a-a1f6-770cd633a0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e80d69-5ead-4b12-b57d-a487ac0c543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57a0f5f-7d17-44f9-8d94-2351170f8d2c}" ma:internalName="TaxCatchAll" ma:showField="CatchAllData" ma:web="27e80d69-5ead-4b12-b57d-a487ac0c543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CA2AFD-FBB3-4FC8-B941-33FEE438B1D9}"/>
</file>

<file path=customXml/itemProps2.xml><?xml version="1.0" encoding="utf-8"?>
<ds:datastoreItem xmlns:ds="http://schemas.openxmlformats.org/officeDocument/2006/customXml" ds:itemID="{D2E2014E-3A3B-4C67-909E-AD16ED909130}"/>
</file>

<file path=docProps/app.xml><?xml version="1.0" encoding="utf-8"?>
<Properties xmlns="http://schemas.openxmlformats.org/officeDocument/2006/extended-properties" xmlns:vt="http://schemas.openxmlformats.org/officeDocument/2006/docPropsVTypes">
  <Template>pptデフォルト（新規で使用）</Template>
  <TotalTime>0</TotalTime>
  <Words>7093</Words>
  <Application>Microsoft Office PowerPoint</Application>
  <PresentationFormat>ユーザー設定</PresentationFormat>
  <Paragraphs>603</Paragraphs>
  <Slides>31</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9" baseType="lpstr">
      <vt:lpstr>EYInterstate</vt:lpstr>
      <vt:lpstr>EYInterstate Light</vt:lpstr>
      <vt:lpstr>Meiryo UI</vt:lpstr>
      <vt:lpstr>Arial</vt:lpstr>
      <vt:lpstr>Calibri</vt:lpstr>
      <vt:lpstr>Wingdings</vt:lpstr>
      <vt:lpstr>【機○・記載例なし】</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2024-03-25T03:01:40Z</dcterms:created>
  <dcterms:modified xsi:type="dcterms:W3CDTF">2024-03-25T03:03:09Z</dcterms:modified>
</cp:coreProperties>
</file>