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8.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96" r:id="rId1"/>
    <p:sldMasterId id="2147483752" r:id="rId2"/>
    <p:sldMasterId id="2147483760" r:id="rId3"/>
  </p:sldMasterIdLst>
  <p:notesMasterIdLst>
    <p:notesMasterId r:id="rId24"/>
  </p:notesMasterIdLst>
  <p:handoutMasterIdLst>
    <p:handoutMasterId r:id="rId25"/>
  </p:handoutMasterIdLst>
  <p:sldIdLst>
    <p:sldId id="2147471406" r:id="rId4"/>
    <p:sldId id="2080108173" r:id="rId5"/>
    <p:sldId id="2147471408" r:id="rId6"/>
    <p:sldId id="2147471409" r:id="rId7"/>
    <p:sldId id="2147471410" r:id="rId8"/>
    <p:sldId id="2147471416" r:id="rId9"/>
    <p:sldId id="2147471417" r:id="rId10"/>
    <p:sldId id="2147471418" r:id="rId11"/>
    <p:sldId id="2147471407" r:id="rId12"/>
    <p:sldId id="2147471419" r:id="rId13"/>
    <p:sldId id="2147471420" r:id="rId14"/>
    <p:sldId id="2147471421" r:id="rId15"/>
    <p:sldId id="2147471422" r:id="rId16"/>
    <p:sldId id="2147471390" r:id="rId17"/>
    <p:sldId id="2147471423" r:id="rId18"/>
    <p:sldId id="2147471424" r:id="rId19"/>
    <p:sldId id="2147471425" r:id="rId20"/>
    <p:sldId id="2147471426" r:id="rId21"/>
    <p:sldId id="2147471413" r:id="rId22"/>
    <p:sldId id="2080108164" r:id="rId23"/>
  </p:sldIdLst>
  <p:sldSz cx="10693400" cy="7561263"/>
  <p:notesSz cx="6797675" cy="99266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F420E536-12FF-4F8F-8B6E-8DD34779C642}">
          <p14:sldIdLst>
            <p14:sldId id="2147471406"/>
            <p14:sldId id="2080108173"/>
            <p14:sldId id="2147471408"/>
            <p14:sldId id="2147471409"/>
            <p14:sldId id="2147471410"/>
            <p14:sldId id="2147471416"/>
            <p14:sldId id="2147471417"/>
            <p14:sldId id="2147471418"/>
            <p14:sldId id="2147471407"/>
            <p14:sldId id="2147471419"/>
            <p14:sldId id="2147471420"/>
            <p14:sldId id="2147471421"/>
            <p14:sldId id="2147471422"/>
            <p14:sldId id="2147471390"/>
            <p14:sldId id="2147471423"/>
            <p14:sldId id="2147471424"/>
            <p14:sldId id="2147471425"/>
            <p14:sldId id="2147471426"/>
            <p14:sldId id="2147471413"/>
            <p14:sldId id="2080108164"/>
          </p14:sldIdLst>
        </p14:section>
      </p14:sectionLst>
    </p:ext>
    <p:ext uri="{EFAFB233-063F-42B5-8137-9DF3F51BA10A}">
      <p15:sldGuideLst xmlns:p15="http://schemas.microsoft.com/office/powerpoint/2012/main">
        <p15:guide id="1" orient="horz" pos="2177" userDrawn="1">
          <p15:clr>
            <a:srgbClr val="A4A3A4"/>
          </p15:clr>
        </p15:guide>
        <p15:guide id="2" pos="336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6A6A6"/>
    <a:srgbClr val="758085"/>
    <a:srgbClr val="D9D9D9"/>
    <a:srgbClr val="E3F2C7"/>
    <a:srgbClr val="C5C5C5"/>
    <a:srgbClr val="A2A2A2"/>
    <a:srgbClr val="7F7F7F"/>
    <a:srgbClr val="FFFACC"/>
    <a:srgbClr val="FFF599"/>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CA58291-4D41-42F4-AE0F-D4998E10440D}" v="3" dt="2026-03-26T01:44:44.84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024" autoAdjust="0"/>
    <p:restoredTop sz="94660"/>
  </p:normalViewPr>
  <p:slideViewPr>
    <p:cSldViewPr snapToGrid="0">
      <p:cViewPr varScale="1">
        <p:scale>
          <a:sx n="89" d="100"/>
          <a:sy n="89" d="100"/>
        </p:scale>
        <p:origin x="1592" y="60"/>
      </p:cViewPr>
      <p:guideLst>
        <p:guide orient="horz" pos="2177"/>
        <p:guide pos="336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commentAuthors" Target="commentAuthor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customXml" Target="../customXml/item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handoutMaster" Target="handoutMasters/handoutMaster1.xml"/><Relationship Id="rId33" Type="http://schemas.openxmlformats.org/officeDocument/2006/relationships/customXml" Target="../customXml/item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32" Type="http://schemas.openxmlformats.org/officeDocument/2006/relationships/customXml" Target="../customXml/item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microsoft.com/office/2015/10/relationships/revisionInfo" Target="revisionInfo.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 Id="rId8"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59F05D20-9D28-470F-F3A1-DD0C7A80A09C}"/>
              </a:ext>
            </a:extLst>
          </p:cNvPr>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ED17E4AC-0EDA-6848-EA6D-275C56669FBB}"/>
              </a:ext>
            </a:extLst>
          </p:cNvPr>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8172B820-45CB-47C5-B8CB-EB91A8850E0A}" type="datetimeFigureOut">
              <a:rPr kumimoji="1" lang="ja-JP" altLang="en-US" smtClean="0"/>
              <a:t>2026/3/26</a:t>
            </a:fld>
            <a:endParaRPr kumimoji="1" lang="ja-JP" altLang="en-US"/>
          </a:p>
        </p:txBody>
      </p:sp>
      <p:sp>
        <p:nvSpPr>
          <p:cNvPr id="4" name="フッター プレースホルダー 3">
            <a:extLst>
              <a:ext uri="{FF2B5EF4-FFF2-40B4-BE49-F238E27FC236}">
                <a16:creationId xmlns:a16="http://schemas.microsoft.com/office/drawing/2014/main" id="{00FBAB39-8FC6-7BDF-20F0-109E64E02776}"/>
              </a:ext>
            </a:extLst>
          </p:cNvPr>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3BFD7FD5-EA82-C769-518A-41A284954590}"/>
              </a:ext>
            </a:extLst>
          </p:cNvPr>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9D3CD7C5-0660-4ED3-B75B-C298877AAF82}" type="slidenum">
              <a:rPr kumimoji="1" lang="ja-JP" altLang="en-US" smtClean="0"/>
              <a:t>‹#›</a:t>
            </a:fld>
            <a:endParaRPr kumimoji="1" lang="ja-JP" altLang="en-US"/>
          </a:p>
        </p:txBody>
      </p:sp>
    </p:spTree>
    <p:extLst>
      <p:ext uri="{BB962C8B-B14F-4D97-AF65-F5344CB8AC3E}">
        <p14:creationId xmlns:p14="http://schemas.microsoft.com/office/powerpoint/2010/main" val="18367350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6C600406-FE28-44E7-BB82-01EFD0D17360}" type="datetimeFigureOut">
              <a:rPr kumimoji="1" lang="ja-JP" altLang="en-US" smtClean="0"/>
              <a:t>2026/3/26</a:t>
            </a:fld>
            <a:endParaRPr kumimoji="1" lang="ja-JP" altLang="en-US"/>
          </a:p>
        </p:txBody>
      </p:sp>
      <p:sp>
        <p:nvSpPr>
          <p:cNvPr id="4" name="スライド イメージ プレースホルダー 3"/>
          <p:cNvSpPr>
            <a:spLocks noGrp="1" noRot="1" noChangeAspect="1"/>
          </p:cNvSpPr>
          <p:nvPr>
            <p:ph type="sldImg" idx="2"/>
          </p:nvPr>
        </p:nvSpPr>
        <p:spPr>
          <a:xfrm>
            <a:off x="1030288" y="1241425"/>
            <a:ext cx="4737100" cy="3349625"/>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07BBC4D1-A649-440C-97D2-3B2C15EF65A2}" type="slidenum">
              <a:rPr kumimoji="1" lang="ja-JP" altLang="en-US" smtClean="0"/>
              <a:t>‹#›</a:t>
            </a:fld>
            <a:endParaRPr kumimoji="1" lang="ja-JP" altLang="en-US"/>
          </a:p>
        </p:txBody>
      </p:sp>
    </p:spTree>
    <p:extLst>
      <p:ext uri="{BB962C8B-B14F-4D97-AF65-F5344CB8AC3E}">
        <p14:creationId xmlns:p14="http://schemas.microsoft.com/office/powerpoint/2010/main" val="81360295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日付プレースホルダー 3"/>
          <p:cNvSpPr>
            <a:spLocks noGrp="1"/>
          </p:cNvSpPr>
          <p:nvPr>
            <p:ph type="dt" idx="1"/>
          </p:nvPr>
        </p:nvSpPr>
        <p:spPr/>
        <p:txBody>
          <a:bodyPr/>
          <a:lstStyle/>
          <a:p>
            <a:pPr>
              <a:defRPr/>
            </a:pPr>
            <a:fld id="{2C4FA3CD-3070-49FC-B1D0-C8F54F224D15}" type="datetime4">
              <a:rPr lang="ja-JP" altLang="en-US" smtClean="0"/>
              <a:t>2026年3月26日</a:t>
            </a:fld>
            <a:endParaRPr lang="en-US" altLang="ja-JP"/>
          </a:p>
        </p:txBody>
      </p:sp>
      <p:sp>
        <p:nvSpPr>
          <p:cNvPr id="5" name="スライド番号プレースホルダー 4"/>
          <p:cNvSpPr>
            <a:spLocks noGrp="1"/>
          </p:cNvSpPr>
          <p:nvPr>
            <p:ph type="sldNum" sz="quarter" idx="5"/>
          </p:nvPr>
        </p:nvSpPr>
        <p:spPr/>
        <p:txBody>
          <a:bodyPr/>
          <a:lstStyle/>
          <a:p>
            <a:pPr>
              <a:defRPr/>
            </a:pPr>
            <a:fld id="{76112920-6095-4B0A-AFC9-82E2C2B490BA}" type="slidenum">
              <a:rPr lang="ja-JP" altLang="en-US" smtClean="0"/>
              <a:pPr>
                <a:defRPr/>
              </a:pPr>
              <a:t>1</a:t>
            </a:fld>
            <a:endParaRPr lang="en-US" altLang="ja-JP"/>
          </a:p>
        </p:txBody>
      </p:sp>
    </p:spTree>
    <p:extLst>
      <p:ext uri="{BB962C8B-B14F-4D97-AF65-F5344CB8AC3E}">
        <p14:creationId xmlns:p14="http://schemas.microsoft.com/office/powerpoint/2010/main" val="27515374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0913B7-221C-65FA-A25E-1A5F7E07DA2D}"/>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A676BED9-4072-EC1C-6A81-AF0E68F2B315}"/>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14764C7B-D3CC-150A-309B-16ABED0875E3}"/>
              </a:ext>
            </a:extLst>
          </p:cNvPr>
          <p:cNvSpPr>
            <a:spLocks noGrp="1"/>
          </p:cNvSpPr>
          <p:nvPr>
            <p:ph type="body" idx="1"/>
          </p:nvPr>
        </p:nvSpPr>
        <p:spPr/>
        <p:txBody>
          <a:bodyPr/>
          <a:lstStyle/>
          <a:p>
            <a:endParaRPr kumimoji="1" lang="ja-JP" altLang="en-US"/>
          </a:p>
        </p:txBody>
      </p:sp>
      <p:sp>
        <p:nvSpPr>
          <p:cNvPr id="4" name="日付プレースホルダー 3">
            <a:extLst>
              <a:ext uri="{FF2B5EF4-FFF2-40B4-BE49-F238E27FC236}">
                <a16:creationId xmlns:a16="http://schemas.microsoft.com/office/drawing/2014/main" id="{30C3D805-0E74-8BEA-7E52-CA93D94EF10A}"/>
              </a:ext>
            </a:extLst>
          </p:cNvPr>
          <p:cNvSpPr>
            <a:spLocks noGrp="1"/>
          </p:cNvSpPr>
          <p:nvPr>
            <p:ph type="dt" idx="1"/>
          </p:nvPr>
        </p:nvSpPr>
        <p:spPr/>
        <p:txBody>
          <a:bodyPr/>
          <a:lstStyle/>
          <a:p>
            <a:pPr>
              <a:defRPr/>
            </a:pPr>
            <a:fld id="{2C4FA3CD-3070-49FC-B1D0-C8F54F224D15}" type="datetime4">
              <a:rPr lang="ja-JP" altLang="en-US" smtClean="0"/>
              <a:t>2026年3月26日</a:t>
            </a:fld>
            <a:endParaRPr lang="en-US" altLang="ja-JP"/>
          </a:p>
        </p:txBody>
      </p:sp>
      <p:sp>
        <p:nvSpPr>
          <p:cNvPr id="5" name="スライド番号プレースホルダー 4">
            <a:extLst>
              <a:ext uri="{FF2B5EF4-FFF2-40B4-BE49-F238E27FC236}">
                <a16:creationId xmlns:a16="http://schemas.microsoft.com/office/drawing/2014/main" id="{CB50644B-333C-255A-B1D0-2604161E2F83}"/>
              </a:ext>
            </a:extLst>
          </p:cNvPr>
          <p:cNvSpPr>
            <a:spLocks noGrp="1"/>
          </p:cNvSpPr>
          <p:nvPr>
            <p:ph type="sldNum" sz="quarter" idx="5"/>
          </p:nvPr>
        </p:nvSpPr>
        <p:spPr/>
        <p:txBody>
          <a:bodyPr/>
          <a:lstStyle/>
          <a:p>
            <a:pPr>
              <a:defRPr/>
            </a:pPr>
            <a:fld id="{76112920-6095-4B0A-AFC9-82E2C2B490BA}" type="slidenum">
              <a:rPr lang="ja-JP" altLang="en-US" smtClean="0"/>
              <a:pPr>
                <a:defRPr/>
              </a:pPr>
              <a:t>10</a:t>
            </a:fld>
            <a:endParaRPr lang="en-US" altLang="ja-JP"/>
          </a:p>
        </p:txBody>
      </p:sp>
    </p:spTree>
    <p:extLst>
      <p:ext uri="{BB962C8B-B14F-4D97-AF65-F5344CB8AC3E}">
        <p14:creationId xmlns:p14="http://schemas.microsoft.com/office/powerpoint/2010/main" val="1426644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4E2F9A-833C-0D60-05A6-78046C2523EF}"/>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63CA835D-2EE7-5FA5-D30A-2F3447F6705D}"/>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299F3B2F-5FF3-B923-1036-A591841CA9E5}"/>
              </a:ext>
            </a:extLst>
          </p:cNvPr>
          <p:cNvSpPr>
            <a:spLocks noGrp="1"/>
          </p:cNvSpPr>
          <p:nvPr>
            <p:ph type="body" idx="1"/>
          </p:nvPr>
        </p:nvSpPr>
        <p:spPr/>
        <p:txBody>
          <a:bodyPr/>
          <a:lstStyle/>
          <a:p>
            <a:endParaRPr kumimoji="1" lang="ja-JP" altLang="en-US"/>
          </a:p>
        </p:txBody>
      </p:sp>
      <p:sp>
        <p:nvSpPr>
          <p:cNvPr id="4" name="日付プレースホルダー 3">
            <a:extLst>
              <a:ext uri="{FF2B5EF4-FFF2-40B4-BE49-F238E27FC236}">
                <a16:creationId xmlns:a16="http://schemas.microsoft.com/office/drawing/2014/main" id="{BC92F884-04EC-1F38-F793-AC7C9960FDD5}"/>
              </a:ext>
            </a:extLst>
          </p:cNvPr>
          <p:cNvSpPr>
            <a:spLocks noGrp="1"/>
          </p:cNvSpPr>
          <p:nvPr>
            <p:ph type="dt" idx="1"/>
          </p:nvPr>
        </p:nvSpPr>
        <p:spPr/>
        <p:txBody>
          <a:bodyPr/>
          <a:lstStyle/>
          <a:p>
            <a:pPr>
              <a:defRPr/>
            </a:pPr>
            <a:fld id="{2C4FA3CD-3070-49FC-B1D0-C8F54F224D15}" type="datetime4">
              <a:rPr lang="ja-JP" altLang="en-US" smtClean="0"/>
              <a:t>2026年3月26日</a:t>
            </a:fld>
            <a:endParaRPr lang="en-US" altLang="ja-JP"/>
          </a:p>
        </p:txBody>
      </p:sp>
      <p:sp>
        <p:nvSpPr>
          <p:cNvPr id="5" name="スライド番号プレースホルダー 4">
            <a:extLst>
              <a:ext uri="{FF2B5EF4-FFF2-40B4-BE49-F238E27FC236}">
                <a16:creationId xmlns:a16="http://schemas.microsoft.com/office/drawing/2014/main" id="{EAB51703-E623-C29D-C9D4-72824020459B}"/>
              </a:ext>
            </a:extLst>
          </p:cNvPr>
          <p:cNvSpPr>
            <a:spLocks noGrp="1"/>
          </p:cNvSpPr>
          <p:nvPr>
            <p:ph type="sldNum" sz="quarter" idx="5"/>
          </p:nvPr>
        </p:nvSpPr>
        <p:spPr/>
        <p:txBody>
          <a:bodyPr/>
          <a:lstStyle/>
          <a:p>
            <a:pPr>
              <a:defRPr/>
            </a:pPr>
            <a:fld id="{76112920-6095-4B0A-AFC9-82E2C2B490BA}" type="slidenum">
              <a:rPr lang="ja-JP" altLang="en-US" smtClean="0"/>
              <a:pPr>
                <a:defRPr/>
              </a:pPr>
              <a:t>11</a:t>
            </a:fld>
            <a:endParaRPr lang="en-US" altLang="ja-JP"/>
          </a:p>
        </p:txBody>
      </p:sp>
    </p:spTree>
    <p:extLst>
      <p:ext uri="{BB962C8B-B14F-4D97-AF65-F5344CB8AC3E}">
        <p14:creationId xmlns:p14="http://schemas.microsoft.com/office/powerpoint/2010/main" val="37773316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FF0113-AA5C-E599-F915-66186519CA01}"/>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4DB5F6D3-F634-282B-BDD3-2EBF3B71C9F6}"/>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7337253B-4098-A6DF-32FF-2C980CA464E0}"/>
              </a:ext>
            </a:extLst>
          </p:cNvPr>
          <p:cNvSpPr>
            <a:spLocks noGrp="1"/>
          </p:cNvSpPr>
          <p:nvPr>
            <p:ph type="body" idx="1"/>
          </p:nvPr>
        </p:nvSpPr>
        <p:spPr/>
        <p:txBody>
          <a:bodyPr/>
          <a:lstStyle/>
          <a:p>
            <a:endParaRPr kumimoji="1" lang="ja-JP" altLang="en-US"/>
          </a:p>
        </p:txBody>
      </p:sp>
      <p:sp>
        <p:nvSpPr>
          <p:cNvPr id="4" name="日付プレースホルダー 3">
            <a:extLst>
              <a:ext uri="{FF2B5EF4-FFF2-40B4-BE49-F238E27FC236}">
                <a16:creationId xmlns:a16="http://schemas.microsoft.com/office/drawing/2014/main" id="{22102A40-9516-E60A-A6D1-BCE3FAF46586}"/>
              </a:ext>
            </a:extLst>
          </p:cNvPr>
          <p:cNvSpPr>
            <a:spLocks noGrp="1"/>
          </p:cNvSpPr>
          <p:nvPr>
            <p:ph type="dt" idx="1"/>
          </p:nvPr>
        </p:nvSpPr>
        <p:spPr/>
        <p:txBody>
          <a:bodyPr/>
          <a:lstStyle/>
          <a:p>
            <a:pPr>
              <a:defRPr/>
            </a:pPr>
            <a:fld id="{2C4FA3CD-3070-49FC-B1D0-C8F54F224D15}" type="datetime4">
              <a:rPr lang="ja-JP" altLang="en-US" smtClean="0"/>
              <a:t>2026年3月26日</a:t>
            </a:fld>
            <a:endParaRPr lang="en-US" altLang="ja-JP"/>
          </a:p>
        </p:txBody>
      </p:sp>
      <p:sp>
        <p:nvSpPr>
          <p:cNvPr id="5" name="スライド番号プレースホルダー 4">
            <a:extLst>
              <a:ext uri="{FF2B5EF4-FFF2-40B4-BE49-F238E27FC236}">
                <a16:creationId xmlns:a16="http://schemas.microsoft.com/office/drawing/2014/main" id="{96A55FC0-3D4D-426E-11B5-336567C4268C}"/>
              </a:ext>
            </a:extLst>
          </p:cNvPr>
          <p:cNvSpPr>
            <a:spLocks noGrp="1"/>
          </p:cNvSpPr>
          <p:nvPr>
            <p:ph type="sldNum" sz="quarter" idx="5"/>
          </p:nvPr>
        </p:nvSpPr>
        <p:spPr/>
        <p:txBody>
          <a:bodyPr/>
          <a:lstStyle/>
          <a:p>
            <a:pPr>
              <a:defRPr/>
            </a:pPr>
            <a:fld id="{76112920-6095-4B0A-AFC9-82E2C2B490BA}" type="slidenum">
              <a:rPr lang="ja-JP" altLang="en-US" smtClean="0"/>
              <a:pPr>
                <a:defRPr/>
              </a:pPr>
              <a:t>12</a:t>
            </a:fld>
            <a:endParaRPr lang="en-US" altLang="ja-JP"/>
          </a:p>
        </p:txBody>
      </p:sp>
    </p:spTree>
    <p:extLst>
      <p:ext uri="{BB962C8B-B14F-4D97-AF65-F5344CB8AC3E}">
        <p14:creationId xmlns:p14="http://schemas.microsoft.com/office/powerpoint/2010/main" val="26523777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3FFFB0-2DEC-45A4-AC1B-00C6B1EA8F2B}"/>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A9CCCE13-5ADA-B570-27BD-831AD7D5F3BE}"/>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6EB54674-FEB9-A853-4A90-5DBA0C2DA500}"/>
              </a:ext>
            </a:extLst>
          </p:cNvPr>
          <p:cNvSpPr>
            <a:spLocks noGrp="1"/>
          </p:cNvSpPr>
          <p:nvPr>
            <p:ph type="body" idx="1"/>
          </p:nvPr>
        </p:nvSpPr>
        <p:spPr/>
        <p:txBody>
          <a:bodyPr/>
          <a:lstStyle/>
          <a:p>
            <a:endParaRPr kumimoji="1" lang="ja-JP" altLang="en-US"/>
          </a:p>
        </p:txBody>
      </p:sp>
      <p:sp>
        <p:nvSpPr>
          <p:cNvPr id="4" name="日付プレースホルダー 3">
            <a:extLst>
              <a:ext uri="{FF2B5EF4-FFF2-40B4-BE49-F238E27FC236}">
                <a16:creationId xmlns:a16="http://schemas.microsoft.com/office/drawing/2014/main" id="{C9243A8F-0869-B75B-BC17-C0DE99EE9E92}"/>
              </a:ext>
            </a:extLst>
          </p:cNvPr>
          <p:cNvSpPr>
            <a:spLocks noGrp="1"/>
          </p:cNvSpPr>
          <p:nvPr>
            <p:ph type="dt" idx="1"/>
          </p:nvPr>
        </p:nvSpPr>
        <p:spPr/>
        <p:txBody>
          <a:bodyPr/>
          <a:lstStyle/>
          <a:p>
            <a:pPr>
              <a:defRPr/>
            </a:pPr>
            <a:fld id="{2C4FA3CD-3070-49FC-B1D0-C8F54F224D15}" type="datetime4">
              <a:rPr lang="ja-JP" altLang="en-US" smtClean="0"/>
              <a:t>2026年3月26日</a:t>
            </a:fld>
            <a:endParaRPr lang="en-US" altLang="ja-JP"/>
          </a:p>
        </p:txBody>
      </p:sp>
      <p:sp>
        <p:nvSpPr>
          <p:cNvPr id="5" name="スライド番号プレースホルダー 4">
            <a:extLst>
              <a:ext uri="{FF2B5EF4-FFF2-40B4-BE49-F238E27FC236}">
                <a16:creationId xmlns:a16="http://schemas.microsoft.com/office/drawing/2014/main" id="{6A3D70CE-F3C6-47A0-467E-2FAFBF89BA2C}"/>
              </a:ext>
            </a:extLst>
          </p:cNvPr>
          <p:cNvSpPr>
            <a:spLocks noGrp="1"/>
          </p:cNvSpPr>
          <p:nvPr>
            <p:ph type="sldNum" sz="quarter" idx="5"/>
          </p:nvPr>
        </p:nvSpPr>
        <p:spPr/>
        <p:txBody>
          <a:bodyPr/>
          <a:lstStyle/>
          <a:p>
            <a:pPr>
              <a:defRPr/>
            </a:pPr>
            <a:fld id="{76112920-6095-4B0A-AFC9-82E2C2B490BA}" type="slidenum">
              <a:rPr lang="ja-JP" altLang="en-US" smtClean="0"/>
              <a:pPr>
                <a:defRPr/>
              </a:pPr>
              <a:t>13</a:t>
            </a:fld>
            <a:endParaRPr lang="en-US" altLang="ja-JP"/>
          </a:p>
        </p:txBody>
      </p:sp>
    </p:spTree>
    <p:extLst>
      <p:ext uri="{BB962C8B-B14F-4D97-AF65-F5344CB8AC3E}">
        <p14:creationId xmlns:p14="http://schemas.microsoft.com/office/powerpoint/2010/main" val="30670839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B2D495-AD5B-3157-D38D-9C981E11D187}"/>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95C43B8E-95B9-CBF8-0319-A90685A2031F}"/>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CBD4AC16-EE8F-73AA-B709-19E3B779F529}"/>
              </a:ext>
            </a:extLst>
          </p:cNvPr>
          <p:cNvSpPr>
            <a:spLocks noGrp="1"/>
          </p:cNvSpPr>
          <p:nvPr>
            <p:ph type="body" idx="1"/>
          </p:nvPr>
        </p:nvSpPr>
        <p:spPr/>
        <p:txBody>
          <a:bodyPr/>
          <a:lstStyle/>
          <a:p>
            <a:endParaRPr kumimoji="1" lang="ja-JP" altLang="en-US"/>
          </a:p>
        </p:txBody>
      </p:sp>
      <p:sp>
        <p:nvSpPr>
          <p:cNvPr id="4" name="日付プレースホルダー 3">
            <a:extLst>
              <a:ext uri="{FF2B5EF4-FFF2-40B4-BE49-F238E27FC236}">
                <a16:creationId xmlns:a16="http://schemas.microsoft.com/office/drawing/2014/main" id="{76E45602-B273-622A-3B2A-25774C972D1C}"/>
              </a:ext>
            </a:extLst>
          </p:cNvPr>
          <p:cNvSpPr>
            <a:spLocks noGrp="1"/>
          </p:cNvSpPr>
          <p:nvPr>
            <p:ph type="dt" idx="1"/>
          </p:nvPr>
        </p:nvSpPr>
        <p:spPr/>
        <p:txBody>
          <a:bodyPr/>
          <a:lstStyle/>
          <a:p>
            <a:pPr>
              <a:defRPr/>
            </a:pPr>
            <a:fld id="{2C4FA3CD-3070-49FC-B1D0-C8F54F224D15}" type="datetime4">
              <a:rPr lang="ja-JP" altLang="en-US" smtClean="0"/>
              <a:t>2026年3月26日</a:t>
            </a:fld>
            <a:endParaRPr lang="en-US" altLang="ja-JP"/>
          </a:p>
        </p:txBody>
      </p:sp>
      <p:sp>
        <p:nvSpPr>
          <p:cNvPr id="5" name="スライド番号プレースホルダー 4">
            <a:extLst>
              <a:ext uri="{FF2B5EF4-FFF2-40B4-BE49-F238E27FC236}">
                <a16:creationId xmlns:a16="http://schemas.microsoft.com/office/drawing/2014/main" id="{71973659-98D3-FF78-0AFA-F745E8DD362F}"/>
              </a:ext>
            </a:extLst>
          </p:cNvPr>
          <p:cNvSpPr>
            <a:spLocks noGrp="1"/>
          </p:cNvSpPr>
          <p:nvPr>
            <p:ph type="sldNum" sz="quarter" idx="5"/>
          </p:nvPr>
        </p:nvSpPr>
        <p:spPr/>
        <p:txBody>
          <a:bodyPr/>
          <a:lstStyle/>
          <a:p>
            <a:pPr>
              <a:defRPr/>
            </a:pPr>
            <a:fld id="{76112920-6095-4B0A-AFC9-82E2C2B490BA}" type="slidenum">
              <a:rPr lang="ja-JP" altLang="en-US" smtClean="0"/>
              <a:pPr>
                <a:defRPr/>
              </a:pPr>
              <a:t>19</a:t>
            </a:fld>
            <a:endParaRPr lang="en-US" altLang="ja-JP"/>
          </a:p>
        </p:txBody>
      </p:sp>
    </p:spTree>
    <p:extLst>
      <p:ext uri="{BB962C8B-B14F-4D97-AF65-F5344CB8AC3E}">
        <p14:creationId xmlns:p14="http://schemas.microsoft.com/office/powerpoint/2010/main" val="30228788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日付プレースホルダー 3"/>
          <p:cNvSpPr>
            <a:spLocks noGrp="1"/>
          </p:cNvSpPr>
          <p:nvPr>
            <p:ph type="dt" idx="1"/>
          </p:nvPr>
        </p:nvSpPr>
        <p:spPr/>
        <p:txBody>
          <a:bodyPr/>
          <a:lstStyle/>
          <a:p>
            <a:pPr>
              <a:defRPr/>
            </a:pPr>
            <a:fld id="{2C4FA3CD-3070-49FC-B1D0-C8F54F224D15}" type="datetime4">
              <a:rPr lang="ja-JP" altLang="en-US" smtClean="0"/>
              <a:t>2026年3月26日</a:t>
            </a:fld>
            <a:endParaRPr lang="en-US" altLang="ja-JP"/>
          </a:p>
        </p:txBody>
      </p:sp>
      <p:sp>
        <p:nvSpPr>
          <p:cNvPr id="5" name="スライド番号プレースホルダー 4"/>
          <p:cNvSpPr>
            <a:spLocks noGrp="1"/>
          </p:cNvSpPr>
          <p:nvPr>
            <p:ph type="sldNum" sz="quarter" idx="5"/>
          </p:nvPr>
        </p:nvSpPr>
        <p:spPr/>
        <p:txBody>
          <a:bodyPr/>
          <a:lstStyle/>
          <a:p>
            <a:pPr>
              <a:defRPr/>
            </a:pPr>
            <a:fld id="{76112920-6095-4B0A-AFC9-82E2C2B490BA}" type="slidenum">
              <a:rPr lang="ja-JP" altLang="en-US" smtClean="0"/>
              <a:pPr>
                <a:defRPr/>
              </a:pPr>
              <a:t>20</a:t>
            </a:fld>
            <a:endParaRPr lang="en-US" altLang="ja-JP"/>
          </a:p>
        </p:txBody>
      </p:sp>
    </p:spTree>
    <p:extLst>
      <p:ext uri="{BB962C8B-B14F-4D97-AF65-F5344CB8AC3E}">
        <p14:creationId xmlns:p14="http://schemas.microsoft.com/office/powerpoint/2010/main" val="19987354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日付プレースホルダー 3"/>
          <p:cNvSpPr>
            <a:spLocks noGrp="1"/>
          </p:cNvSpPr>
          <p:nvPr>
            <p:ph type="dt" idx="1"/>
          </p:nvPr>
        </p:nvSpPr>
        <p:spPr/>
        <p:txBody>
          <a:bodyPr/>
          <a:lstStyle/>
          <a:p>
            <a:pPr>
              <a:defRPr/>
            </a:pPr>
            <a:fld id="{2C4FA3CD-3070-49FC-B1D0-C8F54F224D15}" type="datetime4">
              <a:rPr lang="ja-JP" altLang="en-US" smtClean="0"/>
              <a:t>2026年3月26日</a:t>
            </a:fld>
            <a:endParaRPr lang="en-US" altLang="ja-JP"/>
          </a:p>
        </p:txBody>
      </p:sp>
      <p:sp>
        <p:nvSpPr>
          <p:cNvPr id="5" name="スライド番号プレースホルダー 4"/>
          <p:cNvSpPr>
            <a:spLocks noGrp="1"/>
          </p:cNvSpPr>
          <p:nvPr>
            <p:ph type="sldNum" sz="quarter" idx="5"/>
          </p:nvPr>
        </p:nvSpPr>
        <p:spPr/>
        <p:txBody>
          <a:bodyPr/>
          <a:lstStyle/>
          <a:p>
            <a:pPr>
              <a:defRPr/>
            </a:pPr>
            <a:fld id="{76112920-6095-4B0A-AFC9-82E2C2B490BA}" type="slidenum">
              <a:rPr lang="ja-JP" altLang="en-US" smtClean="0"/>
              <a:pPr>
                <a:defRPr/>
              </a:pPr>
              <a:t>2</a:t>
            </a:fld>
            <a:endParaRPr lang="en-US" altLang="ja-JP"/>
          </a:p>
        </p:txBody>
      </p:sp>
    </p:spTree>
    <p:extLst>
      <p:ext uri="{BB962C8B-B14F-4D97-AF65-F5344CB8AC3E}">
        <p14:creationId xmlns:p14="http://schemas.microsoft.com/office/powerpoint/2010/main" val="25782558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091A09-B06E-5535-0799-BE16802FA6C7}"/>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9129426E-0264-6DB9-9334-8523774D77EA}"/>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19BD8AEF-E4F6-39E3-A98B-772A58D6BB37}"/>
              </a:ext>
            </a:extLst>
          </p:cNvPr>
          <p:cNvSpPr>
            <a:spLocks noGrp="1"/>
          </p:cNvSpPr>
          <p:nvPr>
            <p:ph type="body" idx="1"/>
          </p:nvPr>
        </p:nvSpPr>
        <p:spPr/>
        <p:txBody>
          <a:bodyPr/>
          <a:lstStyle/>
          <a:p>
            <a:endParaRPr kumimoji="1" lang="ja-JP" altLang="en-US"/>
          </a:p>
        </p:txBody>
      </p:sp>
      <p:sp>
        <p:nvSpPr>
          <p:cNvPr id="4" name="日付プレースホルダー 3">
            <a:extLst>
              <a:ext uri="{FF2B5EF4-FFF2-40B4-BE49-F238E27FC236}">
                <a16:creationId xmlns:a16="http://schemas.microsoft.com/office/drawing/2014/main" id="{0EA6F304-1CDA-8312-4899-44B99D60514B}"/>
              </a:ext>
            </a:extLst>
          </p:cNvPr>
          <p:cNvSpPr>
            <a:spLocks noGrp="1"/>
          </p:cNvSpPr>
          <p:nvPr>
            <p:ph type="dt" idx="1"/>
          </p:nvPr>
        </p:nvSpPr>
        <p:spPr/>
        <p:txBody>
          <a:bodyPr/>
          <a:lstStyle/>
          <a:p>
            <a:pPr marL="0" marR="0" lvl="0" indent="0" algn="r" defTabSz="911265" rtl="0" eaLnBrk="0" fontAlgn="base" latinLnBrk="0" hangingPunct="0">
              <a:lnSpc>
                <a:spcPct val="100000"/>
              </a:lnSpc>
              <a:spcBef>
                <a:spcPct val="0"/>
              </a:spcBef>
              <a:spcAft>
                <a:spcPct val="0"/>
              </a:spcAft>
              <a:buClrTx/>
              <a:buSzTx/>
              <a:buFontTx/>
              <a:buNone/>
              <a:tabLst/>
              <a:defRPr/>
            </a:pPr>
            <a:fld id="{2C4FA3CD-3070-49FC-B1D0-C8F54F224D15}" type="datetime4">
              <a:rPr kumimoji="0" lang="ja-JP" altLang="en-US" sz="1000" b="0" i="1" u="none" strike="noStrike" kern="1200" cap="none" spc="0" normalizeH="0" baseline="0" noProof="0" smtClean="0">
                <a:ln>
                  <a:noFill/>
                </a:ln>
                <a:solidFill>
                  <a:srgbClr val="000000"/>
                </a:solidFill>
                <a:effectLst/>
                <a:uLnTx/>
                <a:uFillTx/>
                <a:latin typeface="Meiryo UI" panose="020B0604030504040204" pitchFamily="50" charset="-128"/>
                <a:ea typeface="Meiryo UI" panose="020B0604030504040204" pitchFamily="50" charset="-128"/>
                <a:cs typeface="+mn-cs"/>
                <a:sym typeface="Meiryo UI" panose="020B0604030504040204" pitchFamily="50" charset="-128"/>
              </a:rPr>
              <a:pPr marL="0" marR="0" lvl="0" indent="0" algn="r" defTabSz="911265" rtl="0" eaLnBrk="0" fontAlgn="base" latinLnBrk="0" hangingPunct="0">
                <a:lnSpc>
                  <a:spcPct val="100000"/>
                </a:lnSpc>
                <a:spcBef>
                  <a:spcPct val="0"/>
                </a:spcBef>
                <a:spcAft>
                  <a:spcPct val="0"/>
                </a:spcAft>
                <a:buClrTx/>
                <a:buSzTx/>
                <a:buFontTx/>
                <a:buNone/>
                <a:tabLst/>
                <a:defRPr/>
              </a:pPr>
              <a:t>2026年3月26日</a:t>
            </a:fld>
            <a:endParaRPr kumimoji="0" lang="en-US" altLang="ja-JP" sz="1000" b="0" i="1"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sym typeface="Meiryo UI" panose="020B0604030504040204" pitchFamily="50" charset="-128"/>
            </a:endParaRPr>
          </a:p>
        </p:txBody>
      </p:sp>
      <p:sp>
        <p:nvSpPr>
          <p:cNvPr id="5" name="スライド番号プレースホルダー 4">
            <a:extLst>
              <a:ext uri="{FF2B5EF4-FFF2-40B4-BE49-F238E27FC236}">
                <a16:creationId xmlns:a16="http://schemas.microsoft.com/office/drawing/2014/main" id="{1ECF0EB1-2406-0388-1A5B-DBFA86BC2870}"/>
              </a:ext>
            </a:extLst>
          </p:cNvPr>
          <p:cNvSpPr>
            <a:spLocks noGrp="1"/>
          </p:cNvSpPr>
          <p:nvPr>
            <p:ph type="sldNum" sz="quarter" idx="5"/>
          </p:nvPr>
        </p:nvSpPr>
        <p:spPr/>
        <p:txBody>
          <a:bodyPr/>
          <a:lstStyle/>
          <a:p>
            <a:pPr marL="0" marR="0" lvl="0" indent="0" algn="r" defTabSz="911265" rtl="0" eaLnBrk="0" fontAlgn="base" latinLnBrk="0" hangingPunct="0">
              <a:lnSpc>
                <a:spcPct val="100000"/>
              </a:lnSpc>
              <a:spcBef>
                <a:spcPct val="0"/>
              </a:spcBef>
              <a:spcAft>
                <a:spcPct val="0"/>
              </a:spcAft>
              <a:buClrTx/>
              <a:buSzTx/>
              <a:buFontTx/>
              <a:buNone/>
              <a:tabLst/>
              <a:defRPr/>
            </a:pPr>
            <a:fld id="{76112920-6095-4B0A-AFC9-82E2C2B490BA}" type="slidenum">
              <a:rPr kumimoji="0" lang="ja-JP" altLang="en-US" sz="1000" b="0" i="1" u="none" strike="noStrike" kern="1200" cap="none" spc="0" normalizeH="0" baseline="0" noProof="0" smtClean="0">
                <a:ln>
                  <a:noFill/>
                </a:ln>
                <a:solidFill>
                  <a:srgbClr val="000000"/>
                </a:solidFill>
                <a:effectLst/>
                <a:uLnTx/>
                <a:uFillTx/>
                <a:latin typeface="Meiryo UI" panose="020B0604030504040204" pitchFamily="50" charset="-128"/>
                <a:ea typeface="Meiryo UI" panose="020B0604030504040204" pitchFamily="50" charset="-128"/>
                <a:cs typeface="+mn-cs"/>
                <a:sym typeface="Meiryo UI" panose="020B0604030504040204" pitchFamily="50" charset="-128"/>
              </a:rPr>
              <a:pPr marL="0" marR="0" lvl="0" indent="0" algn="r" defTabSz="911265" rtl="0" eaLnBrk="0" fontAlgn="base" latinLnBrk="0" hangingPunct="0">
                <a:lnSpc>
                  <a:spcPct val="100000"/>
                </a:lnSpc>
                <a:spcBef>
                  <a:spcPct val="0"/>
                </a:spcBef>
                <a:spcAft>
                  <a:spcPct val="0"/>
                </a:spcAft>
                <a:buClrTx/>
                <a:buSzTx/>
                <a:buFontTx/>
                <a:buNone/>
                <a:tabLst/>
                <a:defRPr/>
              </a:pPr>
              <a:t>3</a:t>
            </a:fld>
            <a:endParaRPr kumimoji="0" lang="en-US" altLang="ja-JP" sz="1000" b="0" i="1"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sym typeface="Meiryo UI" panose="020B0604030504040204" pitchFamily="50" charset="-128"/>
            </a:endParaRPr>
          </a:p>
        </p:txBody>
      </p:sp>
    </p:spTree>
    <p:extLst>
      <p:ext uri="{BB962C8B-B14F-4D97-AF65-F5344CB8AC3E}">
        <p14:creationId xmlns:p14="http://schemas.microsoft.com/office/powerpoint/2010/main" val="11094441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B8A363-FF91-3E7F-6832-69815401785F}"/>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EA5027EE-41AD-013F-855E-6A6DE108F13C}"/>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EE40953A-1EF4-DD71-F88B-4306EC3EAD35}"/>
              </a:ext>
            </a:extLst>
          </p:cNvPr>
          <p:cNvSpPr>
            <a:spLocks noGrp="1"/>
          </p:cNvSpPr>
          <p:nvPr>
            <p:ph type="body" idx="1"/>
          </p:nvPr>
        </p:nvSpPr>
        <p:spPr/>
        <p:txBody>
          <a:bodyPr/>
          <a:lstStyle/>
          <a:p>
            <a:endParaRPr kumimoji="1" lang="ja-JP" altLang="en-US"/>
          </a:p>
        </p:txBody>
      </p:sp>
      <p:sp>
        <p:nvSpPr>
          <p:cNvPr id="4" name="日付プレースホルダー 3">
            <a:extLst>
              <a:ext uri="{FF2B5EF4-FFF2-40B4-BE49-F238E27FC236}">
                <a16:creationId xmlns:a16="http://schemas.microsoft.com/office/drawing/2014/main" id="{DE644DC4-953D-E555-A758-75AC6ADDC33E}"/>
              </a:ext>
            </a:extLst>
          </p:cNvPr>
          <p:cNvSpPr>
            <a:spLocks noGrp="1"/>
          </p:cNvSpPr>
          <p:nvPr>
            <p:ph type="dt" idx="1"/>
          </p:nvPr>
        </p:nvSpPr>
        <p:spPr/>
        <p:txBody>
          <a:bodyPr/>
          <a:lstStyle/>
          <a:p>
            <a:pPr>
              <a:defRPr/>
            </a:pPr>
            <a:fld id="{2C4FA3CD-3070-49FC-B1D0-C8F54F224D15}" type="datetime4">
              <a:rPr lang="ja-JP" altLang="en-US" smtClean="0"/>
              <a:t>2026年3月26日</a:t>
            </a:fld>
            <a:endParaRPr lang="en-US" altLang="ja-JP"/>
          </a:p>
        </p:txBody>
      </p:sp>
      <p:sp>
        <p:nvSpPr>
          <p:cNvPr id="5" name="スライド番号プレースホルダー 4">
            <a:extLst>
              <a:ext uri="{FF2B5EF4-FFF2-40B4-BE49-F238E27FC236}">
                <a16:creationId xmlns:a16="http://schemas.microsoft.com/office/drawing/2014/main" id="{94394EA6-BCBE-A355-D2B4-550450285401}"/>
              </a:ext>
            </a:extLst>
          </p:cNvPr>
          <p:cNvSpPr>
            <a:spLocks noGrp="1"/>
          </p:cNvSpPr>
          <p:nvPr>
            <p:ph type="sldNum" sz="quarter" idx="5"/>
          </p:nvPr>
        </p:nvSpPr>
        <p:spPr/>
        <p:txBody>
          <a:bodyPr/>
          <a:lstStyle/>
          <a:p>
            <a:pPr>
              <a:defRPr/>
            </a:pPr>
            <a:fld id="{76112920-6095-4B0A-AFC9-82E2C2B490BA}" type="slidenum">
              <a:rPr lang="ja-JP" altLang="en-US" smtClean="0"/>
              <a:pPr>
                <a:defRPr/>
              </a:pPr>
              <a:t>4</a:t>
            </a:fld>
            <a:endParaRPr lang="en-US" altLang="ja-JP"/>
          </a:p>
        </p:txBody>
      </p:sp>
    </p:spTree>
    <p:extLst>
      <p:ext uri="{BB962C8B-B14F-4D97-AF65-F5344CB8AC3E}">
        <p14:creationId xmlns:p14="http://schemas.microsoft.com/office/powerpoint/2010/main" val="40864163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674E14-419F-03F3-9F1E-B54463028CB8}"/>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94E86FDE-77CE-D48B-EFF8-E115807FF9FD}"/>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CC858BF8-712B-B1D3-FFC5-57C04DF96187}"/>
              </a:ext>
            </a:extLst>
          </p:cNvPr>
          <p:cNvSpPr>
            <a:spLocks noGrp="1"/>
          </p:cNvSpPr>
          <p:nvPr>
            <p:ph type="body" idx="1"/>
          </p:nvPr>
        </p:nvSpPr>
        <p:spPr/>
        <p:txBody>
          <a:bodyPr/>
          <a:lstStyle/>
          <a:p>
            <a:endParaRPr kumimoji="1" lang="ja-JP" altLang="en-US"/>
          </a:p>
        </p:txBody>
      </p:sp>
      <p:sp>
        <p:nvSpPr>
          <p:cNvPr id="4" name="日付プレースホルダー 3">
            <a:extLst>
              <a:ext uri="{FF2B5EF4-FFF2-40B4-BE49-F238E27FC236}">
                <a16:creationId xmlns:a16="http://schemas.microsoft.com/office/drawing/2014/main" id="{90C0D358-71BB-BAC4-8EB0-43CE458A2D20}"/>
              </a:ext>
            </a:extLst>
          </p:cNvPr>
          <p:cNvSpPr>
            <a:spLocks noGrp="1"/>
          </p:cNvSpPr>
          <p:nvPr>
            <p:ph type="dt" idx="1"/>
          </p:nvPr>
        </p:nvSpPr>
        <p:spPr/>
        <p:txBody>
          <a:bodyPr/>
          <a:lstStyle/>
          <a:p>
            <a:pPr>
              <a:defRPr/>
            </a:pPr>
            <a:fld id="{2C4FA3CD-3070-49FC-B1D0-C8F54F224D15}" type="datetime4">
              <a:rPr lang="ja-JP" altLang="en-US" smtClean="0"/>
              <a:t>2026年3月26日</a:t>
            </a:fld>
            <a:endParaRPr lang="en-US" altLang="ja-JP"/>
          </a:p>
        </p:txBody>
      </p:sp>
      <p:sp>
        <p:nvSpPr>
          <p:cNvPr id="5" name="スライド番号プレースホルダー 4">
            <a:extLst>
              <a:ext uri="{FF2B5EF4-FFF2-40B4-BE49-F238E27FC236}">
                <a16:creationId xmlns:a16="http://schemas.microsoft.com/office/drawing/2014/main" id="{5C30C765-7A41-213A-4233-8E8FCCB0F93E}"/>
              </a:ext>
            </a:extLst>
          </p:cNvPr>
          <p:cNvSpPr>
            <a:spLocks noGrp="1"/>
          </p:cNvSpPr>
          <p:nvPr>
            <p:ph type="sldNum" sz="quarter" idx="5"/>
          </p:nvPr>
        </p:nvSpPr>
        <p:spPr/>
        <p:txBody>
          <a:bodyPr/>
          <a:lstStyle/>
          <a:p>
            <a:pPr>
              <a:defRPr/>
            </a:pPr>
            <a:fld id="{76112920-6095-4B0A-AFC9-82E2C2B490BA}" type="slidenum">
              <a:rPr lang="ja-JP" altLang="en-US" smtClean="0"/>
              <a:pPr>
                <a:defRPr/>
              </a:pPr>
              <a:t>5</a:t>
            </a:fld>
            <a:endParaRPr lang="en-US" altLang="ja-JP"/>
          </a:p>
        </p:txBody>
      </p:sp>
    </p:spTree>
    <p:extLst>
      <p:ext uri="{BB962C8B-B14F-4D97-AF65-F5344CB8AC3E}">
        <p14:creationId xmlns:p14="http://schemas.microsoft.com/office/powerpoint/2010/main" val="7432696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DC1723-D612-A45F-A1BF-5C160BA36C48}"/>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2515C52E-35F7-1CA6-3B18-19ACB6B64AA5}"/>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FFCE9177-4AE6-4F44-6807-9DBEECEA84ED}"/>
              </a:ext>
            </a:extLst>
          </p:cNvPr>
          <p:cNvSpPr>
            <a:spLocks noGrp="1"/>
          </p:cNvSpPr>
          <p:nvPr>
            <p:ph type="body" idx="1"/>
          </p:nvPr>
        </p:nvSpPr>
        <p:spPr/>
        <p:txBody>
          <a:bodyPr/>
          <a:lstStyle/>
          <a:p>
            <a:endParaRPr kumimoji="1" lang="ja-JP" altLang="en-US"/>
          </a:p>
        </p:txBody>
      </p:sp>
      <p:sp>
        <p:nvSpPr>
          <p:cNvPr id="4" name="日付プレースホルダー 3">
            <a:extLst>
              <a:ext uri="{FF2B5EF4-FFF2-40B4-BE49-F238E27FC236}">
                <a16:creationId xmlns:a16="http://schemas.microsoft.com/office/drawing/2014/main" id="{F2F2217F-20B6-6152-025E-9FC595C24E50}"/>
              </a:ext>
            </a:extLst>
          </p:cNvPr>
          <p:cNvSpPr>
            <a:spLocks noGrp="1"/>
          </p:cNvSpPr>
          <p:nvPr>
            <p:ph type="dt" idx="1"/>
          </p:nvPr>
        </p:nvSpPr>
        <p:spPr/>
        <p:txBody>
          <a:bodyPr/>
          <a:lstStyle/>
          <a:p>
            <a:pPr>
              <a:defRPr/>
            </a:pPr>
            <a:fld id="{2C4FA3CD-3070-49FC-B1D0-C8F54F224D15}" type="datetime4">
              <a:rPr lang="ja-JP" altLang="en-US" smtClean="0"/>
              <a:t>2026年3月26日</a:t>
            </a:fld>
            <a:endParaRPr lang="en-US" altLang="ja-JP"/>
          </a:p>
        </p:txBody>
      </p:sp>
      <p:sp>
        <p:nvSpPr>
          <p:cNvPr id="5" name="スライド番号プレースホルダー 4">
            <a:extLst>
              <a:ext uri="{FF2B5EF4-FFF2-40B4-BE49-F238E27FC236}">
                <a16:creationId xmlns:a16="http://schemas.microsoft.com/office/drawing/2014/main" id="{FCEB5BD7-2537-9E12-5065-C3D66C3E2201}"/>
              </a:ext>
            </a:extLst>
          </p:cNvPr>
          <p:cNvSpPr>
            <a:spLocks noGrp="1"/>
          </p:cNvSpPr>
          <p:nvPr>
            <p:ph type="sldNum" sz="quarter" idx="5"/>
          </p:nvPr>
        </p:nvSpPr>
        <p:spPr/>
        <p:txBody>
          <a:bodyPr/>
          <a:lstStyle/>
          <a:p>
            <a:pPr>
              <a:defRPr/>
            </a:pPr>
            <a:fld id="{76112920-6095-4B0A-AFC9-82E2C2B490BA}" type="slidenum">
              <a:rPr lang="ja-JP" altLang="en-US" smtClean="0"/>
              <a:pPr>
                <a:defRPr/>
              </a:pPr>
              <a:t>6</a:t>
            </a:fld>
            <a:endParaRPr lang="en-US" altLang="ja-JP"/>
          </a:p>
        </p:txBody>
      </p:sp>
    </p:spTree>
    <p:extLst>
      <p:ext uri="{BB962C8B-B14F-4D97-AF65-F5344CB8AC3E}">
        <p14:creationId xmlns:p14="http://schemas.microsoft.com/office/powerpoint/2010/main" val="23668154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A5CB9A-1196-F479-C86F-652229FFFB7F}"/>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BE2E2B7D-45CE-618C-59E5-BB98BD0FFBB0}"/>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94908162-3F91-DB37-D69B-00C22E6A631F}"/>
              </a:ext>
            </a:extLst>
          </p:cNvPr>
          <p:cNvSpPr>
            <a:spLocks noGrp="1"/>
          </p:cNvSpPr>
          <p:nvPr>
            <p:ph type="body" idx="1"/>
          </p:nvPr>
        </p:nvSpPr>
        <p:spPr/>
        <p:txBody>
          <a:bodyPr/>
          <a:lstStyle/>
          <a:p>
            <a:endParaRPr kumimoji="1" lang="ja-JP" altLang="en-US"/>
          </a:p>
        </p:txBody>
      </p:sp>
      <p:sp>
        <p:nvSpPr>
          <p:cNvPr id="4" name="日付プレースホルダー 3">
            <a:extLst>
              <a:ext uri="{FF2B5EF4-FFF2-40B4-BE49-F238E27FC236}">
                <a16:creationId xmlns:a16="http://schemas.microsoft.com/office/drawing/2014/main" id="{E407D997-B11E-7160-C922-CC2265C3E192}"/>
              </a:ext>
            </a:extLst>
          </p:cNvPr>
          <p:cNvSpPr>
            <a:spLocks noGrp="1"/>
          </p:cNvSpPr>
          <p:nvPr>
            <p:ph type="dt" idx="1"/>
          </p:nvPr>
        </p:nvSpPr>
        <p:spPr/>
        <p:txBody>
          <a:bodyPr/>
          <a:lstStyle/>
          <a:p>
            <a:pPr>
              <a:defRPr/>
            </a:pPr>
            <a:fld id="{2C4FA3CD-3070-49FC-B1D0-C8F54F224D15}" type="datetime4">
              <a:rPr lang="ja-JP" altLang="en-US" smtClean="0"/>
              <a:t>2026年3月26日</a:t>
            </a:fld>
            <a:endParaRPr lang="en-US" altLang="ja-JP"/>
          </a:p>
        </p:txBody>
      </p:sp>
      <p:sp>
        <p:nvSpPr>
          <p:cNvPr id="5" name="スライド番号プレースホルダー 4">
            <a:extLst>
              <a:ext uri="{FF2B5EF4-FFF2-40B4-BE49-F238E27FC236}">
                <a16:creationId xmlns:a16="http://schemas.microsoft.com/office/drawing/2014/main" id="{80123741-B14D-EA63-05A6-9FCB14F21B4F}"/>
              </a:ext>
            </a:extLst>
          </p:cNvPr>
          <p:cNvSpPr>
            <a:spLocks noGrp="1"/>
          </p:cNvSpPr>
          <p:nvPr>
            <p:ph type="sldNum" sz="quarter" idx="5"/>
          </p:nvPr>
        </p:nvSpPr>
        <p:spPr/>
        <p:txBody>
          <a:bodyPr/>
          <a:lstStyle/>
          <a:p>
            <a:pPr>
              <a:defRPr/>
            </a:pPr>
            <a:fld id="{76112920-6095-4B0A-AFC9-82E2C2B490BA}" type="slidenum">
              <a:rPr lang="ja-JP" altLang="en-US" smtClean="0"/>
              <a:pPr>
                <a:defRPr/>
              </a:pPr>
              <a:t>7</a:t>
            </a:fld>
            <a:endParaRPr lang="en-US" altLang="ja-JP"/>
          </a:p>
        </p:txBody>
      </p:sp>
    </p:spTree>
    <p:extLst>
      <p:ext uri="{BB962C8B-B14F-4D97-AF65-F5344CB8AC3E}">
        <p14:creationId xmlns:p14="http://schemas.microsoft.com/office/powerpoint/2010/main" val="25477164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E550DD-749D-C53F-9351-A32E041E7AEC}"/>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717C90BF-7444-3CBC-142C-4D73949FBA5A}"/>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8F159DB6-2754-1E34-80A5-3FEF82C286AC}"/>
              </a:ext>
            </a:extLst>
          </p:cNvPr>
          <p:cNvSpPr>
            <a:spLocks noGrp="1"/>
          </p:cNvSpPr>
          <p:nvPr>
            <p:ph type="body" idx="1"/>
          </p:nvPr>
        </p:nvSpPr>
        <p:spPr/>
        <p:txBody>
          <a:bodyPr/>
          <a:lstStyle/>
          <a:p>
            <a:endParaRPr kumimoji="1" lang="ja-JP" altLang="en-US"/>
          </a:p>
        </p:txBody>
      </p:sp>
      <p:sp>
        <p:nvSpPr>
          <p:cNvPr id="4" name="日付プレースホルダー 3">
            <a:extLst>
              <a:ext uri="{FF2B5EF4-FFF2-40B4-BE49-F238E27FC236}">
                <a16:creationId xmlns:a16="http://schemas.microsoft.com/office/drawing/2014/main" id="{0F19686D-B8BA-568D-3FAB-559A4276F4CD}"/>
              </a:ext>
            </a:extLst>
          </p:cNvPr>
          <p:cNvSpPr>
            <a:spLocks noGrp="1"/>
          </p:cNvSpPr>
          <p:nvPr>
            <p:ph type="dt" idx="1"/>
          </p:nvPr>
        </p:nvSpPr>
        <p:spPr/>
        <p:txBody>
          <a:bodyPr/>
          <a:lstStyle/>
          <a:p>
            <a:pPr>
              <a:defRPr/>
            </a:pPr>
            <a:fld id="{2C4FA3CD-3070-49FC-B1D0-C8F54F224D15}" type="datetime4">
              <a:rPr lang="ja-JP" altLang="en-US" smtClean="0"/>
              <a:t>2026年3月26日</a:t>
            </a:fld>
            <a:endParaRPr lang="en-US" altLang="ja-JP"/>
          </a:p>
        </p:txBody>
      </p:sp>
      <p:sp>
        <p:nvSpPr>
          <p:cNvPr id="5" name="スライド番号プレースホルダー 4">
            <a:extLst>
              <a:ext uri="{FF2B5EF4-FFF2-40B4-BE49-F238E27FC236}">
                <a16:creationId xmlns:a16="http://schemas.microsoft.com/office/drawing/2014/main" id="{5051B5B3-F3AC-E4E4-584C-6FEAAC18A3EF}"/>
              </a:ext>
            </a:extLst>
          </p:cNvPr>
          <p:cNvSpPr>
            <a:spLocks noGrp="1"/>
          </p:cNvSpPr>
          <p:nvPr>
            <p:ph type="sldNum" sz="quarter" idx="5"/>
          </p:nvPr>
        </p:nvSpPr>
        <p:spPr/>
        <p:txBody>
          <a:bodyPr/>
          <a:lstStyle/>
          <a:p>
            <a:pPr>
              <a:defRPr/>
            </a:pPr>
            <a:fld id="{76112920-6095-4B0A-AFC9-82E2C2B490BA}" type="slidenum">
              <a:rPr lang="ja-JP" altLang="en-US" smtClean="0"/>
              <a:pPr>
                <a:defRPr/>
              </a:pPr>
              <a:t>8</a:t>
            </a:fld>
            <a:endParaRPr lang="en-US" altLang="ja-JP"/>
          </a:p>
        </p:txBody>
      </p:sp>
    </p:spTree>
    <p:extLst>
      <p:ext uri="{BB962C8B-B14F-4D97-AF65-F5344CB8AC3E}">
        <p14:creationId xmlns:p14="http://schemas.microsoft.com/office/powerpoint/2010/main" val="35986850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E97C67-F506-54FF-403A-AE0C7728030C}"/>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D693F5C9-3349-6BD3-69CB-EC357D67E8FB}"/>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94CE3F53-4108-5954-FA78-A7A282670349}"/>
              </a:ext>
            </a:extLst>
          </p:cNvPr>
          <p:cNvSpPr>
            <a:spLocks noGrp="1"/>
          </p:cNvSpPr>
          <p:nvPr>
            <p:ph type="body" idx="1"/>
          </p:nvPr>
        </p:nvSpPr>
        <p:spPr/>
        <p:txBody>
          <a:bodyPr/>
          <a:lstStyle/>
          <a:p>
            <a:endParaRPr kumimoji="1" lang="ja-JP" altLang="en-US"/>
          </a:p>
        </p:txBody>
      </p:sp>
      <p:sp>
        <p:nvSpPr>
          <p:cNvPr id="4" name="日付プレースホルダー 3">
            <a:extLst>
              <a:ext uri="{FF2B5EF4-FFF2-40B4-BE49-F238E27FC236}">
                <a16:creationId xmlns:a16="http://schemas.microsoft.com/office/drawing/2014/main" id="{4B29BF89-558F-F0E0-E309-22FB2C763AEA}"/>
              </a:ext>
            </a:extLst>
          </p:cNvPr>
          <p:cNvSpPr>
            <a:spLocks noGrp="1"/>
          </p:cNvSpPr>
          <p:nvPr>
            <p:ph type="dt" idx="1"/>
          </p:nvPr>
        </p:nvSpPr>
        <p:spPr/>
        <p:txBody>
          <a:bodyPr/>
          <a:lstStyle/>
          <a:p>
            <a:pPr>
              <a:defRPr/>
            </a:pPr>
            <a:fld id="{2C4FA3CD-3070-49FC-B1D0-C8F54F224D15}" type="datetime4">
              <a:rPr lang="ja-JP" altLang="en-US" smtClean="0"/>
              <a:t>2026年3月26日</a:t>
            </a:fld>
            <a:endParaRPr lang="en-US" altLang="ja-JP"/>
          </a:p>
        </p:txBody>
      </p:sp>
      <p:sp>
        <p:nvSpPr>
          <p:cNvPr id="5" name="スライド番号プレースホルダー 4">
            <a:extLst>
              <a:ext uri="{FF2B5EF4-FFF2-40B4-BE49-F238E27FC236}">
                <a16:creationId xmlns:a16="http://schemas.microsoft.com/office/drawing/2014/main" id="{B7703CC7-C8CF-8E84-D4C9-1F3EFA84581C}"/>
              </a:ext>
            </a:extLst>
          </p:cNvPr>
          <p:cNvSpPr>
            <a:spLocks noGrp="1"/>
          </p:cNvSpPr>
          <p:nvPr>
            <p:ph type="sldNum" sz="quarter" idx="5"/>
          </p:nvPr>
        </p:nvSpPr>
        <p:spPr/>
        <p:txBody>
          <a:bodyPr/>
          <a:lstStyle/>
          <a:p>
            <a:pPr>
              <a:defRPr/>
            </a:pPr>
            <a:fld id="{76112920-6095-4B0A-AFC9-82E2C2B490BA}" type="slidenum">
              <a:rPr lang="ja-JP" altLang="en-US" smtClean="0"/>
              <a:pPr>
                <a:defRPr/>
              </a:pPr>
              <a:t>9</a:t>
            </a:fld>
            <a:endParaRPr lang="en-US" altLang="ja-JP"/>
          </a:p>
        </p:txBody>
      </p:sp>
    </p:spTree>
    <p:extLst>
      <p:ext uri="{BB962C8B-B14F-4D97-AF65-F5344CB8AC3E}">
        <p14:creationId xmlns:p14="http://schemas.microsoft.com/office/powerpoint/2010/main" val="42753507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tags" Target="../tags/tag1.xml"/><Relationship Id="rId4" Type="http://schemas.openxmlformats.org/officeDocument/2006/relationships/image" Target="../media/image1.emf"/></Relationships>
</file>

<file path=ppt/slideLayouts/_rels/slideLayout1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2.xml"/><Relationship Id="rId4" Type="http://schemas.openxmlformats.org/officeDocument/2006/relationships/image" Target="../media/image2.emf"/></Relationships>
</file>

<file path=ppt/slideLayouts/_rels/slideLayout1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2.xml"/><Relationship Id="rId1" Type="http://schemas.openxmlformats.org/officeDocument/2006/relationships/tags" Target="../tags/tag4.xml"/><Relationship Id="rId4" Type="http://schemas.openxmlformats.org/officeDocument/2006/relationships/image" Target="../media/image2.emf"/></Relationships>
</file>

<file path=ppt/slideLayouts/_rels/slideLayout1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2.xml"/><Relationship Id="rId1" Type="http://schemas.openxmlformats.org/officeDocument/2006/relationships/tags" Target="../tags/tag5.xml"/><Relationship Id="rId4" Type="http://schemas.openxmlformats.org/officeDocument/2006/relationships/image" Target="../media/image2.emf"/></Relationships>
</file>

<file path=ppt/slideLayouts/_rels/slideLayout16.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2.xml"/><Relationship Id="rId1" Type="http://schemas.openxmlformats.org/officeDocument/2006/relationships/tags" Target="../tags/tag6.xml"/><Relationship Id="rId4" Type="http://schemas.openxmlformats.org/officeDocument/2006/relationships/image" Target="../media/image2.emf"/></Relationships>
</file>

<file path=ppt/slideLayouts/_rels/slideLayout1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2.xml"/><Relationship Id="rId1" Type="http://schemas.openxmlformats.org/officeDocument/2006/relationships/tags" Target="../tags/tag7.xml"/><Relationship Id="rId4" Type="http://schemas.openxmlformats.org/officeDocument/2006/relationships/image" Target="../media/image1.emf"/></Relationships>
</file>

<file path=ppt/slideLayouts/_rels/slideLayout18.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2.xml"/><Relationship Id="rId1" Type="http://schemas.openxmlformats.org/officeDocument/2006/relationships/tags" Target="../tags/tag8.xml"/><Relationship Id="rId4" Type="http://schemas.openxmlformats.org/officeDocument/2006/relationships/image" Target="../media/image1.emf"/></Relationships>
</file>

<file path=ppt/slideLayouts/_rels/slideLayout19.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2.xml"/><Relationship Id="rId1" Type="http://schemas.openxmlformats.org/officeDocument/2006/relationships/tags" Target="../tags/tag9.xml"/><Relationship Id="rId4" Type="http://schemas.openxmlformats.org/officeDocument/2006/relationships/image" Target="../media/image2.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3.xml"/><Relationship Id="rId1" Type="http://schemas.openxmlformats.org/officeDocument/2006/relationships/tags" Target="../tags/tag11.xml"/><Relationship Id="rId4" Type="http://schemas.openxmlformats.org/officeDocument/2006/relationships/image" Target="../media/image2.emf"/></Relationships>
</file>

<file path=ppt/slideLayouts/_rels/slideLayout21.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3.xml"/><Relationship Id="rId1" Type="http://schemas.openxmlformats.org/officeDocument/2006/relationships/tags" Target="../tags/tag12.xml"/><Relationship Id="rId4" Type="http://schemas.openxmlformats.org/officeDocument/2006/relationships/image" Target="../media/image2.emf"/></Relationships>
</file>

<file path=ppt/slideLayouts/_rels/slideLayout22.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3.xml"/><Relationship Id="rId1" Type="http://schemas.openxmlformats.org/officeDocument/2006/relationships/tags" Target="../tags/tag13.xml"/><Relationship Id="rId4" Type="http://schemas.openxmlformats.org/officeDocument/2006/relationships/image" Target="../media/image2.emf"/></Relationships>
</file>

<file path=ppt/slideLayouts/_rels/slideLayout2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3.xml"/><Relationship Id="rId1" Type="http://schemas.openxmlformats.org/officeDocument/2006/relationships/tags" Target="../tags/tag14.xml"/><Relationship Id="rId4" Type="http://schemas.openxmlformats.org/officeDocument/2006/relationships/image" Target="../media/image1.emf"/></Relationships>
</file>

<file path=ppt/slideLayouts/_rels/slideLayout24.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3.xml"/><Relationship Id="rId1" Type="http://schemas.openxmlformats.org/officeDocument/2006/relationships/tags" Target="../tags/tag15.xml"/><Relationship Id="rId4" Type="http://schemas.openxmlformats.org/officeDocument/2006/relationships/image" Target="../media/image1.emf"/></Relationships>
</file>

<file path=ppt/slideLayouts/_rels/slideLayout2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3.xml"/><Relationship Id="rId1" Type="http://schemas.openxmlformats.org/officeDocument/2006/relationships/tags" Target="../tags/tag16.xml"/><Relationship Id="rId4" Type="http://schemas.openxmlformats.org/officeDocument/2006/relationships/image" Target="../media/image2.emf"/></Relationships>
</file>

<file path=ppt/slideLayouts/_rels/slideLayout26.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3.xml"/><Relationship Id="rId1" Type="http://schemas.openxmlformats.org/officeDocument/2006/relationships/tags" Target="../tags/tag17.xml"/><Relationship Id="rId4" Type="http://schemas.openxmlformats.org/officeDocument/2006/relationships/image" Target="../media/image2.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11933CC-93A7-4DE4-9FB7-7887A8ED3F03}"/>
              </a:ext>
            </a:extLst>
          </p:cNvPr>
          <p:cNvSpPr>
            <a:spLocks noGrp="1"/>
          </p:cNvSpPr>
          <p:nvPr>
            <p:ph type="ctrTitle"/>
          </p:nvPr>
        </p:nvSpPr>
        <p:spPr>
          <a:xfrm>
            <a:off x="1336675" y="1237457"/>
            <a:ext cx="8020050" cy="2632440"/>
          </a:xfrm>
        </p:spPr>
        <p:txBody>
          <a:bodyPr anchor="b"/>
          <a:lstStyle>
            <a:lvl1pPr algn="ctr">
              <a:defRPr sz="5263"/>
            </a:lvl1pPr>
          </a:lstStyle>
          <a:p>
            <a:r>
              <a:rPr kumimoji="1" lang="ja-JP" altLang="en-US"/>
              <a:t>マスター タイトルの書式設定</a:t>
            </a:r>
          </a:p>
        </p:txBody>
      </p:sp>
      <p:sp>
        <p:nvSpPr>
          <p:cNvPr id="3" name="字幕 2">
            <a:extLst>
              <a:ext uri="{FF2B5EF4-FFF2-40B4-BE49-F238E27FC236}">
                <a16:creationId xmlns:a16="http://schemas.microsoft.com/office/drawing/2014/main" id="{751FBE27-CAFA-48FC-85F7-CC49BE1C7A8E}"/>
              </a:ext>
            </a:extLst>
          </p:cNvPr>
          <p:cNvSpPr>
            <a:spLocks noGrp="1"/>
          </p:cNvSpPr>
          <p:nvPr>
            <p:ph type="subTitle" idx="1"/>
          </p:nvPr>
        </p:nvSpPr>
        <p:spPr>
          <a:xfrm>
            <a:off x="1336675" y="3971414"/>
            <a:ext cx="8020050" cy="1825554"/>
          </a:xfrm>
        </p:spPr>
        <p:txBody>
          <a:bodyPr/>
          <a:lstStyle>
            <a:lvl1pPr marL="0" indent="0" algn="ctr">
              <a:buNone/>
              <a:defRPr sz="2105"/>
            </a:lvl1pPr>
            <a:lvl2pPr marL="401010" indent="0" algn="ctr">
              <a:buNone/>
              <a:defRPr sz="1754"/>
            </a:lvl2pPr>
            <a:lvl3pPr marL="802020" indent="0" algn="ctr">
              <a:buNone/>
              <a:defRPr sz="1579"/>
            </a:lvl3pPr>
            <a:lvl4pPr marL="1203030" indent="0" algn="ctr">
              <a:buNone/>
              <a:defRPr sz="1403"/>
            </a:lvl4pPr>
            <a:lvl5pPr marL="1604040" indent="0" algn="ctr">
              <a:buNone/>
              <a:defRPr sz="1403"/>
            </a:lvl5pPr>
            <a:lvl6pPr marL="2005051" indent="0" algn="ctr">
              <a:buNone/>
              <a:defRPr sz="1403"/>
            </a:lvl6pPr>
            <a:lvl7pPr marL="2406061" indent="0" algn="ctr">
              <a:buNone/>
              <a:defRPr sz="1403"/>
            </a:lvl7pPr>
            <a:lvl8pPr marL="2807071" indent="0" algn="ctr">
              <a:buNone/>
              <a:defRPr sz="1403"/>
            </a:lvl8pPr>
            <a:lvl9pPr marL="3208081" indent="0" algn="ctr">
              <a:buNone/>
              <a:defRPr sz="1403"/>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8F835083-CDE2-4334-93FF-7B03F2DEF447}"/>
              </a:ext>
            </a:extLst>
          </p:cNvPr>
          <p:cNvSpPr>
            <a:spLocks noGrp="1"/>
          </p:cNvSpPr>
          <p:nvPr>
            <p:ph type="dt" sz="half" idx="10"/>
          </p:nvPr>
        </p:nvSpPr>
        <p:spPr/>
        <p:txBody>
          <a:bodyPr/>
          <a:lstStyle/>
          <a:p>
            <a:fld id="{FE65D7A8-741E-40B8-A98D-6EDA346ED31E}" type="datetimeFigureOut">
              <a:rPr kumimoji="1" lang="ja-JP" altLang="en-US" smtClean="0"/>
              <a:t>2026/3/26</a:t>
            </a:fld>
            <a:endParaRPr kumimoji="1" lang="ja-JP" altLang="en-US"/>
          </a:p>
        </p:txBody>
      </p:sp>
      <p:sp>
        <p:nvSpPr>
          <p:cNvPr id="5" name="フッター プレースホルダー 4">
            <a:extLst>
              <a:ext uri="{FF2B5EF4-FFF2-40B4-BE49-F238E27FC236}">
                <a16:creationId xmlns:a16="http://schemas.microsoft.com/office/drawing/2014/main" id="{B5C04999-939C-4283-81DE-FCA779D5EBF9}"/>
              </a:ext>
            </a:extLst>
          </p:cNvPr>
          <p:cNvSpPr>
            <a:spLocks noGrp="1"/>
          </p:cNvSpPr>
          <p:nvPr>
            <p:ph type="ftr" sz="quarter" idx="11"/>
          </p:nvPr>
        </p:nvSpPr>
        <p:spPr/>
        <p:txBody>
          <a:bodyPr/>
          <a:lstStyle/>
          <a:p>
            <a:endParaRPr kumimoji="1" lang="ja-JP" altLang="en-US"/>
          </a:p>
        </p:txBody>
      </p:sp>
    </p:spTree>
    <p:extLst>
      <p:ext uri="{BB962C8B-B14F-4D97-AF65-F5344CB8AC3E}">
        <p14:creationId xmlns:p14="http://schemas.microsoft.com/office/powerpoint/2010/main" val="9317231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E5C73C1-71F7-4397-815B-3C7D99226F04}"/>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82E3A50C-9EE9-4622-899D-EEC98AF461CE}"/>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7E1C35CB-495D-4FB7-AB02-6D630C28BE63}"/>
              </a:ext>
            </a:extLst>
          </p:cNvPr>
          <p:cNvSpPr>
            <a:spLocks noGrp="1"/>
          </p:cNvSpPr>
          <p:nvPr>
            <p:ph type="dt" sz="half" idx="10"/>
          </p:nvPr>
        </p:nvSpPr>
        <p:spPr/>
        <p:txBody>
          <a:bodyPr/>
          <a:lstStyle/>
          <a:p>
            <a:fld id="{FE65D7A8-741E-40B8-A98D-6EDA346ED31E}" type="datetimeFigureOut">
              <a:rPr kumimoji="1" lang="ja-JP" altLang="en-US" smtClean="0"/>
              <a:t>2026/3/26</a:t>
            </a:fld>
            <a:endParaRPr kumimoji="1" lang="ja-JP" altLang="en-US"/>
          </a:p>
        </p:txBody>
      </p:sp>
      <p:sp>
        <p:nvSpPr>
          <p:cNvPr id="5" name="フッター プレースホルダー 4">
            <a:extLst>
              <a:ext uri="{FF2B5EF4-FFF2-40B4-BE49-F238E27FC236}">
                <a16:creationId xmlns:a16="http://schemas.microsoft.com/office/drawing/2014/main" id="{333DB0ED-F117-4884-B358-8613EE8DE32B}"/>
              </a:ext>
            </a:extLst>
          </p:cNvPr>
          <p:cNvSpPr>
            <a:spLocks noGrp="1"/>
          </p:cNvSpPr>
          <p:nvPr>
            <p:ph type="ftr" sz="quarter" idx="11"/>
          </p:nvPr>
        </p:nvSpPr>
        <p:spPr/>
        <p:txBody>
          <a:bodyPr/>
          <a:lstStyle/>
          <a:p>
            <a:endParaRPr kumimoji="1" lang="ja-JP" altLang="en-US"/>
          </a:p>
        </p:txBody>
      </p:sp>
    </p:spTree>
    <p:extLst>
      <p:ext uri="{BB962C8B-B14F-4D97-AF65-F5344CB8AC3E}">
        <p14:creationId xmlns:p14="http://schemas.microsoft.com/office/powerpoint/2010/main" val="7890800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E9965FE0-3146-475C-836F-D054A7E00D46}"/>
              </a:ext>
            </a:extLst>
          </p:cNvPr>
          <p:cNvSpPr>
            <a:spLocks noGrp="1"/>
          </p:cNvSpPr>
          <p:nvPr>
            <p:ph type="title" orient="vert"/>
          </p:nvPr>
        </p:nvSpPr>
        <p:spPr>
          <a:xfrm>
            <a:off x="7652465" y="402567"/>
            <a:ext cx="2305764" cy="6407821"/>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94F80DFF-80AD-41E9-AA7B-223CB5A06F43}"/>
              </a:ext>
            </a:extLst>
          </p:cNvPr>
          <p:cNvSpPr>
            <a:spLocks noGrp="1"/>
          </p:cNvSpPr>
          <p:nvPr>
            <p:ph type="body" orient="vert" idx="1"/>
          </p:nvPr>
        </p:nvSpPr>
        <p:spPr>
          <a:xfrm>
            <a:off x="735171" y="402567"/>
            <a:ext cx="6783626" cy="6407821"/>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A2D42290-24AA-40F8-BBDF-9D25BB493DD9}"/>
              </a:ext>
            </a:extLst>
          </p:cNvPr>
          <p:cNvSpPr>
            <a:spLocks noGrp="1"/>
          </p:cNvSpPr>
          <p:nvPr>
            <p:ph type="dt" sz="half" idx="10"/>
          </p:nvPr>
        </p:nvSpPr>
        <p:spPr/>
        <p:txBody>
          <a:bodyPr/>
          <a:lstStyle/>
          <a:p>
            <a:fld id="{FE65D7A8-741E-40B8-A98D-6EDA346ED31E}" type="datetimeFigureOut">
              <a:rPr kumimoji="1" lang="ja-JP" altLang="en-US" smtClean="0"/>
              <a:t>2026/3/26</a:t>
            </a:fld>
            <a:endParaRPr kumimoji="1" lang="ja-JP" altLang="en-US"/>
          </a:p>
        </p:txBody>
      </p:sp>
      <p:sp>
        <p:nvSpPr>
          <p:cNvPr id="5" name="フッター プレースホルダー 4">
            <a:extLst>
              <a:ext uri="{FF2B5EF4-FFF2-40B4-BE49-F238E27FC236}">
                <a16:creationId xmlns:a16="http://schemas.microsoft.com/office/drawing/2014/main" id="{B7C086ED-99DA-461A-91E3-4F2B070109A7}"/>
              </a:ext>
            </a:extLst>
          </p:cNvPr>
          <p:cNvSpPr>
            <a:spLocks noGrp="1"/>
          </p:cNvSpPr>
          <p:nvPr>
            <p:ph type="ftr" sz="quarter" idx="11"/>
          </p:nvPr>
        </p:nvSpPr>
        <p:spPr/>
        <p:txBody>
          <a:bodyPr/>
          <a:lstStyle/>
          <a:p>
            <a:endParaRPr kumimoji="1" lang="ja-JP" altLang="en-US"/>
          </a:p>
        </p:txBody>
      </p:sp>
    </p:spTree>
    <p:extLst>
      <p:ext uri="{BB962C8B-B14F-4D97-AF65-F5344CB8AC3E}">
        <p14:creationId xmlns:p14="http://schemas.microsoft.com/office/powerpoint/2010/main" val="36738214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ユーザー設定レイアウト">
    <p:spTree>
      <p:nvGrpSpPr>
        <p:cNvPr id="1" name=""/>
        <p:cNvGrpSpPr/>
        <p:nvPr/>
      </p:nvGrpSpPr>
      <p:grpSpPr>
        <a:xfrm>
          <a:off x="0" y="0"/>
          <a:ext cx="0" cy="0"/>
          <a:chOff x="0" y="0"/>
          <a:chExt cx="0" cy="0"/>
        </a:xfrm>
      </p:grpSpPr>
      <p:graphicFrame>
        <p:nvGraphicFramePr>
          <p:cNvPr id="11" name="オブジェクト 10" hidden="1">
            <a:extLst>
              <a:ext uri="{FF2B5EF4-FFF2-40B4-BE49-F238E27FC236}">
                <a16:creationId xmlns:a16="http://schemas.microsoft.com/office/drawing/2014/main" id="{5557A793-1C51-B696-F58C-436D93D238CD}"/>
              </a:ext>
            </a:extLst>
          </p:cNvPr>
          <p:cNvGraphicFramePr>
            <a:graphicFrameLocks noChangeAspect="1"/>
          </p:cNvGraphicFramePr>
          <p:nvPr userDrawn="1">
            <p:custDataLst>
              <p:tags r:id="rId1"/>
            </p:custDataLst>
            <p:extLst>
              <p:ext uri="{D42A27DB-BD31-4B8C-83A1-F6EECF244321}">
                <p14:modId xmlns:p14="http://schemas.microsoft.com/office/powerpoint/2010/main" val="23390368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06" imgH="306" progId="TCLayout.ActiveDocument.1">
                  <p:embed/>
                </p:oleObj>
              </mc:Choice>
              <mc:Fallback>
                <p:oleObj name="think-cellスライド" r:id="rId3" imgW="306" imgH="306" progId="TCLayout.ActiveDocument.1">
                  <p:embed/>
                  <p:pic>
                    <p:nvPicPr>
                      <p:cNvPr id="11" name="オブジェクト 10" hidden="1">
                        <a:extLst>
                          <a:ext uri="{FF2B5EF4-FFF2-40B4-BE49-F238E27FC236}">
                            <a16:creationId xmlns:a16="http://schemas.microsoft.com/office/drawing/2014/main" id="{5557A793-1C51-B696-F58C-436D93D238C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平行四辺形 5">
            <a:extLst>
              <a:ext uri="{FF2B5EF4-FFF2-40B4-BE49-F238E27FC236}">
                <a16:creationId xmlns:a16="http://schemas.microsoft.com/office/drawing/2014/main" id="{53F7819D-DC4B-DDBD-3B5D-BD45045715A3}"/>
              </a:ext>
            </a:extLst>
          </p:cNvPr>
          <p:cNvSpPr/>
          <p:nvPr userDrawn="1"/>
        </p:nvSpPr>
        <p:spPr bwMode="auto">
          <a:xfrm>
            <a:off x="0" y="826829"/>
            <a:ext cx="8592850" cy="77730"/>
          </a:xfrm>
          <a:prstGeom prst="parallelogram">
            <a:avLst>
              <a:gd name="adj" fmla="val 84938"/>
            </a:avLst>
          </a:prstGeom>
          <a:solidFill>
            <a:srgbClr val="687A70"/>
          </a:solidFill>
          <a:ln w="9525">
            <a:noFill/>
            <a:miter lim="800000"/>
            <a:headEnd/>
            <a:tailEnd/>
          </a:ln>
          <a:effectLst/>
        </p:spPr>
        <p:txBody>
          <a:bodyPr wrap="none" rtlCol="0" anchor="ctr"/>
          <a:lstStyle/>
          <a:p>
            <a:pPr defTabSz="987095" fontAlgn="auto">
              <a:spcBef>
                <a:spcPts val="0"/>
              </a:spcBef>
              <a:spcAft>
                <a:spcPts val="0"/>
              </a:spcAft>
            </a:pPr>
            <a:endParaRPr kumimoji="0" lang="ja-JP" altLang="en-US" sz="1943">
              <a:solidFill>
                <a:prstClr val="black"/>
              </a:solidFill>
              <a:latin typeface="Meiryo UI" panose="020B0604030504040204" pitchFamily="50" charset="-128"/>
              <a:ea typeface="Meiryo UI" panose="020B0604030504040204" pitchFamily="50" charset="-128"/>
              <a:sym typeface="Meiryo UI" panose="020B0604030504040204" pitchFamily="50" charset="-128"/>
            </a:endParaRPr>
          </a:p>
        </p:txBody>
      </p:sp>
      <p:sp>
        <p:nvSpPr>
          <p:cNvPr id="7" name="平行四辺形 6">
            <a:extLst>
              <a:ext uri="{FF2B5EF4-FFF2-40B4-BE49-F238E27FC236}">
                <a16:creationId xmlns:a16="http://schemas.microsoft.com/office/drawing/2014/main" id="{6E36DD85-9D15-9C97-6081-F2537BC40493}"/>
              </a:ext>
            </a:extLst>
          </p:cNvPr>
          <p:cNvSpPr/>
          <p:nvPr userDrawn="1"/>
        </p:nvSpPr>
        <p:spPr bwMode="auto">
          <a:xfrm>
            <a:off x="8602141" y="826828"/>
            <a:ext cx="1321439" cy="77730"/>
          </a:xfrm>
          <a:prstGeom prst="parallelogram">
            <a:avLst>
              <a:gd name="adj" fmla="val 84938"/>
            </a:avLst>
          </a:prstGeom>
          <a:solidFill>
            <a:srgbClr val="687A70"/>
          </a:solidFill>
          <a:ln w="9525">
            <a:noFill/>
            <a:miter lim="800000"/>
            <a:headEnd/>
            <a:tailEnd/>
          </a:ln>
          <a:effectLst/>
        </p:spPr>
        <p:txBody>
          <a:bodyPr wrap="none" rtlCol="0" anchor="ctr"/>
          <a:lstStyle/>
          <a:p>
            <a:pPr defTabSz="987095" fontAlgn="auto">
              <a:spcBef>
                <a:spcPts val="0"/>
              </a:spcBef>
              <a:spcAft>
                <a:spcPts val="0"/>
              </a:spcAft>
            </a:pPr>
            <a:endParaRPr kumimoji="0" lang="ja-JP" altLang="en-US" sz="1943">
              <a:solidFill>
                <a:prstClr val="black"/>
              </a:solidFill>
              <a:latin typeface="Meiryo UI" panose="020B0604030504040204" pitchFamily="50" charset="-128"/>
              <a:ea typeface="Meiryo UI" panose="020B0604030504040204" pitchFamily="50" charset="-128"/>
              <a:sym typeface="Meiryo UI" panose="020B0604030504040204" pitchFamily="50" charset="-128"/>
            </a:endParaRPr>
          </a:p>
        </p:txBody>
      </p:sp>
      <p:sp>
        <p:nvSpPr>
          <p:cNvPr id="8" name="平行四辺形 7">
            <a:extLst>
              <a:ext uri="{FF2B5EF4-FFF2-40B4-BE49-F238E27FC236}">
                <a16:creationId xmlns:a16="http://schemas.microsoft.com/office/drawing/2014/main" id="{A566869F-419B-CBD2-B6B5-3081A7257F96}"/>
              </a:ext>
            </a:extLst>
          </p:cNvPr>
          <p:cNvSpPr/>
          <p:nvPr userDrawn="1"/>
        </p:nvSpPr>
        <p:spPr bwMode="auto">
          <a:xfrm>
            <a:off x="9932871" y="826827"/>
            <a:ext cx="760529" cy="77730"/>
          </a:xfrm>
          <a:prstGeom prst="parallelogram">
            <a:avLst>
              <a:gd name="adj" fmla="val 84938"/>
            </a:avLst>
          </a:prstGeom>
          <a:solidFill>
            <a:srgbClr val="687A70"/>
          </a:solidFill>
          <a:ln w="9525">
            <a:noFill/>
            <a:miter lim="800000"/>
            <a:headEnd/>
            <a:tailEnd/>
          </a:ln>
          <a:effectLst/>
        </p:spPr>
        <p:txBody>
          <a:bodyPr wrap="none" rtlCol="0" anchor="ctr"/>
          <a:lstStyle/>
          <a:p>
            <a:pPr defTabSz="987095" fontAlgn="auto">
              <a:spcBef>
                <a:spcPts val="0"/>
              </a:spcBef>
              <a:spcAft>
                <a:spcPts val="0"/>
              </a:spcAft>
            </a:pPr>
            <a:endParaRPr kumimoji="0" lang="ja-JP" altLang="en-US" sz="1943">
              <a:solidFill>
                <a:prstClr val="black"/>
              </a:solidFill>
              <a:latin typeface="Meiryo UI" panose="020B0604030504040204" pitchFamily="50" charset="-128"/>
              <a:ea typeface="Meiryo UI" panose="020B0604030504040204" pitchFamily="50" charset="-128"/>
              <a:sym typeface="Meiryo UI" panose="020B0604030504040204" pitchFamily="50" charset="-128"/>
            </a:endParaRPr>
          </a:p>
        </p:txBody>
      </p:sp>
      <p:sp>
        <p:nvSpPr>
          <p:cNvPr id="10" name="角丸四角形 12">
            <a:extLst>
              <a:ext uri="{FF2B5EF4-FFF2-40B4-BE49-F238E27FC236}">
                <a16:creationId xmlns:a16="http://schemas.microsoft.com/office/drawing/2014/main" id="{493E259A-0B47-B841-FC61-F0678F5582AB}"/>
              </a:ext>
            </a:extLst>
          </p:cNvPr>
          <p:cNvSpPr/>
          <p:nvPr userDrawn="1"/>
        </p:nvSpPr>
        <p:spPr bwMode="auto">
          <a:xfrm>
            <a:off x="449603" y="207082"/>
            <a:ext cx="155946" cy="463028"/>
          </a:xfrm>
          <a:prstGeom prst="roundRect">
            <a:avLst>
              <a:gd name="adj" fmla="val 25458"/>
            </a:avLst>
          </a:prstGeom>
          <a:solidFill>
            <a:srgbClr val="FFCE6D"/>
          </a:solidFill>
          <a:ln w="9525">
            <a:noFill/>
            <a:miter lim="800000"/>
            <a:headEnd/>
            <a:tailEnd/>
          </a:ln>
          <a:effectLst/>
        </p:spPr>
        <p:txBody>
          <a:bodyPr wrap="none" rtlCol="0" anchor="ctr"/>
          <a:lstStyle/>
          <a:p>
            <a:pPr defTabSz="987095" fontAlgn="auto">
              <a:spcBef>
                <a:spcPts val="0"/>
              </a:spcBef>
              <a:spcAft>
                <a:spcPts val="0"/>
              </a:spcAft>
            </a:pPr>
            <a:endParaRPr kumimoji="0" lang="ja-JP" altLang="en-US" sz="1943">
              <a:solidFill>
                <a:prstClr val="black"/>
              </a:solidFill>
              <a:latin typeface="Meiryo UI" panose="020B0604030504040204" pitchFamily="50" charset="-128"/>
              <a:ea typeface="Meiryo UI" panose="020B0604030504040204" pitchFamily="50" charset="-128"/>
              <a:sym typeface="Meiryo UI" panose="020B0604030504040204" pitchFamily="50" charset="-128"/>
            </a:endParaRPr>
          </a:p>
        </p:txBody>
      </p:sp>
      <p:sp>
        <p:nvSpPr>
          <p:cNvPr id="2" name="正方形/長方形 1">
            <a:extLst>
              <a:ext uri="{FF2B5EF4-FFF2-40B4-BE49-F238E27FC236}">
                <a16:creationId xmlns:a16="http://schemas.microsoft.com/office/drawing/2014/main" id="{A5DBCB17-F29B-5088-4B6C-FF9E3CE384CD}"/>
              </a:ext>
            </a:extLst>
          </p:cNvPr>
          <p:cNvSpPr/>
          <p:nvPr userDrawn="1"/>
        </p:nvSpPr>
        <p:spPr bwMode="auto">
          <a:xfrm>
            <a:off x="0" y="826828"/>
            <a:ext cx="1321439" cy="77730"/>
          </a:xfrm>
          <a:prstGeom prst="rect">
            <a:avLst/>
          </a:prstGeom>
          <a:solidFill>
            <a:srgbClr val="687A70"/>
          </a:solidFill>
          <a:ln w="9525">
            <a:noFill/>
            <a:miter lim="800000"/>
            <a:headEnd/>
            <a:tailEnd/>
          </a:ln>
          <a:effectLst/>
        </p:spPr>
        <p:txBody>
          <a:bodyPr wrap="none" rtlCol="0" anchor="ctr"/>
          <a:lstStyle/>
          <a:p>
            <a:pPr defTabSz="987095" fontAlgn="auto">
              <a:spcBef>
                <a:spcPts val="0"/>
              </a:spcBef>
              <a:spcAft>
                <a:spcPts val="0"/>
              </a:spcAft>
            </a:pPr>
            <a:endParaRPr kumimoji="0" lang="ja-JP" altLang="en-US" sz="1943">
              <a:solidFill>
                <a:prstClr val="black"/>
              </a:solidFill>
              <a:latin typeface="Meiryo UI" panose="020B0604030504040204" pitchFamily="50" charset="-128"/>
              <a:ea typeface="Meiryo UI" panose="020B0604030504040204" pitchFamily="50" charset="-128"/>
              <a:sym typeface="Meiryo UI" panose="020B0604030504040204" pitchFamily="50" charset="-128"/>
            </a:endParaRPr>
          </a:p>
        </p:txBody>
      </p:sp>
      <p:sp>
        <p:nvSpPr>
          <p:cNvPr id="3" name="正方形/長方形 2">
            <a:extLst>
              <a:ext uri="{FF2B5EF4-FFF2-40B4-BE49-F238E27FC236}">
                <a16:creationId xmlns:a16="http://schemas.microsoft.com/office/drawing/2014/main" id="{B681C04C-283F-2E5E-3FF5-3358D1095627}"/>
              </a:ext>
            </a:extLst>
          </p:cNvPr>
          <p:cNvSpPr/>
          <p:nvPr userDrawn="1"/>
        </p:nvSpPr>
        <p:spPr bwMode="auto">
          <a:xfrm>
            <a:off x="10132982" y="826828"/>
            <a:ext cx="560418" cy="77730"/>
          </a:xfrm>
          <a:prstGeom prst="rect">
            <a:avLst/>
          </a:prstGeom>
          <a:solidFill>
            <a:srgbClr val="687A70"/>
          </a:solidFill>
          <a:ln w="9525">
            <a:noFill/>
            <a:miter lim="800000"/>
            <a:headEnd/>
            <a:tailEnd/>
          </a:ln>
          <a:effectLst/>
        </p:spPr>
        <p:txBody>
          <a:bodyPr wrap="none" rtlCol="0" anchor="ctr"/>
          <a:lstStyle/>
          <a:p>
            <a:pPr defTabSz="987095" fontAlgn="auto">
              <a:spcBef>
                <a:spcPts val="0"/>
              </a:spcBef>
              <a:spcAft>
                <a:spcPts val="0"/>
              </a:spcAft>
            </a:pPr>
            <a:endParaRPr kumimoji="0" lang="ja-JP" altLang="en-US" sz="1943">
              <a:solidFill>
                <a:prstClr val="black"/>
              </a:solidFill>
              <a:latin typeface="Meiryo UI" panose="020B0604030504040204" pitchFamily="50" charset="-128"/>
              <a:ea typeface="Meiryo UI" panose="020B0604030504040204" pitchFamily="50" charset="-128"/>
              <a:sym typeface="Meiryo UI" panose="020B0604030504040204" pitchFamily="50" charset="-128"/>
            </a:endParaRPr>
          </a:p>
        </p:txBody>
      </p:sp>
      <p:sp>
        <p:nvSpPr>
          <p:cNvPr id="9" name="タイトル 8">
            <a:extLst>
              <a:ext uri="{FF2B5EF4-FFF2-40B4-BE49-F238E27FC236}">
                <a16:creationId xmlns:a16="http://schemas.microsoft.com/office/drawing/2014/main" id="{DB30F706-C177-6583-1D7A-5236AA5BA739}"/>
              </a:ext>
            </a:extLst>
          </p:cNvPr>
          <p:cNvSpPr>
            <a:spLocks noGrp="1"/>
          </p:cNvSpPr>
          <p:nvPr>
            <p:ph type="title"/>
          </p:nvPr>
        </p:nvSpPr>
        <p:spPr>
          <a:xfrm>
            <a:off x="605549" y="207081"/>
            <a:ext cx="9832579" cy="463029"/>
          </a:xfrm>
        </p:spPr>
        <p:txBody>
          <a:bodyPr vert="horz">
            <a:normAutofit/>
          </a:bodyPr>
          <a:lstStyle>
            <a:lvl1pPr>
              <a:defRPr sz="2400">
                <a:latin typeface="Meiryo UI" panose="020B0604030504040204" pitchFamily="50" charset="-128"/>
                <a:ea typeface="Meiryo UI" panose="020B0604030504040204" pitchFamily="50" charset="-128"/>
                <a:sym typeface="Meiryo UI" panose="020B0604030504040204" pitchFamily="50" charset="-128"/>
              </a:defRPr>
            </a:lvl1pPr>
          </a:lstStyle>
          <a:p>
            <a:r>
              <a:rPr kumimoji="1" lang="ja-JP" altLang="en-US"/>
              <a:t>マスター タイトルの書式設定</a:t>
            </a:r>
          </a:p>
        </p:txBody>
      </p:sp>
    </p:spTree>
    <p:extLst>
      <p:ext uri="{BB962C8B-B14F-4D97-AF65-F5344CB8AC3E}">
        <p14:creationId xmlns:p14="http://schemas.microsoft.com/office/powerpoint/2010/main" val="36167585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Contents_1">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4A329174-9687-6408-9717-A87E0238D472}"/>
              </a:ext>
            </a:extLst>
          </p:cNvPr>
          <p:cNvGraphicFramePr>
            <a:graphicFrameLocks noChangeAspect="1"/>
          </p:cNvGraphicFramePr>
          <p:nvPr userDrawn="1">
            <p:custDataLst>
              <p:tags r:id="rId1"/>
            </p:custDataLst>
            <p:extLst>
              <p:ext uri="{D42A27DB-BD31-4B8C-83A1-F6EECF244321}">
                <p14:modId xmlns:p14="http://schemas.microsoft.com/office/powerpoint/2010/main" val="10699266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592" imgH="591" progId="TCLayout.ActiveDocument.1">
                  <p:embed/>
                </p:oleObj>
              </mc:Choice>
              <mc:Fallback>
                <p:oleObj name="think-cellスライド" r:id="rId3" imgW="592" imgH="591" progId="TCLayout.ActiveDocument.1">
                  <p:embed/>
                  <p:pic>
                    <p:nvPicPr>
                      <p:cNvPr id="3" name="think-cell data - do not delete" hidden="1">
                        <a:extLst>
                          <a:ext uri="{FF2B5EF4-FFF2-40B4-BE49-F238E27FC236}">
                            <a16:creationId xmlns:a16="http://schemas.microsoft.com/office/drawing/2014/main" id="{4A329174-9687-6408-9717-A87E0238D47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a:extLst>
              <a:ext uri="{FF2B5EF4-FFF2-40B4-BE49-F238E27FC236}">
                <a16:creationId xmlns:a16="http://schemas.microsoft.com/office/drawing/2014/main" id="{45A37E82-27E6-4D72-9413-BAFF9304C2AD}"/>
              </a:ext>
            </a:extLst>
          </p:cNvPr>
          <p:cNvSpPr>
            <a:spLocks noGrp="1"/>
          </p:cNvSpPr>
          <p:nvPr>
            <p:ph type="title" hasCustomPrompt="1"/>
          </p:nvPr>
        </p:nvSpPr>
        <p:spPr>
          <a:xfrm>
            <a:off x="558800" y="541874"/>
            <a:ext cx="9575800" cy="1044000"/>
          </a:xfrm>
          <a:prstGeom prst="rect">
            <a:avLst/>
          </a:prstGeom>
        </p:spPr>
        <p:txBody>
          <a:bodyPr vert="horz" lIns="0" tIns="0" rIns="0" bIns="0" anchor="ctr"/>
          <a:lstStyle>
            <a:lvl1pPr>
              <a:lnSpc>
                <a:spcPct val="100000"/>
              </a:lnSpc>
              <a:defRPr sz="2400" b="0" baseline="0">
                <a:solidFill>
                  <a:schemeClr val="tx2"/>
                </a:solidFill>
                <a:latin typeface="Meiryo UI" panose="020B0604030504040204" pitchFamily="50" charset="-128"/>
                <a:ea typeface="Meiryo UI" panose="020B0604030504040204" pitchFamily="50" charset="-128"/>
                <a:sym typeface="Meiryo UI" panose="020B0604030504040204" pitchFamily="50" charset="-128"/>
              </a:defRPr>
            </a:lvl1pPr>
          </a:lstStyle>
          <a:p>
            <a:r>
              <a:rPr kumimoji="1" lang="ja-JP" altLang="en-US"/>
              <a:t>目次タイトル</a:t>
            </a:r>
            <a:endParaRPr kumimoji="1" lang="en-US"/>
          </a:p>
        </p:txBody>
      </p:sp>
    </p:spTree>
    <p:extLst>
      <p:ext uri="{BB962C8B-B14F-4D97-AF65-F5344CB8AC3E}">
        <p14:creationId xmlns:p14="http://schemas.microsoft.com/office/powerpoint/2010/main" val="40846161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3_タイトル スライド">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65E82494-E36F-4D88-EC70-2372A572A1B0}"/>
              </a:ext>
            </a:extLst>
          </p:cNvPr>
          <p:cNvGraphicFramePr>
            <a:graphicFrameLocks noChangeAspect="1"/>
          </p:cNvGraphicFramePr>
          <p:nvPr userDrawn="1">
            <p:custDataLst>
              <p:tags r:id="rId1"/>
            </p:custDataLst>
            <p:extLst>
              <p:ext uri="{D42A27DB-BD31-4B8C-83A1-F6EECF244321}">
                <p14:modId xmlns:p14="http://schemas.microsoft.com/office/powerpoint/2010/main" val="198563598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592" imgH="591" progId="TCLayout.ActiveDocument.1">
                  <p:embed/>
                </p:oleObj>
              </mc:Choice>
              <mc:Fallback>
                <p:oleObj name="think-cellスライド" r:id="rId3" imgW="592" imgH="591" progId="TCLayout.ActiveDocument.1">
                  <p:embed/>
                  <p:pic>
                    <p:nvPicPr>
                      <p:cNvPr id="8" name="think-cell data - do not delete" hidden="1">
                        <a:extLst>
                          <a:ext uri="{FF2B5EF4-FFF2-40B4-BE49-F238E27FC236}">
                            <a16:creationId xmlns:a16="http://schemas.microsoft.com/office/drawing/2014/main" id="{65E82494-E36F-4D88-EC70-2372A572A1B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ctrTitle"/>
          </p:nvPr>
        </p:nvSpPr>
        <p:spPr>
          <a:xfrm>
            <a:off x="802005" y="2860286"/>
            <a:ext cx="9089390" cy="597984"/>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a:spAutoFit/>
          </a:bodyPr>
          <a:lstStyle>
            <a:lvl1pPr algn="ctr">
              <a:defRPr lang="ja-JP" altLang="en-US" sz="3886" b="1" dirty="0">
                <a:latin typeface="Meiryo UI" pitchFamily="50" charset="-128"/>
                <a:ea typeface="Meiryo UI" pitchFamily="50" charset="-128"/>
                <a:cs typeface="Meiryo UI" pitchFamily="50" charset="-128"/>
                <a:sym typeface="Meiryo UI" panose="020B0604030504040204" pitchFamily="50" charset="-128"/>
              </a:defRPr>
            </a:lvl1pPr>
          </a:lstStyle>
          <a:p>
            <a:pPr marL="0" lvl="0"/>
            <a:r>
              <a:rPr kumimoji="1" lang="ja-JP" altLang="en-US"/>
              <a:t>マスター タイトルの書式設定</a:t>
            </a:r>
          </a:p>
        </p:txBody>
      </p:sp>
      <p:sp>
        <p:nvSpPr>
          <p:cNvPr id="3" name="サブタイトル 2"/>
          <p:cNvSpPr>
            <a:spLocks noGrp="1"/>
          </p:cNvSpPr>
          <p:nvPr>
            <p:ph type="subTitle" idx="1"/>
          </p:nvPr>
        </p:nvSpPr>
        <p:spPr>
          <a:xfrm>
            <a:off x="1604010" y="5130299"/>
            <a:ext cx="7485380" cy="398699"/>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0" indent="0" algn="ctr">
              <a:buNone/>
              <a:defRPr lang="ja-JP" altLang="en-US" sz="2591" b="1">
                <a:latin typeface="Meiryo UI" pitchFamily="50" charset="-128"/>
                <a:ea typeface="Meiryo UI" pitchFamily="50" charset="-128"/>
                <a:cs typeface="Meiryo UI" pitchFamily="50" charset="-128"/>
                <a:sym typeface="Meiryo UI" panose="020B0604030504040204" pitchFamily="50" charset="-128"/>
              </a:defRPr>
            </a:lvl1pPr>
          </a:lstStyle>
          <a:p>
            <a:pPr marL="0" lvl="0" algn="ctr"/>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lvl1pPr>
              <a:defRPr>
                <a:latin typeface="Meiryo UI" panose="020B0604030504040204" pitchFamily="50" charset="-128"/>
                <a:ea typeface="Meiryo UI" panose="020B0604030504040204" pitchFamily="50" charset="-128"/>
                <a:sym typeface="Meiryo UI" panose="020B0604030504040204" pitchFamily="50" charset="-128"/>
              </a:defRPr>
            </a:lvl1pPr>
          </a:lstStyle>
          <a:p>
            <a:endParaRPr lang="ja-JP" altLang="en-US"/>
          </a:p>
        </p:txBody>
      </p:sp>
      <p:sp>
        <p:nvSpPr>
          <p:cNvPr id="5" name="フッター プレースホルダー 4"/>
          <p:cNvSpPr>
            <a:spLocks noGrp="1"/>
          </p:cNvSpPr>
          <p:nvPr>
            <p:ph type="ftr" sz="quarter" idx="11"/>
          </p:nvPr>
        </p:nvSpPr>
        <p:spPr/>
        <p:txBody>
          <a:bodyPr/>
          <a:lstStyle>
            <a:lvl1pPr>
              <a:defRPr>
                <a:latin typeface="Meiryo UI" panose="020B0604030504040204" pitchFamily="50" charset="-128"/>
                <a:ea typeface="Meiryo UI" panose="020B0604030504040204" pitchFamily="50" charset="-128"/>
                <a:sym typeface="Meiryo UI" panose="020B0604030504040204" pitchFamily="50" charset="-128"/>
              </a:defRPr>
            </a:lvl1pPr>
          </a:lstStyle>
          <a:p>
            <a:endParaRPr lang="ja-JP" altLang="en-US"/>
          </a:p>
        </p:txBody>
      </p:sp>
    </p:spTree>
    <p:extLst>
      <p:ext uri="{BB962C8B-B14F-4D97-AF65-F5344CB8AC3E}">
        <p14:creationId xmlns:p14="http://schemas.microsoft.com/office/powerpoint/2010/main" val="40721418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セクション見出し">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2133C9B0-226C-F657-8EB0-58003135E913}"/>
              </a:ext>
            </a:extLst>
          </p:cNvPr>
          <p:cNvGraphicFramePr>
            <a:graphicFrameLocks noChangeAspect="1"/>
          </p:cNvGraphicFramePr>
          <p:nvPr userDrawn="1">
            <p:custDataLst>
              <p:tags r:id="rId1"/>
            </p:custDataLst>
            <p:extLst>
              <p:ext uri="{D42A27DB-BD31-4B8C-83A1-F6EECF244321}">
                <p14:modId xmlns:p14="http://schemas.microsoft.com/office/powerpoint/2010/main" val="250547222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592" imgH="591" progId="TCLayout.ActiveDocument.1">
                  <p:embed/>
                </p:oleObj>
              </mc:Choice>
              <mc:Fallback>
                <p:oleObj name="think-cellスライド" r:id="rId3" imgW="592" imgH="591" progId="TCLayout.ActiveDocument.1">
                  <p:embed/>
                  <p:pic>
                    <p:nvPicPr>
                      <p:cNvPr id="3" name="think-cell data - do not delete" hidden="1">
                        <a:extLst>
                          <a:ext uri="{FF2B5EF4-FFF2-40B4-BE49-F238E27FC236}">
                            <a16:creationId xmlns:a16="http://schemas.microsoft.com/office/drawing/2014/main" id="{2133C9B0-226C-F657-8EB0-58003135E91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hasCustomPrompt="1"/>
          </p:nvPr>
        </p:nvSpPr>
        <p:spPr>
          <a:xfrm>
            <a:off x="1504200" y="1676740"/>
            <a:ext cx="8014101" cy="690317"/>
          </a:xfrm>
        </p:spPr>
        <p:txBody>
          <a:bodyPr vert="horz" wrap="square" anchor="t" anchorCtr="0">
            <a:spAutoFit/>
          </a:bodyPr>
          <a:lstStyle>
            <a:lvl1pPr algn="l">
              <a:defRPr lang="ja-JP" altLang="en-US" sz="3886" b="1" dirty="0">
                <a:latin typeface="Meiryo UI" panose="020B0604030504040204" pitchFamily="50" charset="-128"/>
                <a:ea typeface="Meiryo UI" panose="020B0604030504040204" pitchFamily="50" charset="-128"/>
                <a:cs typeface="Meiryo UI" panose="020B0604030504040204" pitchFamily="50" charset="-128"/>
                <a:sym typeface="Meiryo UI" panose="020B0604030504040204" pitchFamily="50" charset="-128"/>
              </a:defRPr>
            </a:lvl1pPr>
          </a:lstStyle>
          <a:p>
            <a:pPr marL="0" lvl="0" algn="l"/>
            <a:r>
              <a:rPr kumimoji="1" lang="ja-JP" altLang="en-US"/>
              <a:t>１．見出しの記入</a:t>
            </a:r>
          </a:p>
        </p:txBody>
      </p:sp>
      <p:sp>
        <p:nvSpPr>
          <p:cNvPr id="4" name="日付プレースホルダー 3"/>
          <p:cNvSpPr>
            <a:spLocks noGrp="1"/>
          </p:cNvSpPr>
          <p:nvPr>
            <p:ph type="dt" sz="half" idx="10"/>
          </p:nvPr>
        </p:nvSpPr>
        <p:spPr/>
        <p:txBody>
          <a:bodyPr/>
          <a:lstStyle>
            <a:lvl1pPr>
              <a:defRPr>
                <a:latin typeface="Meiryo UI" panose="020B0604030504040204" pitchFamily="50" charset="-128"/>
                <a:ea typeface="Meiryo UI" panose="020B0604030504040204" pitchFamily="50" charset="-128"/>
                <a:sym typeface="Meiryo UI" panose="020B0604030504040204" pitchFamily="50" charset="-128"/>
              </a:defRPr>
            </a:lvl1pPr>
          </a:lstStyle>
          <a:p>
            <a:endParaRPr lang="ja-JP" altLang="en-US"/>
          </a:p>
        </p:txBody>
      </p:sp>
      <p:sp>
        <p:nvSpPr>
          <p:cNvPr id="5" name="フッター プレースホルダー 4"/>
          <p:cNvSpPr>
            <a:spLocks noGrp="1"/>
          </p:cNvSpPr>
          <p:nvPr>
            <p:ph type="ftr" sz="quarter" idx="11"/>
          </p:nvPr>
        </p:nvSpPr>
        <p:spPr/>
        <p:txBody>
          <a:bodyPr/>
          <a:lstStyle>
            <a:lvl1pPr>
              <a:defRPr>
                <a:latin typeface="Meiryo UI" panose="020B0604030504040204" pitchFamily="50" charset="-128"/>
                <a:ea typeface="Meiryo UI" panose="020B0604030504040204" pitchFamily="50" charset="-128"/>
                <a:sym typeface="Meiryo UI" panose="020B0604030504040204" pitchFamily="50" charset="-128"/>
              </a:defRPr>
            </a:lvl1pPr>
          </a:lstStyle>
          <a:p>
            <a:endParaRPr lang="ja-JP" altLang="en-US"/>
          </a:p>
        </p:txBody>
      </p:sp>
    </p:spTree>
    <p:extLst>
      <p:ext uri="{BB962C8B-B14F-4D97-AF65-F5344CB8AC3E}">
        <p14:creationId xmlns:p14="http://schemas.microsoft.com/office/powerpoint/2010/main" val="35758916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標準スライド">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F0FE2897-3EF8-91E0-4540-86D3FEF6A303}"/>
              </a:ext>
            </a:extLst>
          </p:cNvPr>
          <p:cNvGraphicFramePr>
            <a:graphicFrameLocks noChangeAspect="1"/>
          </p:cNvGraphicFramePr>
          <p:nvPr userDrawn="1">
            <p:custDataLst>
              <p:tags r:id="rId1"/>
            </p:custDataLst>
            <p:extLst>
              <p:ext uri="{D42A27DB-BD31-4B8C-83A1-F6EECF244321}">
                <p14:modId xmlns:p14="http://schemas.microsoft.com/office/powerpoint/2010/main" val="101966928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592" imgH="591" progId="TCLayout.ActiveDocument.1">
                  <p:embed/>
                </p:oleObj>
              </mc:Choice>
              <mc:Fallback>
                <p:oleObj name="think-cellスライド" r:id="rId3" imgW="592" imgH="591" progId="TCLayout.ActiveDocument.1">
                  <p:embed/>
                  <p:pic>
                    <p:nvPicPr>
                      <p:cNvPr id="7" name="think-cell data - do not delete" hidden="1">
                        <a:extLst>
                          <a:ext uri="{FF2B5EF4-FFF2-40B4-BE49-F238E27FC236}">
                            <a16:creationId xmlns:a16="http://schemas.microsoft.com/office/drawing/2014/main" id="{F0FE2897-3EF8-91E0-4540-86D3FEF6A30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日付プレースホルダー 2"/>
          <p:cNvSpPr>
            <a:spLocks noGrp="1"/>
          </p:cNvSpPr>
          <p:nvPr>
            <p:ph type="dt" sz="half" idx="10"/>
          </p:nvPr>
        </p:nvSpPr>
        <p:spPr/>
        <p:txBody>
          <a:bodyPr/>
          <a:lstStyle>
            <a:lvl1pPr>
              <a:defRPr>
                <a:latin typeface="Meiryo UI" panose="020B0604030504040204" pitchFamily="50" charset="-128"/>
                <a:ea typeface="Meiryo UI" panose="020B0604030504040204" pitchFamily="50" charset="-128"/>
                <a:sym typeface="Meiryo UI" panose="020B0604030504040204" pitchFamily="50" charset="-128"/>
              </a:defRPr>
            </a:lvl1pPr>
          </a:lstStyle>
          <a:p>
            <a:endParaRPr lang="ja-JP" altLang="en-US"/>
          </a:p>
        </p:txBody>
      </p:sp>
      <p:sp>
        <p:nvSpPr>
          <p:cNvPr id="4" name="フッター プレースホルダー 3"/>
          <p:cNvSpPr>
            <a:spLocks noGrp="1"/>
          </p:cNvSpPr>
          <p:nvPr>
            <p:ph type="ftr" sz="quarter" idx="11"/>
          </p:nvPr>
        </p:nvSpPr>
        <p:spPr/>
        <p:txBody>
          <a:bodyPr/>
          <a:lstStyle>
            <a:lvl1pPr>
              <a:defRPr>
                <a:latin typeface="Meiryo UI" panose="020B0604030504040204" pitchFamily="50" charset="-128"/>
                <a:ea typeface="Meiryo UI" panose="020B0604030504040204" pitchFamily="50" charset="-128"/>
                <a:sym typeface="Meiryo UI" panose="020B0604030504040204" pitchFamily="50" charset="-128"/>
              </a:defRPr>
            </a:lvl1pPr>
          </a:lstStyle>
          <a:p>
            <a:endParaRPr lang="ja-JP" altLang="en-US"/>
          </a:p>
        </p:txBody>
      </p:sp>
      <p:sp>
        <p:nvSpPr>
          <p:cNvPr id="6" name="タイトル 1"/>
          <p:cNvSpPr>
            <a:spLocks noGrp="1"/>
          </p:cNvSpPr>
          <p:nvPr>
            <p:ph type="title"/>
          </p:nvPr>
        </p:nvSpPr>
        <p:spPr>
          <a:xfrm>
            <a:off x="216406" y="216972"/>
            <a:ext cx="10261069" cy="491032"/>
          </a:xfrm>
        </p:spPr>
        <p:txBody>
          <a:bodyPr vert="horz" wrap="square">
            <a:spAutoFit/>
          </a:bodyPr>
          <a:lstStyle>
            <a:lvl1pPr algn="l">
              <a:defRPr lang="ja-JP" altLang="en-US" sz="2591" b="1">
                <a:latin typeface="Meiryo UI" panose="020B0604030504040204" pitchFamily="50" charset="-128"/>
                <a:ea typeface="Meiryo UI" panose="020B0604030504040204" pitchFamily="50" charset="-128"/>
                <a:cs typeface="Meiryo UI" panose="020B0604030504040204" pitchFamily="50" charset="-128"/>
                <a:sym typeface="Meiryo UI" panose="020B0604030504040204" pitchFamily="50" charset="-128"/>
              </a:defRPr>
            </a:lvl1pPr>
          </a:lstStyle>
          <a:p>
            <a:pPr marL="0" lvl="0" algn="l"/>
            <a:r>
              <a:rPr kumimoji="1" lang="ja-JP" altLang="en-US"/>
              <a:t>マスター タイトルの書式設定</a:t>
            </a:r>
          </a:p>
        </p:txBody>
      </p:sp>
      <p:sp>
        <p:nvSpPr>
          <p:cNvPr id="8" name="テキスト プレースホルダー 9"/>
          <p:cNvSpPr>
            <a:spLocks noGrp="1"/>
          </p:cNvSpPr>
          <p:nvPr>
            <p:ph type="body" sz="quarter" idx="13" hasCustomPrompt="1"/>
          </p:nvPr>
        </p:nvSpPr>
        <p:spPr>
          <a:xfrm>
            <a:off x="216755" y="6956318"/>
            <a:ext cx="10143641" cy="178153"/>
          </a:xfrm>
          <a:noFill/>
        </p:spPr>
        <p:txBody>
          <a:bodyPr wrap="square" lIns="0" tIns="0" rIns="0" bIns="0">
            <a:spAutoFit/>
          </a:bodyPr>
          <a:lstStyle>
            <a:lvl1pPr marL="0" indent="0">
              <a:spcBef>
                <a:spcPts val="0"/>
              </a:spcBef>
              <a:spcAft>
                <a:spcPts val="0"/>
              </a:spcAft>
              <a:buNone/>
              <a:defRPr sz="1133">
                <a:latin typeface="Meiryo UI" panose="020B0604030504040204" pitchFamily="50" charset="-128"/>
                <a:ea typeface="Meiryo UI" panose="020B0604030504040204" pitchFamily="50" charset="-128"/>
                <a:cs typeface="Meiryo UI" panose="020B0604030504040204" pitchFamily="50" charset="-128"/>
                <a:sym typeface="Meiryo UI" panose="020B0604030504040204" pitchFamily="50" charset="-128"/>
              </a:defRPr>
            </a:lvl1pPr>
          </a:lstStyle>
          <a:p>
            <a:pPr lvl="0"/>
            <a:r>
              <a:rPr kumimoji="1" lang="ja-JP" altLang="en-US"/>
              <a:t>（資料）●●</a:t>
            </a:r>
          </a:p>
        </p:txBody>
      </p:sp>
      <p:sp>
        <p:nvSpPr>
          <p:cNvPr id="9" name="テキスト プレースホルダー 9"/>
          <p:cNvSpPr>
            <a:spLocks noGrp="1"/>
          </p:cNvSpPr>
          <p:nvPr>
            <p:ph type="body" sz="quarter" idx="14" hasCustomPrompt="1"/>
          </p:nvPr>
        </p:nvSpPr>
        <p:spPr>
          <a:xfrm>
            <a:off x="216755" y="3423368"/>
            <a:ext cx="2000366" cy="339338"/>
          </a:xfrm>
          <a:noFill/>
        </p:spPr>
        <p:txBody>
          <a:bodyPr wrap="none" lIns="0" tIns="0" rIns="0" bIns="0">
            <a:spAutoFit/>
          </a:bodyPr>
          <a:lstStyle>
            <a:lvl1pPr marL="0" indent="0">
              <a:spcBef>
                <a:spcPts val="0"/>
              </a:spcBef>
              <a:spcAft>
                <a:spcPts val="0"/>
              </a:spcAft>
              <a:buNone/>
              <a:defRPr sz="2159">
                <a:latin typeface="Meiryo UI" panose="020B0604030504040204" pitchFamily="50" charset="-128"/>
                <a:ea typeface="Meiryo UI" panose="020B0604030504040204" pitchFamily="50" charset="-128"/>
                <a:cs typeface="Meiryo UI" panose="020B0604030504040204" pitchFamily="50" charset="-128"/>
                <a:sym typeface="Meiryo UI" panose="020B0604030504040204" pitchFamily="50" charset="-128"/>
              </a:defRPr>
            </a:lvl1pPr>
          </a:lstStyle>
          <a:p>
            <a:pPr lvl="0"/>
            <a:r>
              <a:rPr kumimoji="1" lang="ja-JP" altLang="en-US"/>
              <a:t>説明文（</a:t>
            </a:r>
            <a:r>
              <a:rPr kumimoji="1" lang="en-US" altLang="ja-JP"/>
              <a:t>20pt</a:t>
            </a:r>
            <a:r>
              <a:rPr kumimoji="1" lang="ja-JP" altLang="en-US"/>
              <a:t>）</a:t>
            </a:r>
          </a:p>
        </p:txBody>
      </p:sp>
      <p:sp>
        <p:nvSpPr>
          <p:cNvPr id="10" name="テキスト プレースホルダー 9"/>
          <p:cNvSpPr>
            <a:spLocks noGrp="1"/>
          </p:cNvSpPr>
          <p:nvPr>
            <p:ph type="body" sz="quarter" idx="15" hasCustomPrompt="1"/>
          </p:nvPr>
        </p:nvSpPr>
        <p:spPr>
          <a:xfrm>
            <a:off x="216407" y="4155823"/>
            <a:ext cx="1401641" cy="237537"/>
          </a:xfrm>
          <a:noFill/>
        </p:spPr>
        <p:txBody>
          <a:bodyPr wrap="none" lIns="0" tIns="0" rIns="0" bIns="0">
            <a:spAutoFit/>
          </a:bodyPr>
          <a:lstStyle>
            <a:lvl1pPr marL="0" indent="0">
              <a:spcBef>
                <a:spcPts val="0"/>
              </a:spcBef>
              <a:spcAft>
                <a:spcPts val="0"/>
              </a:spcAft>
              <a:buNone/>
              <a:defRPr sz="1511">
                <a:latin typeface="Meiryo UI" panose="020B0604030504040204" pitchFamily="50" charset="-128"/>
                <a:ea typeface="Meiryo UI" panose="020B0604030504040204" pitchFamily="50" charset="-128"/>
                <a:cs typeface="Meiryo UI" panose="020B0604030504040204" pitchFamily="50" charset="-128"/>
                <a:sym typeface="Meiryo UI" panose="020B0604030504040204" pitchFamily="50" charset="-128"/>
              </a:defRPr>
            </a:lvl1pPr>
          </a:lstStyle>
          <a:p>
            <a:pPr lvl="0"/>
            <a:r>
              <a:rPr kumimoji="1" lang="ja-JP" altLang="en-US"/>
              <a:t>説明文（</a:t>
            </a:r>
            <a:r>
              <a:rPr kumimoji="1" lang="en-US" altLang="ja-JP"/>
              <a:t>14pt</a:t>
            </a:r>
            <a:r>
              <a:rPr kumimoji="1" lang="ja-JP" altLang="en-US"/>
              <a:t>）</a:t>
            </a:r>
          </a:p>
        </p:txBody>
      </p:sp>
      <p:sp>
        <p:nvSpPr>
          <p:cNvPr id="11" name="テキスト プレースホルダー 9"/>
          <p:cNvSpPr>
            <a:spLocks noGrp="1"/>
          </p:cNvSpPr>
          <p:nvPr>
            <p:ph type="body" sz="quarter" idx="16" hasCustomPrompt="1"/>
          </p:nvPr>
        </p:nvSpPr>
        <p:spPr>
          <a:xfrm>
            <a:off x="216407" y="4812730"/>
            <a:ext cx="1190530" cy="178153"/>
          </a:xfrm>
          <a:noFill/>
        </p:spPr>
        <p:txBody>
          <a:bodyPr wrap="none" lIns="0" tIns="0" rIns="0" bIns="0">
            <a:spAutoFit/>
          </a:bodyPr>
          <a:lstStyle>
            <a:lvl1pPr marL="0" indent="0">
              <a:spcBef>
                <a:spcPts val="0"/>
              </a:spcBef>
              <a:spcAft>
                <a:spcPts val="0"/>
              </a:spcAft>
              <a:buNone/>
              <a:defRPr sz="1133">
                <a:latin typeface="Meiryo UI" panose="020B0604030504040204" pitchFamily="50" charset="-128"/>
                <a:ea typeface="Meiryo UI" panose="020B0604030504040204" pitchFamily="50" charset="-128"/>
                <a:cs typeface="Meiryo UI" panose="020B0604030504040204" pitchFamily="50" charset="-128"/>
                <a:sym typeface="Meiryo UI" panose="020B0604030504040204" pitchFamily="50" charset="-128"/>
              </a:defRPr>
            </a:lvl1pPr>
          </a:lstStyle>
          <a:p>
            <a:pPr lvl="0"/>
            <a:r>
              <a:rPr kumimoji="1" lang="ja-JP" altLang="en-US"/>
              <a:t>説明文（</a:t>
            </a:r>
            <a:r>
              <a:rPr kumimoji="1" lang="en-US" altLang="ja-JP"/>
              <a:t>10.5pt</a:t>
            </a:r>
            <a:r>
              <a:rPr kumimoji="1" lang="ja-JP" altLang="en-US"/>
              <a:t>）</a:t>
            </a:r>
          </a:p>
        </p:txBody>
      </p:sp>
      <p:sp>
        <p:nvSpPr>
          <p:cNvPr id="12" name="テキスト プレースホルダー 11"/>
          <p:cNvSpPr>
            <a:spLocks noGrp="1"/>
          </p:cNvSpPr>
          <p:nvPr>
            <p:ph type="body" sz="quarter" idx="17"/>
          </p:nvPr>
        </p:nvSpPr>
        <p:spPr>
          <a:xfrm>
            <a:off x="215925" y="843122"/>
            <a:ext cx="10261551" cy="550380"/>
          </a:xfrm>
          <a:solidFill>
            <a:srgbClr val="99D6EC"/>
          </a:solidFill>
          <a:ln>
            <a:noFill/>
          </a:ln>
        </p:spPr>
        <p:txBody>
          <a:bodyPr vert="horz" wrap="square" lIns="216000" tIns="108000" rIns="216000" bIns="108000" rtlCol="0" anchor="t" anchorCtr="0">
            <a:spAutoFit/>
          </a:bodyPr>
          <a:lstStyle>
            <a:lvl1pPr>
              <a:defRPr lang="ja-JP" altLang="en-US" sz="2159" dirty="0">
                <a:latin typeface="Meiryo UI" panose="020B0604030504040204" pitchFamily="50" charset="-128"/>
                <a:ea typeface="Meiryo UI" panose="020B0604030504040204" pitchFamily="50" charset="-128"/>
                <a:cs typeface="Meiryo UI" panose="020B0604030504040204" pitchFamily="50" charset="-128"/>
                <a:sym typeface="Meiryo UI" panose="020B0604030504040204" pitchFamily="50" charset="-128"/>
              </a:defRPr>
            </a:lvl1pPr>
          </a:lstStyle>
          <a:p>
            <a:pPr marL="277620" lvl="0" indent="-277620">
              <a:spcBef>
                <a:spcPts val="648"/>
              </a:spcBef>
              <a:spcAft>
                <a:spcPts val="648"/>
              </a:spcAft>
              <a:buClr>
                <a:srgbClr val="002060"/>
              </a:buClr>
              <a:buFont typeface="Wingdings" panose="05000000000000000000" pitchFamily="2" charset="2"/>
              <a:buChar char="l"/>
            </a:pPr>
            <a:r>
              <a:rPr kumimoji="1" lang="ja-JP" altLang="en-US"/>
              <a:t>マスター テキストの書式設定</a:t>
            </a:r>
          </a:p>
        </p:txBody>
      </p:sp>
    </p:spTree>
    <p:extLst>
      <p:ext uri="{BB962C8B-B14F-4D97-AF65-F5344CB8AC3E}">
        <p14:creationId xmlns:p14="http://schemas.microsoft.com/office/powerpoint/2010/main" val="41104580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graphicFrame>
        <p:nvGraphicFramePr>
          <p:cNvPr id="11" name="オブジェクト 10" hidden="1">
            <a:extLst>
              <a:ext uri="{FF2B5EF4-FFF2-40B4-BE49-F238E27FC236}">
                <a16:creationId xmlns:a16="http://schemas.microsoft.com/office/drawing/2014/main" id="{5557A793-1C51-B696-F58C-436D93D238CD}"/>
              </a:ext>
            </a:extLst>
          </p:cNvPr>
          <p:cNvGraphicFramePr>
            <a:graphicFrameLocks noChangeAspect="1"/>
          </p:cNvGraphicFramePr>
          <p:nvPr userDrawn="1">
            <p:custDataLst>
              <p:tags r:id="rId1"/>
            </p:custDataLst>
            <p:extLst>
              <p:ext uri="{D42A27DB-BD31-4B8C-83A1-F6EECF244321}">
                <p14:modId xmlns:p14="http://schemas.microsoft.com/office/powerpoint/2010/main" val="23390368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06" imgH="306" progId="TCLayout.ActiveDocument.1">
                  <p:embed/>
                </p:oleObj>
              </mc:Choice>
              <mc:Fallback>
                <p:oleObj name="think-cellスライド" r:id="rId3" imgW="306" imgH="306" progId="TCLayout.ActiveDocument.1">
                  <p:embed/>
                  <p:pic>
                    <p:nvPicPr>
                      <p:cNvPr id="11" name="オブジェクト 10" hidden="1">
                        <a:extLst>
                          <a:ext uri="{FF2B5EF4-FFF2-40B4-BE49-F238E27FC236}">
                            <a16:creationId xmlns:a16="http://schemas.microsoft.com/office/drawing/2014/main" id="{5557A793-1C51-B696-F58C-436D93D238C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平行四辺形 5">
            <a:extLst>
              <a:ext uri="{FF2B5EF4-FFF2-40B4-BE49-F238E27FC236}">
                <a16:creationId xmlns:a16="http://schemas.microsoft.com/office/drawing/2014/main" id="{53F7819D-DC4B-DDBD-3B5D-BD45045715A3}"/>
              </a:ext>
            </a:extLst>
          </p:cNvPr>
          <p:cNvSpPr/>
          <p:nvPr userDrawn="1"/>
        </p:nvSpPr>
        <p:spPr bwMode="auto">
          <a:xfrm>
            <a:off x="0" y="826829"/>
            <a:ext cx="8592850" cy="77730"/>
          </a:xfrm>
          <a:prstGeom prst="parallelogram">
            <a:avLst>
              <a:gd name="adj" fmla="val 84938"/>
            </a:avLst>
          </a:prstGeom>
          <a:solidFill>
            <a:srgbClr val="687A70"/>
          </a:solidFill>
          <a:ln w="9525">
            <a:noFill/>
            <a:miter lim="800000"/>
            <a:headEnd/>
            <a:tailEnd/>
          </a:ln>
          <a:effectLst/>
        </p:spPr>
        <p:txBody>
          <a:bodyPr wrap="none" rtlCol="0" anchor="ctr"/>
          <a:lstStyle/>
          <a:p>
            <a:pPr defTabSz="987095" fontAlgn="auto">
              <a:spcBef>
                <a:spcPts val="0"/>
              </a:spcBef>
              <a:spcAft>
                <a:spcPts val="0"/>
              </a:spcAft>
            </a:pPr>
            <a:endParaRPr kumimoji="0" lang="ja-JP" altLang="en-US" sz="1943">
              <a:solidFill>
                <a:prstClr val="black"/>
              </a:solidFill>
              <a:latin typeface="Meiryo UI" panose="020B0604030504040204" pitchFamily="50" charset="-128"/>
              <a:ea typeface="Meiryo UI" panose="020B0604030504040204" pitchFamily="50" charset="-128"/>
              <a:sym typeface="Meiryo UI" panose="020B0604030504040204" pitchFamily="50" charset="-128"/>
            </a:endParaRPr>
          </a:p>
        </p:txBody>
      </p:sp>
      <p:sp>
        <p:nvSpPr>
          <p:cNvPr id="7" name="平行四辺形 6">
            <a:extLst>
              <a:ext uri="{FF2B5EF4-FFF2-40B4-BE49-F238E27FC236}">
                <a16:creationId xmlns:a16="http://schemas.microsoft.com/office/drawing/2014/main" id="{6E36DD85-9D15-9C97-6081-F2537BC40493}"/>
              </a:ext>
            </a:extLst>
          </p:cNvPr>
          <p:cNvSpPr/>
          <p:nvPr userDrawn="1"/>
        </p:nvSpPr>
        <p:spPr bwMode="auto">
          <a:xfrm>
            <a:off x="8602141" y="826828"/>
            <a:ext cx="1321439" cy="77730"/>
          </a:xfrm>
          <a:prstGeom prst="parallelogram">
            <a:avLst>
              <a:gd name="adj" fmla="val 84938"/>
            </a:avLst>
          </a:prstGeom>
          <a:solidFill>
            <a:srgbClr val="687A70"/>
          </a:solidFill>
          <a:ln w="9525">
            <a:noFill/>
            <a:miter lim="800000"/>
            <a:headEnd/>
            <a:tailEnd/>
          </a:ln>
          <a:effectLst/>
        </p:spPr>
        <p:txBody>
          <a:bodyPr wrap="none" rtlCol="0" anchor="ctr"/>
          <a:lstStyle/>
          <a:p>
            <a:pPr defTabSz="987095" fontAlgn="auto">
              <a:spcBef>
                <a:spcPts val="0"/>
              </a:spcBef>
              <a:spcAft>
                <a:spcPts val="0"/>
              </a:spcAft>
            </a:pPr>
            <a:endParaRPr kumimoji="0" lang="ja-JP" altLang="en-US" sz="1943">
              <a:solidFill>
                <a:prstClr val="black"/>
              </a:solidFill>
              <a:latin typeface="Meiryo UI" panose="020B0604030504040204" pitchFamily="50" charset="-128"/>
              <a:ea typeface="Meiryo UI" panose="020B0604030504040204" pitchFamily="50" charset="-128"/>
              <a:sym typeface="Meiryo UI" panose="020B0604030504040204" pitchFamily="50" charset="-128"/>
            </a:endParaRPr>
          </a:p>
        </p:txBody>
      </p:sp>
      <p:sp>
        <p:nvSpPr>
          <p:cNvPr id="8" name="平行四辺形 7">
            <a:extLst>
              <a:ext uri="{FF2B5EF4-FFF2-40B4-BE49-F238E27FC236}">
                <a16:creationId xmlns:a16="http://schemas.microsoft.com/office/drawing/2014/main" id="{A566869F-419B-CBD2-B6B5-3081A7257F96}"/>
              </a:ext>
            </a:extLst>
          </p:cNvPr>
          <p:cNvSpPr/>
          <p:nvPr userDrawn="1"/>
        </p:nvSpPr>
        <p:spPr bwMode="auto">
          <a:xfrm>
            <a:off x="9932871" y="826827"/>
            <a:ext cx="760529" cy="77730"/>
          </a:xfrm>
          <a:prstGeom prst="parallelogram">
            <a:avLst>
              <a:gd name="adj" fmla="val 84938"/>
            </a:avLst>
          </a:prstGeom>
          <a:solidFill>
            <a:srgbClr val="687A70"/>
          </a:solidFill>
          <a:ln w="9525">
            <a:noFill/>
            <a:miter lim="800000"/>
            <a:headEnd/>
            <a:tailEnd/>
          </a:ln>
          <a:effectLst/>
        </p:spPr>
        <p:txBody>
          <a:bodyPr wrap="none" rtlCol="0" anchor="ctr"/>
          <a:lstStyle/>
          <a:p>
            <a:pPr defTabSz="987095" fontAlgn="auto">
              <a:spcBef>
                <a:spcPts val="0"/>
              </a:spcBef>
              <a:spcAft>
                <a:spcPts val="0"/>
              </a:spcAft>
            </a:pPr>
            <a:endParaRPr kumimoji="0" lang="ja-JP" altLang="en-US" sz="1943">
              <a:solidFill>
                <a:prstClr val="black"/>
              </a:solidFill>
              <a:latin typeface="Meiryo UI" panose="020B0604030504040204" pitchFamily="50" charset="-128"/>
              <a:ea typeface="Meiryo UI" panose="020B0604030504040204" pitchFamily="50" charset="-128"/>
              <a:sym typeface="Meiryo UI" panose="020B0604030504040204" pitchFamily="50" charset="-128"/>
            </a:endParaRPr>
          </a:p>
        </p:txBody>
      </p:sp>
      <p:sp>
        <p:nvSpPr>
          <p:cNvPr id="10" name="角丸四角形 12">
            <a:extLst>
              <a:ext uri="{FF2B5EF4-FFF2-40B4-BE49-F238E27FC236}">
                <a16:creationId xmlns:a16="http://schemas.microsoft.com/office/drawing/2014/main" id="{493E259A-0B47-B841-FC61-F0678F5582AB}"/>
              </a:ext>
            </a:extLst>
          </p:cNvPr>
          <p:cNvSpPr/>
          <p:nvPr userDrawn="1"/>
        </p:nvSpPr>
        <p:spPr bwMode="auto">
          <a:xfrm>
            <a:off x="449603" y="207082"/>
            <a:ext cx="155946" cy="463028"/>
          </a:xfrm>
          <a:prstGeom prst="roundRect">
            <a:avLst>
              <a:gd name="adj" fmla="val 25458"/>
            </a:avLst>
          </a:prstGeom>
          <a:solidFill>
            <a:srgbClr val="FFCE6D"/>
          </a:solidFill>
          <a:ln w="9525">
            <a:noFill/>
            <a:miter lim="800000"/>
            <a:headEnd/>
            <a:tailEnd/>
          </a:ln>
          <a:effectLst/>
        </p:spPr>
        <p:txBody>
          <a:bodyPr wrap="none" rtlCol="0" anchor="ctr"/>
          <a:lstStyle/>
          <a:p>
            <a:pPr defTabSz="987095" fontAlgn="auto">
              <a:spcBef>
                <a:spcPts val="0"/>
              </a:spcBef>
              <a:spcAft>
                <a:spcPts val="0"/>
              </a:spcAft>
            </a:pPr>
            <a:endParaRPr kumimoji="0" lang="ja-JP" altLang="en-US" sz="1943">
              <a:solidFill>
                <a:prstClr val="black"/>
              </a:solidFill>
              <a:latin typeface="Meiryo UI" panose="020B0604030504040204" pitchFamily="50" charset="-128"/>
              <a:ea typeface="Meiryo UI" panose="020B0604030504040204" pitchFamily="50" charset="-128"/>
              <a:sym typeface="Meiryo UI" panose="020B0604030504040204" pitchFamily="50" charset="-128"/>
            </a:endParaRPr>
          </a:p>
        </p:txBody>
      </p:sp>
      <p:sp>
        <p:nvSpPr>
          <p:cNvPr id="2" name="正方形/長方形 1">
            <a:extLst>
              <a:ext uri="{FF2B5EF4-FFF2-40B4-BE49-F238E27FC236}">
                <a16:creationId xmlns:a16="http://schemas.microsoft.com/office/drawing/2014/main" id="{A5DBCB17-F29B-5088-4B6C-FF9E3CE384CD}"/>
              </a:ext>
            </a:extLst>
          </p:cNvPr>
          <p:cNvSpPr/>
          <p:nvPr userDrawn="1"/>
        </p:nvSpPr>
        <p:spPr bwMode="auto">
          <a:xfrm>
            <a:off x="0" y="826828"/>
            <a:ext cx="1321439" cy="77730"/>
          </a:xfrm>
          <a:prstGeom prst="rect">
            <a:avLst/>
          </a:prstGeom>
          <a:solidFill>
            <a:srgbClr val="687A70"/>
          </a:solidFill>
          <a:ln w="9525">
            <a:noFill/>
            <a:miter lim="800000"/>
            <a:headEnd/>
            <a:tailEnd/>
          </a:ln>
          <a:effectLst/>
        </p:spPr>
        <p:txBody>
          <a:bodyPr wrap="none" rtlCol="0" anchor="ctr"/>
          <a:lstStyle/>
          <a:p>
            <a:pPr defTabSz="987095" fontAlgn="auto">
              <a:spcBef>
                <a:spcPts val="0"/>
              </a:spcBef>
              <a:spcAft>
                <a:spcPts val="0"/>
              </a:spcAft>
            </a:pPr>
            <a:endParaRPr kumimoji="0" lang="ja-JP" altLang="en-US" sz="1943">
              <a:solidFill>
                <a:prstClr val="black"/>
              </a:solidFill>
              <a:latin typeface="Meiryo UI" panose="020B0604030504040204" pitchFamily="50" charset="-128"/>
              <a:ea typeface="Meiryo UI" panose="020B0604030504040204" pitchFamily="50" charset="-128"/>
              <a:sym typeface="Meiryo UI" panose="020B0604030504040204" pitchFamily="50" charset="-128"/>
            </a:endParaRPr>
          </a:p>
        </p:txBody>
      </p:sp>
      <p:sp>
        <p:nvSpPr>
          <p:cNvPr id="3" name="正方形/長方形 2">
            <a:extLst>
              <a:ext uri="{FF2B5EF4-FFF2-40B4-BE49-F238E27FC236}">
                <a16:creationId xmlns:a16="http://schemas.microsoft.com/office/drawing/2014/main" id="{B681C04C-283F-2E5E-3FF5-3358D1095627}"/>
              </a:ext>
            </a:extLst>
          </p:cNvPr>
          <p:cNvSpPr/>
          <p:nvPr userDrawn="1"/>
        </p:nvSpPr>
        <p:spPr bwMode="auto">
          <a:xfrm>
            <a:off x="10132982" y="826828"/>
            <a:ext cx="560418" cy="77730"/>
          </a:xfrm>
          <a:prstGeom prst="rect">
            <a:avLst/>
          </a:prstGeom>
          <a:solidFill>
            <a:srgbClr val="687A70"/>
          </a:solidFill>
          <a:ln w="9525">
            <a:noFill/>
            <a:miter lim="800000"/>
            <a:headEnd/>
            <a:tailEnd/>
          </a:ln>
          <a:effectLst/>
        </p:spPr>
        <p:txBody>
          <a:bodyPr wrap="none" rtlCol="0" anchor="ctr"/>
          <a:lstStyle/>
          <a:p>
            <a:pPr defTabSz="987095" fontAlgn="auto">
              <a:spcBef>
                <a:spcPts val="0"/>
              </a:spcBef>
              <a:spcAft>
                <a:spcPts val="0"/>
              </a:spcAft>
            </a:pPr>
            <a:endParaRPr kumimoji="0" lang="ja-JP" altLang="en-US" sz="1943">
              <a:solidFill>
                <a:prstClr val="black"/>
              </a:solidFill>
              <a:latin typeface="Meiryo UI" panose="020B0604030504040204" pitchFamily="50" charset="-128"/>
              <a:ea typeface="Meiryo UI" panose="020B0604030504040204" pitchFamily="50" charset="-128"/>
              <a:sym typeface="Meiryo UI" panose="020B0604030504040204" pitchFamily="50" charset="-128"/>
            </a:endParaRPr>
          </a:p>
        </p:txBody>
      </p:sp>
      <p:sp>
        <p:nvSpPr>
          <p:cNvPr id="9" name="タイトル 8">
            <a:extLst>
              <a:ext uri="{FF2B5EF4-FFF2-40B4-BE49-F238E27FC236}">
                <a16:creationId xmlns:a16="http://schemas.microsoft.com/office/drawing/2014/main" id="{DB30F706-C177-6583-1D7A-5236AA5BA739}"/>
              </a:ext>
            </a:extLst>
          </p:cNvPr>
          <p:cNvSpPr>
            <a:spLocks noGrp="1"/>
          </p:cNvSpPr>
          <p:nvPr>
            <p:ph type="title"/>
          </p:nvPr>
        </p:nvSpPr>
        <p:spPr>
          <a:xfrm>
            <a:off x="605549" y="207081"/>
            <a:ext cx="9832579" cy="463029"/>
          </a:xfrm>
        </p:spPr>
        <p:txBody>
          <a:bodyPr vert="horz">
            <a:normAutofit/>
          </a:bodyPr>
          <a:lstStyle>
            <a:lvl1pPr>
              <a:defRPr sz="2400">
                <a:latin typeface="Meiryo UI" panose="020B0604030504040204" pitchFamily="50" charset="-128"/>
                <a:ea typeface="Meiryo UI" panose="020B0604030504040204" pitchFamily="50" charset="-128"/>
                <a:sym typeface="Meiryo UI" panose="020B0604030504040204" pitchFamily="50" charset="-128"/>
              </a:defRPr>
            </a:lvl1pPr>
          </a:lstStyle>
          <a:p>
            <a:r>
              <a:rPr kumimoji="1" lang="ja-JP" altLang="en-US"/>
              <a:t>マスター タイトルの書式設定</a:t>
            </a:r>
          </a:p>
        </p:txBody>
      </p:sp>
    </p:spTree>
    <p:extLst>
      <p:ext uri="{BB962C8B-B14F-4D97-AF65-F5344CB8AC3E}">
        <p14:creationId xmlns:p14="http://schemas.microsoft.com/office/powerpoint/2010/main" val="189660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ユーザー設定レイアウト">
    <p:spTree>
      <p:nvGrpSpPr>
        <p:cNvPr id="1" name=""/>
        <p:cNvGrpSpPr/>
        <p:nvPr/>
      </p:nvGrpSpPr>
      <p:grpSpPr>
        <a:xfrm>
          <a:off x="0" y="0"/>
          <a:ext cx="0" cy="0"/>
          <a:chOff x="0" y="0"/>
          <a:chExt cx="0" cy="0"/>
        </a:xfrm>
      </p:grpSpPr>
      <p:graphicFrame>
        <p:nvGraphicFramePr>
          <p:cNvPr id="6" name="オブジェクト 5" hidden="1">
            <a:extLst>
              <a:ext uri="{FF2B5EF4-FFF2-40B4-BE49-F238E27FC236}">
                <a16:creationId xmlns:a16="http://schemas.microsoft.com/office/drawing/2014/main" id="{B9153F3F-33FA-AEB1-0966-A31FE997B583}"/>
              </a:ext>
            </a:extLst>
          </p:cNvPr>
          <p:cNvGraphicFramePr>
            <a:graphicFrameLocks noChangeAspect="1"/>
          </p:cNvGraphicFramePr>
          <p:nvPr userDrawn="1">
            <p:custDataLst>
              <p:tags r:id="rId1"/>
            </p:custDataLst>
            <p:extLst>
              <p:ext uri="{D42A27DB-BD31-4B8C-83A1-F6EECF244321}">
                <p14:modId xmlns:p14="http://schemas.microsoft.com/office/powerpoint/2010/main" val="42096290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06" imgH="306" progId="TCLayout.ActiveDocument.1">
                  <p:embed/>
                </p:oleObj>
              </mc:Choice>
              <mc:Fallback>
                <p:oleObj name="think-cellスライド" r:id="rId3" imgW="306" imgH="306" progId="TCLayout.ActiveDocument.1">
                  <p:embed/>
                  <p:pic>
                    <p:nvPicPr>
                      <p:cNvPr id="6" name="オブジェクト 5" hidden="1">
                        <a:extLst>
                          <a:ext uri="{FF2B5EF4-FFF2-40B4-BE49-F238E27FC236}">
                            <a16:creationId xmlns:a16="http://schemas.microsoft.com/office/drawing/2014/main" id="{B9153F3F-33FA-AEB1-0966-A31FE997B58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正方形/長方形 6">
            <a:extLst>
              <a:ext uri="{FF2B5EF4-FFF2-40B4-BE49-F238E27FC236}">
                <a16:creationId xmlns:a16="http://schemas.microsoft.com/office/drawing/2014/main" id="{9DB0B0D5-B688-5ECF-878C-69C0A834DC90}"/>
              </a:ext>
            </a:extLst>
          </p:cNvPr>
          <p:cNvSpPr/>
          <p:nvPr userDrawn="1"/>
        </p:nvSpPr>
        <p:spPr bwMode="auto">
          <a:xfrm>
            <a:off x="1" y="3702900"/>
            <a:ext cx="10693400" cy="155463"/>
          </a:xfrm>
          <a:prstGeom prst="rect">
            <a:avLst/>
          </a:prstGeom>
          <a:solidFill>
            <a:srgbClr val="687A70"/>
          </a:solidFill>
          <a:ln w="9525">
            <a:noFill/>
            <a:miter lim="800000"/>
            <a:headEnd/>
            <a:tailEnd/>
          </a:ln>
          <a:effectLst/>
        </p:spPr>
        <p:txBody>
          <a:bodyPr wrap="none" rtlCol="0" anchor="ctr"/>
          <a:lstStyle/>
          <a:p>
            <a:pPr defTabSz="987095" fontAlgn="auto">
              <a:spcBef>
                <a:spcPts val="0"/>
              </a:spcBef>
              <a:spcAft>
                <a:spcPts val="0"/>
              </a:spcAft>
            </a:pPr>
            <a:endParaRPr kumimoji="0" lang="ja-JP" altLang="en-US" sz="1943">
              <a:solidFill>
                <a:prstClr val="black"/>
              </a:solidFill>
              <a:latin typeface="Meiryo UI" panose="020B0604030504040204" pitchFamily="50" charset="-128"/>
              <a:ea typeface="Meiryo UI" panose="020B0604030504040204" pitchFamily="50" charset="-128"/>
              <a:sym typeface="Meiryo UI" panose="020B0604030504040204" pitchFamily="50" charset="-128"/>
            </a:endParaRPr>
          </a:p>
        </p:txBody>
      </p:sp>
    </p:spTree>
    <p:extLst>
      <p:ext uri="{BB962C8B-B14F-4D97-AF65-F5344CB8AC3E}">
        <p14:creationId xmlns:p14="http://schemas.microsoft.com/office/powerpoint/2010/main" val="8226723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A1BB145E-3681-2F47-7DDB-0D6A739161CA}"/>
              </a:ext>
            </a:extLst>
          </p:cNvPr>
          <p:cNvGraphicFramePr>
            <a:graphicFrameLocks noChangeAspect="1"/>
          </p:cNvGraphicFramePr>
          <p:nvPr userDrawn="1">
            <p:custDataLst>
              <p:tags r:id="rId1"/>
            </p:custDataLst>
            <p:extLst>
              <p:ext uri="{D42A27DB-BD31-4B8C-83A1-F6EECF244321}">
                <p14:modId xmlns:p14="http://schemas.microsoft.com/office/powerpoint/2010/main" val="17533905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592" imgH="591" progId="TCLayout.ActiveDocument.1">
                  <p:embed/>
                </p:oleObj>
              </mc:Choice>
              <mc:Fallback>
                <p:oleObj name="think-cellスライド" r:id="rId3" imgW="592" imgH="591" progId="TCLayout.ActiveDocument.1">
                  <p:embed/>
                  <p:pic>
                    <p:nvPicPr>
                      <p:cNvPr id="5" name="think-cell data - do not delete" hidden="1">
                        <a:extLst>
                          <a:ext uri="{FF2B5EF4-FFF2-40B4-BE49-F238E27FC236}">
                            <a16:creationId xmlns:a16="http://schemas.microsoft.com/office/drawing/2014/main" id="{A1BB145E-3681-2F47-7DDB-0D6A739161C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日付プレースホルダー 1">
            <a:extLst>
              <a:ext uri="{FF2B5EF4-FFF2-40B4-BE49-F238E27FC236}">
                <a16:creationId xmlns:a16="http://schemas.microsoft.com/office/drawing/2014/main" id="{F8701688-CB97-4CC9-8CA5-630533D2F8E0}"/>
              </a:ext>
            </a:extLst>
          </p:cNvPr>
          <p:cNvSpPr>
            <a:spLocks noGrp="1"/>
          </p:cNvSpPr>
          <p:nvPr>
            <p:ph type="dt" sz="half" idx="10"/>
          </p:nvPr>
        </p:nvSpPr>
        <p:spPr/>
        <p:txBody>
          <a:bodyPr/>
          <a:lstStyle>
            <a:lvl1pPr>
              <a:defRPr>
                <a:latin typeface="Meiryo UI" panose="020B0604030504040204" pitchFamily="50" charset="-128"/>
                <a:ea typeface="Meiryo UI" panose="020B0604030504040204" pitchFamily="50" charset="-128"/>
                <a:sym typeface="Meiryo UI" panose="020B0604030504040204" pitchFamily="50" charset="-128"/>
              </a:defRPr>
            </a:lvl1pPr>
          </a:lstStyle>
          <a:p>
            <a:fld id="{FE65D7A8-741E-40B8-A98D-6EDA346ED31E}" type="datetimeFigureOut">
              <a:rPr lang="ja-JP" altLang="en-US" smtClean="0"/>
              <a:pPr/>
              <a:t>2026/3/26</a:t>
            </a:fld>
            <a:endParaRPr lang="ja-JP" altLang="en-US"/>
          </a:p>
        </p:txBody>
      </p:sp>
      <p:sp>
        <p:nvSpPr>
          <p:cNvPr id="3" name="フッター プレースホルダー 2">
            <a:extLst>
              <a:ext uri="{FF2B5EF4-FFF2-40B4-BE49-F238E27FC236}">
                <a16:creationId xmlns:a16="http://schemas.microsoft.com/office/drawing/2014/main" id="{FB6C270A-8352-4667-A3E4-1FF29E87AF0D}"/>
              </a:ext>
            </a:extLst>
          </p:cNvPr>
          <p:cNvSpPr>
            <a:spLocks noGrp="1"/>
          </p:cNvSpPr>
          <p:nvPr>
            <p:ph type="ftr" sz="quarter" idx="11"/>
          </p:nvPr>
        </p:nvSpPr>
        <p:spPr/>
        <p:txBody>
          <a:bodyPr/>
          <a:lstStyle>
            <a:lvl1pPr>
              <a:defRPr>
                <a:latin typeface="Meiryo UI" panose="020B0604030504040204" pitchFamily="50" charset="-128"/>
                <a:ea typeface="Meiryo UI" panose="020B0604030504040204" pitchFamily="50" charset="-128"/>
                <a:sym typeface="Meiryo UI" panose="020B0604030504040204" pitchFamily="50" charset="-128"/>
              </a:defRPr>
            </a:lvl1pPr>
          </a:lstStyle>
          <a:p>
            <a:endParaRPr lang="ja-JP" altLang="en-US"/>
          </a:p>
        </p:txBody>
      </p:sp>
    </p:spTree>
    <p:extLst>
      <p:ext uri="{BB962C8B-B14F-4D97-AF65-F5344CB8AC3E}">
        <p14:creationId xmlns:p14="http://schemas.microsoft.com/office/powerpoint/2010/main" val="10123700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774C9BF-5471-4C64-B187-10A722B07C4D}"/>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FED7701D-8BC7-4F76-85F2-0F76486FED79}"/>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5B744ED0-E23C-47E7-A7C9-CF89A86768F9}"/>
              </a:ext>
            </a:extLst>
          </p:cNvPr>
          <p:cNvSpPr>
            <a:spLocks noGrp="1"/>
          </p:cNvSpPr>
          <p:nvPr>
            <p:ph type="dt" sz="half" idx="10"/>
          </p:nvPr>
        </p:nvSpPr>
        <p:spPr/>
        <p:txBody>
          <a:bodyPr/>
          <a:lstStyle/>
          <a:p>
            <a:fld id="{FE65D7A8-741E-40B8-A98D-6EDA346ED31E}" type="datetimeFigureOut">
              <a:rPr kumimoji="1" lang="ja-JP" altLang="en-US" smtClean="0"/>
              <a:t>2026/3/26</a:t>
            </a:fld>
            <a:endParaRPr kumimoji="1" lang="ja-JP" altLang="en-US"/>
          </a:p>
        </p:txBody>
      </p:sp>
      <p:sp>
        <p:nvSpPr>
          <p:cNvPr id="5" name="フッター プレースホルダー 4">
            <a:extLst>
              <a:ext uri="{FF2B5EF4-FFF2-40B4-BE49-F238E27FC236}">
                <a16:creationId xmlns:a16="http://schemas.microsoft.com/office/drawing/2014/main" id="{3A80EE1F-196B-4012-8B60-76AADC7225C4}"/>
              </a:ext>
            </a:extLst>
          </p:cNvPr>
          <p:cNvSpPr>
            <a:spLocks noGrp="1"/>
          </p:cNvSpPr>
          <p:nvPr>
            <p:ph type="ftr" sz="quarter" idx="11"/>
          </p:nvPr>
        </p:nvSpPr>
        <p:spPr/>
        <p:txBody>
          <a:bodyPr/>
          <a:lstStyle/>
          <a:p>
            <a:endParaRPr kumimoji="1" lang="ja-JP" altLang="en-US"/>
          </a:p>
        </p:txBody>
      </p:sp>
    </p:spTree>
    <p:extLst>
      <p:ext uri="{BB962C8B-B14F-4D97-AF65-F5344CB8AC3E}">
        <p14:creationId xmlns:p14="http://schemas.microsoft.com/office/powerpoint/2010/main" val="8490393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3_タイトル スライド">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65E82494-E36F-4D88-EC70-2372A572A1B0}"/>
              </a:ext>
            </a:extLst>
          </p:cNvPr>
          <p:cNvGraphicFramePr>
            <a:graphicFrameLocks noChangeAspect="1"/>
          </p:cNvGraphicFramePr>
          <p:nvPr userDrawn="1">
            <p:custDataLst>
              <p:tags r:id="rId1"/>
            </p:custDataLst>
            <p:extLst>
              <p:ext uri="{D42A27DB-BD31-4B8C-83A1-F6EECF244321}">
                <p14:modId xmlns:p14="http://schemas.microsoft.com/office/powerpoint/2010/main" val="198563598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592" imgH="591" progId="TCLayout.ActiveDocument.1">
                  <p:embed/>
                </p:oleObj>
              </mc:Choice>
              <mc:Fallback>
                <p:oleObj name="think-cellスライド" r:id="rId3" imgW="592" imgH="591" progId="TCLayout.ActiveDocument.1">
                  <p:embed/>
                  <p:pic>
                    <p:nvPicPr>
                      <p:cNvPr id="8" name="think-cell data - do not delete" hidden="1">
                        <a:extLst>
                          <a:ext uri="{FF2B5EF4-FFF2-40B4-BE49-F238E27FC236}">
                            <a16:creationId xmlns:a16="http://schemas.microsoft.com/office/drawing/2014/main" id="{65E82494-E36F-4D88-EC70-2372A572A1B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ctrTitle"/>
          </p:nvPr>
        </p:nvSpPr>
        <p:spPr>
          <a:xfrm>
            <a:off x="802005" y="2860286"/>
            <a:ext cx="9089390" cy="597984"/>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a:spAutoFit/>
          </a:bodyPr>
          <a:lstStyle>
            <a:lvl1pPr algn="ctr">
              <a:defRPr lang="ja-JP" altLang="en-US" sz="3886" b="1" dirty="0">
                <a:latin typeface="Meiryo UI" pitchFamily="50" charset="-128"/>
                <a:ea typeface="Meiryo UI" pitchFamily="50" charset="-128"/>
                <a:cs typeface="Meiryo UI" pitchFamily="50" charset="-128"/>
                <a:sym typeface="Meiryo UI" panose="020B0604030504040204" pitchFamily="50" charset="-128"/>
              </a:defRPr>
            </a:lvl1pPr>
          </a:lstStyle>
          <a:p>
            <a:pPr marL="0" lvl="0"/>
            <a:r>
              <a:rPr kumimoji="1" lang="ja-JP" altLang="en-US"/>
              <a:t>マスター タイトルの書式設定</a:t>
            </a:r>
          </a:p>
        </p:txBody>
      </p:sp>
      <p:sp>
        <p:nvSpPr>
          <p:cNvPr id="3" name="サブタイトル 2"/>
          <p:cNvSpPr>
            <a:spLocks noGrp="1"/>
          </p:cNvSpPr>
          <p:nvPr>
            <p:ph type="subTitle" idx="1"/>
          </p:nvPr>
        </p:nvSpPr>
        <p:spPr>
          <a:xfrm>
            <a:off x="1604010" y="5130299"/>
            <a:ext cx="7485380" cy="398699"/>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0" indent="0" algn="ctr">
              <a:buNone/>
              <a:defRPr lang="ja-JP" altLang="en-US" sz="2591" b="1">
                <a:latin typeface="Meiryo UI" pitchFamily="50" charset="-128"/>
                <a:ea typeface="Meiryo UI" pitchFamily="50" charset="-128"/>
                <a:cs typeface="Meiryo UI" pitchFamily="50" charset="-128"/>
                <a:sym typeface="Meiryo UI" panose="020B0604030504040204" pitchFamily="50" charset="-128"/>
              </a:defRPr>
            </a:lvl1pPr>
          </a:lstStyle>
          <a:p>
            <a:pPr marL="0" lvl="0" algn="ctr"/>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lvl1pPr>
              <a:defRPr>
                <a:latin typeface="Meiryo UI" panose="020B0604030504040204" pitchFamily="50" charset="-128"/>
                <a:ea typeface="Meiryo UI" panose="020B0604030504040204" pitchFamily="50" charset="-128"/>
                <a:sym typeface="Meiryo UI" panose="020B0604030504040204" pitchFamily="50" charset="-128"/>
              </a:defRPr>
            </a:lvl1pPr>
          </a:lstStyle>
          <a:p>
            <a:endParaRPr lang="ja-JP" altLang="en-US"/>
          </a:p>
        </p:txBody>
      </p:sp>
      <p:sp>
        <p:nvSpPr>
          <p:cNvPr id="5" name="フッター プレースホルダー 4"/>
          <p:cNvSpPr>
            <a:spLocks noGrp="1"/>
          </p:cNvSpPr>
          <p:nvPr>
            <p:ph type="ftr" sz="quarter" idx="11"/>
          </p:nvPr>
        </p:nvSpPr>
        <p:spPr/>
        <p:txBody>
          <a:bodyPr/>
          <a:lstStyle>
            <a:lvl1pPr>
              <a:defRPr>
                <a:latin typeface="Meiryo UI" panose="020B0604030504040204" pitchFamily="50" charset="-128"/>
                <a:ea typeface="Meiryo UI" panose="020B0604030504040204" pitchFamily="50" charset="-128"/>
                <a:sym typeface="Meiryo UI" panose="020B0604030504040204" pitchFamily="50" charset="-128"/>
              </a:defRPr>
            </a:lvl1pPr>
          </a:lstStyle>
          <a:p>
            <a:endParaRPr lang="ja-JP" altLang="en-US"/>
          </a:p>
        </p:txBody>
      </p:sp>
      <p:sp>
        <p:nvSpPr>
          <p:cNvPr id="6" name="スライド番号プレースホルダー 5"/>
          <p:cNvSpPr>
            <a:spLocks noGrp="1"/>
          </p:cNvSpPr>
          <p:nvPr>
            <p:ph type="sldNum" sz="quarter" idx="12"/>
          </p:nvPr>
        </p:nvSpPr>
        <p:spPr/>
        <p:txBody>
          <a:bodyPr/>
          <a:lstStyle>
            <a:lvl1pPr>
              <a:defRPr>
                <a:latin typeface="Meiryo UI" panose="020B0604030504040204" pitchFamily="50" charset="-128"/>
                <a:ea typeface="Meiryo UI" panose="020B0604030504040204" pitchFamily="50" charset="-128"/>
                <a:sym typeface="Meiryo UI" panose="020B0604030504040204" pitchFamily="50" charset="-128"/>
              </a:defRPr>
            </a:lvl1pPr>
          </a:lstStyle>
          <a:p>
            <a:fld id="{D9550142-B990-490A-A107-ED7302A7FD52}" type="slidenum">
              <a:rPr lang="ja-JP" altLang="en-US" smtClean="0"/>
              <a:pPr/>
              <a:t>‹#›</a:t>
            </a:fld>
            <a:endParaRPr lang="ja-JP" altLang="en-US"/>
          </a:p>
        </p:txBody>
      </p:sp>
    </p:spTree>
    <p:extLst>
      <p:ext uri="{BB962C8B-B14F-4D97-AF65-F5344CB8AC3E}">
        <p14:creationId xmlns:p14="http://schemas.microsoft.com/office/powerpoint/2010/main" val="24375624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セクション見出し">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2133C9B0-226C-F657-8EB0-58003135E913}"/>
              </a:ext>
            </a:extLst>
          </p:cNvPr>
          <p:cNvGraphicFramePr>
            <a:graphicFrameLocks noChangeAspect="1"/>
          </p:cNvGraphicFramePr>
          <p:nvPr userDrawn="1">
            <p:custDataLst>
              <p:tags r:id="rId1"/>
            </p:custDataLst>
            <p:extLst>
              <p:ext uri="{D42A27DB-BD31-4B8C-83A1-F6EECF244321}">
                <p14:modId xmlns:p14="http://schemas.microsoft.com/office/powerpoint/2010/main" val="250547222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592" imgH="591" progId="TCLayout.ActiveDocument.1">
                  <p:embed/>
                </p:oleObj>
              </mc:Choice>
              <mc:Fallback>
                <p:oleObj name="think-cellスライド" r:id="rId3" imgW="592" imgH="591" progId="TCLayout.ActiveDocument.1">
                  <p:embed/>
                  <p:pic>
                    <p:nvPicPr>
                      <p:cNvPr id="3" name="think-cell data - do not delete" hidden="1">
                        <a:extLst>
                          <a:ext uri="{FF2B5EF4-FFF2-40B4-BE49-F238E27FC236}">
                            <a16:creationId xmlns:a16="http://schemas.microsoft.com/office/drawing/2014/main" id="{2133C9B0-226C-F657-8EB0-58003135E91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hasCustomPrompt="1"/>
          </p:nvPr>
        </p:nvSpPr>
        <p:spPr>
          <a:xfrm>
            <a:off x="1504200" y="1676740"/>
            <a:ext cx="8014101" cy="690317"/>
          </a:xfrm>
        </p:spPr>
        <p:txBody>
          <a:bodyPr vert="horz" wrap="square" anchor="t" anchorCtr="0">
            <a:spAutoFit/>
          </a:bodyPr>
          <a:lstStyle>
            <a:lvl1pPr algn="l">
              <a:defRPr lang="ja-JP" altLang="en-US" sz="3886" b="1" dirty="0">
                <a:latin typeface="Meiryo UI" panose="020B0604030504040204" pitchFamily="50" charset="-128"/>
                <a:ea typeface="Meiryo UI" panose="020B0604030504040204" pitchFamily="50" charset="-128"/>
                <a:cs typeface="Meiryo UI" panose="020B0604030504040204" pitchFamily="50" charset="-128"/>
                <a:sym typeface="Meiryo UI" panose="020B0604030504040204" pitchFamily="50" charset="-128"/>
              </a:defRPr>
            </a:lvl1pPr>
          </a:lstStyle>
          <a:p>
            <a:pPr marL="0" lvl="0" algn="l"/>
            <a:r>
              <a:rPr kumimoji="1" lang="ja-JP" altLang="en-US"/>
              <a:t>１．見出しの記入</a:t>
            </a:r>
          </a:p>
        </p:txBody>
      </p:sp>
      <p:sp>
        <p:nvSpPr>
          <p:cNvPr id="4" name="日付プレースホルダー 3"/>
          <p:cNvSpPr>
            <a:spLocks noGrp="1"/>
          </p:cNvSpPr>
          <p:nvPr>
            <p:ph type="dt" sz="half" idx="10"/>
          </p:nvPr>
        </p:nvSpPr>
        <p:spPr/>
        <p:txBody>
          <a:bodyPr/>
          <a:lstStyle>
            <a:lvl1pPr>
              <a:defRPr>
                <a:latin typeface="Meiryo UI" panose="020B0604030504040204" pitchFamily="50" charset="-128"/>
                <a:ea typeface="Meiryo UI" panose="020B0604030504040204" pitchFamily="50" charset="-128"/>
                <a:sym typeface="Meiryo UI" panose="020B0604030504040204" pitchFamily="50" charset="-128"/>
              </a:defRPr>
            </a:lvl1pPr>
          </a:lstStyle>
          <a:p>
            <a:endParaRPr lang="ja-JP" altLang="en-US"/>
          </a:p>
        </p:txBody>
      </p:sp>
      <p:sp>
        <p:nvSpPr>
          <p:cNvPr id="5" name="フッター プレースホルダー 4"/>
          <p:cNvSpPr>
            <a:spLocks noGrp="1"/>
          </p:cNvSpPr>
          <p:nvPr>
            <p:ph type="ftr" sz="quarter" idx="11"/>
          </p:nvPr>
        </p:nvSpPr>
        <p:spPr/>
        <p:txBody>
          <a:bodyPr/>
          <a:lstStyle>
            <a:lvl1pPr>
              <a:defRPr>
                <a:latin typeface="Meiryo UI" panose="020B0604030504040204" pitchFamily="50" charset="-128"/>
                <a:ea typeface="Meiryo UI" panose="020B0604030504040204" pitchFamily="50" charset="-128"/>
                <a:sym typeface="Meiryo UI" panose="020B0604030504040204" pitchFamily="50" charset="-128"/>
              </a:defRPr>
            </a:lvl1pPr>
          </a:lstStyle>
          <a:p>
            <a:endParaRPr lang="ja-JP" altLang="en-US"/>
          </a:p>
        </p:txBody>
      </p:sp>
      <p:sp>
        <p:nvSpPr>
          <p:cNvPr id="6" name="スライド番号プレースホルダー 5"/>
          <p:cNvSpPr>
            <a:spLocks noGrp="1"/>
          </p:cNvSpPr>
          <p:nvPr>
            <p:ph type="sldNum" sz="quarter" idx="12"/>
          </p:nvPr>
        </p:nvSpPr>
        <p:spPr/>
        <p:txBody>
          <a:bodyPr/>
          <a:lstStyle>
            <a:lvl1pPr>
              <a:defRPr>
                <a:latin typeface="Meiryo UI" panose="020B0604030504040204" pitchFamily="50" charset="-128"/>
                <a:ea typeface="Meiryo UI" panose="020B0604030504040204" pitchFamily="50" charset="-128"/>
                <a:sym typeface="Meiryo UI" panose="020B0604030504040204" pitchFamily="50" charset="-128"/>
              </a:defRPr>
            </a:lvl1pPr>
          </a:lstStyle>
          <a:p>
            <a:fld id="{D9550142-B990-490A-A107-ED7302A7FD52}" type="slidenum">
              <a:rPr lang="ja-JP" altLang="en-US" smtClean="0"/>
              <a:pPr/>
              <a:t>‹#›</a:t>
            </a:fld>
            <a:endParaRPr lang="ja-JP" altLang="en-US"/>
          </a:p>
        </p:txBody>
      </p:sp>
    </p:spTree>
    <p:extLst>
      <p:ext uri="{BB962C8B-B14F-4D97-AF65-F5344CB8AC3E}">
        <p14:creationId xmlns:p14="http://schemas.microsoft.com/office/powerpoint/2010/main" val="31334634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標準スライド">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F0FE2897-3EF8-91E0-4540-86D3FEF6A303}"/>
              </a:ext>
            </a:extLst>
          </p:cNvPr>
          <p:cNvGraphicFramePr>
            <a:graphicFrameLocks noChangeAspect="1"/>
          </p:cNvGraphicFramePr>
          <p:nvPr userDrawn="1">
            <p:custDataLst>
              <p:tags r:id="rId1"/>
            </p:custDataLst>
            <p:extLst>
              <p:ext uri="{D42A27DB-BD31-4B8C-83A1-F6EECF244321}">
                <p14:modId xmlns:p14="http://schemas.microsoft.com/office/powerpoint/2010/main" val="101966928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592" imgH="591" progId="TCLayout.ActiveDocument.1">
                  <p:embed/>
                </p:oleObj>
              </mc:Choice>
              <mc:Fallback>
                <p:oleObj name="think-cellスライド" r:id="rId3" imgW="592" imgH="591" progId="TCLayout.ActiveDocument.1">
                  <p:embed/>
                  <p:pic>
                    <p:nvPicPr>
                      <p:cNvPr id="7" name="think-cell data - do not delete" hidden="1">
                        <a:extLst>
                          <a:ext uri="{FF2B5EF4-FFF2-40B4-BE49-F238E27FC236}">
                            <a16:creationId xmlns:a16="http://schemas.microsoft.com/office/drawing/2014/main" id="{F0FE2897-3EF8-91E0-4540-86D3FEF6A30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日付プレースホルダー 2"/>
          <p:cNvSpPr>
            <a:spLocks noGrp="1"/>
          </p:cNvSpPr>
          <p:nvPr>
            <p:ph type="dt" sz="half" idx="10"/>
          </p:nvPr>
        </p:nvSpPr>
        <p:spPr/>
        <p:txBody>
          <a:bodyPr/>
          <a:lstStyle>
            <a:lvl1pPr>
              <a:defRPr>
                <a:latin typeface="Meiryo UI" panose="020B0604030504040204" pitchFamily="50" charset="-128"/>
                <a:ea typeface="Meiryo UI" panose="020B0604030504040204" pitchFamily="50" charset="-128"/>
                <a:sym typeface="Meiryo UI" panose="020B0604030504040204" pitchFamily="50" charset="-128"/>
              </a:defRPr>
            </a:lvl1pPr>
          </a:lstStyle>
          <a:p>
            <a:endParaRPr lang="ja-JP" altLang="en-US"/>
          </a:p>
        </p:txBody>
      </p:sp>
      <p:sp>
        <p:nvSpPr>
          <p:cNvPr id="4" name="フッター プレースホルダー 3"/>
          <p:cNvSpPr>
            <a:spLocks noGrp="1"/>
          </p:cNvSpPr>
          <p:nvPr>
            <p:ph type="ftr" sz="quarter" idx="11"/>
          </p:nvPr>
        </p:nvSpPr>
        <p:spPr/>
        <p:txBody>
          <a:bodyPr/>
          <a:lstStyle>
            <a:lvl1pPr>
              <a:defRPr>
                <a:latin typeface="Meiryo UI" panose="020B0604030504040204" pitchFamily="50" charset="-128"/>
                <a:ea typeface="Meiryo UI" panose="020B0604030504040204" pitchFamily="50" charset="-128"/>
                <a:sym typeface="Meiryo UI" panose="020B0604030504040204" pitchFamily="50" charset="-128"/>
              </a:defRPr>
            </a:lvl1pPr>
          </a:lstStyle>
          <a:p>
            <a:endParaRPr lang="ja-JP" altLang="en-US"/>
          </a:p>
        </p:txBody>
      </p:sp>
      <p:sp>
        <p:nvSpPr>
          <p:cNvPr id="5" name="スライド番号プレースホルダー 4"/>
          <p:cNvSpPr>
            <a:spLocks noGrp="1"/>
          </p:cNvSpPr>
          <p:nvPr>
            <p:ph type="sldNum" sz="quarter" idx="12"/>
          </p:nvPr>
        </p:nvSpPr>
        <p:spPr/>
        <p:txBody>
          <a:bodyPr/>
          <a:lstStyle>
            <a:lvl1pPr>
              <a:defRPr>
                <a:latin typeface="Meiryo UI" panose="020B0604030504040204" pitchFamily="50" charset="-128"/>
                <a:ea typeface="Meiryo UI" panose="020B0604030504040204" pitchFamily="50" charset="-128"/>
                <a:sym typeface="Meiryo UI" panose="020B0604030504040204" pitchFamily="50" charset="-128"/>
              </a:defRPr>
            </a:lvl1pPr>
          </a:lstStyle>
          <a:p>
            <a:fld id="{D9550142-B990-490A-A107-ED7302A7FD52}" type="slidenum">
              <a:rPr lang="ja-JP" altLang="en-US" smtClean="0"/>
              <a:pPr/>
              <a:t>‹#›</a:t>
            </a:fld>
            <a:endParaRPr lang="ja-JP" altLang="en-US"/>
          </a:p>
        </p:txBody>
      </p:sp>
      <p:sp>
        <p:nvSpPr>
          <p:cNvPr id="6" name="タイトル 1"/>
          <p:cNvSpPr>
            <a:spLocks noGrp="1"/>
          </p:cNvSpPr>
          <p:nvPr>
            <p:ph type="title"/>
          </p:nvPr>
        </p:nvSpPr>
        <p:spPr>
          <a:xfrm>
            <a:off x="216406" y="216972"/>
            <a:ext cx="10261069" cy="491032"/>
          </a:xfrm>
        </p:spPr>
        <p:txBody>
          <a:bodyPr vert="horz" wrap="square">
            <a:spAutoFit/>
          </a:bodyPr>
          <a:lstStyle>
            <a:lvl1pPr algn="l">
              <a:defRPr lang="ja-JP" altLang="en-US" sz="2591" b="1">
                <a:latin typeface="Meiryo UI" panose="020B0604030504040204" pitchFamily="50" charset="-128"/>
                <a:ea typeface="Meiryo UI" panose="020B0604030504040204" pitchFamily="50" charset="-128"/>
                <a:cs typeface="Meiryo UI" panose="020B0604030504040204" pitchFamily="50" charset="-128"/>
                <a:sym typeface="Meiryo UI" panose="020B0604030504040204" pitchFamily="50" charset="-128"/>
              </a:defRPr>
            </a:lvl1pPr>
          </a:lstStyle>
          <a:p>
            <a:pPr marL="0" lvl="0" algn="l"/>
            <a:r>
              <a:rPr kumimoji="1" lang="ja-JP" altLang="en-US"/>
              <a:t>マスター タイトルの書式設定</a:t>
            </a:r>
          </a:p>
        </p:txBody>
      </p:sp>
      <p:sp>
        <p:nvSpPr>
          <p:cNvPr id="8" name="テキスト プレースホルダー 9"/>
          <p:cNvSpPr>
            <a:spLocks noGrp="1"/>
          </p:cNvSpPr>
          <p:nvPr>
            <p:ph type="body" sz="quarter" idx="13" hasCustomPrompt="1"/>
          </p:nvPr>
        </p:nvSpPr>
        <p:spPr>
          <a:xfrm>
            <a:off x="216755" y="6956318"/>
            <a:ext cx="10143641" cy="178153"/>
          </a:xfrm>
          <a:noFill/>
        </p:spPr>
        <p:txBody>
          <a:bodyPr wrap="square" lIns="0" tIns="0" rIns="0" bIns="0">
            <a:spAutoFit/>
          </a:bodyPr>
          <a:lstStyle>
            <a:lvl1pPr marL="0" indent="0">
              <a:spcBef>
                <a:spcPts val="0"/>
              </a:spcBef>
              <a:spcAft>
                <a:spcPts val="0"/>
              </a:spcAft>
              <a:buNone/>
              <a:defRPr sz="1133">
                <a:latin typeface="Meiryo UI" panose="020B0604030504040204" pitchFamily="50" charset="-128"/>
                <a:ea typeface="Meiryo UI" panose="020B0604030504040204" pitchFamily="50" charset="-128"/>
                <a:cs typeface="Meiryo UI" panose="020B0604030504040204" pitchFamily="50" charset="-128"/>
                <a:sym typeface="Meiryo UI" panose="020B0604030504040204" pitchFamily="50" charset="-128"/>
              </a:defRPr>
            </a:lvl1pPr>
          </a:lstStyle>
          <a:p>
            <a:pPr lvl="0"/>
            <a:r>
              <a:rPr kumimoji="1" lang="ja-JP" altLang="en-US"/>
              <a:t>（資料）●●</a:t>
            </a:r>
          </a:p>
        </p:txBody>
      </p:sp>
      <p:sp>
        <p:nvSpPr>
          <p:cNvPr id="9" name="テキスト プレースホルダー 9"/>
          <p:cNvSpPr>
            <a:spLocks noGrp="1"/>
          </p:cNvSpPr>
          <p:nvPr>
            <p:ph type="body" sz="quarter" idx="14" hasCustomPrompt="1"/>
          </p:nvPr>
        </p:nvSpPr>
        <p:spPr>
          <a:xfrm>
            <a:off x="216755" y="3423368"/>
            <a:ext cx="2000366" cy="339338"/>
          </a:xfrm>
          <a:noFill/>
        </p:spPr>
        <p:txBody>
          <a:bodyPr wrap="none" lIns="0" tIns="0" rIns="0" bIns="0">
            <a:spAutoFit/>
          </a:bodyPr>
          <a:lstStyle>
            <a:lvl1pPr marL="0" indent="0">
              <a:spcBef>
                <a:spcPts val="0"/>
              </a:spcBef>
              <a:spcAft>
                <a:spcPts val="0"/>
              </a:spcAft>
              <a:buNone/>
              <a:defRPr sz="2159">
                <a:latin typeface="Meiryo UI" panose="020B0604030504040204" pitchFamily="50" charset="-128"/>
                <a:ea typeface="Meiryo UI" panose="020B0604030504040204" pitchFamily="50" charset="-128"/>
                <a:cs typeface="Meiryo UI" panose="020B0604030504040204" pitchFamily="50" charset="-128"/>
                <a:sym typeface="Meiryo UI" panose="020B0604030504040204" pitchFamily="50" charset="-128"/>
              </a:defRPr>
            </a:lvl1pPr>
          </a:lstStyle>
          <a:p>
            <a:pPr lvl="0"/>
            <a:r>
              <a:rPr kumimoji="1" lang="ja-JP" altLang="en-US"/>
              <a:t>説明文（</a:t>
            </a:r>
            <a:r>
              <a:rPr kumimoji="1" lang="en-US" altLang="ja-JP"/>
              <a:t>20pt</a:t>
            </a:r>
            <a:r>
              <a:rPr kumimoji="1" lang="ja-JP" altLang="en-US"/>
              <a:t>）</a:t>
            </a:r>
          </a:p>
        </p:txBody>
      </p:sp>
      <p:sp>
        <p:nvSpPr>
          <p:cNvPr id="10" name="テキスト プレースホルダー 9"/>
          <p:cNvSpPr>
            <a:spLocks noGrp="1"/>
          </p:cNvSpPr>
          <p:nvPr>
            <p:ph type="body" sz="quarter" idx="15" hasCustomPrompt="1"/>
          </p:nvPr>
        </p:nvSpPr>
        <p:spPr>
          <a:xfrm>
            <a:off x="216407" y="4155823"/>
            <a:ext cx="1401641" cy="237537"/>
          </a:xfrm>
          <a:noFill/>
        </p:spPr>
        <p:txBody>
          <a:bodyPr wrap="none" lIns="0" tIns="0" rIns="0" bIns="0">
            <a:spAutoFit/>
          </a:bodyPr>
          <a:lstStyle>
            <a:lvl1pPr marL="0" indent="0">
              <a:spcBef>
                <a:spcPts val="0"/>
              </a:spcBef>
              <a:spcAft>
                <a:spcPts val="0"/>
              </a:spcAft>
              <a:buNone/>
              <a:defRPr sz="1511">
                <a:latin typeface="Meiryo UI" panose="020B0604030504040204" pitchFamily="50" charset="-128"/>
                <a:ea typeface="Meiryo UI" panose="020B0604030504040204" pitchFamily="50" charset="-128"/>
                <a:cs typeface="Meiryo UI" panose="020B0604030504040204" pitchFamily="50" charset="-128"/>
                <a:sym typeface="Meiryo UI" panose="020B0604030504040204" pitchFamily="50" charset="-128"/>
              </a:defRPr>
            </a:lvl1pPr>
          </a:lstStyle>
          <a:p>
            <a:pPr lvl="0"/>
            <a:r>
              <a:rPr kumimoji="1" lang="ja-JP" altLang="en-US"/>
              <a:t>説明文（</a:t>
            </a:r>
            <a:r>
              <a:rPr kumimoji="1" lang="en-US" altLang="ja-JP"/>
              <a:t>14pt</a:t>
            </a:r>
            <a:r>
              <a:rPr kumimoji="1" lang="ja-JP" altLang="en-US"/>
              <a:t>）</a:t>
            </a:r>
          </a:p>
        </p:txBody>
      </p:sp>
      <p:sp>
        <p:nvSpPr>
          <p:cNvPr id="11" name="テキスト プレースホルダー 9"/>
          <p:cNvSpPr>
            <a:spLocks noGrp="1"/>
          </p:cNvSpPr>
          <p:nvPr>
            <p:ph type="body" sz="quarter" idx="16" hasCustomPrompt="1"/>
          </p:nvPr>
        </p:nvSpPr>
        <p:spPr>
          <a:xfrm>
            <a:off x="216407" y="4812730"/>
            <a:ext cx="1190530" cy="178153"/>
          </a:xfrm>
          <a:noFill/>
        </p:spPr>
        <p:txBody>
          <a:bodyPr wrap="none" lIns="0" tIns="0" rIns="0" bIns="0">
            <a:spAutoFit/>
          </a:bodyPr>
          <a:lstStyle>
            <a:lvl1pPr marL="0" indent="0">
              <a:spcBef>
                <a:spcPts val="0"/>
              </a:spcBef>
              <a:spcAft>
                <a:spcPts val="0"/>
              </a:spcAft>
              <a:buNone/>
              <a:defRPr sz="1133">
                <a:latin typeface="Meiryo UI" panose="020B0604030504040204" pitchFamily="50" charset="-128"/>
                <a:ea typeface="Meiryo UI" panose="020B0604030504040204" pitchFamily="50" charset="-128"/>
                <a:cs typeface="Meiryo UI" panose="020B0604030504040204" pitchFamily="50" charset="-128"/>
                <a:sym typeface="Meiryo UI" panose="020B0604030504040204" pitchFamily="50" charset="-128"/>
              </a:defRPr>
            </a:lvl1pPr>
          </a:lstStyle>
          <a:p>
            <a:pPr lvl="0"/>
            <a:r>
              <a:rPr kumimoji="1" lang="ja-JP" altLang="en-US"/>
              <a:t>説明文（</a:t>
            </a:r>
            <a:r>
              <a:rPr kumimoji="1" lang="en-US" altLang="ja-JP"/>
              <a:t>10.5pt</a:t>
            </a:r>
            <a:r>
              <a:rPr kumimoji="1" lang="ja-JP" altLang="en-US"/>
              <a:t>）</a:t>
            </a:r>
          </a:p>
        </p:txBody>
      </p:sp>
      <p:sp>
        <p:nvSpPr>
          <p:cNvPr id="12" name="テキスト プレースホルダー 11"/>
          <p:cNvSpPr>
            <a:spLocks noGrp="1"/>
          </p:cNvSpPr>
          <p:nvPr>
            <p:ph type="body" sz="quarter" idx="17"/>
          </p:nvPr>
        </p:nvSpPr>
        <p:spPr>
          <a:xfrm>
            <a:off x="215925" y="843122"/>
            <a:ext cx="10261551" cy="550380"/>
          </a:xfrm>
          <a:solidFill>
            <a:srgbClr val="99D6EC"/>
          </a:solidFill>
          <a:ln>
            <a:noFill/>
          </a:ln>
        </p:spPr>
        <p:txBody>
          <a:bodyPr vert="horz" wrap="square" lIns="216000" tIns="108000" rIns="216000" bIns="108000" rtlCol="0" anchor="t" anchorCtr="0">
            <a:spAutoFit/>
          </a:bodyPr>
          <a:lstStyle>
            <a:lvl1pPr>
              <a:defRPr lang="ja-JP" altLang="en-US" sz="2159" dirty="0">
                <a:latin typeface="Meiryo UI" panose="020B0604030504040204" pitchFamily="50" charset="-128"/>
                <a:ea typeface="Meiryo UI" panose="020B0604030504040204" pitchFamily="50" charset="-128"/>
                <a:cs typeface="Meiryo UI" panose="020B0604030504040204" pitchFamily="50" charset="-128"/>
                <a:sym typeface="Meiryo UI" panose="020B0604030504040204" pitchFamily="50" charset="-128"/>
              </a:defRPr>
            </a:lvl1pPr>
          </a:lstStyle>
          <a:p>
            <a:pPr marL="277620" lvl="0" indent="-277620">
              <a:spcBef>
                <a:spcPts val="648"/>
              </a:spcBef>
              <a:spcAft>
                <a:spcPts val="648"/>
              </a:spcAft>
              <a:buClr>
                <a:srgbClr val="002060"/>
              </a:buClr>
              <a:buFont typeface="Wingdings" panose="05000000000000000000" pitchFamily="2" charset="2"/>
              <a:buChar char="l"/>
            </a:pPr>
            <a:r>
              <a:rPr kumimoji="1" lang="ja-JP" altLang="en-US"/>
              <a:t>マスター テキストの書式設定</a:t>
            </a:r>
          </a:p>
        </p:txBody>
      </p:sp>
    </p:spTree>
    <p:extLst>
      <p:ext uri="{BB962C8B-B14F-4D97-AF65-F5344CB8AC3E}">
        <p14:creationId xmlns:p14="http://schemas.microsoft.com/office/powerpoint/2010/main" val="42402983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graphicFrame>
        <p:nvGraphicFramePr>
          <p:cNvPr id="11" name="オブジェクト 10" hidden="1">
            <a:extLst>
              <a:ext uri="{FF2B5EF4-FFF2-40B4-BE49-F238E27FC236}">
                <a16:creationId xmlns:a16="http://schemas.microsoft.com/office/drawing/2014/main" id="{5557A793-1C51-B696-F58C-436D93D238CD}"/>
              </a:ext>
            </a:extLst>
          </p:cNvPr>
          <p:cNvGraphicFramePr>
            <a:graphicFrameLocks noChangeAspect="1"/>
          </p:cNvGraphicFramePr>
          <p:nvPr userDrawn="1">
            <p:custDataLst>
              <p:tags r:id="rId1"/>
            </p:custDataLst>
            <p:extLst>
              <p:ext uri="{D42A27DB-BD31-4B8C-83A1-F6EECF244321}">
                <p14:modId xmlns:p14="http://schemas.microsoft.com/office/powerpoint/2010/main" val="23390368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06" imgH="306" progId="TCLayout.ActiveDocument.1">
                  <p:embed/>
                </p:oleObj>
              </mc:Choice>
              <mc:Fallback>
                <p:oleObj name="think-cellスライド" r:id="rId3" imgW="306" imgH="306" progId="TCLayout.ActiveDocument.1">
                  <p:embed/>
                  <p:pic>
                    <p:nvPicPr>
                      <p:cNvPr id="11" name="オブジェクト 10" hidden="1">
                        <a:extLst>
                          <a:ext uri="{FF2B5EF4-FFF2-40B4-BE49-F238E27FC236}">
                            <a16:creationId xmlns:a16="http://schemas.microsoft.com/office/drawing/2014/main" id="{5557A793-1C51-B696-F58C-436D93D238C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スライド番号プレースホルダー 4">
            <a:extLst>
              <a:ext uri="{FF2B5EF4-FFF2-40B4-BE49-F238E27FC236}">
                <a16:creationId xmlns:a16="http://schemas.microsoft.com/office/drawing/2014/main" id="{B212B50E-C9CA-59A8-FCD3-DE7B49C81F69}"/>
              </a:ext>
            </a:extLst>
          </p:cNvPr>
          <p:cNvSpPr>
            <a:spLocks noGrp="1"/>
          </p:cNvSpPr>
          <p:nvPr>
            <p:ph type="sldNum" sz="quarter" idx="12"/>
          </p:nvPr>
        </p:nvSpPr>
        <p:spPr/>
        <p:txBody>
          <a:bodyPr/>
          <a:lstStyle>
            <a:lvl1pPr>
              <a:defRPr>
                <a:latin typeface="Meiryo UI" panose="020B0604030504040204" pitchFamily="50" charset="-128"/>
                <a:ea typeface="Meiryo UI" panose="020B0604030504040204" pitchFamily="50" charset="-128"/>
                <a:sym typeface="Meiryo UI" panose="020B0604030504040204" pitchFamily="50" charset="-128"/>
              </a:defRPr>
            </a:lvl1pPr>
          </a:lstStyle>
          <a:p>
            <a:fld id="{D9550142-B990-490A-A107-ED7302A7FD52}" type="slidenum">
              <a:rPr lang="ja-JP" altLang="en-US" smtClean="0"/>
              <a:pPr/>
              <a:t>‹#›</a:t>
            </a:fld>
            <a:endParaRPr lang="ja-JP" altLang="en-US"/>
          </a:p>
        </p:txBody>
      </p:sp>
      <p:sp>
        <p:nvSpPr>
          <p:cNvPr id="6" name="平行四辺形 5">
            <a:extLst>
              <a:ext uri="{FF2B5EF4-FFF2-40B4-BE49-F238E27FC236}">
                <a16:creationId xmlns:a16="http://schemas.microsoft.com/office/drawing/2014/main" id="{53F7819D-DC4B-DDBD-3B5D-BD45045715A3}"/>
              </a:ext>
            </a:extLst>
          </p:cNvPr>
          <p:cNvSpPr/>
          <p:nvPr userDrawn="1"/>
        </p:nvSpPr>
        <p:spPr bwMode="auto">
          <a:xfrm>
            <a:off x="0" y="826829"/>
            <a:ext cx="8592850" cy="77730"/>
          </a:xfrm>
          <a:prstGeom prst="parallelogram">
            <a:avLst>
              <a:gd name="adj" fmla="val 84938"/>
            </a:avLst>
          </a:prstGeom>
          <a:solidFill>
            <a:srgbClr val="687A70"/>
          </a:solidFill>
          <a:ln w="9525">
            <a:noFill/>
            <a:miter lim="800000"/>
            <a:headEnd/>
            <a:tailEnd/>
          </a:ln>
          <a:effectLst/>
        </p:spPr>
        <p:txBody>
          <a:bodyPr wrap="none" rtlCol="0" anchor="ctr"/>
          <a:lstStyle/>
          <a:p>
            <a:pPr defTabSz="987095" fontAlgn="auto">
              <a:spcBef>
                <a:spcPts val="0"/>
              </a:spcBef>
              <a:spcAft>
                <a:spcPts val="0"/>
              </a:spcAft>
            </a:pPr>
            <a:endParaRPr kumimoji="0" lang="ja-JP" altLang="en-US" sz="1943">
              <a:solidFill>
                <a:prstClr val="black"/>
              </a:solidFill>
              <a:latin typeface="Meiryo UI" panose="020B0604030504040204" pitchFamily="50" charset="-128"/>
              <a:ea typeface="Meiryo UI" panose="020B0604030504040204" pitchFamily="50" charset="-128"/>
              <a:sym typeface="Meiryo UI" panose="020B0604030504040204" pitchFamily="50" charset="-128"/>
            </a:endParaRPr>
          </a:p>
        </p:txBody>
      </p:sp>
      <p:sp>
        <p:nvSpPr>
          <p:cNvPr id="7" name="平行四辺形 6">
            <a:extLst>
              <a:ext uri="{FF2B5EF4-FFF2-40B4-BE49-F238E27FC236}">
                <a16:creationId xmlns:a16="http://schemas.microsoft.com/office/drawing/2014/main" id="{6E36DD85-9D15-9C97-6081-F2537BC40493}"/>
              </a:ext>
            </a:extLst>
          </p:cNvPr>
          <p:cNvSpPr/>
          <p:nvPr userDrawn="1"/>
        </p:nvSpPr>
        <p:spPr bwMode="auto">
          <a:xfrm>
            <a:off x="8602141" y="826828"/>
            <a:ext cx="1321439" cy="77730"/>
          </a:xfrm>
          <a:prstGeom prst="parallelogram">
            <a:avLst>
              <a:gd name="adj" fmla="val 84938"/>
            </a:avLst>
          </a:prstGeom>
          <a:solidFill>
            <a:srgbClr val="687A70"/>
          </a:solidFill>
          <a:ln w="9525">
            <a:noFill/>
            <a:miter lim="800000"/>
            <a:headEnd/>
            <a:tailEnd/>
          </a:ln>
          <a:effectLst/>
        </p:spPr>
        <p:txBody>
          <a:bodyPr wrap="none" rtlCol="0" anchor="ctr"/>
          <a:lstStyle/>
          <a:p>
            <a:pPr defTabSz="987095" fontAlgn="auto">
              <a:spcBef>
                <a:spcPts val="0"/>
              </a:spcBef>
              <a:spcAft>
                <a:spcPts val="0"/>
              </a:spcAft>
            </a:pPr>
            <a:endParaRPr kumimoji="0" lang="ja-JP" altLang="en-US" sz="1943">
              <a:solidFill>
                <a:prstClr val="black"/>
              </a:solidFill>
              <a:latin typeface="Meiryo UI" panose="020B0604030504040204" pitchFamily="50" charset="-128"/>
              <a:ea typeface="Meiryo UI" panose="020B0604030504040204" pitchFamily="50" charset="-128"/>
              <a:sym typeface="Meiryo UI" panose="020B0604030504040204" pitchFamily="50" charset="-128"/>
            </a:endParaRPr>
          </a:p>
        </p:txBody>
      </p:sp>
      <p:sp>
        <p:nvSpPr>
          <p:cNvPr id="8" name="平行四辺形 7">
            <a:extLst>
              <a:ext uri="{FF2B5EF4-FFF2-40B4-BE49-F238E27FC236}">
                <a16:creationId xmlns:a16="http://schemas.microsoft.com/office/drawing/2014/main" id="{A566869F-419B-CBD2-B6B5-3081A7257F96}"/>
              </a:ext>
            </a:extLst>
          </p:cNvPr>
          <p:cNvSpPr/>
          <p:nvPr userDrawn="1"/>
        </p:nvSpPr>
        <p:spPr bwMode="auto">
          <a:xfrm>
            <a:off x="9932871" y="826827"/>
            <a:ext cx="760529" cy="77730"/>
          </a:xfrm>
          <a:prstGeom prst="parallelogram">
            <a:avLst>
              <a:gd name="adj" fmla="val 84938"/>
            </a:avLst>
          </a:prstGeom>
          <a:solidFill>
            <a:srgbClr val="687A70"/>
          </a:solidFill>
          <a:ln w="9525">
            <a:noFill/>
            <a:miter lim="800000"/>
            <a:headEnd/>
            <a:tailEnd/>
          </a:ln>
          <a:effectLst/>
        </p:spPr>
        <p:txBody>
          <a:bodyPr wrap="none" rtlCol="0" anchor="ctr"/>
          <a:lstStyle/>
          <a:p>
            <a:pPr defTabSz="987095" fontAlgn="auto">
              <a:spcBef>
                <a:spcPts val="0"/>
              </a:spcBef>
              <a:spcAft>
                <a:spcPts val="0"/>
              </a:spcAft>
            </a:pPr>
            <a:endParaRPr kumimoji="0" lang="ja-JP" altLang="en-US" sz="1943">
              <a:solidFill>
                <a:prstClr val="black"/>
              </a:solidFill>
              <a:latin typeface="Meiryo UI" panose="020B0604030504040204" pitchFamily="50" charset="-128"/>
              <a:ea typeface="Meiryo UI" panose="020B0604030504040204" pitchFamily="50" charset="-128"/>
              <a:sym typeface="Meiryo UI" panose="020B0604030504040204" pitchFamily="50" charset="-128"/>
            </a:endParaRPr>
          </a:p>
        </p:txBody>
      </p:sp>
      <p:sp>
        <p:nvSpPr>
          <p:cNvPr id="10" name="角丸四角形 12">
            <a:extLst>
              <a:ext uri="{FF2B5EF4-FFF2-40B4-BE49-F238E27FC236}">
                <a16:creationId xmlns:a16="http://schemas.microsoft.com/office/drawing/2014/main" id="{493E259A-0B47-B841-FC61-F0678F5582AB}"/>
              </a:ext>
            </a:extLst>
          </p:cNvPr>
          <p:cNvSpPr/>
          <p:nvPr userDrawn="1"/>
        </p:nvSpPr>
        <p:spPr bwMode="auto">
          <a:xfrm>
            <a:off x="449603" y="207082"/>
            <a:ext cx="155946" cy="463028"/>
          </a:xfrm>
          <a:prstGeom prst="roundRect">
            <a:avLst>
              <a:gd name="adj" fmla="val 25458"/>
            </a:avLst>
          </a:prstGeom>
          <a:solidFill>
            <a:srgbClr val="FFCE6D"/>
          </a:solidFill>
          <a:ln w="9525">
            <a:noFill/>
            <a:miter lim="800000"/>
            <a:headEnd/>
            <a:tailEnd/>
          </a:ln>
          <a:effectLst/>
        </p:spPr>
        <p:txBody>
          <a:bodyPr wrap="none" rtlCol="0" anchor="ctr"/>
          <a:lstStyle/>
          <a:p>
            <a:pPr defTabSz="987095" fontAlgn="auto">
              <a:spcBef>
                <a:spcPts val="0"/>
              </a:spcBef>
              <a:spcAft>
                <a:spcPts val="0"/>
              </a:spcAft>
            </a:pPr>
            <a:endParaRPr kumimoji="0" lang="ja-JP" altLang="en-US" sz="1943">
              <a:solidFill>
                <a:prstClr val="black"/>
              </a:solidFill>
              <a:latin typeface="Meiryo UI" panose="020B0604030504040204" pitchFamily="50" charset="-128"/>
              <a:ea typeface="Meiryo UI" panose="020B0604030504040204" pitchFamily="50" charset="-128"/>
              <a:sym typeface="Meiryo UI" panose="020B0604030504040204" pitchFamily="50" charset="-128"/>
            </a:endParaRPr>
          </a:p>
        </p:txBody>
      </p:sp>
      <p:sp>
        <p:nvSpPr>
          <p:cNvPr id="2" name="正方形/長方形 1">
            <a:extLst>
              <a:ext uri="{FF2B5EF4-FFF2-40B4-BE49-F238E27FC236}">
                <a16:creationId xmlns:a16="http://schemas.microsoft.com/office/drawing/2014/main" id="{A5DBCB17-F29B-5088-4B6C-FF9E3CE384CD}"/>
              </a:ext>
            </a:extLst>
          </p:cNvPr>
          <p:cNvSpPr/>
          <p:nvPr userDrawn="1"/>
        </p:nvSpPr>
        <p:spPr bwMode="auto">
          <a:xfrm>
            <a:off x="0" y="826828"/>
            <a:ext cx="1321439" cy="77730"/>
          </a:xfrm>
          <a:prstGeom prst="rect">
            <a:avLst/>
          </a:prstGeom>
          <a:solidFill>
            <a:srgbClr val="687A70"/>
          </a:solidFill>
          <a:ln w="9525">
            <a:noFill/>
            <a:miter lim="800000"/>
            <a:headEnd/>
            <a:tailEnd/>
          </a:ln>
          <a:effectLst/>
        </p:spPr>
        <p:txBody>
          <a:bodyPr wrap="none" rtlCol="0" anchor="ctr"/>
          <a:lstStyle/>
          <a:p>
            <a:pPr defTabSz="987095" fontAlgn="auto">
              <a:spcBef>
                <a:spcPts val="0"/>
              </a:spcBef>
              <a:spcAft>
                <a:spcPts val="0"/>
              </a:spcAft>
            </a:pPr>
            <a:endParaRPr kumimoji="0" lang="ja-JP" altLang="en-US" sz="1943">
              <a:solidFill>
                <a:prstClr val="black"/>
              </a:solidFill>
              <a:latin typeface="Meiryo UI" panose="020B0604030504040204" pitchFamily="50" charset="-128"/>
              <a:ea typeface="Meiryo UI" panose="020B0604030504040204" pitchFamily="50" charset="-128"/>
              <a:sym typeface="Meiryo UI" panose="020B0604030504040204" pitchFamily="50" charset="-128"/>
            </a:endParaRPr>
          </a:p>
        </p:txBody>
      </p:sp>
      <p:sp>
        <p:nvSpPr>
          <p:cNvPr id="3" name="正方形/長方形 2">
            <a:extLst>
              <a:ext uri="{FF2B5EF4-FFF2-40B4-BE49-F238E27FC236}">
                <a16:creationId xmlns:a16="http://schemas.microsoft.com/office/drawing/2014/main" id="{B681C04C-283F-2E5E-3FF5-3358D1095627}"/>
              </a:ext>
            </a:extLst>
          </p:cNvPr>
          <p:cNvSpPr/>
          <p:nvPr userDrawn="1"/>
        </p:nvSpPr>
        <p:spPr bwMode="auto">
          <a:xfrm>
            <a:off x="10132982" y="826828"/>
            <a:ext cx="560418" cy="77730"/>
          </a:xfrm>
          <a:prstGeom prst="rect">
            <a:avLst/>
          </a:prstGeom>
          <a:solidFill>
            <a:srgbClr val="687A70"/>
          </a:solidFill>
          <a:ln w="9525">
            <a:noFill/>
            <a:miter lim="800000"/>
            <a:headEnd/>
            <a:tailEnd/>
          </a:ln>
          <a:effectLst/>
        </p:spPr>
        <p:txBody>
          <a:bodyPr wrap="none" rtlCol="0" anchor="ctr"/>
          <a:lstStyle/>
          <a:p>
            <a:pPr defTabSz="987095" fontAlgn="auto">
              <a:spcBef>
                <a:spcPts val="0"/>
              </a:spcBef>
              <a:spcAft>
                <a:spcPts val="0"/>
              </a:spcAft>
            </a:pPr>
            <a:endParaRPr kumimoji="0" lang="ja-JP" altLang="en-US" sz="1943">
              <a:solidFill>
                <a:prstClr val="black"/>
              </a:solidFill>
              <a:latin typeface="Meiryo UI" panose="020B0604030504040204" pitchFamily="50" charset="-128"/>
              <a:ea typeface="Meiryo UI" panose="020B0604030504040204" pitchFamily="50" charset="-128"/>
              <a:sym typeface="Meiryo UI" panose="020B0604030504040204" pitchFamily="50" charset="-128"/>
            </a:endParaRPr>
          </a:p>
        </p:txBody>
      </p:sp>
      <p:sp>
        <p:nvSpPr>
          <p:cNvPr id="9" name="タイトル 8">
            <a:extLst>
              <a:ext uri="{FF2B5EF4-FFF2-40B4-BE49-F238E27FC236}">
                <a16:creationId xmlns:a16="http://schemas.microsoft.com/office/drawing/2014/main" id="{DB30F706-C177-6583-1D7A-5236AA5BA739}"/>
              </a:ext>
            </a:extLst>
          </p:cNvPr>
          <p:cNvSpPr>
            <a:spLocks noGrp="1"/>
          </p:cNvSpPr>
          <p:nvPr>
            <p:ph type="title"/>
          </p:nvPr>
        </p:nvSpPr>
        <p:spPr>
          <a:xfrm>
            <a:off x="605549" y="207081"/>
            <a:ext cx="9832579" cy="463029"/>
          </a:xfrm>
        </p:spPr>
        <p:txBody>
          <a:bodyPr vert="horz">
            <a:normAutofit/>
          </a:bodyPr>
          <a:lstStyle>
            <a:lvl1pPr>
              <a:defRPr sz="2400">
                <a:latin typeface="Meiryo UI" panose="020B0604030504040204" pitchFamily="50" charset="-128"/>
                <a:ea typeface="Meiryo UI" panose="020B0604030504040204" pitchFamily="50" charset="-128"/>
                <a:sym typeface="Meiryo UI" panose="020B0604030504040204" pitchFamily="50" charset="-128"/>
              </a:defRPr>
            </a:lvl1pPr>
          </a:lstStyle>
          <a:p>
            <a:r>
              <a:rPr kumimoji="1" lang="ja-JP" altLang="en-US"/>
              <a:t>マスター タイトルの書式設定</a:t>
            </a:r>
          </a:p>
        </p:txBody>
      </p:sp>
    </p:spTree>
    <p:extLst>
      <p:ext uri="{BB962C8B-B14F-4D97-AF65-F5344CB8AC3E}">
        <p14:creationId xmlns:p14="http://schemas.microsoft.com/office/powerpoint/2010/main" val="18748952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ユーザー設定レイアウト">
    <p:spTree>
      <p:nvGrpSpPr>
        <p:cNvPr id="1" name=""/>
        <p:cNvGrpSpPr/>
        <p:nvPr/>
      </p:nvGrpSpPr>
      <p:grpSpPr>
        <a:xfrm>
          <a:off x="0" y="0"/>
          <a:ext cx="0" cy="0"/>
          <a:chOff x="0" y="0"/>
          <a:chExt cx="0" cy="0"/>
        </a:xfrm>
      </p:grpSpPr>
      <p:graphicFrame>
        <p:nvGraphicFramePr>
          <p:cNvPr id="6" name="オブジェクト 5" hidden="1">
            <a:extLst>
              <a:ext uri="{FF2B5EF4-FFF2-40B4-BE49-F238E27FC236}">
                <a16:creationId xmlns:a16="http://schemas.microsoft.com/office/drawing/2014/main" id="{B9153F3F-33FA-AEB1-0966-A31FE997B583}"/>
              </a:ext>
            </a:extLst>
          </p:cNvPr>
          <p:cNvGraphicFramePr>
            <a:graphicFrameLocks noChangeAspect="1"/>
          </p:cNvGraphicFramePr>
          <p:nvPr userDrawn="1">
            <p:custDataLst>
              <p:tags r:id="rId1"/>
            </p:custDataLst>
            <p:extLst>
              <p:ext uri="{D42A27DB-BD31-4B8C-83A1-F6EECF244321}">
                <p14:modId xmlns:p14="http://schemas.microsoft.com/office/powerpoint/2010/main" val="42096290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06" imgH="306" progId="TCLayout.ActiveDocument.1">
                  <p:embed/>
                </p:oleObj>
              </mc:Choice>
              <mc:Fallback>
                <p:oleObj name="think-cellスライド" r:id="rId3" imgW="306" imgH="306" progId="TCLayout.ActiveDocument.1">
                  <p:embed/>
                  <p:pic>
                    <p:nvPicPr>
                      <p:cNvPr id="6" name="オブジェクト 5" hidden="1">
                        <a:extLst>
                          <a:ext uri="{FF2B5EF4-FFF2-40B4-BE49-F238E27FC236}">
                            <a16:creationId xmlns:a16="http://schemas.microsoft.com/office/drawing/2014/main" id="{B9153F3F-33FA-AEB1-0966-A31FE997B58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正方形/長方形 6">
            <a:extLst>
              <a:ext uri="{FF2B5EF4-FFF2-40B4-BE49-F238E27FC236}">
                <a16:creationId xmlns:a16="http://schemas.microsoft.com/office/drawing/2014/main" id="{9DB0B0D5-B688-5ECF-878C-69C0A834DC90}"/>
              </a:ext>
            </a:extLst>
          </p:cNvPr>
          <p:cNvSpPr/>
          <p:nvPr userDrawn="1"/>
        </p:nvSpPr>
        <p:spPr bwMode="auto">
          <a:xfrm>
            <a:off x="1" y="3702900"/>
            <a:ext cx="10693400" cy="155463"/>
          </a:xfrm>
          <a:prstGeom prst="rect">
            <a:avLst/>
          </a:prstGeom>
          <a:solidFill>
            <a:srgbClr val="687A70"/>
          </a:solidFill>
          <a:ln w="9525">
            <a:noFill/>
            <a:miter lim="800000"/>
            <a:headEnd/>
            <a:tailEnd/>
          </a:ln>
          <a:effectLst/>
        </p:spPr>
        <p:txBody>
          <a:bodyPr wrap="none" rtlCol="0" anchor="ctr"/>
          <a:lstStyle/>
          <a:p>
            <a:pPr defTabSz="987095" fontAlgn="auto">
              <a:spcBef>
                <a:spcPts val="0"/>
              </a:spcBef>
              <a:spcAft>
                <a:spcPts val="0"/>
              </a:spcAft>
            </a:pPr>
            <a:endParaRPr kumimoji="0" lang="ja-JP" altLang="en-US" sz="1943">
              <a:solidFill>
                <a:prstClr val="black"/>
              </a:solidFill>
              <a:latin typeface="Meiryo UI" panose="020B0604030504040204" pitchFamily="50" charset="-128"/>
              <a:ea typeface="Meiryo UI" panose="020B0604030504040204" pitchFamily="50" charset="-128"/>
              <a:sym typeface="Meiryo UI" panose="020B0604030504040204" pitchFamily="50" charset="-128"/>
            </a:endParaRPr>
          </a:p>
        </p:txBody>
      </p:sp>
      <p:sp>
        <p:nvSpPr>
          <p:cNvPr id="2" name="スライド番号プレースホルダー 4">
            <a:extLst>
              <a:ext uri="{FF2B5EF4-FFF2-40B4-BE49-F238E27FC236}">
                <a16:creationId xmlns:a16="http://schemas.microsoft.com/office/drawing/2014/main" id="{C2BEC61E-8160-9C00-5068-B1219A67371B}"/>
              </a:ext>
            </a:extLst>
          </p:cNvPr>
          <p:cNvSpPr>
            <a:spLocks noGrp="1"/>
          </p:cNvSpPr>
          <p:nvPr>
            <p:ph type="sldNum" sz="quarter" idx="12"/>
          </p:nvPr>
        </p:nvSpPr>
        <p:spPr>
          <a:xfrm>
            <a:off x="8209818" y="7194496"/>
            <a:ext cx="2495127" cy="402567"/>
          </a:xfrm>
        </p:spPr>
        <p:txBody>
          <a:bodyPr/>
          <a:lstStyle>
            <a:lvl1pPr>
              <a:defRPr>
                <a:latin typeface="Meiryo UI" panose="020B0604030504040204" pitchFamily="50" charset="-128"/>
                <a:ea typeface="Meiryo UI" panose="020B0604030504040204" pitchFamily="50" charset="-128"/>
                <a:sym typeface="Meiryo UI" panose="020B0604030504040204" pitchFamily="50" charset="-128"/>
              </a:defRPr>
            </a:lvl1pPr>
          </a:lstStyle>
          <a:p>
            <a:fld id="{D9550142-B990-490A-A107-ED7302A7FD52}" type="slidenum">
              <a:rPr lang="ja-JP" altLang="en-US" smtClean="0"/>
              <a:pPr/>
              <a:t>‹#›</a:t>
            </a:fld>
            <a:endParaRPr lang="ja-JP" altLang="en-US"/>
          </a:p>
        </p:txBody>
      </p:sp>
    </p:spTree>
    <p:extLst>
      <p:ext uri="{BB962C8B-B14F-4D97-AF65-F5344CB8AC3E}">
        <p14:creationId xmlns:p14="http://schemas.microsoft.com/office/powerpoint/2010/main" val="25382983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userDrawn="1">
  <p:cSld name="Contents_1">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4A329174-9687-6408-9717-A87E0238D472}"/>
              </a:ext>
            </a:extLst>
          </p:cNvPr>
          <p:cNvGraphicFramePr>
            <a:graphicFrameLocks noChangeAspect="1"/>
          </p:cNvGraphicFramePr>
          <p:nvPr userDrawn="1">
            <p:custDataLst>
              <p:tags r:id="rId1"/>
            </p:custDataLst>
            <p:extLst>
              <p:ext uri="{D42A27DB-BD31-4B8C-83A1-F6EECF244321}">
                <p14:modId xmlns:p14="http://schemas.microsoft.com/office/powerpoint/2010/main" val="10699266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592" imgH="591" progId="TCLayout.ActiveDocument.1">
                  <p:embed/>
                </p:oleObj>
              </mc:Choice>
              <mc:Fallback>
                <p:oleObj name="think-cellスライド" r:id="rId3" imgW="592" imgH="591" progId="TCLayout.ActiveDocument.1">
                  <p:embed/>
                  <p:pic>
                    <p:nvPicPr>
                      <p:cNvPr id="3" name="think-cell data - do not delete" hidden="1">
                        <a:extLst>
                          <a:ext uri="{FF2B5EF4-FFF2-40B4-BE49-F238E27FC236}">
                            <a16:creationId xmlns:a16="http://schemas.microsoft.com/office/drawing/2014/main" id="{4A329174-9687-6408-9717-A87E0238D47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a:extLst>
              <a:ext uri="{FF2B5EF4-FFF2-40B4-BE49-F238E27FC236}">
                <a16:creationId xmlns:a16="http://schemas.microsoft.com/office/drawing/2014/main" id="{45A37E82-27E6-4D72-9413-BAFF9304C2AD}"/>
              </a:ext>
            </a:extLst>
          </p:cNvPr>
          <p:cNvSpPr>
            <a:spLocks noGrp="1"/>
          </p:cNvSpPr>
          <p:nvPr>
            <p:ph type="title" hasCustomPrompt="1"/>
          </p:nvPr>
        </p:nvSpPr>
        <p:spPr>
          <a:xfrm>
            <a:off x="558800" y="541874"/>
            <a:ext cx="9575800" cy="1044000"/>
          </a:xfrm>
          <a:prstGeom prst="rect">
            <a:avLst/>
          </a:prstGeom>
        </p:spPr>
        <p:txBody>
          <a:bodyPr vert="horz" lIns="0" tIns="0" rIns="0" bIns="0" anchor="ctr"/>
          <a:lstStyle>
            <a:lvl1pPr>
              <a:lnSpc>
                <a:spcPct val="100000"/>
              </a:lnSpc>
              <a:defRPr sz="2400" b="0" baseline="0">
                <a:solidFill>
                  <a:schemeClr val="tx2"/>
                </a:solidFill>
                <a:latin typeface="Meiryo UI" panose="020B0604030504040204" pitchFamily="50" charset="-128"/>
                <a:ea typeface="Meiryo UI" panose="020B0604030504040204" pitchFamily="50" charset="-128"/>
                <a:sym typeface="Meiryo UI" panose="020B0604030504040204" pitchFamily="50" charset="-128"/>
              </a:defRPr>
            </a:lvl1pPr>
          </a:lstStyle>
          <a:p>
            <a:r>
              <a:rPr kumimoji="1" lang="ja-JP" altLang="en-US"/>
              <a:t>目次タイトル</a:t>
            </a:r>
            <a:endParaRPr kumimoji="1" lang="en-US"/>
          </a:p>
        </p:txBody>
      </p:sp>
    </p:spTree>
    <p:extLst>
      <p:ext uri="{BB962C8B-B14F-4D97-AF65-F5344CB8AC3E}">
        <p14:creationId xmlns:p14="http://schemas.microsoft.com/office/powerpoint/2010/main" val="346210643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A1BB145E-3681-2F47-7DDB-0D6A739161CA}"/>
              </a:ext>
            </a:extLst>
          </p:cNvPr>
          <p:cNvGraphicFramePr>
            <a:graphicFrameLocks noChangeAspect="1"/>
          </p:cNvGraphicFramePr>
          <p:nvPr userDrawn="1">
            <p:custDataLst>
              <p:tags r:id="rId1"/>
            </p:custDataLst>
            <p:extLst>
              <p:ext uri="{D42A27DB-BD31-4B8C-83A1-F6EECF244321}">
                <p14:modId xmlns:p14="http://schemas.microsoft.com/office/powerpoint/2010/main" val="17533905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592" imgH="591" progId="TCLayout.ActiveDocument.1">
                  <p:embed/>
                </p:oleObj>
              </mc:Choice>
              <mc:Fallback>
                <p:oleObj name="think-cellスライド" r:id="rId3" imgW="592" imgH="591" progId="TCLayout.ActiveDocument.1">
                  <p:embed/>
                  <p:pic>
                    <p:nvPicPr>
                      <p:cNvPr id="5" name="think-cell data - do not delete" hidden="1">
                        <a:extLst>
                          <a:ext uri="{FF2B5EF4-FFF2-40B4-BE49-F238E27FC236}">
                            <a16:creationId xmlns:a16="http://schemas.microsoft.com/office/drawing/2014/main" id="{A1BB145E-3681-2F47-7DDB-0D6A739161C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日付プレースホルダー 1">
            <a:extLst>
              <a:ext uri="{FF2B5EF4-FFF2-40B4-BE49-F238E27FC236}">
                <a16:creationId xmlns:a16="http://schemas.microsoft.com/office/drawing/2014/main" id="{F8701688-CB97-4CC9-8CA5-630533D2F8E0}"/>
              </a:ext>
            </a:extLst>
          </p:cNvPr>
          <p:cNvSpPr>
            <a:spLocks noGrp="1"/>
          </p:cNvSpPr>
          <p:nvPr>
            <p:ph type="dt" sz="half" idx="10"/>
          </p:nvPr>
        </p:nvSpPr>
        <p:spPr/>
        <p:txBody>
          <a:bodyPr/>
          <a:lstStyle>
            <a:lvl1pPr>
              <a:defRPr>
                <a:latin typeface="Meiryo UI" panose="020B0604030504040204" pitchFamily="50" charset="-128"/>
                <a:ea typeface="Meiryo UI" panose="020B0604030504040204" pitchFamily="50" charset="-128"/>
                <a:sym typeface="Meiryo UI" panose="020B0604030504040204" pitchFamily="50" charset="-128"/>
              </a:defRPr>
            </a:lvl1pPr>
          </a:lstStyle>
          <a:p>
            <a:fld id="{FE65D7A8-741E-40B8-A98D-6EDA346ED31E}" type="datetimeFigureOut">
              <a:rPr lang="ja-JP" altLang="en-US" smtClean="0"/>
              <a:pPr/>
              <a:t>2026/3/26</a:t>
            </a:fld>
            <a:endParaRPr lang="ja-JP" altLang="en-US"/>
          </a:p>
        </p:txBody>
      </p:sp>
      <p:sp>
        <p:nvSpPr>
          <p:cNvPr id="3" name="フッター プレースホルダー 2">
            <a:extLst>
              <a:ext uri="{FF2B5EF4-FFF2-40B4-BE49-F238E27FC236}">
                <a16:creationId xmlns:a16="http://schemas.microsoft.com/office/drawing/2014/main" id="{FB6C270A-8352-4667-A3E4-1FF29E87AF0D}"/>
              </a:ext>
            </a:extLst>
          </p:cNvPr>
          <p:cNvSpPr>
            <a:spLocks noGrp="1"/>
          </p:cNvSpPr>
          <p:nvPr>
            <p:ph type="ftr" sz="quarter" idx="11"/>
          </p:nvPr>
        </p:nvSpPr>
        <p:spPr/>
        <p:txBody>
          <a:bodyPr/>
          <a:lstStyle>
            <a:lvl1pPr>
              <a:defRPr>
                <a:latin typeface="Meiryo UI" panose="020B0604030504040204" pitchFamily="50" charset="-128"/>
                <a:ea typeface="Meiryo UI" panose="020B0604030504040204" pitchFamily="50" charset="-128"/>
                <a:sym typeface="Meiryo UI" panose="020B0604030504040204" pitchFamily="50" charset="-128"/>
              </a:defRPr>
            </a:lvl1pPr>
          </a:lstStyle>
          <a:p>
            <a:endParaRPr lang="ja-JP" altLang="en-US"/>
          </a:p>
        </p:txBody>
      </p:sp>
      <p:sp>
        <p:nvSpPr>
          <p:cNvPr id="4" name="スライド番号プレースホルダー 3">
            <a:extLst>
              <a:ext uri="{FF2B5EF4-FFF2-40B4-BE49-F238E27FC236}">
                <a16:creationId xmlns:a16="http://schemas.microsoft.com/office/drawing/2014/main" id="{D7955473-A49A-4ED5-8E21-33993F3A3956}"/>
              </a:ext>
            </a:extLst>
          </p:cNvPr>
          <p:cNvSpPr>
            <a:spLocks noGrp="1"/>
          </p:cNvSpPr>
          <p:nvPr>
            <p:ph type="sldNum" sz="quarter" idx="12"/>
          </p:nvPr>
        </p:nvSpPr>
        <p:spPr/>
        <p:txBody>
          <a:bodyPr/>
          <a:lstStyle>
            <a:lvl1pPr>
              <a:defRPr>
                <a:latin typeface="Meiryo UI" panose="020B0604030504040204" pitchFamily="50" charset="-128"/>
                <a:ea typeface="Meiryo UI" panose="020B0604030504040204" pitchFamily="50" charset="-128"/>
                <a:sym typeface="Meiryo UI" panose="020B0604030504040204" pitchFamily="50" charset="-128"/>
              </a:defRPr>
            </a:lvl1pPr>
          </a:lstStyle>
          <a:p>
            <a:fld id="{EAB59F09-A725-49A1-AF05-2C35030164FD}" type="slidenum">
              <a:rPr lang="ja-JP" altLang="en-US" smtClean="0"/>
              <a:pPr/>
              <a:t>‹#›</a:t>
            </a:fld>
            <a:endParaRPr lang="ja-JP" altLang="en-US"/>
          </a:p>
        </p:txBody>
      </p:sp>
    </p:spTree>
    <p:extLst>
      <p:ext uri="{BB962C8B-B14F-4D97-AF65-F5344CB8AC3E}">
        <p14:creationId xmlns:p14="http://schemas.microsoft.com/office/powerpoint/2010/main" val="42526400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8EB1CBE-B126-4648-AFDB-53F9E985D47B}"/>
              </a:ext>
            </a:extLst>
          </p:cNvPr>
          <p:cNvSpPr>
            <a:spLocks noGrp="1"/>
          </p:cNvSpPr>
          <p:nvPr>
            <p:ph type="title"/>
          </p:nvPr>
        </p:nvSpPr>
        <p:spPr>
          <a:xfrm>
            <a:off x="729602" y="1885066"/>
            <a:ext cx="9223058" cy="3145275"/>
          </a:xfrm>
        </p:spPr>
        <p:txBody>
          <a:bodyPr anchor="b"/>
          <a:lstStyle>
            <a:lvl1pPr>
              <a:defRPr sz="5263"/>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5972CE16-E20D-4CB9-B745-48FE40E4A109}"/>
              </a:ext>
            </a:extLst>
          </p:cNvPr>
          <p:cNvSpPr>
            <a:spLocks noGrp="1"/>
          </p:cNvSpPr>
          <p:nvPr>
            <p:ph type="body" idx="1"/>
          </p:nvPr>
        </p:nvSpPr>
        <p:spPr>
          <a:xfrm>
            <a:off x="729602" y="5060096"/>
            <a:ext cx="9223058" cy="1654026"/>
          </a:xfrm>
        </p:spPr>
        <p:txBody>
          <a:bodyPr/>
          <a:lstStyle>
            <a:lvl1pPr marL="0" indent="0">
              <a:buNone/>
              <a:defRPr sz="2105">
                <a:solidFill>
                  <a:schemeClr val="tx1">
                    <a:tint val="75000"/>
                  </a:schemeClr>
                </a:solidFill>
              </a:defRPr>
            </a:lvl1pPr>
            <a:lvl2pPr marL="401010" indent="0">
              <a:buNone/>
              <a:defRPr sz="1754">
                <a:solidFill>
                  <a:schemeClr val="tx1">
                    <a:tint val="75000"/>
                  </a:schemeClr>
                </a:solidFill>
              </a:defRPr>
            </a:lvl2pPr>
            <a:lvl3pPr marL="802020" indent="0">
              <a:buNone/>
              <a:defRPr sz="1579">
                <a:solidFill>
                  <a:schemeClr val="tx1">
                    <a:tint val="75000"/>
                  </a:schemeClr>
                </a:solidFill>
              </a:defRPr>
            </a:lvl3pPr>
            <a:lvl4pPr marL="1203030" indent="0">
              <a:buNone/>
              <a:defRPr sz="1403">
                <a:solidFill>
                  <a:schemeClr val="tx1">
                    <a:tint val="75000"/>
                  </a:schemeClr>
                </a:solidFill>
              </a:defRPr>
            </a:lvl4pPr>
            <a:lvl5pPr marL="1604040" indent="0">
              <a:buNone/>
              <a:defRPr sz="1403">
                <a:solidFill>
                  <a:schemeClr val="tx1">
                    <a:tint val="75000"/>
                  </a:schemeClr>
                </a:solidFill>
              </a:defRPr>
            </a:lvl5pPr>
            <a:lvl6pPr marL="2005051" indent="0">
              <a:buNone/>
              <a:defRPr sz="1403">
                <a:solidFill>
                  <a:schemeClr val="tx1">
                    <a:tint val="75000"/>
                  </a:schemeClr>
                </a:solidFill>
              </a:defRPr>
            </a:lvl6pPr>
            <a:lvl7pPr marL="2406061" indent="0">
              <a:buNone/>
              <a:defRPr sz="1403">
                <a:solidFill>
                  <a:schemeClr val="tx1">
                    <a:tint val="75000"/>
                  </a:schemeClr>
                </a:solidFill>
              </a:defRPr>
            </a:lvl7pPr>
            <a:lvl8pPr marL="2807071" indent="0">
              <a:buNone/>
              <a:defRPr sz="1403">
                <a:solidFill>
                  <a:schemeClr val="tx1">
                    <a:tint val="75000"/>
                  </a:schemeClr>
                </a:solidFill>
              </a:defRPr>
            </a:lvl8pPr>
            <a:lvl9pPr marL="3208081" indent="0">
              <a:buNone/>
              <a:defRPr sz="1403">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572504F9-015B-48D0-A77E-7661076D5CBD}"/>
              </a:ext>
            </a:extLst>
          </p:cNvPr>
          <p:cNvSpPr>
            <a:spLocks noGrp="1"/>
          </p:cNvSpPr>
          <p:nvPr>
            <p:ph type="dt" sz="half" idx="10"/>
          </p:nvPr>
        </p:nvSpPr>
        <p:spPr/>
        <p:txBody>
          <a:bodyPr/>
          <a:lstStyle/>
          <a:p>
            <a:fld id="{FE65D7A8-741E-40B8-A98D-6EDA346ED31E}" type="datetimeFigureOut">
              <a:rPr kumimoji="1" lang="ja-JP" altLang="en-US" smtClean="0"/>
              <a:t>2026/3/26</a:t>
            </a:fld>
            <a:endParaRPr kumimoji="1" lang="ja-JP" altLang="en-US"/>
          </a:p>
        </p:txBody>
      </p:sp>
      <p:sp>
        <p:nvSpPr>
          <p:cNvPr id="5" name="フッター プレースホルダー 4">
            <a:extLst>
              <a:ext uri="{FF2B5EF4-FFF2-40B4-BE49-F238E27FC236}">
                <a16:creationId xmlns:a16="http://schemas.microsoft.com/office/drawing/2014/main" id="{DCD9DB97-15E5-4E13-A01D-1EB6BD0D91D0}"/>
              </a:ext>
            </a:extLst>
          </p:cNvPr>
          <p:cNvSpPr>
            <a:spLocks noGrp="1"/>
          </p:cNvSpPr>
          <p:nvPr>
            <p:ph type="ftr" sz="quarter" idx="11"/>
          </p:nvPr>
        </p:nvSpPr>
        <p:spPr/>
        <p:txBody>
          <a:bodyPr/>
          <a:lstStyle/>
          <a:p>
            <a:endParaRPr kumimoji="1" lang="ja-JP" altLang="en-US"/>
          </a:p>
        </p:txBody>
      </p:sp>
    </p:spTree>
    <p:extLst>
      <p:ext uri="{BB962C8B-B14F-4D97-AF65-F5344CB8AC3E}">
        <p14:creationId xmlns:p14="http://schemas.microsoft.com/office/powerpoint/2010/main" val="25351406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8DEC368-97B2-4E64-8AD4-BC0103BF2980}"/>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9BA440C6-87B8-478B-B30E-6A1C86A882ED}"/>
              </a:ext>
            </a:extLst>
          </p:cNvPr>
          <p:cNvSpPr>
            <a:spLocks noGrp="1"/>
          </p:cNvSpPr>
          <p:nvPr>
            <p:ph sz="half" idx="1"/>
          </p:nvPr>
        </p:nvSpPr>
        <p:spPr>
          <a:xfrm>
            <a:off x="735171" y="2012836"/>
            <a:ext cx="4544695" cy="4797552"/>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D5EF095F-F3FA-4F04-BD10-3703C349A5B1}"/>
              </a:ext>
            </a:extLst>
          </p:cNvPr>
          <p:cNvSpPr>
            <a:spLocks noGrp="1"/>
          </p:cNvSpPr>
          <p:nvPr>
            <p:ph sz="half" idx="2"/>
          </p:nvPr>
        </p:nvSpPr>
        <p:spPr>
          <a:xfrm>
            <a:off x="5413534" y="2012836"/>
            <a:ext cx="4544695" cy="4797552"/>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484137A6-ABF3-4BD9-B01E-C1336585AB4B}"/>
              </a:ext>
            </a:extLst>
          </p:cNvPr>
          <p:cNvSpPr>
            <a:spLocks noGrp="1"/>
          </p:cNvSpPr>
          <p:nvPr>
            <p:ph type="dt" sz="half" idx="10"/>
          </p:nvPr>
        </p:nvSpPr>
        <p:spPr/>
        <p:txBody>
          <a:bodyPr/>
          <a:lstStyle/>
          <a:p>
            <a:fld id="{FE65D7A8-741E-40B8-A98D-6EDA346ED31E}" type="datetimeFigureOut">
              <a:rPr kumimoji="1" lang="ja-JP" altLang="en-US" smtClean="0"/>
              <a:t>2026/3/26</a:t>
            </a:fld>
            <a:endParaRPr kumimoji="1" lang="ja-JP" altLang="en-US"/>
          </a:p>
        </p:txBody>
      </p:sp>
      <p:sp>
        <p:nvSpPr>
          <p:cNvPr id="6" name="フッター プレースホルダー 5">
            <a:extLst>
              <a:ext uri="{FF2B5EF4-FFF2-40B4-BE49-F238E27FC236}">
                <a16:creationId xmlns:a16="http://schemas.microsoft.com/office/drawing/2014/main" id="{C04E8DE5-65E9-4252-8AD1-641D28F0A74A}"/>
              </a:ext>
            </a:extLst>
          </p:cNvPr>
          <p:cNvSpPr>
            <a:spLocks noGrp="1"/>
          </p:cNvSpPr>
          <p:nvPr>
            <p:ph type="ftr" sz="quarter" idx="11"/>
          </p:nvPr>
        </p:nvSpPr>
        <p:spPr/>
        <p:txBody>
          <a:bodyPr/>
          <a:lstStyle/>
          <a:p>
            <a:endParaRPr kumimoji="1" lang="ja-JP" altLang="en-US"/>
          </a:p>
        </p:txBody>
      </p:sp>
    </p:spTree>
    <p:extLst>
      <p:ext uri="{BB962C8B-B14F-4D97-AF65-F5344CB8AC3E}">
        <p14:creationId xmlns:p14="http://schemas.microsoft.com/office/powerpoint/2010/main" val="25368237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E4C2521-C475-48D2-B1DC-9B1BD4A56718}"/>
              </a:ext>
            </a:extLst>
          </p:cNvPr>
          <p:cNvSpPr>
            <a:spLocks noGrp="1"/>
          </p:cNvSpPr>
          <p:nvPr>
            <p:ph type="title"/>
          </p:nvPr>
        </p:nvSpPr>
        <p:spPr>
          <a:xfrm>
            <a:off x="736564" y="402568"/>
            <a:ext cx="9223058" cy="1461495"/>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AA6A007F-8059-4B75-AF16-050AE543FFA3}"/>
              </a:ext>
            </a:extLst>
          </p:cNvPr>
          <p:cNvSpPr>
            <a:spLocks noGrp="1"/>
          </p:cNvSpPr>
          <p:nvPr>
            <p:ph type="body" idx="1"/>
          </p:nvPr>
        </p:nvSpPr>
        <p:spPr>
          <a:xfrm>
            <a:off x="736565" y="1853560"/>
            <a:ext cx="4523809" cy="908401"/>
          </a:xfrm>
        </p:spPr>
        <p:txBody>
          <a:bodyPr anchor="b"/>
          <a:lstStyle>
            <a:lvl1pPr marL="0" indent="0">
              <a:buNone/>
              <a:defRPr sz="2105" b="1"/>
            </a:lvl1pPr>
            <a:lvl2pPr marL="401010" indent="0">
              <a:buNone/>
              <a:defRPr sz="1754" b="1"/>
            </a:lvl2pPr>
            <a:lvl3pPr marL="802020" indent="0">
              <a:buNone/>
              <a:defRPr sz="1579" b="1"/>
            </a:lvl3pPr>
            <a:lvl4pPr marL="1203030" indent="0">
              <a:buNone/>
              <a:defRPr sz="1403" b="1"/>
            </a:lvl4pPr>
            <a:lvl5pPr marL="1604040" indent="0">
              <a:buNone/>
              <a:defRPr sz="1403" b="1"/>
            </a:lvl5pPr>
            <a:lvl6pPr marL="2005051" indent="0">
              <a:buNone/>
              <a:defRPr sz="1403" b="1"/>
            </a:lvl6pPr>
            <a:lvl7pPr marL="2406061" indent="0">
              <a:buNone/>
              <a:defRPr sz="1403" b="1"/>
            </a:lvl7pPr>
            <a:lvl8pPr marL="2807071" indent="0">
              <a:buNone/>
              <a:defRPr sz="1403" b="1"/>
            </a:lvl8pPr>
            <a:lvl9pPr marL="3208081" indent="0">
              <a:buNone/>
              <a:defRPr sz="1403"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91B31068-B0C4-4440-ADAD-97D01B97E129}"/>
              </a:ext>
            </a:extLst>
          </p:cNvPr>
          <p:cNvSpPr>
            <a:spLocks noGrp="1"/>
          </p:cNvSpPr>
          <p:nvPr>
            <p:ph sz="half" idx="2"/>
          </p:nvPr>
        </p:nvSpPr>
        <p:spPr>
          <a:xfrm>
            <a:off x="736565" y="2761961"/>
            <a:ext cx="4523809" cy="4062429"/>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22F3119F-9353-4A88-993E-DD31D8C80394}"/>
              </a:ext>
            </a:extLst>
          </p:cNvPr>
          <p:cNvSpPr>
            <a:spLocks noGrp="1"/>
          </p:cNvSpPr>
          <p:nvPr>
            <p:ph type="body" sz="quarter" idx="3"/>
          </p:nvPr>
        </p:nvSpPr>
        <p:spPr>
          <a:xfrm>
            <a:off x="5413534" y="1853560"/>
            <a:ext cx="4546088" cy="908401"/>
          </a:xfrm>
        </p:spPr>
        <p:txBody>
          <a:bodyPr anchor="b"/>
          <a:lstStyle>
            <a:lvl1pPr marL="0" indent="0">
              <a:buNone/>
              <a:defRPr sz="2105" b="1"/>
            </a:lvl1pPr>
            <a:lvl2pPr marL="401010" indent="0">
              <a:buNone/>
              <a:defRPr sz="1754" b="1"/>
            </a:lvl2pPr>
            <a:lvl3pPr marL="802020" indent="0">
              <a:buNone/>
              <a:defRPr sz="1579" b="1"/>
            </a:lvl3pPr>
            <a:lvl4pPr marL="1203030" indent="0">
              <a:buNone/>
              <a:defRPr sz="1403" b="1"/>
            </a:lvl4pPr>
            <a:lvl5pPr marL="1604040" indent="0">
              <a:buNone/>
              <a:defRPr sz="1403" b="1"/>
            </a:lvl5pPr>
            <a:lvl6pPr marL="2005051" indent="0">
              <a:buNone/>
              <a:defRPr sz="1403" b="1"/>
            </a:lvl6pPr>
            <a:lvl7pPr marL="2406061" indent="0">
              <a:buNone/>
              <a:defRPr sz="1403" b="1"/>
            </a:lvl7pPr>
            <a:lvl8pPr marL="2807071" indent="0">
              <a:buNone/>
              <a:defRPr sz="1403" b="1"/>
            </a:lvl8pPr>
            <a:lvl9pPr marL="3208081" indent="0">
              <a:buNone/>
              <a:defRPr sz="1403"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78617DB5-669D-4965-A6F3-9BF989A27B4A}"/>
              </a:ext>
            </a:extLst>
          </p:cNvPr>
          <p:cNvSpPr>
            <a:spLocks noGrp="1"/>
          </p:cNvSpPr>
          <p:nvPr>
            <p:ph sz="quarter" idx="4"/>
          </p:nvPr>
        </p:nvSpPr>
        <p:spPr>
          <a:xfrm>
            <a:off x="5413534" y="2761961"/>
            <a:ext cx="4546088" cy="4062429"/>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9FC3F7D2-0BBB-4F76-83AE-D29E68646292}"/>
              </a:ext>
            </a:extLst>
          </p:cNvPr>
          <p:cNvSpPr>
            <a:spLocks noGrp="1"/>
          </p:cNvSpPr>
          <p:nvPr>
            <p:ph type="dt" sz="half" idx="10"/>
          </p:nvPr>
        </p:nvSpPr>
        <p:spPr/>
        <p:txBody>
          <a:bodyPr/>
          <a:lstStyle/>
          <a:p>
            <a:fld id="{FE65D7A8-741E-40B8-A98D-6EDA346ED31E}" type="datetimeFigureOut">
              <a:rPr kumimoji="1" lang="ja-JP" altLang="en-US" smtClean="0"/>
              <a:t>2026/3/26</a:t>
            </a:fld>
            <a:endParaRPr kumimoji="1" lang="ja-JP" altLang="en-US"/>
          </a:p>
        </p:txBody>
      </p:sp>
      <p:sp>
        <p:nvSpPr>
          <p:cNvPr id="8" name="フッター プレースホルダー 7">
            <a:extLst>
              <a:ext uri="{FF2B5EF4-FFF2-40B4-BE49-F238E27FC236}">
                <a16:creationId xmlns:a16="http://schemas.microsoft.com/office/drawing/2014/main" id="{31016ADF-657D-4D73-9AD8-71EA7BB1DEE8}"/>
              </a:ext>
            </a:extLst>
          </p:cNvPr>
          <p:cNvSpPr>
            <a:spLocks noGrp="1"/>
          </p:cNvSpPr>
          <p:nvPr>
            <p:ph type="ftr" sz="quarter" idx="11"/>
          </p:nvPr>
        </p:nvSpPr>
        <p:spPr/>
        <p:txBody>
          <a:bodyPr/>
          <a:lstStyle/>
          <a:p>
            <a:endParaRPr kumimoji="1" lang="ja-JP" altLang="en-US"/>
          </a:p>
        </p:txBody>
      </p:sp>
    </p:spTree>
    <p:extLst>
      <p:ext uri="{BB962C8B-B14F-4D97-AF65-F5344CB8AC3E}">
        <p14:creationId xmlns:p14="http://schemas.microsoft.com/office/powerpoint/2010/main" val="18276439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989D849-128B-4567-9085-480CCC228C25}"/>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2F3075B8-38B7-416F-A782-84DECA6FFB1D}"/>
              </a:ext>
            </a:extLst>
          </p:cNvPr>
          <p:cNvSpPr>
            <a:spLocks noGrp="1"/>
          </p:cNvSpPr>
          <p:nvPr>
            <p:ph type="dt" sz="half" idx="10"/>
          </p:nvPr>
        </p:nvSpPr>
        <p:spPr/>
        <p:txBody>
          <a:bodyPr/>
          <a:lstStyle/>
          <a:p>
            <a:fld id="{FE65D7A8-741E-40B8-A98D-6EDA346ED31E}" type="datetimeFigureOut">
              <a:rPr kumimoji="1" lang="ja-JP" altLang="en-US" smtClean="0"/>
              <a:t>2026/3/26</a:t>
            </a:fld>
            <a:endParaRPr kumimoji="1" lang="ja-JP" altLang="en-US"/>
          </a:p>
        </p:txBody>
      </p:sp>
      <p:sp>
        <p:nvSpPr>
          <p:cNvPr id="4" name="フッター プレースホルダー 3">
            <a:extLst>
              <a:ext uri="{FF2B5EF4-FFF2-40B4-BE49-F238E27FC236}">
                <a16:creationId xmlns:a16="http://schemas.microsoft.com/office/drawing/2014/main" id="{CC015669-3270-4CA9-8086-936363499427}"/>
              </a:ext>
            </a:extLst>
          </p:cNvPr>
          <p:cNvSpPr>
            <a:spLocks noGrp="1"/>
          </p:cNvSpPr>
          <p:nvPr>
            <p:ph type="ftr" sz="quarter" idx="11"/>
          </p:nvPr>
        </p:nvSpPr>
        <p:spPr/>
        <p:txBody>
          <a:bodyPr/>
          <a:lstStyle/>
          <a:p>
            <a:endParaRPr kumimoji="1" lang="ja-JP" altLang="en-US"/>
          </a:p>
        </p:txBody>
      </p:sp>
    </p:spTree>
    <p:extLst>
      <p:ext uri="{BB962C8B-B14F-4D97-AF65-F5344CB8AC3E}">
        <p14:creationId xmlns:p14="http://schemas.microsoft.com/office/powerpoint/2010/main" val="36360120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F8701688-CB97-4CC9-8CA5-630533D2F8E0}"/>
              </a:ext>
            </a:extLst>
          </p:cNvPr>
          <p:cNvSpPr>
            <a:spLocks noGrp="1"/>
          </p:cNvSpPr>
          <p:nvPr>
            <p:ph type="dt" sz="half" idx="10"/>
          </p:nvPr>
        </p:nvSpPr>
        <p:spPr/>
        <p:txBody>
          <a:bodyPr/>
          <a:lstStyle/>
          <a:p>
            <a:fld id="{FE65D7A8-741E-40B8-A98D-6EDA346ED31E}" type="datetimeFigureOut">
              <a:rPr kumimoji="1" lang="ja-JP" altLang="en-US" smtClean="0"/>
              <a:t>2026/3/26</a:t>
            </a:fld>
            <a:endParaRPr kumimoji="1" lang="ja-JP" altLang="en-US"/>
          </a:p>
        </p:txBody>
      </p:sp>
      <p:sp>
        <p:nvSpPr>
          <p:cNvPr id="3" name="フッター プレースホルダー 2">
            <a:extLst>
              <a:ext uri="{FF2B5EF4-FFF2-40B4-BE49-F238E27FC236}">
                <a16:creationId xmlns:a16="http://schemas.microsoft.com/office/drawing/2014/main" id="{FB6C270A-8352-4667-A3E4-1FF29E87AF0D}"/>
              </a:ext>
            </a:extLst>
          </p:cNvPr>
          <p:cNvSpPr>
            <a:spLocks noGrp="1"/>
          </p:cNvSpPr>
          <p:nvPr>
            <p:ph type="ftr" sz="quarter" idx="11"/>
          </p:nvPr>
        </p:nvSpPr>
        <p:spPr/>
        <p:txBody>
          <a:bodyPr/>
          <a:lstStyle/>
          <a:p>
            <a:endParaRPr kumimoji="1" lang="ja-JP" altLang="en-US"/>
          </a:p>
        </p:txBody>
      </p:sp>
    </p:spTree>
    <p:extLst>
      <p:ext uri="{BB962C8B-B14F-4D97-AF65-F5344CB8AC3E}">
        <p14:creationId xmlns:p14="http://schemas.microsoft.com/office/powerpoint/2010/main" val="3004284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64BC8BF-35AE-43A8-8DE6-010AF2811DE9}"/>
              </a:ext>
            </a:extLst>
          </p:cNvPr>
          <p:cNvSpPr>
            <a:spLocks noGrp="1"/>
          </p:cNvSpPr>
          <p:nvPr>
            <p:ph type="title"/>
          </p:nvPr>
        </p:nvSpPr>
        <p:spPr>
          <a:xfrm>
            <a:off x="736564" y="504084"/>
            <a:ext cx="3448900" cy="1764295"/>
          </a:xfrm>
        </p:spPr>
        <p:txBody>
          <a:bodyPr anchor="b"/>
          <a:lstStyle>
            <a:lvl1pPr>
              <a:defRPr sz="2807"/>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39791E25-7DB8-4518-BC69-52B55264C40C}"/>
              </a:ext>
            </a:extLst>
          </p:cNvPr>
          <p:cNvSpPr>
            <a:spLocks noGrp="1"/>
          </p:cNvSpPr>
          <p:nvPr>
            <p:ph idx="1"/>
          </p:nvPr>
        </p:nvSpPr>
        <p:spPr>
          <a:xfrm>
            <a:off x="4546088" y="1088682"/>
            <a:ext cx="5413534" cy="5373398"/>
          </a:xfrm>
        </p:spPr>
        <p:txBody>
          <a:bodyPr/>
          <a:lstStyle>
            <a:lvl1pPr>
              <a:defRPr sz="2807"/>
            </a:lvl1pPr>
            <a:lvl2pPr>
              <a:defRPr sz="2456"/>
            </a:lvl2pPr>
            <a:lvl3pPr>
              <a:defRPr sz="2105"/>
            </a:lvl3pPr>
            <a:lvl4pPr>
              <a:defRPr sz="1754"/>
            </a:lvl4pPr>
            <a:lvl5pPr>
              <a:defRPr sz="1754"/>
            </a:lvl5pPr>
            <a:lvl6pPr>
              <a:defRPr sz="1754"/>
            </a:lvl6pPr>
            <a:lvl7pPr>
              <a:defRPr sz="1754"/>
            </a:lvl7pPr>
            <a:lvl8pPr>
              <a:defRPr sz="1754"/>
            </a:lvl8pPr>
            <a:lvl9pPr>
              <a:defRPr sz="1754"/>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2B562EDB-477F-4DDB-B632-E7FCFDEB973F}"/>
              </a:ext>
            </a:extLst>
          </p:cNvPr>
          <p:cNvSpPr>
            <a:spLocks noGrp="1"/>
          </p:cNvSpPr>
          <p:nvPr>
            <p:ph type="body" sz="half" idx="2"/>
          </p:nvPr>
        </p:nvSpPr>
        <p:spPr>
          <a:xfrm>
            <a:off x="736564" y="2268379"/>
            <a:ext cx="3448900" cy="4202453"/>
          </a:xfrm>
        </p:spPr>
        <p:txBody>
          <a:bodyPr/>
          <a:lstStyle>
            <a:lvl1pPr marL="0" indent="0">
              <a:buNone/>
              <a:defRPr sz="1403"/>
            </a:lvl1pPr>
            <a:lvl2pPr marL="401010" indent="0">
              <a:buNone/>
              <a:defRPr sz="1228"/>
            </a:lvl2pPr>
            <a:lvl3pPr marL="802020" indent="0">
              <a:buNone/>
              <a:defRPr sz="1053"/>
            </a:lvl3pPr>
            <a:lvl4pPr marL="1203030" indent="0">
              <a:buNone/>
              <a:defRPr sz="877"/>
            </a:lvl4pPr>
            <a:lvl5pPr marL="1604040" indent="0">
              <a:buNone/>
              <a:defRPr sz="877"/>
            </a:lvl5pPr>
            <a:lvl6pPr marL="2005051" indent="0">
              <a:buNone/>
              <a:defRPr sz="877"/>
            </a:lvl6pPr>
            <a:lvl7pPr marL="2406061" indent="0">
              <a:buNone/>
              <a:defRPr sz="877"/>
            </a:lvl7pPr>
            <a:lvl8pPr marL="2807071" indent="0">
              <a:buNone/>
              <a:defRPr sz="877"/>
            </a:lvl8pPr>
            <a:lvl9pPr marL="3208081" indent="0">
              <a:buNone/>
              <a:defRPr sz="877"/>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09D2CDE2-EFE6-42AB-B0E9-59DFBF10E5E0}"/>
              </a:ext>
            </a:extLst>
          </p:cNvPr>
          <p:cNvSpPr>
            <a:spLocks noGrp="1"/>
          </p:cNvSpPr>
          <p:nvPr>
            <p:ph type="dt" sz="half" idx="10"/>
          </p:nvPr>
        </p:nvSpPr>
        <p:spPr/>
        <p:txBody>
          <a:bodyPr/>
          <a:lstStyle/>
          <a:p>
            <a:fld id="{FE65D7A8-741E-40B8-A98D-6EDA346ED31E}" type="datetimeFigureOut">
              <a:rPr kumimoji="1" lang="ja-JP" altLang="en-US" smtClean="0"/>
              <a:t>2026/3/26</a:t>
            </a:fld>
            <a:endParaRPr kumimoji="1" lang="ja-JP" altLang="en-US"/>
          </a:p>
        </p:txBody>
      </p:sp>
      <p:sp>
        <p:nvSpPr>
          <p:cNvPr id="6" name="フッター プレースホルダー 5">
            <a:extLst>
              <a:ext uri="{FF2B5EF4-FFF2-40B4-BE49-F238E27FC236}">
                <a16:creationId xmlns:a16="http://schemas.microsoft.com/office/drawing/2014/main" id="{E377AAB2-FC9B-4097-BC46-CA226C5F6EF3}"/>
              </a:ext>
            </a:extLst>
          </p:cNvPr>
          <p:cNvSpPr>
            <a:spLocks noGrp="1"/>
          </p:cNvSpPr>
          <p:nvPr>
            <p:ph type="ftr" sz="quarter" idx="11"/>
          </p:nvPr>
        </p:nvSpPr>
        <p:spPr/>
        <p:txBody>
          <a:bodyPr/>
          <a:lstStyle/>
          <a:p>
            <a:endParaRPr kumimoji="1" lang="ja-JP" altLang="en-US"/>
          </a:p>
        </p:txBody>
      </p:sp>
    </p:spTree>
    <p:extLst>
      <p:ext uri="{BB962C8B-B14F-4D97-AF65-F5344CB8AC3E}">
        <p14:creationId xmlns:p14="http://schemas.microsoft.com/office/powerpoint/2010/main" val="14244870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65390BD-E2C7-4BB8-AC50-76B79F4BCC53}"/>
              </a:ext>
            </a:extLst>
          </p:cNvPr>
          <p:cNvSpPr>
            <a:spLocks noGrp="1"/>
          </p:cNvSpPr>
          <p:nvPr>
            <p:ph type="title"/>
          </p:nvPr>
        </p:nvSpPr>
        <p:spPr>
          <a:xfrm>
            <a:off x="736564" y="504084"/>
            <a:ext cx="3448900" cy="1764295"/>
          </a:xfrm>
        </p:spPr>
        <p:txBody>
          <a:bodyPr anchor="b"/>
          <a:lstStyle>
            <a:lvl1pPr>
              <a:defRPr sz="2807"/>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CEC0D329-872F-48B3-8141-A0D406AE2E66}"/>
              </a:ext>
            </a:extLst>
          </p:cNvPr>
          <p:cNvSpPr>
            <a:spLocks noGrp="1"/>
          </p:cNvSpPr>
          <p:nvPr>
            <p:ph type="pic" idx="1"/>
          </p:nvPr>
        </p:nvSpPr>
        <p:spPr>
          <a:xfrm>
            <a:off x="4546088" y="1088682"/>
            <a:ext cx="5413534" cy="5373398"/>
          </a:xfrm>
        </p:spPr>
        <p:txBody>
          <a:bodyPr/>
          <a:lstStyle>
            <a:lvl1pPr marL="0" indent="0">
              <a:buNone/>
              <a:defRPr sz="2807"/>
            </a:lvl1pPr>
            <a:lvl2pPr marL="401010" indent="0">
              <a:buNone/>
              <a:defRPr sz="2456"/>
            </a:lvl2pPr>
            <a:lvl3pPr marL="802020" indent="0">
              <a:buNone/>
              <a:defRPr sz="2105"/>
            </a:lvl3pPr>
            <a:lvl4pPr marL="1203030" indent="0">
              <a:buNone/>
              <a:defRPr sz="1754"/>
            </a:lvl4pPr>
            <a:lvl5pPr marL="1604040" indent="0">
              <a:buNone/>
              <a:defRPr sz="1754"/>
            </a:lvl5pPr>
            <a:lvl6pPr marL="2005051" indent="0">
              <a:buNone/>
              <a:defRPr sz="1754"/>
            </a:lvl6pPr>
            <a:lvl7pPr marL="2406061" indent="0">
              <a:buNone/>
              <a:defRPr sz="1754"/>
            </a:lvl7pPr>
            <a:lvl8pPr marL="2807071" indent="0">
              <a:buNone/>
              <a:defRPr sz="1754"/>
            </a:lvl8pPr>
            <a:lvl9pPr marL="3208081" indent="0">
              <a:buNone/>
              <a:defRPr sz="1754"/>
            </a:lvl9pPr>
          </a:lstStyle>
          <a:p>
            <a:endParaRPr kumimoji="1" lang="ja-JP" altLang="en-US"/>
          </a:p>
        </p:txBody>
      </p:sp>
      <p:sp>
        <p:nvSpPr>
          <p:cNvPr id="4" name="テキスト プレースホルダー 3">
            <a:extLst>
              <a:ext uri="{FF2B5EF4-FFF2-40B4-BE49-F238E27FC236}">
                <a16:creationId xmlns:a16="http://schemas.microsoft.com/office/drawing/2014/main" id="{F7101425-2CB8-4915-BF32-36B542AA20A8}"/>
              </a:ext>
            </a:extLst>
          </p:cNvPr>
          <p:cNvSpPr>
            <a:spLocks noGrp="1"/>
          </p:cNvSpPr>
          <p:nvPr>
            <p:ph type="body" sz="half" idx="2"/>
          </p:nvPr>
        </p:nvSpPr>
        <p:spPr>
          <a:xfrm>
            <a:off x="736564" y="2268379"/>
            <a:ext cx="3448900" cy="4202453"/>
          </a:xfrm>
        </p:spPr>
        <p:txBody>
          <a:bodyPr/>
          <a:lstStyle>
            <a:lvl1pPr marL="0" indent="0">
              <a:buNone/>
              <a:defRPr sz="1403"/>
            </a:lvl1pPr>
            <a:lvl2pPr marL="401010" indent="0">
              <a:buNone/>
              <a:defRPr sz="1228"/>
            </a:lvl2pPr>
            <a:lvl3pPr marL="802020" indent="0">
              <a:buNone/>
              <a:defRPr sz="1053"/>
            </a:lvl3pPr>
            <a:lvl4pPr marL="1203030" indent="0">
              <a:buNone/>
              <a:defRPr sz="877"/>
            </a:lvl4pPr>
            <a:lvl5pPr marL="1604040" indent="0">
              <a:buNone/>
              <a:defRPr sz="877"/>
            </a:lvl5pPr>
            <a:lvl6pPr marL="2005051" indent="0">
              <a:buNone/>
              <a:defRPr sz="877"/>
            </a:lvl6pPr>
            <a:lvl7pPr marL="2406061" indent="0">
              <a:buNone/>
              <a:defRPr sz="877"/>
            </a:lvl7pPr>
            <a:lvl8pPr marL="2807071" indent="0">
              <a:buNone/>
              <a:defRPr sz="877"/>
            </a:lvl8pPr>
            <a:lvl9pPr marL="3208081" indent="0">
              <a:buNone/>
              <a:defRPr sz="877"/>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05A97FDA-2570-4718-B4F8-06E5F0DC348E}"/>
              </a:ext>
            </a:extLst>
          </p:cNvPr>
          <p:cNvSpPr>
            <a:spLocks noGrp="1"/>
          </p:cNvSpPr>
          <p:nvPr>
            <p:ph type="dt" sz="half" idx="10"/>
          </p:nvPr>
        </p:nvSpPr>
        <p:spPr/>
        <p:txBody>
          <a:bodyPr/>
          <a:lstStyle/>
          <a:p>
            <a:fld id="{FE65D7A8-741E-40B8-A98D-6EDA346ED31E}" type="datetimeFigureOut">
              <a:rPr kumimoji="1" lang="ja-JP" altLang="en-US" smtClean="0"/>
              <a:t>2026/3/26</a:t>
            </a:fld>
            <a:endParaRPr kumimoji="1" lang="ja-JP" altLang="en-US"/>
          </a:p>
        </p:txBody>
      </p:sp>
      <p:sp>
        <p:nvSpPr>
          <p:cNvPr id="6" name="フッター プレースホルダー 5">
            <a:extLst>
              <a:ext uri="{FF2B5EF4-FFF2-40B4-BE49-F238E27FC236}">
                <a16:creationId xmlns:a16="http://schemas.microsoft.com/office/drawing/2014/main" id="{053F9FC3-A96A-42D9-9893-C3F9C1492B40}"/>
              </a:ext>
            </a:extLst>
          </p:cNvPr>
          <p:cNvSpPr>
            <a:spLocks noGrp="1"/>
          </p:cNvSpPr>
          <p:nvPr>
            <p:ph type="ftr" sz="quarter" idx="11"/>
          </p:nvPr>
        </p:nvSpPr>
        <p:spPr/>
        <p:txBody>
          <a:bodyPr/>
          <a:lstStyle/>
          <a:p>
            <a:endParaRPr kumimoji="1" lang="ja-JP" altLang="en-US"/>
          </a:p>
        </p:txBody>
      </p:sp>
    </p:spTree>
    <p:extLst>
      <p:ext uri="{BB962C8B-B14F-4D97-AF65-F5344CB8AC3E}">
        <p14:creationId xmlns:p14="http://schemas.microsoft.com/office/powerpoint/2010/main" val="10663938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tags" Target="../tags/tag3.xml"/><Relationship Id="rId3" Type="http://schemas.openxmlformats.org/officeDocument/2006/relationships/slideLayout" Target="../slideLayouts/slideLayout16.xml"/><Relationship Id="rId7"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10" Type="http://schemas.openxmlformats.org/officeDocument/2006/relationships/image" Target="../media/image1.emf"/><Relationship Id="rId4" Type="http://schemas.openxmlformats.org/officeDocument/2006/relationships/slideLayout" Target="../slideLayouts/slideLayout17.xml"/><Relationship Id="rId9" Type="http://schemas.openxmlformats.org/officeDocument/2006/relationships/oleObject" Target="../embeddings/oleObject3.bin"/></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2.xml"/><Relationship Id="rId7" Type="http://schemas.openxmlformats.org/officeDocument/2006/relationships/slideLayout" Target="../slideLayouts/slideLayout26.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image" Target="../media/image1.emf"/><Relationship Id="rId5" Type="http://schemas.openxmlformats.org/officeDocument/2006/relationships/slideLayout" Target="../slideLayouts/slideLayout24.xml"/><Relationship Id="rId10" Type="http://schemas.openxmlformats.org/officeDocument/2006/relationships/oleObject" Target="../embeddings/oleObject3.bin"/><Relationship Id="rId4" Type="http://schemas.openxmlformats.org/officeDocument/2006/relationships/slideLayout" Target="../slideLayouts/slideLayout23.xml"/><Relationship Id="rId9" Type="http://schemas.openxmlformats.org/officeDocument/2006/relationships/tags" Target="../tags/tag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1DC2750B-C5C7-4696-842F-D44BF727D909}"/>
              </a:ext>
            </a:extLst>
          </p:cNvPr>
          <p:cNvSpPr>
            <a:spLocks noGrp="1"/>
          </p:cNvSpPr>
          <p:nvPr>
            <p:ph type="title"/>
          </p:nvPr>
        </p:nvSpPr>
        <p:spPr>
          <a:xfrm>
            <a:off x="735171" y="402568"/>
            <a:ext cx="9223058" cy="1461495"/>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12990DD5-4CE8-485B-B049-16809B43DF14}"/>
              </a:ext>
            </a:extLst>
          </p:cNvPr>
          <p:cNvSpPr>
            <a:spLocks noGrp="1"/>
          </p:cNvSpPr>
          <p:nvPr>
            <p:ph type="body" idx="1"/>
          </p:nvPr>
        </p:nvSpPr>
        <p:spPr>
          <a:xfrm>
            <a:off x="735171" y="2012836"/>
            <a:ext cx="9223058" cy="4797552"/>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E776782D-2B9E-4DB1-A4D9-2822EC90006D}"/>
              </a:ext>
            </a:extLst>
          </p:cNvPr>
          <p:cNvSpPr>
            <a:spLocks noGrp="1"/>
          </p:cNvSpPr>
          <p:nvPr>
            <p:ph type="dt" sz="half" idx="2"/>
          </p:nvPr>
        </p:nvSpPr>
        <p:spPr>
          <a:xfrm>
            <a:off x="735171" y="7008171"/>
            <a:ext cx="2406015" cy="402567"/>
          </a:xfrm>
          <a:prstGeom prst="rect">
            <a:avLst/>
          </a:prstGeom>
        </p:spPr>
        <p:txBody>
          <a:bodyPr vert="horz" lIns="91440" tIns="45720" rIns="91440" bIns="45720" rtlCol="0" anchor="ctr"/>
          <a:lstStyle>
            <a:lvl1pPr algn="l">
              <a:defRPr sz="1053">
                <a:solidFill>
                  <a:schemeClr val="tx1">
                    <a:tint val="75000"/>
                  </a:schemeClr>
                </a:solidFill>
              </a:defRPr>
            </a:lvl1pPr>
          </a:lstStyle>
          <a:p>
            <a:fld id="{FE65D7A8-741E-40B8-A98D-6EDA346ED31E}" type="datetimeFigureOut">
              <a:rPr kumimoji="1" lang="ja-JP" altLang="en-US" smtClean="0"/>
              <a:t>2026/3/26</a:t>
            </a:fld>
            <a:endParaRPr kumimoji="1" lang="ja-JP" altLang="en-US"/>
          </a:p>
        </p:txBody>
      </p:sp>
      <p:sp>
        <p:nvSpPr>
          <p:cNvPr id="5" name="フッター プレースホルダー 4">
            <a:extLst>
              <a:ext uri="{FF2B5EF4-FFF2-40B4-BE49-F238E27FC236}">
                <a16:creationId xmlns:a16="http://schemas.microsoft.com/office/drawing/2014/main" id="{B2E76177-684C-4D81-B30C-00E6A12ADB78}"/>
              </a:ext>
            </a:extLst>
          </p:cNvPr>
          <p:cNvSpPr>
            <a:spLocks noGrp="1"/>
          </p:cNvSpPr>
          <p:nvPr>
            <p:ph type="ftr" sz="quarter" idx="3"/>
          </p:nvPr>
        </p:nvSpPr>
        <p:spPr>
          <a:xfrm>
            <a:off x="3542189" y="7008171"/>
            <a:ext cx="3609023" cy="402567"/>
          </a:xfrm>
          <a:prstGeom prst="rect">
            <a:avLst/>
          </a:prstGeom>
        </p:spPr>
        <p:txBody>
          <a:bodyPr vert="horz" lIns="91440" tIns="45720" rIns="91440" bIns="45720" rtlCol="0" anchor="ctr"/>
          <a:lstStyle>
            <a:lvl1pPr algn="ctr">
              <a:defRPr sz="1053">
                <a:solidFill>
                  <a:schemeClr val="tx1">
                    <a:tint val="75000"/>
                  </a:schemeClr>
                </a:solidFill>
              </a:defRPr>
            </a:lvl1pPr>
          </a:lstStyle>
          <a:p>
            <a:endParaRPr kumimoji="1" lang="ja-JP" altLang="en-US"/>
          </a:p>
        </p:txBody>
      </p:sp>
      <p:sp>
        <p:nvSpPr>
          <p:cNvPr id="9" name="スライド番号プレースホルダー 3">
            <a:extLst>
              <a:ext uri="{FF2B5EF4-FFF2-40B4-BE49-F238E27FC236}">
                <a16:creationId xmlns:a16="http://schemas.microsoft.com/office/drawing/2014/main" id="{C01A2362-3B73-94DE-71A4-87BFD782D28E}"/>
              </a:ext>
            </a:extLst>
          </p:cNvPr>
          <p:cNvSpPr txBox="1">
            <a:spLocks/>
          </p:cNvSpPr>
          <p:nvPr userDrawn="1"/>
        </p:nvSpPr>
        <p:spPr>
          <a:xfrm>
            <a:off x="8209818" y="7194496"/>
            <a:ext cx="2495127" cy="402567"/>
          </a:xfrm>
          <a:prstGeom prst="rect">
            <a:avLst/>
          </a:prstGeom>
        </p:spPr>
        <p:txBody>
          <a:bodyPr vert="horz" lIns="91440" tIns="45720" rIns="91440" bIns="45720" rtlCol="0" anchor="ctr"/>
          <a:lstStyle>
            <a:defPPr>
              <a:defRPr lang="en-US"/>
            </a:defPPr>
            <a:lvl1pPr algn="r" rtl="0" fontAlgn="base">
              <a:spcBef>
                <a:spcPct val="0"/>
              </a:spcBef>
              <a:spcAft>
                <a:spcPct val="0"/>
              </a:spcAft>
              <a:defRPr kumimoji="1" sz="1511" kern="120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Meiryo UI" panose="020B0604030504040204" pitchFamily="50" charset="-128"/>
              </a:defRPr>
            </a:lvl1pPr>
            <a:lvl2pPr marL="457200" algn="l" rtl="0" fontAlgn="base">
              <a:spcBef>
                <a:spcPct val="0"/>
              </a:spcBef>
              <a:spcAft>
                <a:spcPct val="0"/>
              </a:spcAft>
              <a:defRPr kumimoji="1" sz="900" kern="1200">
                <a:solidFill>
                  <a:srgbClr val="000000"/>
                </a:solidFill>
                <a:latin typeface="EYInterstate Light" pitchFamily="2" charset="0"/>
                <a:ea typeface="ＭＳ Ｐゴシック" pitchFamily="50" charset="-128"/>
                <a:cs typeface="+mn-cs"/>
              </a:defRPr>
            </a:lvl2pPr>
            <a:lvl3pPr marL="914400" algn="l" rtl="0" fontAlgn="base">
              <a:spcBef>
                <a:spcPct val="0"/>
              </a:spcBef>
              <a:spcAft>
                <a:spcPct val="0"/>
              </a:spcAft>
              <a:defRPr kumimoji="1" sz="900" kern="1200">
                <a:solidFill>
                  <a:srgbClr val="000000"/>
                </a:solidFill>
                <a:latin typeface="EYInterstate Light" pitchFamily="2" charset="0"/>
                <a:ea typeface="ＭＳ Ｐゴシック" pitchFamily="50" charset="-128"/>
                <a:cs typeface="+mn-cs"/>
              </a:defRPr>
            </a:lvl3pPr>
            <a:lvl4pPr marL="1371600" algn="l" rtl="0" fontAlgn="base">
              <a:spcBef>
                <a:spcPct val="0"/>
              </a:spcBef>
              <a:spcAft>
                <a:spcPct val="0"/>
              </a:spcAft>
              <a:defRPr kumimoji="1" sz="900" kern="1200">
                <a:solidFill>
                  <a:srgbClr val="000000"/>
                </a:solidFill>
                <a:latin typeface="EYInterstate Light" pitchFamily="2" charset="0"/>
                <a:ea typeface="ＭＳ Ｐゴシック" pitchFamily="50" charset="-128"/>
                <a:cs typeface="+mn-cs"/>
              </a:defRPr>
            </a:lvl4pPr>
            <a:lvl5pPr marL="1828800" algn="l" rtl="0" fontAlgn="base">
              <a:spcBef>
                <a:spcPct val="0"/>
              </a:spcBef>
              <a:spcAft>
                <a:spcPct val="0"/>
              </a:spcAft>
              <a:defRPr kumimoji="1" sz="900" kern="1200">
                <a:solidFill>
                  <a:srgbClr val="000000"/>
                </a:solidFill>
                <a:latin typeface="EYInterstate Light" pitchFamily="2" charset="0"/>
                <a:ea typeface="ＭＳ Ｐゴシック" pitchFamily="50" charset="-128"/>
                <a:cs typeface="+mn-cs"/>
              </a:defRPr>
            </a:lvl5pPr>
            <a:lvl6pPr marL="2286000" algn="l" defTabSz="914400" rtl="0" eaLnBrk="1" latinLnBrk="0" hangingPunct="1">
              <a:defRPr kumimoji="1" sz="900" kern="1200">
                <a:solidFill>
                  <a:srgbClr val="000000"/>
                </a:solidFill>
                <a:latin typeface="EYInterstate Light" pitchFamily="2" charset="0"/>
                <a:ea typeface="ＭＳ Ｐゴシック" pitchFamily="50" charset="-128"/>
                <a:cs typeface="+mn-cs"/>
              </a:defRPr>
            </a:lvl6pPr>
            <a:lvl7pPr marL="2743200" algn="l" defTabSz="914400" rtl="0" eaLnBrk="1" latinLnBrk="0" hangingPunct="1">
              <a:defRPr kumimoji="1" sz="900" kern="1200">
                <a:solidFill>
                  <a:srgbClr val="000000"/>
                </a:solidFill>
                <a:latin typeface="EYInterstate Light" pitchFamily="2" charset="0"/>
                <a:ea typeface="ＭＳ Ｐゴシック" pitchFamily="50" charset="-128"/>
                <a:cs typeface="+mn-cs"/>
              </a:defRPr>
            </a:lvl7pPr>
            <a:lvl8pPr marL="3200400" algn="l" defTabSz="914400" rtl="0" eaLnBrk="1" latinLnBrk="0" hangingPunct="1">
              <a:defRPr kumimoji="1" sz="900" kern="1200">
                <a:solidFill>
                  <a:srgbClr val="000000"/>
                </a:solidFill>
                <a:latin typeface="EYInterstate Light" pitchFamily="2" charset="0"/>
                <a:ea typeface="ＭＳ Ｐゴシック" pitchFamily="50" charset="-128"/>
                <a:cs typeface="+mn-cs"/>
              </a:defRPr>
            </a:lvl8pPr>
            <a:lvl9pPr marL="3657600" algn="l" defTabSz="914400" rtl="0" eaLnBrk="1" latinLnBrk="0" hangingPunct="1">
              <a:defRPr kumimoji="1" sz="900" kern="1200">
                <a:solidFill>
                  <a:srgbClr val="000000"/>
                </a:solidFill>
                <a:latin typeface="EYInterstate Light" pitchFamily="2" charset="0"/>
                <a:ea typeface="ＭＳ Ｐゴシック"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AB59F09-A725-49A1-AF05-2C35030164FD}" type="slidenum">
              <a:rPr kumimoji="1" lang="ja-JP" altLang="en-US" sz="1511"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sym typeface="Meiryo UI" panose="020B0604030504040204" pitchFamily="50" charset="-128"/>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ja-JP" altLang="en-US" sz="1511"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sym typeface="Meiryo UI" panose="020B0604030504040204" pitchFamily="50" charset="-128"/>
            </a:endParaRPr>
          </a:p>
        </p:txBody>
      </p:sp>
    </p:spTree>
    <p:extLst>
      <p:ext uri="{BB962C8B-B14F-4D97-AF65-F5344CB8AC3E}">
        <p14:creationId xmlns:p14="http://schemas.microsoft.com/office/powerpoint/2010/main" val="357111971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59" r:id="rId12"/>
    <p:sldLayoutId id="2147483768" r:id="rId13"/>
  </p:sldLayoutIdLst>
  <p:txStyles>
    <p:titleStyle>
      <a:lvl1pPr algn="l" defTabSz="802020" rtl="0" eaLnBrk="1" latinLnBrk="0" hangingPunct="1">
        <a:lnSpc>
          <a:spcPct val="90000"/>
        </a:lnSpc>
        <a:spcBef>
          <a:spcPct val="0"/>
        </a:spcBef>
        <a:buNone/>
        <a:defRPr kumimoji="1" sz="3859" kern="1200">
          <a:solidFill>
            <a:schemeClr val="tx1"/>
          </a:solidFill>
          <a:latin typeface="+mj-lt"/>
          <a:ea typeface="+mj-ea"/>
          <a:cs typeface="+mj-cs"/>
        </a:defRPr>
      </a:lvl1pPr>
    </p:titleStyle>
    <p:bodyStyle>
      <a:lvl1pPr marL="200505" indent="-200505" algn="l" defTabSz="802020" rtl="0" eaLnBrk="1" latinLnBrk="0" hangingPunct="1">
        <a:lnSpc>
          <a:spcPct val="90000"/>
        </a:lnSpc>
        <a:spcBef>
          <a:spcPts val="877"/>
        </a:spcBef>
        <a:buFont typeface="Arial" panose="020B0604020202020204" pitchFamily="34" charset="0"/>
        <a:buChar char="•"/>
        <a:defRPr kumimoji="1" sz="2456" kern="1200">
          <a:solidFill>
            <a:schemeClr val="tx1"/>
          </a:solidFill>
          <a:latin typeface="+mn-lt"/>
          <a:ea typeface="+mn-ea"/>
          <a:cs typeface="+mn-cs"/>
        </a:defRPr>
      </a:lvl1pPr>
      <a:lvl2pPr marL="601515" indent="-200505" algn="l" defTabSz="802020" rtl="0" eaLnBrk="1" latinLnBrk="0" hangingPunct="1">
        <a:lnSpc>
          <a:spcPct val="90000"/>
        </a:lnSpc>
        <a:spcBef>
          <a:spcPts val="439"/>
        </a:spcBef>
        <a:buFont typeface="Arial" panose="020B0604020202020204" pitchFamily="34" charset="0"/>
        <a:buChar char="•"/>
        <a:defRPr kumimoji="1" sz="2105" kern="1200">
          <a:solidFill>
            <a:schemeClr val="tx1"/>
          </a:solidFill>
          <a:latin typeface="+mn-lt"/>
          <a:ea typeface="+mn-ea"/>
          <a:cs typeface="+mn-cs"/>
        </a:defRPr>
      </a:lvl2pPr>
      <a:lvl3pPr marL="1002525" indent="-200505" algn="l" defTabSz="802020" rtl="0" eaLnBrk="1" latinLnBrk="0" hangingPunct="1">
        <a:lnSpc>
          <a:spcPct val="90000"/>
        </a:lnSpc>
        <a:spcBef>
          <a:spcPts val="439"/>
        </a:spcBef>
        <a:buFont typeface="Arial" panose="020B0604020202020204" pitchFamily="34" charset="0"/>
        <a:buChar char="•"/>
        <a:defRPr kumimoji="1" sz="1754" kern="1200">
          <a:solidFill>
            <a:schemeClr val="tx1"/>
          </a:solidFill>
          <a:latin typeface="+mn-lt"/>
          <a:ea typeface="+mn-ea"/>
          <a:cs typeface="+mn-cs"/>
        </a:defRPr>
      </a:lvl3pPr>
      <a:lvl4pPr marL="1403535" indent="-200505" algn="l" defTabSz="802020" rtl="0" eaLnBrk="1" latinLnBrk="0" hangingPunct="1">
        <a:lnSpc>
          <a:spcPct val="90000"/>
        </a:lnSpc>
        <a:spcBef>
          <a:spcPts val="439"/>
        </a:spcBef>
        <a:buFont typeface="Arial" panose="020B0604020202020204" pitchFamily="34" charset="0"/>
        <a:buChar char="•"/>
        <a:defRPr kumimoji="1" sz="1579" kern="1200">
          <a:solidFill>
            <a:schemeClr val="tx1"/>
          </a:solidFill>
          <a:latin typeface="+mn-lt"/>
          <a:ea typeface="+mn-ea"/>
          <a:cs typeface="+mn-cs"/>
        </a:defRPr>
      </a:lvl4pPr>
      <a:lvl5pPr marL="1804546" indent="-200505" algn="l" defTabSz="802020" rtl="0" eaLnBrk="1" latinLnBrk="0" hangingPunct="1">
        <a:lnSpc>
          <a:spcPct val="90000"/>
        </a:lnSpc>
        <a:spcBef>
          <a:spcPts val="439"/>
        </a:spcBef>
        <a:buFont typeface="Arial" panose="020B0604020202020204" pitchFamily="34" charset="0"/>
        <a:buChar char="•"/>
        <a:defRPr kumimoji="1" sz="1579" kern="1200">
          <a:solidFill>
            <a:schemeClr val="tx1"/>
          </a:solidFill>
          <a:latin typeface="+mn-lt"/>
          <a:ea typeface="+mn-ea"/>
          <a:cs typeface="+mn-cs"/>
        </a:defRPr>
      </a:lvl5pPr>
      <a:lvl6pPr marL="2205556" indent="-200505" algn="l" defTabSz="802020" rtl="0" eaLnBrk="1" latinLnBrk="0" hangingPunct="1">
        <a:lnSpc>
          <a:spcPct val="90000"/>
        </a:lnSpc>
        <a:spcBef>
          <a:spcPts val="439"/>
        </a:spcBef>
        <a:buFont typeface="Arial" panose="020B0604020202020204" pitchFamily="34" charset="0"/>
        <a:buChar char="•"/>
        <a:defRPr kumimoji="1" sz="1579" kern="1200">
          <a:solidFill>
            <a:schemeClr val="tx1"/>
          </a:solidFill>
          <a:latin typeface="+mn-lt"/>
          <a:ea typeface="+mn-ea"/>
          <a:cs typeface="+mn-cs"/>
        </a:defRPr>
      </a:lvl6pPr>
      <a:lvl7pPr marL="2606566" indent="-200505" algn="l" defTabSz="802020" rtl="0" eaLnBrk="1" latinLnBrk="0" hangingPunct="1">
        <a:lnSpc>
          <a:spcPct val="90000"/>
        </a:lnSpc>
        <a:spcBef>
          <a:spcPts val="439"/>
        </a:spcBef>
        <a:buFont typeface="Arial" panose="020B0604020202020204" pitchFamily="34" charset="0"/>
        <a:buChar char="•"/>
        <a:defRPr kumimoji="1" sz="1579" kern="1200">
          <a:solidFill>
            <a:schemeClr val="tx1"/>
          </a:solidFill>
          <a:latin typeface="+mn-lt"/>
          <a:ea typeface="+mn-ea"/>
          <a:cs typeface="+mn-cs"/>
        </a:defRPr>
      </a:lvl7pPr>
      <a:lvl8pPr marL="3007576" indent="-200505" algn="l" defTabSz="802020" rtl="0" eaLnBrk="1" latinLnBrk="0" hangingPunct="1">
        <a:lnSpc>
          <a:spcPct val="90000"/>
        </a:lnSpc>
        <a:spcBef>
          <a:spcPts val="439"/>
        </a:spcBef>
        <a:buFont typeface="Arial" panose="020B0604020202020204" pitchFamily="34" charset="0"/>
        <a:buChar char="•"/>
        <a:defRPr kumimoji="1" sz="1579" kern="1200">
          <a:solidFill>
            <a:schemeClr val="tx1"/>
          </a:solidFill>
          <a:latin typeface="+mn-lt"/>
          <a:ea typeface="+mn-ea"/>
          <a:cs typeface="+mn-cs"/>
        </a:defRPr>
      </a:lvl8pPr>
      <a:lvl9pPr marL="3408586" indent="-200505" algn="l" defTabSz="802020" rtl="0" eaLnBrk="1" latinLnBrk="0" hangingPunct="1">
        <a:lnSpc>
          <a:spcPct val="90000"/>
        </a:lnSpc>
        <a:spcBef>
          <a:spcPts val="439"/>
        </a:spcBef>
        <a:buFont typeface="Arial" panose="020B0604020202020204" pitchFamily="34" charset="0"/>
        <a:buChar char="•"/>
        <a:defRPr kumimoji="1" sz="1579" kern="1200">
          <a:solidFill>
            <a:schemeClr val="tx1"/>
          </a:solidFill>
          <a:latin typeface="+mn-lt"/>
          <a:ea typeface="+mn-ea"/>
          <a:cs typeface="+mn-cs"/>
        </a:defRPr>
      </a:lvl9pPr>
    </p:bodyStyle>
    <p:otherStyle>
      <a:defPPr>
        <a:defRPr lang="ja-JP"/>
      </a:defPPr>
      <a:lvl1pPr marL="0" algn="l" defTabSz="802020" rtl="0" eaLnBrk="1" latinLnBrk="0" hangingPunct="1">
        <a:defRPr kumimoji="1" sz="1579" kern="1200">
          <a:solidFill>
            <a:schemeClr val="tx1"/>
          </a:solidFill>
          <a:latin typeface="+mn-lt"/>
          <a:ea typeface="+mn-ea"/>
          <a:cs typeface="+mn-cs"/>
        </a:defRPr>
      </a:lvl1pPr>
      <a:lvl2pPr marL="401010" algn="l" defTabSz="802020" rtl="0" eaLnBrk="1" latinLnBrk="0" hangingPunct="1">
        <a:defRPr kumimoji="1" sz="1579" kern="1200">
          <a:solidFill>
            <a:schemeClr val="tx1"/>
          </a:solidFill>
          <a:latin typeface="+mn-lt"/>
          <a:ea typeface="+mn-ea"/>
          <a:cs typeface="+mn-cs"/>
        </a:defRPr>
      </a:lvl2pPr>
      <a:lvl3pPr marL="802020" algn="l" defTabSz="802020" rtl="0" eaLnBrk="1" latinLnBrk="0" hangingPunct="1">
        <a:defRPr kumimoji="1" sz="1579" kern="1200">
          <a:solidFill>
            <a:schemeClr val="tx1"/>
          </a:solidFill>
          <a:latin typeface="+mn-lt"/>
          <a:ea typeface="+mn-ea"/>
          <a:cs typeface="+mn-cs"/>
        </a:defRPr>
      </a:lvl3pPr>
      <a:lvl4pPr marL="1203030" algn="l" defTabSz="802020" rtl="0" eaLnBrk="1" latinLnBrk="0" hangingPunct="1">
        <a:defRPr kumimoji="1" sz="1579" kern="1200">
          <a:solidFill>
            <a:schemeClr val="tx1"/>
          </a:solidFill>
          <a:latin typeface="+mn-lt"/>
          <a:ea typeface="+mn-ea"/>
          <a:cs typeface="+mn-cs"/>
        </a:defRPr>
      </a:lvl4pPr>
      <a:lvl5pPr marL="1604040" algn="l" defTabSz="802020" rtl="0" eaLnBrk="1" latinLnBrk="0" hangingPunct="1">
        <a:defRPr kumimoji="1" sz="1579" kern="1200">
          <a:solidFill>
            <a:schemeClr val="tx1"/>
          </a:solidFill>
          <a:latin typeface="+mn-lt"/>
          <a:ea typeface="+mn-ea"/>
          <a:cs typeface="+mn-cs"/>
        </a:defRPr>
      </a:lvl5pPr>
      <a:lvl6pPr marL="2005051" algn="l" defTabSz="802020" rtl="0" eaLnBrk="1" latinLnBrk="0" hangingPunct="1">
        <a:defRPr kumimoji="1" sz="1579" kern="1200">
          <a:solidFill>
            <a:schemeClr val="tx1"/>
          </a:solidFill>
          <a:latin typeface="+mn-lt"/>
          <a:ea typeface="+mn-ea"/>
          <a:cs typeface="+mn-cs"/>
        </a:defRPr>
      </a:lvl6pPr>
      <a:lvl7pPr marL="2406061" algn="l" defTabSz="802020" rtl="0" eaLnBrk="1" latinLnBrk="0" hangingPunct="1">
        <a:defRPr kumimoji="1" sz="1579" kern="1200">
          <a:solidFill>
            <a:schemeClr val="tx1"/>
          </a:solidFill>
          <a:latin typeface="+mn-lt"/>
          <a:ea typeface="+mn-ea"/>
          <a:cs typeface="+mn-cs"/>
        </a:defRPr>
      </a:lvl7pPr>
      <a:lvl8pPr marL="2807071" algn="l" defTabSz="802020" rtl="0" eaLnBrk="1" latinLnBrk="0" hangingPunct="1">
        <a:defRPr kumimoji="1" sz="1579" kern="1200">
          <a:solidFill>
            <a:schemeClr val="tx1"/>
          </a:solidFill>
          <a:latin typeface="+mn-lt"/>
          <a:ea typeface="+mn-ea"/>
          <a:cs typeface="+mn-cs"/>
        </a:defRPr>
      </a:lvl8pPr>
      <a:lvl9pPr marL="3208081" algn="l" defTabSz="802020" rtl="0" eaLnBrk="1" latinLnBrk="0" hangingPunct="1">
        <a:defRPr kumimoji="1" sz="1579"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オブジェクト 7" hidden="1">
            <a:extLst>
              <a:ext uri="{FF2B5EF4-FFF2-40B4-BE49-F238E27FC236}">
                <a16:creationId xmlns:a16="http://schemas.microsoft.com/office/drawing/2014/main" id="{817306DF-95AC-4271-9F8E-04D4F163D557}"/>
              </a:ext>
            </a:extLst>
          </p:cNvPr>
          <p:cNvGraphicFramePr>
            <a:graphicFrameLocks noChangeAspect="1"/>
          </p:cNvGraphicFramePr>
          <p:nvPr userDrawn="1">
            <p:custDataLst>
              <p:tags r:id="rId8"/>
            </p:custDataLst>
            <p:extLst>
              <p:ext uri="{D42A27DB-BD31-4B8C-83A1-F6EECF244321}">
                <p14:modId xmlns:p14="http://schemas.microsoft.com/office/powerpoint/2010/main" val="354533837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9" imgW="306" imgH="306" progId="TCLayout.ActiveDocument.1">
                  <p:embed/>
                </p:oleObj>
              </mc:Choice>
              <mc:Fallback>
                <p:oleObj name="think-cellスライド" r:id="rId9" imgW="306" imgH="306" progId="TCLayout.ActiveDocument.1">
                  <p:embed/>
                  <p:pic>
                    <p:nvPicPr>
                      <p:cNvPr id="8" name="オブジェクト 7" hidden="1">
                        <a:extLst>
                          <a:ext uri="{FF2B5EF4-FFF2-40B4-BE49-F238E27FC236}">
                            <a16:creationId xmlns:a16="http://schemas.microsoft.com/office/drawing/2014/main" id="{817306DF-95AC-4271-9F8E-04D4F163D557}"/>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タイトル プレースホルダー 1"/>
          <p:cNvSpPr>
            <a:spLocks noGrp="1"/>
          </p:cNvSpPr>
          <p:nvPr>
            <p:ph type="title"/>
          </p:nvPr>
        </p:nvSpPr>
        <p:spPr>
          <a:xfrm>
            <a:off x="215925" y="302802"/>
            <a:ext cx="10222203" cy="42182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215924" y="882818"/>
            <a:ext cx="10222203" cy="1264999"/>
          </a:xfrm>
          <a:prstGeom prst="rect">
            <a:avLst/>
          </a:prstGeom>
          <a:noFill/>
        </p:spPr>
        <p:txBody>
          <a:bodyPr vert="horz" wrap="square" lIns="216000" tIns="108000" rIns="216000" bIns="108000" rtlCol="0">
            <a:sp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p:txBody>
      </p:sp>
      <p:sp>
        <p:nvSpPr>
          <p:cNvPr id="4" name="日付プレースホルダー 3"/>
          <p:cNvSpPr>
            <a:spLocks noGrp="1"/>
          </p:cNvSpPr>
          <p:nvPr>
            <p:ph type="dt" sz="half" idx="2"/>
          </p:nvPr>
        </p:nvSpPr>
        <p:spPr>
          <a:xfrm>
            <a:off x="-11545" y="7188890"/>
            <a:ext cx="2495127" cy="402567"/>
          </a:xfrm>
          <a:prstGeom prst="rect">
            <a:avLst/>
          </a:prstGeom>
        </p:spPr>
        <p:txBody>
          <a:bodyPr vert="horz" lIns="91440" tIns="45720" rIns="91440" bIns="45720" rtlCol="0" anchor="ctr"/>
          <a:lstStyle>
            <a:lvl1pPr algn="l">
              <a:defRPr sz="1295">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sym typeface="Meiryo UI" panose="020B0604030504040204" pitchFamily="50" charset="-128"/>
              </a:defRPr>
            </a:lvl1pPr>
          </a:lstStyle>
          <a:p>
            <a:endParaRPr lang="ja-JP" altLang="en-US"/>
          </a:p>
        </p:txBody>
      </p:sp>
      <p:sp>
        <p:nvSpPr>
          <p:cNvPr id="5" name="フッター プレースホルダー 4"/>
          <p:cNvSpPr>
            <a:spLocks noGrp="1"/>
          </p:cNvSpPr>
          <p:nvPr>
            <p:ph type="ftr" sz="quarter" idx="3"/>
          </p:nvPr>
        </p:nvSpPr>
        <p:spPr>
          <a:xfrm>
            <a:off x="3662513" y="7194496"/>
            <a:ext cx="3386243" cy="402567"/>
          </a:xfrm>
          <a:prstGeom prst="rect">
            <a:avLst/>
          </a:prstGeom>
        </p:spPr>
        <p:txBody>
          <a:bodyPr vert="horz" lIns="91440" tIns="45720" rIns="91440" bIns="45720" rtlCol="0" anchor="ctr"/>
          <a:lstStyle>
            <a:lvl1pPr algn="ctr">
              <a:defRPr sz="1295">
                <a:solidFill>
                  <a:schemeClr val="tx1">
                    <a:tint val="75000"/>
                  </a:schemeClr>
                </a:solidFill>
                <a:latin typeface="Meiryo UI" panose="020B0604030504040204" pitchFamily="50" charset="-128"/>
                <a:ea typeface="Meiryo UI" panose="020B0604030504040204" pitchFamily="50" charset="-128"/>
                <a:sym typeface="Meiryo UI" panose="020B0604030504040204" pitchFamily="50" charset="-128"/>
              </a:defRPr>
            </a:lvl1pPr>
          </a:lstStyle>
          <a:p>
            <a:endParaRPr lang="ja-JP" altLang="en-US"/>
          </a:p>
        </p:txBody>
      </p:sp>
      <p:sp>
        <p:nvSpPr>
          <p:cNvPr id="9" name="スライド番号プレースホルダー 3">
            <a:extLst>
              <a:ext uri="{FF2B5EF4-FFF2-40B4-BE49-F238E27FC236}">
                <a16:creationId xmlns:a16="http://schemas.microsoft.com/office/drawing/2014/main" id="{09B90A4A-1B18-5E25-D26F-5BFDB1A38936}"/>
              </a:ext>
            </a:extLst>
          </p:cNvPr>
          <p:cNvSpPr txBox="1">
            <a:spLocks/>
          </p:cNvSpPr>
          <p:nvPr userDrawn="1"/>
        </p:nvSpPr>
        <p:spPr>
          <a:xfrm>
            <a:off x="8209818" y="7194496"/>
            <a:ext cx="2495127" cy="402567"/>
          </a:xfrm>
          <a:prstGeom prst="rect">
            <a:avLst/>
          </a:prstGeom>
        </p:spPr>
        <p:txBody>
          <a:bodyPr vert="horz" lIns="91440" tIns="45720" rIns="91440" bIns="45720" rtlCol="0" anchor="ctr"/>
          <a:lstStyle>
            <a:defPPr>
              <a:defRPr lang="en-US"/>
            </a:defPPr>
            <a:lvl1pPr algn="r" rtl="0" fontAlgn="base">
              <a:spcBef>
                <a:spcPct val="0"/>
              </a:spcBef>
              <a:spcAft>
                <a:spcPct val="0"/>
              </a:spcAft>
              <a:defRPr kumimoji="1" sz="1511" kern="120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Meiryo UI" panose="020B0604030504040204" pitchFamily="50" charset="-128"/>
              </a:defRPr>
            </a:lvl1pPr>
            <a:lvl2pPr marL="457200" algn="l" rtl="0" fontAlgn="base">
              <a:spcBef>
                <a:spcPct val="0"/>
              </a:spcBef>
              <a:spcAft>
                <a:spcPct val="0"/>
              </a:spcAft>
              <a:defRPr kumimoji="1" sz="900" kern="1200">
                <a:solidFill>
                  <a:srgbClr val="000000"/>
                </a:solidFill>
                <a:latin typeface="EYInterstate Light" pitchFamily="2" charset="0"/>
                <a:ea typeface="ＭＳ Ｐゴシック" pitchFamily="50" charset="-128"/>
                <a:cs typeface="+mn-cs"/>
              </a:defRPr>
            </a:lvl2pPr>
            <a:lvl3pPr marL="914400" algn="l" rtl="0" fontAlgn="base">
              <a:spcBef>
                <a:spcPct val="0"/>
              </a:spcBef>
              <a:spcAft>
                <a:spcPct val="0"/>
              </a:spcAft>
              <a:defRPr kumimoji="1" sz="900" kern="1200">
                <a:solidFill>
                  <a:srgbClr val="000000"/>
                </a:solidFill>
                <a:latin typeface="EYInterstate Light" pitchFamily="2" charset="0"/>
                <a:ea typeface="ＭＳ Ｐゴシック" pitchFamily="50" charset="-128"/>
                <a:cs typeface="+mn-cs"/>
              </a:defRPr>
            </a:lvl3pPr>
            <a:lvl4pPr marL="1371600" algn="l" rtl="0" fontAlgn="base">
              <a:spcBef>
                <a:spcPct val="0"/>
              </a:spcBef>
              <a:spcAft>
                <a:spcPct val="0"/>
              </a:spcAft>
              <a:defRPr kumimoji="1" sz="900" kern="1200">
                <a:solidFill>
                  <a:srgbClr val="000000"/>
                </a:solidFill>
                <a:latin typeface="EYInterstate Light" pitchFamily="2" charset="0"/>
                <a:ea typeface="ＭＳ Ｐゴシック" pitchFamily="50" charset="-128"/>
                <a:cs typeface="+mn-cs"/>
              </a:defRPr>
            </a:lvl4pPr>
            <a:lvl5pPr marL="1828800" algn="l" rtl="0" fontAlgn="base">
              <a:spcBef>
                <a:spcPct val="0"/>
              </a:spcBef>
              <a:spcAft>
                <a:spcPct val="0"/>
              </a:spcAft>
              <a:defRPr kumimoji="1" sz="900" kern="1200">
                <a:solidFill>
                  <a:srgbClr val="000000"/>
                </a:solidFill>
                <a:latin typeface="EYInterstate Light" pitchFamily="2" charset="0"/>
                <a:ea typeface="ＭＳ Ｐゴシック" pitchFamily="50" charset="-128"/>
                <a:cs typeface="+mn-cs"/>
              </a:defRPr>
            </a:lvl5pPr>
            <a:lvl6pPr marL="2286000" algn="l" defTabSz="914400" rtl="0" eaLnBrk="1" latinLnBrk="0" hangingPunct="1">
              <a:defRPr kumimoji="1" sz="900" kern="1200">
                <a:solidFill>
                  <a:srgbClr val="000000"/>
                </a:solidFill>
                <a:latin typeface="EYInterstate Light" pitchFamily="2" charset="0"/>
                <a:ea typeface="ＭＳ Ｐゴシック" pitchFamily="50" charset="-128"/>
                <a:cs typeface="+mn-cs"/>
              </a:defRPr>
            </a:lvl6pPr>
            <a:lvl7pPr marL="2743200" algn="l" defTabSz="914400" rtl="0" eaLnBrk="1" latinLnBrk="0" hangingPunct="1">
              <a:defRPr kumimoji="1" sz="900" kern="1200">
                <a:solidFill>
                  <a:srgbClr val="000000"/>
                </a:solidFill>
                <a:latin typeface="EYInterstate Light" pitchFamily="2" charset="0"/>
                <a:ea typeface="ＭＳ Ｐゴシック" pitchFamily="50" charset="-128"/>
                <a:cs typeface="+mn-cs"/>
              </a:defRPr>
            </a:lvl7pPr>
            <a:lvl8pPr marL="3200400" algn="l" defTabSz="914400" rtl="0" eaLnBrk="1" latinLnBrk="0" hangingPunct="1">
              <a:defRPr kumimoji="1" sz="900" kern="1200">
                <a:solidFill>
                  <a:srgbClr val="000000"/>
                </a:solidFill>
                <a:latin typeface="EYInterstate Light" pitchFamily="2" charset="0"/>
                <a:ea typeface="ＭＳ Ｐゴシック" pitchFamily="50" charset="-128"/>
                <a:cs typeface="+mn-cs"/>
              </a:defRPr>
            </a:lvl8pPr>
            <a:lvl9pPr marL="3657600" algn="l" defTabSz="914400" rtl="0" eaLnBrk="1" latinLnBrk="0" hangingPunct="1">
              <a:defRPr kumimoji="1" sz="900" kern="1200">
                <a:solidFill>
                  <a:srgbClr val="000000"/>
                </a:solidFill>
                <a:latin typeface="EYInterstate Light" pitchFamily="2" charset="0"/>
                <a:ea typeface="ＭＳ Ｐゴシック"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AB59F09-A725-49A1-AF05-2C35030164FD}" type="slidenum">
              <a:rPr kumimoji="1" lang="ja-JP" altLang="en-US" sz="1511"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sym typeface="Meiryo UI" panose="020B0604030504040204" pitchFamily="50" charset="-128"/>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ja-JP" altLang="en-US" sz="1511"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sym typeface="Meiryo UI" panose="020B0604030504040204" pitchFamily="50" charset="-128"/>
            </a:endParaRPr>
          </a:p>
        </p:txBody>
      </p:sp>
    </p:spTree>
    <p:extLst>
      <p:ext uri="{BB962C8B-B14F-4D97-AF65-F5344CB8AC3E}">
        <p14:creationId xmlns:p14="http://schemas.microsoft.com/office/powerpoint/2010/main" val="2464788395"/>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Lst>
  <p:hf hdr="0" ftr="0" dt="0"/>
  <p:txStyles>
    <p:titleStyle>
      <a:lvl1pPr algn="l" defTabSz="987095" rtl="0" eaLnBrk="1" latinLnBrk="0" hangingPunct="1">
        <a:spcBef>
          <a:spcPct val="0"/>
        </a:spcBef>
        <a:buNone/>
        <a:defRPr kumimoji="1" sz="2591" b="1" kern="120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Meiryo UI" panose="020B0604030504040204" pitchFamily="50" charset="-128"/>
        </a:defRPr>
      </a:lvl1pPr>
    </p:titleStyle>
    <p:bodyStyle>
      <a:lvl1pPr marL="370161" indent="-370161" algn="l" defTabSz="987095" rtl="0" eaLnBrk="1" latinLnBrk="0" hangingPunct="1">
        <a:spcBef>
          <a:spcPts val="648"/>
        </a:spcBef>
        <a:spcAft>
          <a:spcPts val="648"/>
        </a:spcAft>
        <a:buClr>
          <a:srgbClr val="002060"/>
        </a:buClr>
        <a:buFont typeface="Wingdings" panose="05000000000000000000" pitchFamily="2" charset="2"/>
        <a:buChar char="l"/>
        <a:defRPr kumimoji="1" sz="2159" kern="120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Meiryo UI" panose="020B0604030504040204" pitchFamily="50" charset="-128"/>
        </a:defRPr>
      </a:lvl1pPr>
      <a:lvl2pPr marL="802015" indent="-308467" algn="l" defTabSz="987095" rtl="0" eaLnBrk="1" latinLnBrk="0" hangingPunct="1">
        <a:spcBef>
          <a:spcPts val="648"/>
        </a:spcBef>
        <a:spcAft>
          <a:spcPts val="648"/>
        </a:spcAft>
        <a:buFont typeface="Arial" pitchFamily="34" charset="0"/>
        <a:buChar char="–"/>
        <a:defRPr kumimoji="1" sz="1511" kern="120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Meiryo UI" panose="020B0604030504040204" pitchFamily="50" charset="-128"/>
        </a:defRPr>
      </a:lvl2pPr>
      <a:lvl3pPr marL="1233869" indent="-246774" algn="l" defTabSz="987095" rtl="0" eaLnBrk="1" latinLnBrk="0" hangingPunct="1">
        <a:spcBef>
          <a:spcPts val="648"/>
        </a:spcBef>
        <a:spcAft>
          <a:spcPts val="648"/>
        </a:spcAft>
        <a:buFont typeface="Arial" pitchFamily="34" charset="0"/>
        <a:buChar char="•"/>
        <a:defRPr kumimoji="1" sz="1133" kern="120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Meiryo UI" panose="020B0604030504040204" pitchFamily="50" charset="-128"/>
        </a:defRPr>
      </a:lvl3pPr>
      <a:lvl4pPr marL="1727416" indent="-246774" algn="l" defTabSz="987095" rtl="0" eaLnBrk="1" latinLnBrk="0" hangingPunct="1">
        <a:spcBef>
          <a:spcPct val="20000"/>
        </a:spcBef>
        <a:buFont typeface="Arial" pitchFamily="34" charset="0"/>
        <a:buChar char="–"/>
        <a:defRPr kumimoji="1" sz="2159"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220963" indent="-246774" algn="l" defTabSz="987095" rtl="0" eaLnBrk="1" latinLnBrk="0" hangingPunct="1">
        <a:spcBef>
          <a:spcPct val="20000"/>
        </a:spcBef>
        <a:buFont typeface="Arial" pitchFamily="34" charset="0"/>
        <a:buChar char="»"/>
        <a:defRPr kumimoji="1" sz="2159"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714511" indent="-246774" algn="l" defTabSz="987095" rtl="0" eaLnBrk="1" latinLnBrk="0" hangingPunct="1">
        <a:spcBef>
          <a:spcPct val="20000"/>
        </a:spcBef>
        <a:buFont typeface="Arial" pitchFamily="34" charset="0"/>
        <a:buChar char="•"/>
        <a:defRPr kumimoji="1" sz="2159" kern="1200">
          <a:solidFill>
            <a:schemeClr val="tx1"/>
          </a:solidFill>
          <a:latin typeface="+mn-lt"/>
          <a:ea typeface="+mn-ea"/>
          <a:cs typeface="+mn-cs"/>
        </a:defRPr>
      </a:lvl6pPr>
      <a:lvl7pPr marL="3208058" indent="-246774" algn="l" defTabSz="987095" rtl="0" eaLnBrk="1" latinLnBrk="0" hangingPunct="1">
        <a:spcBef>
          <a:spcPct val="20000"/>
        </a:spcBef>
        <a:buFont typeface="Arial" pitchFamily="34" charset="0"/>
        <a:buChar char="•"/>
        <a:defRPr kumimoji="1" sz="2159" kern="1200">
          <a:solidFill>
            <a:schemeClr val="tx1"/>
          </a:solidFill>
          <a:latin typeface="+mn-lt"/>
          <a:ea typeface="+mn-ea"/>
          <a:cs typeface="+mn-cs"/>
        </a:defRPr>
      </a:lvl7pPr>
      <a:lvl8pPr marL="3701606" indent="-246774" algn="l" defTabSz="987095" rtl="0" eaLnBrk="1" latinLnBrk="0" hangingPunct="1">
        <a:spcBef>
          <a:spcPct val="20000"/>
        </a:spcBef>
        <a:buFont typeface="Arial" pitchFamily="34" charset="0"/>
        <a:buChar char="•"/>
        <a:defRPr kumimoji="1" sz="2159" kern="1200">
          <a:solidFill>
            <a:schemeClr val="tx1"/>
          </a:solidFill>
          <a:latin typeface="+mn-lt"/>
          <a:ea typeface="+mn-ea"/>
          <a:cs typeface="+mn-cs"/>
        </a:defRPr>
      </a:lvl8pPr>
      <a:lvl9pPr marL="4195153" indent="-246774" algn="l" defTabSz="987095" rtl="0" eaLnBrk="1" latinLnBrk="0" hangingPunct="1">
        <a:spcBef>
          <a:spcPct val="20000"/>
        </a:spcBef>
        <a:buFont typeface="Arial" pitchFamily="34" charset="0"/>
        <a:buChar char="•"/>
        <a:defRPr kumimoji="1" sz="2159" kern="1200">
          <a:solidFill>
            <a:schemeClr val="tx1"/>
          </a:solidFill>
          <a:latin typeface="+mn-lt"/>
          <a:ea typeface="+mn-ea"/>
          <a:cs typeface="+mn-cs"/>
        </a:defRPr>
      </a:lvl9pPr>
    </p:bodyStyle>
    <p:otherStyle>
      <a:defPPr>
        <a:defRPr lang="ja-JP"/>
      </a:defPPr>
      <a:lvl1pPr marL="0" algn="l" defTabSz="987095" rtl="0" eaLnBrk="1" latinLnBrk="0" hangingPunct="1">
        <a:defRPr kumimoji="1" sz="1943" kern="1200">
          <a:solidFill>
            <a:schemeClr val="tx1"/>
          </a:solidFill>
          <a:latin typeface="+mn-lt"/>
          <a:ea typeface="+mn-ea"/>
          <a:cs typeface="+mn-cs"/>
        </a:defRPr>
      </a:lvl1pPr>
      <a:lvl2pPr marL="493547" algn="l" defTabSz="987095" rtl="0" eaLnBrk="1" latinLnBrk="0" hangingPunct="1">
        <a:defRPr kumimoji="1" sz="1943" kern="1200">
          <a:solidFill>
            <a:schemeClr val="tx1"/>
          </a:solidFill>
          <a:latin typeface="+mn-lt"/>
          <a:ea typeface="+mn-ea"/>
          <a:cs typeface="+mn-cs"/>
        </a:defRPr>
      </a:lvl2pPr>
      <a:lvl3pPr marL="987095" algn="l" defTabSz="987095" rtl="0" eaLnBrk="1" latinLnBrk="0" hangingPunct="1">
        <a:defRPr kumimoji="1" sz="1943" kern="1200">
          <a:solidFill>
            <a:schemeClr val="tx1"/>
          </a:solidFill>
          <a:latin typeface="+mn-lt"/>
          <a:ea typeface="+mn-ea"/>
          <a:cs typeface="+mn-cs"/>
        </a:defRPr>
      </a:lvl3pPr>
      <a:lvl4pPr marL="1480642" algn="l" defTabSz="987095" rtl="0" eaLnBrk="1" latinLnBrk="0" hangingPunct="1">
        <a:defRPr kumimoji="1" sz="1943" kern="1200">
          <a:solidFill>
            <a:schemeClr val="tx1"/>
          </a:solidFill>
          <a:latin typeface="+mn-lt"/>
          <a:ea typeface="+mn-ea"/>
          <a:cs typeface="+mn-cs"/>
        </a:defRPr>
      </a:lvl4pPr>
      <a:lvl5pPr marL="1974190" algn="l" defTabSz="987095" rtl="0" eaLnBrk="1" latinLnBrk="0" hangingPunct="1">
        <a:defRPr kumimoji="1" sz="1943" kern="1200">
          <a:solidFill>
            <a:schemeClr val="tx1"/>
          </a:solidFill>
          <a:latin typeface="+mn-lt"/>
          <a:ea typeface="+mn-ea"/>
          <a:cs typeface="+mn-cs"/>
        </a:defRPr>
      </a:lvl5pPr>
      <a:lvl6pPr marL="2467737" algn="l" defTabSz="987095" rtl="0" eaLnBrk="1" latinLnBrk="0" hangingPunct="1">
        <a:defRPr kumimoji="1" sz="1943" kern="1200">
          <a:solidFill>
            <a:schemeClr val="tx1"/>
          </a:solidFill>
          <a:latin typeface="+mn-lt"/>
          <a:ea typeface="+mn-ea"/>
          <a:cs typeface="+mn-cs"/>
        </a:defRPr>
      </a:lvl6pPr>
      <a:lvl7pPr marL="2961284" algn="l" defTabSz="987095" rtl="0" eaLnBrk="1" latinLnBrk="0" hangingPunct="1">
        <a:defRPr kumimoji="1" sz="1943" kern="1200">
          <a:solidFill>
            <a:schemeClr val="tx1"/>
          </a:solidFill>
          <a:latin typeface="+mn-lt"/>
          <a:ea typeface="+mn-ea"/>
          <a:cs typeface="+mn-cs"/>
        </a:defRPr>
      </a:lvl7pPr>
      <a:lvl8pPr marL="3454832" algn="l" defTabSz="987095" rtl="0" eaLnBrk="1" latinLnBrk="0" hangingPunct="1">
        <a:defRPr kumimoji="1" sz="1943" kern="1200">
          <a:solidFill>
            <a:schemeClr val="tx1"/>
          </a:solidFill>
          <a:latin typeface="+mn-lt"/>
          <a:ea typeface="+mn-ea"/>
          <a:cs typeface="+mn-cs"/>
        </a:defRPr>
      </a:lvl8pPr>
      <a:lvl9pPr marL="3948379" algn="l" defTabSz="987095" rtl="0" eaLnBrk="1" latinLnBrk="0" hangingPunct="1">
        <a:defRPr kumimoji="1" sz="1943"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オブジェクト 7" hidden="1">
            <a:extLst>
              <a:ext uri="{FF2B5EF4-FFF2-40B4-BE49-F238E27FC236}">
                <a16:creationId xmlns:a16="http://schemas.microsoft.com/office/drawing/2014/main" id="{817306DF-95AC-4271-9F8E-04D4F163D557}"/>
              </a:ext>
            </a:extLst>
          </p:cNvPr>
          <p:cNvGraphicFramePr>
            <a:graphicFrameLocks noChangeAspect="1"/>
          </p:cNvGraphicFramePr>
          <p:nvPr userDrawn="1">
            <p:custDataLst>
              <p:tags r:id="rId9"/>
            </p:custDataLst>
            <p:extLst>
              <p:ext uri="{D42A27DB-BD31-4B8C-83A1-F6EECF244321}">
                <p14:modId xmlns:p14="http://schemas.microsoft.com/office/powerpoint/2010/main" val="354533837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10" imgW="306" imgH="306" progId="TCLayout.ActiveDocument.1">
                  <p:embed/>
                </p:oleObj>
              </mc:Choice>
              <mc:Fallback>
                <p:oleObj name="think-cellスライド" r:id="rId10" imgW="306" imgH="306" progId="TCLayout.ActiveDocument.1">
                  <p:embed/>
                  <p:pic>
                    <p:nvPicPr>
                      <p:cNvPr id="8" name="オブジェクト 7" hidden="1">
                        <a:extLst>
                          <a:ext uri="{FF2B5EF4-FFF2-40B4-BE49-F238E27FC236}">
                            <a16:creationId xmlns:a16="http://schemas.microsoft.com/office/drawing/2014/main" id="{817306DF-95AC-4271-9F8E-04D4F163D557}"/>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2" name="タイトル プレースホルダー 1"/>
          <p:cNvSpPr>
            <a:spLocks noGrp="1"/>
          </p:cNvSpPr>
          <p:nvPr>
            <p:ph type="title"/>
          </p:nvPr>
        </p:nvSpPr>
        <p:spPr>
          <a:xfrm>
            <a:off x="215925" y="302802"/>
            <a:ext cx="10222203" cy="42182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215924" y="882818"/>
            <a:ext cx="10222203" cy="1264999"/>
          </a:xfrm>
          <a:prstGeom prst="rect">
            <a:avLst/>
          </a:prstGeom>
          <a:noFill/>
        </p:spPr>
        <p:txBody>
          <a:bodyPr vert="horz" wrap="square" lIns="216000" tIns="108000" rIns="216000" bIns="108000" rtlCol="0">
            <a:sp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p:txBody>
      </p:sp>
      <p:sp>
        <p:nvSpPr>
          <p:cNvPr id="4" name="日付プレースホルダー 3"/>
          <p:cNvSpPr>
            <a:spLocks noGrp="1"/>
          </p:cNvSpPr>
          <p:nvPr>
            <p:ph type="dt" sz="half" idx="2"/>
          </p:nvPr>
        </p:nvSpPr>
        <p:spPr>
          <a:xfrm>
            <a:off x="-11545" y="7188890"/>
            <a:ext cx="2495127" cy="402567"/>
          </a:xfrm>
          <a:prstGeom prst="rect">
            <a:avLst/>
          </a:prstGeom>
        </p:spPr>
        <p:txBody>
          <a:bodyPr vert="horz" lIns="91440" tIns="45720" rIns="91440" bIns="45720" rtlCol="0" anchor="ctr"/>
          <a:lstStyle>
            <a:lvl1pPr algn="l">
              <a:defRPr sz="1295">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sym typeface="Meiryo UI" panose="020B0604030504040204" pitchFamily="50" charset="-128"/>
              </a:defRPr>
            </a:lvl1pPr>
          </a:lstStyle>
          <a:p>
            <a:endParaRPr lang="ja-JP" altLang="en-US"/>
          </a:p>
        </p:txBody>
      </p:sp>
      <p:sp>
        <p:nvSpPr>
          <p:cNvPr id="5" name="フッター プレースホルダー 4"/>
          <p:cNvSpPr>
            <a:spLocks noGrp="1"/>
          </p:cNvSpPr>
          <p:nvPr>
            <p:ph type="ftr" sz="quarter" idx="3"/>
          </p:nvPr>
        </p:nvSpPr>
        <p:spPr>
          <a:xfrm>
            <a:off x="3662513" y="7194496"/>
            <a:ext cx="3386243" cy="402567"/>
          </a:xfrm>
          <a:prstGeom prst="rect">
            <a:avLst/>
          </a:prstGeom>
        </p:spPr>
        <p:txBody>
          <a:bodyPr vert="horz" lIns="91440" tIns="45720" rIns="91440" bIns="45720" rtlCol="0" anchor="ctr"/>
          <a:lstStyle>
            <a:lvl1pPr algn="ctr">
              <a:defRPr sz="1295">
                <a:solidFill>
                  <a:schemeClr val="tx1">
                    <a:tint val="75000"/>
                  </a:schemeClr>
                </a:solidFill>
                <a:latin typeface="Meiryo UI" panose="020B0604030504040204" pitchFamily="50" charset="-128"/>
                <a:ea typeface="Meiryo UI" panose="020B0604030504040204" pitchFamily="50" charset="-128"/>
                <a:sym typeface="Meiryo UI" panose="020B0604030504040204" pitchFamily="50" charset="-128"/>
              </a:defRPr>
            </a:lvl1pPr>
          </a:lstStyle>
          <a:p>
            <a:endParaRPr lang="ja-JP" altLang="en-US"/>
          </a:p>
        </p:txBody>
      </p:sp>
      <p:sp>
        <p:nvSpPr>
          <p:cNvPr id="6" name="スライド番号プレースホルダー 5"/>
          <p:cNvSpPr>
            <a:spLocks noGrp="1"/>
          </p:cNvSpPr>
          <p:nvPr>
            <p:ph type="sldNum" sz="quarter" idx="4"/>
          </p:nvPr>
        </p:nvSpPr>
        <p:spPr>
          <a:xfrm>
            <a:off x="8209818" y="7194496"/>
            <a:ext cx="2495127" cy="402567"/>
          </a:xfrm>
          <a:prstGeom prst="rect">
            <a:avLst/>
          </a:prstGeom>
        </p:spPr>
        <p:txBody>
          <a:bodyPr vert="horz" lIns="91440" tIns="45720" rIns="91440" bIns="45720" rtlCol="0" anchor="ctr"/>
          <a:lstStyle>
            <a:lvl1pPr algn="r">
              <a:defRPr sz="1511">
                <a:solidFill>
                  <a:schemeClr val="tx1"/>
                </a:solidFill>
                <a:latin typeface="Meiryo UI" panose="020B0604030504040204" pitchFamily="50" charset="-128"/>
                <a:ea typeface="Meiryo UI" panose="020B0604030504040204" pitchFamily="50" charset="-128"/>
                <a:cs typeface="Meiryo UI" panose="020B0604030504040204" pitchFamily="50" charset="-128"/>
                <a:sym typeface="Meiryo UI" panose="020B0604030504040204" pitchFamily="50" charset="-128"/>
              </a:defRPr>
            </a:lvl1pPr>
          </a:lstStyle>
          <a:p>
            <a:fld id="{D9550142-B990-490A-A107-ED7302A7FD52}" type="slidenum">
              <a:rPr lang="ja-JP" altLang="en-US" smtClean="0"/>
              <a:pPr/>
              <a:t>‹#›</a:t>
            </a:fld>
            <a:endParaRPr lang="ja-JP" altLang="en-US"/>
          </a:p>
        </p:txBody>
      </p:sp>
    </p:spTree>
    <p:extLst>
      <p:ext uri="{BB962C8B-B14F-4D97-AF65-F5344CB8AC3E}">
        <p14:creationId xmlns:p14="http://schemas.microsoft.com/office/powerpoint/2010/main" val="2681240243"/>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Lst>
  <p:hf hdr="0" ftr="0" dt="0"/>
  <p:txStyles>
    <p:titleStyle>
      <a:lvl1pPr algn="l" defTabSz="987095" rtl="0" eaLnBrk="1" latinLnBrk="0" hangingPunct="1">
        <a:spcBef>
          <a:spcPct val="0"/>
        </a:spcBef>
        <a:buNone/>
        <a:defRPr kumimoji="1" sz="2591" b="1" kern="120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Meiryo UI" panose="020B0604030504040204" pitchFamily="50" charset="-128"/>
        </a:defRPr>
      </a:lvl1pPr>
    </p:titleStyle>
    <p:bodyStyle>
      <a:lvl1pPr marL="370161" indent="-370161" algn="l" defTabSz="987095" rtl="0" eaLnBrk="1" latinLnBrk="0" hangingPunct="1">
        <a:spcBef>
          <a:spcPts val="648"/>
        </a:spcBef>
        <a:spcAft>
          <a:spcPts val="648"/>
        </a:spcAft>
        <a:buClr>
          <a:srgbClr val="002060"/>
        </a:buClr>
        <a:buFont typeface="Wingdings" panose="05000000000000000000" pitchFamily="2" charset="2"/>
        <a:buChar char="l"/>
        <a:defRPr kumimoji="1" sz="2159" kern="120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Meiryo UI" panose="020B0604030504040204" pitchFamily="50" charset="-128"/>
        </a:defRPr>
      </a:lvl1pPr>
      <a:lvl2pPr marL="802015" indent="-308467" algn="l" defTabSz="987095" rtl="0" eaLnBrk="1" latinLnBrk="0" hangingPunct="1">
        <a:spcBef>
          <a:spcPts val="648"/>
        </a:spcBef>
        <a:spcAft>
          <a:spcPts val="648"/>
        </a:spcAft>
        <a:buFont typeface="Arial" pitchFamily="34" charset="0"/>
        <a:buChar char="–"/>
        <a:defRPr kumimoji="1" sz="1511" kern="120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Meiryo UI" panose="020B0604030504040204" pitchFamily="50" charset="-128"/>
        </a:defRPr>
      </a:lvl2pPr>
      <a:lvl3pPr marL="1233869" indent="-246774" algn="l" defTabSz="987095" rtl="0" eaLnBrk="1" latinLnBrk="0" hangingPunct="1">
        <a:spcBef>
          <a:spcPts val="648"/>
        </a:spcBef>
        <a:spcAft>
          <a:spcPts val="648"/>
        </a:spcAft>
        <a:buFont typeface="Arial" pitchFamily="34" charset="0"/>
        <a:buChar char="•"/>
        <a:defRPr kumimoji="1" sz="1133" kern="120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Meiryo UI" panose="020B0604030504040204" pitchFamily="50" charset="-128"/>
        </a:defRPr>
      </a:lvl3pPr>
      <a:lvl4pPr marL="1727416" indent="-246774" algn="l" defTabSz="987095" rtl="0" eaLnBrk="1" latinLnBrk="0" hangingPunct="1">
        <a:spcBef>
          <a:spcPct val="20000"/>
        </a:spcBef>
        <a:buFont typeface="Arial" pitchFamily="34" charset="0"/>
        <a:buChar char="–"/>
        <a:defRPr kumimoji="1" sz="2159"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220963" indent="-246774" algn="l" defTabSz="987095" rtl="0" eaLnBrk="1" latinLnBrk="0" hangingPunct="1">
        <a:spcBef>
          <a:spcPct val="20000"/>
        </a:spcBef>
        <a:buFont typeface="Arial" pitchFamily="34" charset="0"/>
        <a:buChar char="»"/>
        <a:defRPr kumimoji="1" sz="2159"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714511" indent="-246774" algn="l" defTabSz="987095" rtl="0" eaLnBrk="1" latinLnBrk="0" hangingPunct="1">
        <a:spcBef>
          <a:spcPct val="20000"/>
        </a:spcBef>
        <a:buFont typeface="Arial" pitchFamily="34" charset="0"/>
        <a:buChar char="•"/>
        <a:defRPr kumimoji="1" sz="2159" kern="1200">
          <a:solidFill>
            <a:schemeClr val="tx1"/>
          </a:solidFill>
          <a:latin typeface="+mn-lt"/>
          <a:ea typeface="+mn-ea"/>
          <a:cs typeface="+mn-cs"/>
        </a:defRPr>
      </a:lvl6pPr>
      <a:lvl7pPr marL="3208058" indent="-246774" algn="l" defTabSz="987095" rtl="0" eaLnBrk="1" latinLnBrk="0" hangingPunct="1">
        <a:spcBef>
          <a:spcPct val="20000"/>
        </a:spcBef>
        <a:buFont typeface="Arial" pitchFamily="34" charset="0"/>
        <a:buChar char="•"/>
        <a:defRPr kumimoji="1" sz="2159" kern="1200">
          <a:solidFill>
            <a:schemeClr val="tx1"/>
          </a:solidFill>
          <a:latin typeface="+mn-lt"/>
          <a:ea typeface="+mn-ea"/>
          <a:cs typeface="+mn-cs"/>
        </a:defRPr>
      </a:lvl7pPr>
      <a:lvl8pPr marL="3701606" indent="-246774" algn="l" defTabSz="987095" rtl="0" eaLnBrk="1" latinLnBrk="0" hangingPunct="1">
        <a:spcBef>
          <a:spcPct val="20000"/>
        </a:spcBef>
        <a:buFont typeface="Arial" pitchFamily="34" charset="0"/>
        <a:buChar char="•"/>
        <a:defRPr kumimoji="1" sz="2159" kern="1200">
          <a:solidFill>
            <a:schemeClr val="tx1"/>
          </a:solidFill>
          <a:latin typeface="+mn-lt"/>
          <a:ea typeface="+mn-ea"/>
          <a:cs typeface="+mn-cs"/>
        </a:defRPr>
      </a:lvl8pPr>
      <a:lvl9pPr marL="4195153" indent="-246774" algn="l" defTabSz="987095" rtl="0" eaLnBrk="1" latinLnBrk="0" hangingPunct="1">
        <a:spcBef>
          <a:spcPct val="20000"/>
        </a:spcBef>
        <a:buFont typeface="Arial" pitchFamily="34" charset="0"/>
        <a:buChar char="•"/>
        <a:defRPr kumimoji="1" sz="2159" kern="1200">
          <a:solidFill>
            <a:schemeClr val="tx1"/>
          </a:solidFill>
          <a:latin typeface="+mn-lt"/>
          <a:ea typeface="+mn-ea"/>
          <a:cs typeface="+mn-cs"/>
        </a:defRPr>
      </a:lvl9pPr>
    </p:bodyStyle>
    <p:otherStyle>
      <a:defPPr>
        <a:defRPr lang="ja-JP"/>
      </a:defPPr>
      <a:lvl1pPr marL="0" algn="l" defTabSz="987095" rtl="0" eaLnBrk="1" latinLnBrk="0" hangingPunct="1">
        <a:defRPr kumimoji="1" sz="1943" kern="1200">
          <a:solidFill>
            <a:schemeClr val="tx1"/>
          </a:solidFill>
          <a:latin typeface="+mn-lt"/>
          <a:ea typeface="+mn-ea"/>
          <a:cs typeface="+mn-cs"/>
        </a:defRPr>
      </a:lvl1pPr>
      <a:lvl2pPr marL="493547" algn="l" defTabSz="987095" rtl="0" eaLnBrk="1" latinLnBrk="0" hangingPunct="1">
        <a:defRPr kumimoji="1" sz="1943" kern="1200">
          <a:solidFill>
            <a:schemeClr val="tx1"/>
          </a:solidFill>
          <a:latin typeface="+mn-lt"/>
          <a:ea typeface="+mn-ea"/>
          <a:cs typeface="+mn-cs"/>
        </a:defRPr>
      </a:lvl2pPr>
      <a:lvl3pPr marL="987095" algn="l" defTabSz="987095" rtl="0" eaLnBrk="1" latinLnBrk="0" hangingPunct="1">
        <a:defRPr kumimoji="1" sz="1943" kern="1200">
          <a:solidFill>
            <a:schemeClr val="tx1"/>
          </a:solidFill>
          <a:latin typeface="+mn-lt"/>
          <a:ea typeface="+mn-ea"/>
          <a:cs typeface="+mn-cs"/>
        </a:defRPr>
      </a:lvl3pPr>
      <a:lvl4pPr marL="1480642" algn="l" defTabSz="987095" rtl="0" eaLnBrk="1" latinLnBrk="0" hangingPunct="1">
        <a:defRPr kumimoji="1" sz="1943" kern="1200">
          <a:solidFill>
            <a:schemeClr val="tx1"/>
          </a:solidFill>
          <a:latin typeface="+mn-lt"/>
          <a:ea typeface="+mn-ea"/>
          <a:cs typeface="+mn-cs"/>
        </a:defRPr>
      </a:lvl4pPr>
      <a:lvl5pPr marL="1974190" algn="l" defTabSz="987095" rtl="0" eaLnBrk="1" latinLnBrk="0" hangingPunct="1">
        <a:defRPr kumimoji="1" sz="1943" kern="1200">
          <a:solidFill>
            <a:schemeClr val="tx1"/>
          </a:solidFill>
          <a:latin typeface="+mn-lt"/>
          <a:ea typeface="+mn-ea"/>
          <a:cs typeface="+mn-cs"/>
        </a:defRPr>
      </a:lvl5pPr>
      <a:lvl6pPr marL="2467737" algn="l" defTabSz="987095" rtl="0" eaLnBrk="1" latinLnBrk="0" hangingPunct="1">
        <a:defRPr kumimoji="1" sz="1943" kern="1200">
          <a:solidFill>
            <a:schemeClr val="tx1"/>
          </a:solidFill>
          <a:latin typeface="+mn-lt"/>
          <a:ea typeface="+mn-ea"/>
          <a:cs typeface="+mn-cs"/>
        </a:defRPr>
      </a:lvl6pPr>
      <a:lvl7pPr marL="2961284" algn="l" defTabSz="987095" rtl="0" eaLnBrk="1" latinLnBrk="0" hangingPunct="1">
        <a:defRPr kumimoji="1" sz="1943" kern="1200">
          <a:solidFill>
            <a:schemeClr val="tx1"/>
          </a:solidFill>
          <a:latin typeface="+mn-lt"/>
          <a:ea typeface="+mn-ea"/>
          <a:cs typeface="+mn-cs"/>
        </a:defRPr>
      </a:lvl7pPr>
      <a:lvl8pPr marL="3454832" algn="l" defTabSz="987095" rtl="0" eaLnBrk="1" latinLnBrk="0" hangingPunct="1">
        <a:defRPr kumimoji="1" sz="1943" kern="1200">
          <a:solidFill>
            <a:schemeClr val="tx1"/>
          </a:solidFill>
          <a:latin typeface="+mn-lt"/>
          <a:ea typeface="+mn-ea"/>
          <a:cs typeface="+mn-cs"/>
        </a:defRPr>
      </a:lvl8pPr>
      <a:lvl9pPr marL="3948379" algn="l" defTabSz="987095" rtl="0" eaLnBrk="1" latinLnBrk="0" hangingPunct="1">
        <a:defRPr kumimoji="1" sz="194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hyperlink" Target="https://resas.go.jp/region-cycle-production/?pref=47&amp;city=47205&amp;tab=1&amp;year=2022&amp;level=city&amp;lat=26.2818612&amp;lng=127.7783316&amp;zoom=10&amp;mapTile=pale&amp;opacity=0.8&amp;content=2&amp;indicator=1&amp;broad=00&amp;middle=00&amp;sort=2&amp;category=broad"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hyperlink" Target="https://resas.go.jp/region-cycle-production/?pref=47&amp;city=47205&amp;tab=2&amp;year=2022&amp;level=city&amp;lat=26.2818612&amp;lng=127.7783316&amp;zoom=10&amp;mapTile=pale&amp;opacity=0.8&amp;content=2&amp;indicator=1&amp;broad=01&amp;middle=01&amp;sort=1&amp;category=middle"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hyperlink" Target="https://resas.go.jp/region-cycle-production/?pref=47&amp;city=47205&amp;tab=2&amp;year=2022&amp;level=city&amp;lat=26.2818612&amp;lng=127.7783316&amp;zoom=10&amp;mapTile=pale&amp;opacity=0.8&amp;content=4&amp;indicator=1&amp;broad=01&amp;middle=01&amp;sort=1&amp;category=middle"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hyperlink" Target="https://resas.go.jp/region-cycle-influence/?pref=47&amp;city=47205&amp;year=2022&amp;level=city&amp;broad=00&amp;middle=00&amp;method=1"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hyperlink" Target="https://resas.go.jp/region-cycle-diagram/?tab=0&amp;pref=47&amp;city=47205&amp;year=2022&amp;level=city" TargetMode="External"/><Relationship Id="rId2" Type="http://schemas.openxmlformats.org/officeDocument/2006/relationships/image" Target="../media/image16.pn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hyperlink" Target="https://resas.go.jp/region-cycle-diagram/?tab=0&amp;pref=47&amp;city=47205&amp;year=2022&amp;level=city" TargetMode="External"/><Relationship Id="rId2" Type="http://schemas.openxmlformats.org/officeDocument/2006/relationships/image" Target="../media/image17.pn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hyperlink" Target="https://resas.go.jp/region-cycle-diagram/?tab=0&amp;pref=47&amp;city=47205&amp;year=2022&amp;level=city" TargetMode="External"/><Relationship Id="rId2" Type="http://schemas.openxmlformats.org/officeDocument/2006/relationships/image" Target="../media/image18.pn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6.emf"/><Relationship Id="rId5" Type="http://schemas.openxmlformats.org/officeDocument/2006/relationships/image" Target="../media/image5.emf"/><Relationship Id="rId4" Type="http://schemas.openxmlformats.org/officeDocument/2006/relationships/image" Target="../media/image4.emf"/></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3.xml"/><Relationship Id="rId1" Type="http://schemas.openxmlformats.org/officeDocument/2006/relationships/tags" Target="../tags/tag18.xml"/><Relationship Id="rId5" Type="http://schemas.openxmlformats.org/officeDocument/2006/relationships/image" Target="../media/image2.emf"/><Relationship Id="rId4" Type="http://schemas.openxmlformats.org/officeDocument/2006/relationships/oleObject" Target="../embeddings/oleObject9.bin"/></Relationships>
</file>

<file path=ppt/slides/_rels/slide4.xml.rels><?xml version="1.0" encoding="UTF-8" standalone="yes"?>
<Relationships xmlns="http://schemas.openxmlformats.org/package/2006/relationships"><Relationship Id="rId8" Type="http://schemas.openxmlformats.org/officeDocument/2006/relationships/hyperlink" Target="https://resas.go.jp/region-cycle-influence/?pref=47&amp;city=47205&amp;year=2022&amp;level=city&amp;broad=00&amp;middle=00&amp;method=1" TargetMode="External"/><Relationship Id="rId3" Type="http://schemas.openxmlformats.org/officeDocument/2006/relationships/hyperlink" Target="https://chiikijunkan.env.go.jp/manabu/bunseki/" TargetMode="External"/><Relationship Id="rId7" Type="http://schemas.openxmlformats.org/officeDocument/2006/relationships/hyperlink" Target="https://resas.go.jp/region-cycle-production/?pref=47&amp;city=47205&amp;tab=2&amp;year=2022&amp;level=city&amp;lat=26.2818612&amp;lng=127.7783316&amp;zoom=10&amp;mapTile=pale&amp;opacity=0.8&amp;content=4&amp;indicator=1&amp;broad=01&amp;middle=01&amp;sort=1&amp;category=middle" TargetMode="External"/><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hyperlink" Target="https://resas.go.jp/region-cycle-production/?pref=47&amp;city=47205&amp;tab=2&amp;year=2022&amp;level=city&amp;lat=26.2818612&amp;lng=127.7783316&amp;zoom=10&amp;mapTile=pale&amp;opacity=0.8&amp;content=2&amp;indicator=1&amp;broad=01&amp;middle=01&amp;sort=1&amp;category=middle" TargetMode="External"/><Relationship Id="rId5" Type="http://schemas.openxmlformats.org/officeDocument/2006/relationships/hyperlink" Target="https://resas.go.jp/region-cycle-production/?pref=47&amp;city=47205&amp;tab=1&amp;year=2022&amp;level=city&amp;lat=26.2818612&amp;lng=127.7783316&amp;zoom=10&amp;mapTile=pale&amp;opacity=0.8&amp;content=2&amp;indicator=1&amp;broad=00&amp;middle=00&amp;sort=2&amp;category=broad" TargetMode="External"/><Relationship Id="rId4" Type="http://schemas.openxmlformats.org/officeDocument/2006/relationships/hyperlink" Target="https://resas.go.jp/region-cycle-production/?pref=47&amp;city=47205&amp;tab=2&amp;year=2022&amp;level=city&amp;lat=26.282333614751355&amp;lng=127.77717590332033&amp;zoom=10&amp;mapTile=pale&amp;opacity=0.8&amp;content=2&amp;indicator=1&amp;broad=01&amp;middle=01&amp;sort=1&amp;category=middle"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hyperlink" Target="https://resas.go.jp/region-cycle-production/?pref=47&amp;city=47205&amp;tab=2&amp;year=2022&amp;level=city&amp;lat=26.282333614751355&amp;lng=127.77717590332033&amp;zoom=10&amp;mapTile=pale&amp;opacity=0.8&amp;content=2&amp;indicator=1&amp;broad=01&amp;middle=01&amp;sort=1&amp;category=middle" TargetMode="Externa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hyperlink" Target="https://chiikijunkan.env.go.jp/manabu/bunseki/"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hyperlink" Target="https://chiikijunkan.env.go.jp/manabu/bunseki/"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正方形/長方形 24"/>
          <p:cNvSpPr/>
          <p:nvPr/>
        </p:nvSpPr>
        <p:spPr>
          <a:xfrm>
            <a:off x="1" y="2817481"/>
            <a:ext cx="10704945" cy="835616"/>
          </a:xfrm>
          <a:prstGeom prst="rect">
            <a:avLst/>
          </a:prstGeom>
          <a:noFill/>
          <a:ln>
            <a:noFill/>
          </a:ln>
        </p:spPr>
        <p:txBody>
          <a:bodyPr vert="horz" wrap="square" lIns="0" tIns="0" rIns="0" bIns="0" rtlCol="0" anchor="ctr">
            <a:normAutofit/>
          </a:bodyPr>
          <a:lstStyle/>
          <a:p>
            <a:pPr algn="ctr" defTabSz="987095" fontAlgn="auto">
              <a:spcAft>
                <a:spcPts val="0"/>
              </a:spcAft>
            </a:pPr>
            <a:r>
              <a:rPr lang="ja-JP" altLang="en-US" sz="3886" b="1">
                <a:solidFill>
                  <a:prstClr val="black"/>
                </a:solidFill>
                <a:latin typeface="Meiryo UI" panose="020B0604030504040204" pitchFamily="50" charset="-128"/>
                <a:ea typeface="Meiryo UI" panose="020B0604030504040204" pitchFamily="50" charset="-128"/>
                <a:cs typeface="Meiryo UI" panose="020B0604030504040204" pitchFamily="50" charset="-128"/>
                <a:sym typeface="Meiryo UI" panose="020B0604030504040204" pitchFamily="50" charset="-128"/>
              </a:rPr>
              <a:t>地域課題分析ナビゲーション</a:t>
            </a:r>
            <a:endParaRPr lang="en-US" altLang="ja-JP" sz="3886" b="1">
              <a:solidFill>
                <a:prstClr val="black"/>
              </a:solidFill>
              <a:latin typeface="Meiryo UI" panose="020B0604030504040204" pitchFamily="50" charset="-128"/>
              <a:ea typeface="Meiryo UI" panose="020B0604030504040204" pitchFamily="50" charset="-128"/>
              <a:cs typeface="Meiryo UI" panose="020B0604030504040204" pitchFamily="50" charset="-128"/>
              <a:sym typeface="Meiryo UI" panose="020B0604030504040204" pitchFamily="50" charset="-128"/>
            </a:endParaRPr>
          </a:p>
        </p:txBody>
      </p:sp>
      <p:sp>
        <p:nvSpPr>
          <p:cNvPr id="2" name="正方形/長方形 1"/>
          <p:cNvSpPr/>
          <p:nvPr/>
        </p:nvSpPr>
        <p:spPr bwMode="auto">
          <a:xfrm>
            <a:off x="1" y="3702900"/>
            <a:ext cx="10693400" cy="155463"/>
          </a:xfrm>
          <a:prstGeom prst="rect">
            <a:avLst/>
          </a:prstGeom>
          <a:solidFill>
            <a:srgbClr val="687A70"/>
          </a:solidFill>
          <a:ln w="9525">
            <a:noFill/>
            <a:miter lim="800000"/>
            <a:headEnd/>
            <a:tailEnd/>
          </a:ln>
          <a:effectLst/>
        </p:spPr>
        <p:txBody>
          <a:bodyPr wrap="none" rtlCol="0" anchor="ctr"/>
          <a:lstStyle/>
          <a:p>
            <a:pPr defTabSz="987095" fontAlgn="auto">
              <a:spcBef>
                <a:spcPts val="0"/>
              </a:spcBef>
              <a:spcAft>
                <a:spcPts val="0"/>
              </a:spcAft>
            </a:pPr>
            <a:endParaRPr kumimoji="0" lang="ja-JP" altLang="en-US" sz="1943">
              <a:solidFill>
                <a:prstClr val="black"/>
              </a:solidFill>
              <a:latin typeface="Meiryo UI" panose="020B0604030504040204" pitchFamily="50" charset="-128"/>
              <a:ea typeface="Meiryo UI" panose="020B0604030504040204" pitchFamily="50" charset="-128"/>
              <a:sym typeface="Meiryo UI" panose="020B0604030504040204" pitchFamily="50" charset="-128"/>
            </a:endParaRPr>
          </a:p>
        </p:txBody>
      </p:sp>
      <p:sp>
        <p:nvSpPr>
          <p:cNvPr id="7" name="正方形/長方形 24">
            <a:extLst>
              <a:ext uri="{FF2B5EF4-FFF2-40B4-BE49-F238E27FC236}">
                <a16:creationId xmlns:a16="http://schemas.microsoft.com/office/drawing/2014/main" id="{E5DA3F4D-6618-4BD0-BBB6-4AE66B008CFC}"/>
              </a:ext>
            </a:extLst>
          </p:cNvPr>
          <p:cNvSpPr/>
          <p:nvPr/>
        </p:nvSpPr>
        <p:spPr>
          <a:xfrm>
            <a:off x="1" y="3864610"/>
            <a:ext cx="10704945" cy="835616"/>
          </a:xfrm>
          <a:prstGeom prst="rect">
            <a:avLst/>
          </a:prstGeom>
          <a:noFill/>
          <a:ln>
            <a:noFill/>
          </a:ln>
        </p:spPr>
        <p:txBody>
          <a:bodyPr vert="horz" wrap="square" lIns="0" tIns="0" rIns="0" bIns="0" rtlCol="0" anchor="ctr">
            <a:normAutofit/>
          </a:bodyPr>
          <a:lstStyle/>
          <a:p>
            <a:pPr algn="ctr" defTabSz="987095" fontAlgn="auto">
              <a:spcAft>
                <a:spcPts val="0"/>
              </a:spcAft>
            </a:pPr>
            <a:r>
              <a:rPr lang="ja-JP" altLang="en-US" sz="2591" b="1">
                <a:solidFill>
                  <a:prstClr val="black"/>
                </a:solidFill>
                <a:latin typeface="Meiryo UI" panose="020B0604030504040204" pitchFamily="50" charset="-128"/>
                <a:ea typeface="Meiryo UI" panose="020B0604030504040204" pitchFamily="50" charset="-128"/>
                <a:cs typeface="Meiryo UI" panose="020B0604030504040204" pitchFamily="50" charset="-128"/>
                <a:sym typeface="Meiryo UI" panose="020B0604030504040204" pitchFamily="50" charset="-128"/>
              </a:rPr>
              <a:t>地域の産業活性化</a:t>
            </a:r>
            <a:endParaRPr lang="en-US" altLang="ja-JP" sz="2591" b="1">
              <a:solidFill>
                <a:prstClr val="black"/>
              </a:solidFill>
              <a:latin typeface="Meiryo UI" panose="020B0604030504040204" pitchFamily="50" charset="-128"/>
              <a:ea typeface="Meiryo UI" panose="020B0604030504040204" pitchFamily="50" charset="-128"/>
              <a:cs typeface="Meiryo UI" panose="020B0604030504040204" pitchFamily="50" charset="-128"/>
              <a:sym typeface="Meiryo UI" panose="020B0604030504040204" pitchFamily="50" charset="-128"/>
            </a:endParaRPr>
          </a:p>
        </p:txBody>
      </p:sp>
      <p:sp>
        <p:nvSpPr>
          <p:cNvPr id="5" name="スライド番号プレースホルダー 4">
            <a:extLst>
              <a:ext uri="{FF2B5EF4-FFF2-40B4-BE49-F238E27FC236}">
                <a16:creationId xmlns:a16="http://schemas.microsoft.com/office/drawing/2014/main" id="{A0C5F787-40D4-EF05-ABB2-0F4BF1C347DC}"/>
              </a:ext>
            </a:extLst>
          </p:cNvPr>
          <p:cNvSpPr>
            <a:spLocks noGrp="1"/>
          </p:cNvSpPr>
          <p:nvPr>
            <p:ph type="sldNum" sz="quarter" idx="12"/>
          </p:nvPr>
        </p:nvSpPr>
        <p:spPr>
          <a:xfrm>
            <a:off x="8209818" y="7194496"/>
            <a:ext cx="2495127" cy="402567"/>
          </a:xfrm>
          <a:prstGeom prst="rect">
            <a:avLst/>
          </a:prstGeom>
        </p:spPr>
        <p:txBody>
          <a:bodyPr vert="horz" lIns="91440" tIns="45720" rIns="91440" bIns="45720" rtlCol="0" anchor="ctr"/>
          <a:lstStyle>
            <a:defPPr>
              <a:defRPr lang="en-US"/>
            </a:defPPr>
            <a:lvl1pPr algn="r" rtl="0" fontAlgn="base">
              <a:spcBef>
                <a:spcPct val="0"/>
              </a:spcBef>
              <a:spcAft>
                <a:spcPct val="0"/>
              </a:spcAft>
              <a:defRPr kumimoji="1" sz="1511" kern="120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Meiryo UI" panose="020B0604030504040204" pitchFamily="50" charset="-128"/>
              </a:defRPr>
            </a:lvl1pPr>
            <a:lvl2pPr marL="457200" algn="l" rtl="0" fontAlgn="base">
              <a:spcBef>
                <a:spcPct val="0"/>
              </a:spcBef>
              <a:spcAft>
                <a:spcPct val="0"/>
              </a:spcAft>
              <a:defRPr kumimoji="1" sz="900" kern="1200">
                <a:solidFill>
                  <a:srgbClr val="000000"/>
                </a:solidFill>
                <a:latin typeface="EYInterstate Light" pitchFamily="2" charset="0"/>
                <a:ea typeface="ＭＳ Ｐゴシック" pitchFamily="50" charset="-128"/>
                <a:cs typeface="+mn-cs"/>
              </a:defRPr>
            </a:lvl2pPr>
            <a:lvl3pPr marL="914400" algn="l" rtl="0" fontAlgn="base">
              <a:spcBef>
                <a:spcPct val="0"/>
              </a:spcBef>
              <a:spcAft>
                <a:spcPct val="0"/>
              </a:spcAft>
              <a:defRPr kumimoji="1" sz="900" kern="1200">
                <a:solidFill>
                  <a:srgbClr val="000000"/>
                </a:solidFill>
                <a:latin typeface="EYInterstate Light" pitchFamily="2" charset="0"/>
                <a:ea typeface="ＭＳ Ｐゴシック" pitchFamily="50" charset="-128"/>
                <a:cs typeface="+mn-cs"/>
              </a:defRPr>
            </a:lvl3pPr>
            <a:lvl4pPr marL="1371600" algn="l" rtl="0" fontAlgn="base">
              <a:spcBef>
                <a:spcPct val="0"/>
              </a:spcBef>
              <a:spcAft>
                <a:spcPct val="0"/>
              </a:spcAft>
              <a:defRPr kumimoji="1" sz="900" kern="1200">
                <a:solidFill>
                  <a:srgbClr val="000000"/>
                </a:solidFill>
                <a:latin typeface="EYInterstate Light" pitchFamily="2" charset="0"/>
                <a:ea typeface="ＭＳ Ｐゴシック" pitchFamily="50" charset="-128"/>
                <a:cs typeface="+mn-cs"/>
              </a:defRPr>
            </a:lvl4pPr>
            <a:lvl5pPr marL="1828800" algn="l" rtl="0" fontAlgn="base">
              <a:spcBef>
                <a:spcPct val="0"/>
              </a:spcBef>
              <a:spcAft>
                <a:spcPct val="0"/>
              </a:spcAft>
              <a:defRPr kumimoji="1" sz="900" kern="1200">
                <a:solidFill>
                  <a:srgbClr val="000000"/>
                </a:solidFill>
                <a:latin typeface="EYInterstate Light" pitchFamily="2" charset="0"/>
                <a:ea typeface="ＭＳ Ｐゴシック" pitchFamily="50" charset="-128"/>
                <a:cs typeface="+mn-cs"/>
              </a:defRPr>
            </a:lvl5pPr>
            <a:lvl6pPr marL="2286000" algn="l" defTabSz="914400" rtl="0" eaLnBrk="1" latinLnBrk="0" hangingPunct="1">
              <a:defRPr kumimoji="1" sz="900" kern="1200">
                <a:solidFill>
                  <a:srgbClr val="000000"/>
                </a:solidFill>
                <a:latin typeface="EYInterstate Light" pitchFamily="2" charset="0"/>
                <a:ea typeface="ＭＳ Ｐゴシック" pitchFamily="50" charset="-128"/>
                <a:cs typeface="+mn-cs"/>
              </a:defRPr>
            </a:lvl6pPr>
            <a:lvl7pPr marL="2743200" algn="l" defTabSz="914400" rtl="0" eaLnBrk="1" latinLnBrk="0" hangingPunct="1">
              <a:defRPr kumimoji="1" sz="900" kern="1200">
                <a:solidFill>
                  <a:srgbClr val="000000"/>
                </a:solidFill>
                <a:latin typeface="EYInterstate Light" pitchFamily="2" charset="0"/>
                <a:ea typeface="ＭＳ Ｐゴシック" pitchFamily="50" charset="-128"/>
                <a:cs typeface="+mn-cs"/>
              </a:defRPr>
            </a:lvl7pPr>
            <a:lvl8pPr marL="3200400" algn="l" defTabSz="914400" rtl="0" eaLnBrk="1" latinLnBrk="0" hangingPunct="1">
              <a:defRPr kumimoji="1" sz="900" kern="1200">
                <a:solidFill>
                  <a:srgbClr val="000000"/>
                </a:solidFill>
                <a:latin typeface="EYInterstate Light" pitchFamily="2" charset="0"/>
                <a:ea typeface="ＭＳ Ｐゴシック" pitchFamily="50" charset="-128"/>
                <a:cs typeface="+mn-cs"/>
              </a:defRPr>
            </a:lvl8pPr>
            <a:lvl9pPr marL="3657600" algn="l" defTabSz="914400" rtl="0" eaLnBrk="1" latinLnBrk="0" hangingPunct="1">
              <a:defRPr kumimoji="1" sz="900" kern="1200">
                <a:solidFill>
                  <a:srgbClr val="000000"/>
                </a:solidFill>
                <a:latin typeface="EYInterstate Light" pitchFamily="2" charset="0"/>
                <a:ea typeface="ＭＳ Ｐゴシック" pitchFamily="50" charset="-128"/>
                <a:cs typeface="+mn-cs"/>
              </a:defRPr>
            </a:lvl9pPr>
          </a:lstStyle>
          <a:p>
            <a:fld id="{EAB59F09-A725-49A1-AF05-2C35030164FD}" type="slidenum">
              <a:rPr lang="ja-JP" altLang="en-US" smtClean="0"/>
              <a:pPr/>
              <a:t>1</a:t>
            </a:fld>
            <a:endParaRPr kumimoji="1" lang="ja-JP" altLang="en-US"/>
          </a:p>
        </p:txBody>
      </p:sp>
    </p:spTree>
    <p:extLst>
      <p:ext uri="{BB962C8B-B14F-4D97-AF65-F5344CB8AC3E}">
        <p14:creationId xmlns:p14="http://schemas.microsoft.com/office/powerpoint/2010/main" val="24285092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66BD17-F2E2-469B-D47A-6983BB084FC4}"/>
            </a:ext>
          </a:extLst>
        </p:cNvPr>
        <p:cNvGrpSpPr/>
        <p:nvPr/>
      </p:nvGrpSpPr>
      <p:grpSpPr>
        <a:xfrm>
          <a:off x="0" y="0"/>
          <a:ext cx="0" cy="0"/>
          <a:chOff x="0" y="0"/>
          <a:chExt cx="0" cy="0"/>
        </a:xfrm>
      </p:grpSpPr>
      <p:sp>
        <p:nvSpPr>
          <p:cNvPr id="2" name="スライド番号プレースホルダー 4">
            <a:extLst>
              <a:ext uri="{FF2B5EF4-FFF2-40B4-BE49-F238E27FC236}">
                <a16:creationId xmlns:a16="http://schemas.microsoft.com/office/drawing/2014/main" id="{9C9FAC48-B45A-2D83-2F51-32E5ED9B1537}"/>
              </a:ext>
            </a:extLst>
          </p:cNvPr>
          <p:cNvSpPr>
            <a:spLocks noGrp="1"/>
          </p:cNvSpPr>
          <p:nvPr>
            <p:ph type="sldNum" sz="quarter" idx="12"/>
          </p:nvPr>
        </p:nvSpPr>
        <p:spPr>
          <a:xfrm>
            <a:off x="8209818" y="7194496"/>
            <a:ext cx="2495127" cy="402567"/>
          </a:xfrm>
          <a:prstGeom prst="rect">
            <a:avLst/>
          </a:prstGeom>
        </p:spPr>
        <p:txBody>
          <a:bodyPr vert="horz" lIns="91440" tIns="45720" rIns="91440" bIns="45720" rtlCol="0" anchor="ctr"/>
          <a:lstStyle>
            <a:defPPr>
              <a:defRPr lang="en-US"/>
            </a:defPPr>
            <a:lvl1pPr algn="r" rtl="0" fontAlgn="base">
              <a:spcBef>
                <a:spcPct val="0"/>
              </a:spcBef>
              <a:spcAft>
                <a:spcPct val="0"/>
              </a:spcAft>
              <a:defRPr kumimoji="1" sz="1511" kern="120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Meiryo UI" panose="020B0604030504040204" pitchFamily="50" charset="-128"/>
              </a:defRPr>
            </a:lvl1pPr>
            <a:lvl2pPr marL="457200" algn="l" rtl="0" fontAlgn="base">
              <a:spcBef>
                <a:spcPct val="0"/>
              </a:spcBef>
              <a:spcAft>
                <a:spcPct val="0"/>
              </a:spcAft>
              <a:defRPr kumimoji="1" sz="900" kern="1200">
                <a:solidFill>
                  <a:srgbClr val="000000"/>
                </a:solidFill>
                <a:latin typeface="EYInterstate Light" pitchFamily="2" charset="0"/>
                <a:ea typeface="ＭＳ Ｐゴシック" pitchFamily="50" charset="-128"/>
                <a:cs typeface="+mn-cs"/>
              </a:defRPr>
            </a:lvl2pPr>
            <a:lvl3pPr marL="914400" algn="l" rtl="0" fontAlgn="base">
              <a:spcBef>
                <a:spcPct val="0"/>
              </a:spcBef>
              <a:spcAft>
                <a:spcPct val="0"/>
              </a:spcAft>
              <a:defRPr kumimoji="1" sz="900" kern="1200">
                <a:solidFill>
                  <a:srgbClr val="000000"/>
                </a:solidFill>
                <a:latin typeface="EYInterstate Light" pitchFamily="2" charset="0"/>
                <a:ea typeface="ＭＳ Ｐゴシック" pitchFamily="50" charset="-128"/>
                <a:cs typeface="+mn-cs"/>
              </a:defRPr>
            </a:lvl3pPr>
            <a:lvl4pPr marL="1371600" algn="l" rtl="0" fontAlgn="base">
              <a:spcBef>
                <a:spcPct val="0"/>
              </a:spcBef>
              <a:spcAft>
                <a:spcPct val="0"/>
              </a:spcAft>
              <a:defRPr kumimoji="1" sz="900" kern="1200">
                <a:solidFill>
                  <a:srgbClr val="000000"/>
                </a:solidFill>
                <a:latin typeface="EYInterstate Light" pitchFamily="2" charset="0"/>
                <a:ea typeface="ＭＳ Ｐゴシック" pitchFamily="50" charset="-128"/>
                <a:cs typeface="+mn-cs"/>
              </a:defRPr>
            </a:lvl4pPr>
            <a:lvl5pPr marL="1828800" algn="l" rtl="0" fontAlgn="base">
              <a:spcBef>
                <a:spcPct val="0"/>
              </a:spcBef>
              <a:spcAft>
                <a:spcPct val="0"/>
              </a:spcAft>
              <a:defRPr kumimoji="1" sz="900" kern="1200">
                <a:solidFill>
                  <a:srgbClr val="000000"/>
                </a:solidFill>
                <a:latin typeface="EYInterstate Light" pitchFamily="2" charset="0"/>
                <a:ea typeface="ＭＳ Ｐゴシック" pitchFamily="50" charset="-128"/>
                <a:cs typeface="+mn-cs"/>
              </a:defRPr>
            </a:lvl5pPr>
            <a:lvl6pPr marL="2286000" algn="l" defTabSz="914400" rtl="0" eaLnBrk="1" latinLnBrk="0" hangingPunct="1">
              <a:defRPr kumimoji="1" sz="900" kern="1200">
                <a:solidFill>
                  <a:srgbClr val="000000"/>
                </a:solidFill>
                <a:latin typeface="EYInterstate Light" pitchFamily="2" charset="0"/>
                <a:ea typeface="ＭＳ Ｐゴシック" pitchFamily="50" charset="-128"/>
                <a:cs typeface="+mn-cs"/>
              </a:defRPr>
            </a:lvl6pPr>
            <a:lvl7pPr marL="2743200" algn="l" defTabSz="914400" rtl="0" eaLnBrk="1" latinLnBrk="0" hangingPunct="1">
              <a:defRPr kumimoji="1" sz="900" kern="1200">
                <a:solidFill>
                  <a:srgbClr val="000000"/>
                </a:solidFill>
                <a:latin typeface="EYInterstate Light" pitchFamily="2" charset="0"/>
                <a:ea typeface="ＭＳ Ｐゴシック" pitchFamily="50" charset="-128"/>
                <a:cs typeface="+mn-cs"/>
              </a:defRPr>
            </a:lvl7pPr>
            <a:lvl8pPr marL="3200400" algn="l" defTabSz="914400" rtl="0" eaLnBrk="1" latinLnBrk="0" hangingPunct="1">
              <a:defRPr kumimoji="1" sz="900" kern="1200">
                <a:solidFill>
                  <a:srgbClr val="000000"/>
                </a:solidFill>
                <a:latin typeface="EYInterstate Light" pitchFamily="2" charset="0"/>
                <a:ea typeface="ＭＳ Ｐゴシック" pitchFamily="50" charset="-128"/>
                <a:cs typeface="+mn-cs"/>
              </a:defRPr>
            </a:lvl8pPr>
            <a:lvl9pPr marL="3657600" algn="l" defTabSz="914400" rtl="0" eaLnBrk="1" latinLnBrk="0" hangingPunct="1">
              <a:defRPr kumimoji="1" sz="900" kern="1200">
                <a:solidFill>
                  <a:srgbClr val="000000"/>
                </a:solidFill>
                <a:latin typeface="EYInterstate Light" pitchFamily="2" charset="0"/>
                <a:ea typeface="ＭＳ Ｐゴシック" pitchFamily="50" charset="-128"/>
                <a:cs typeface="+mn-cs"/>
              </a:defRPr>
            </a:lvl9pPr>
          </a:lstStyle>
          <a:p>
            <a:fld id="{D9550142-B990-490A-A107-ED7302A7FD52}" type="slidenum">
              <a:rPr lang="ja-JP" altLang="en-US" smtClean="0"/>
              <a:pPr/>
              <a:t>10</a:t>
            </a:fld>
            <a:endParaRPr kumimoji="1" lang="ja-JP" altLang="en-US"/>
          </a:p>
        </p:txBody>
      </p:sp>
      <p:sp>
        <p:nvSpPr>
          <p:cNvPr id="3" name="タイトル 1">
            <a:extLst>
              <a:ext uri="{FF2B5EF4-FFF2-40B4-BE49-F238E27FC236}">
                <a16:creationId xmlns:a16="http://schemas.microsoft.com/office/drawing/2014/main" id="{F2C74E25-76E4-AFED-2B80-16C3405D95F4}"/>
              </a:ext>
            </a:extLst>
          </p:cNvPr>
          <p:cNvSpPr>
            <a:spLocks noGrp="1"/>
          </p:cNvSpPr>
          <p:nvPr>
            <p:ph type="title"/>
          </p:nvPr>
        </p:nvSpPr>
        <p:spPr>
          <a:xfrm>
            <a:off x="605549" y="207081"/>
            <a:ext cx="9832579" cy="463029"/>
          </a:xfrm>
        </p:spPr>
        <p:txBody>
          <a:bodyPr vert="horz">
            <a:normAutofit fontScale="90000"/>
          </a:bodyPr>
          <a:lstStyle/>
          <a:p>
            <a:r>
              <a:rPr lang="ja-JP" altLang="en-US" sz="2200" b="1">
                <a:latin typeface="+mn-ea"/>
                <a:ea typeface="+mn-ea"/>
              </a:rPr>
              <a:t>稼ぐ力が高い産業</a:t>
            </a:r>
            <a:r>
              <a:rPr lang="en-US" altLang="ja-JP" sz="2200" b="1">
                <a:latin typeface="+mn-ea"/>
                <a:ea typeface="+mn-ea"/>
              </a:rPr>
              <a:t>/</a:t>
            </a:r>
            <a:r>
              <a:rPr lang="ja-JP" altLang="en-US" sz="2200" b="1">
                <a:latin typeface="+mn-ea"/>
                <a:ea typeface="+mn-ea"/>
              </a:rPr>
              <a:t>地域が得意な産業を把握する</a:t>
            </a:r>
            <a:br>
              <a:rPr lang="ja-JP" altLang="en-US" b="1">
                <a:latin typeface="+mn-ea"/>
                <a:ea typeface="+mn-ea"/>
              </a:rPr>
            </a:br>
            <a:r>
              <a:rPr lang="en-US" altLang="ja-JP" sz="2000" b="1">
                <a:latin typeface="+mn-ea"/>
                <a:ea typeface="+mn-ea"/>
              </a:rPr>
              <a:t>-</a:t>
            </a:r>
            <a:r>
              <a:rPr lang="ja-JP" altLang="en-US" sz="2000" b="1">
                <a:latin typeface="+mn-ea"/>
                <a:ea typeface="+mn-ea"/>
              </a:rPr>
              <a:t>付加価値シェア（付加価値額構成比）</a:t>
            </a:r>
          </a:p>
        </p:txBody>
      </p:sp>
      <p:sp>
        <p:nvSpPr>
          <p:cNvPr id="4" name="正方形/長方形 24">
            <a:extLst>
              <a:ext uri="{FF2B5EF4-FFF2-40B4-BE49-F238E27FC236}">
                <a16:creationId xmlns:a16="http://schemas.microsoft.com/office/drawing/2014/main" id="{6825CDF8-FE38-9A58-0577-F5E24CD0F371}"/>
              </a:ext>
            </a:extLst>
          </p:cNvPr>
          <p:cNvSpPr/>
          <p:nvPr/>
        </p:nvSpPr>
        <p:spPr>
          <a:xfrm>
            <a:off x="6128426" y="1937487"/>
            <a:ext cx="4006171" cy="5029943"/>
          </a:xfrm>
          <a:prstGeom prst="rect">
            <a:avLst/>
          </a:prstGeom>
          <a:solidFill>
            <a:sysClr val="window" lastClr="FFFFFF">
              <a:lumMod val="95000"/>
            </a:sysClr>
          </a:solidFill>
          <a:ln w="12700" cap="flat" cmpd="sng" algn="ctr">
            <a:noFill/>
            <a:prstDash val="solid"/>
            <a:miter lim="800000"/>
          </a:ln>
          <a:effectLst/>
        </p:spPr>
        <p:txBody>
          <a:bodyPr rtlCol="0" anchor="ctr"/>
          <a:lstStyle/>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ja-JP" altLang="en-US" b="1" kern="0">
                <a:solidFill>
                  <a:srgbClr val="000000"/>
                </a:solidFill>
                <a:latin typeface="+mn-ea"/>
              </a:rPr>
              <a:t>労働生産性が全国平均よりも高く付加価値シェアが</a:t>
            </a:r>
            <a:r>
              <a:rPr kumimoji="0" lang="en-US" altLang="ja-JP" b="1" kern="0">
                <a:solidFill>
                  <a:srgbClr val="000000"/>
                </a:solidFill>
                <a:latin typeface="+mn-ea"/>
              </a:rPr>
              <a:t>1%</a:t>
            </a:r>
            <a:r>
              <a:rPr kumimoji="0" lang="ja-JP" altLang="en-US" b="1" kern="0">
                <a:solidFill>
                  <a:srgbClr val="000000"/>
                </a:solidFill>
                <a:latin typeface="+mn-ea"/>
              </a:rPr>
              <a:t>以上である産業を分析することで、地域の中で稼ぐ力が高い産業が何かを把握します。</a:t>
            </a:r>
            <a:endParaRPr kumimoji="0" lang="en-US" altLang="ja-JP" b="1" i="0" u="none" strike="noStrike" kern="0" cap="none" spc="0" normalizeH="0" baseline="0" noProof="0">
              <a:ln>
                <a:noFill/>
              </a:ln>
              <a:solidFill>
                <a:srgbClr val="000000"/>
              </a:solidFill>
              <a:effectLst/>
              <a:uLnTx/>
              <a:uFillTx/>
              <a:latin typeface="+mn-ea"/>
              <a:cs typeface="+mn-cs"/>
            </a:endParaRPr>
          </a:p>
          <a:p>
            <a:pPr marL="0" marR="0" lvl="1" indent="0" algn="l" defTabSz="914400" rtl="0" eaLnBrk="1" fontAlgn="auto" latinLnBrk="0" hangingPunct="1">
              <a:lnSpc>
                <a:spcPct val="100000"/>
              </a:lnSpc>
              <a:spcBef>
                <a:spcPts val="0"/>
              </a:spcBef>
              <a:spcAft>
                <a:spcPts val="600"/>
              </a:spcAft>
              <a:buClrTx/>
              <a:buSzTx/>
              <a:buFontTx/>
              <a:buNone/>
              <a:tabLst/>
              <a:defRPr/>
            </a:pPr>
            <a:r>
              <a:rPr kumimoji="0" lang="ja-JP" altLang="en-US" sz="1200" b="0" i="0" u="none" strike="noStrike" kern="0" cap="none" spc="0" normalizeH="0" baseline="0" noProof="0">
                <a:ln>
                  <a:noFill/>
                </a:ln>
                <a:solidFill>
                  <a:srgbClr val="000000"/>
                </a:solidFill>
                <a:effectLst/>
                <a:uLnTx/>
                <a:uFillTx/>
                <a:latin typeface="+mn-ea"/>
                <a:cs typeface="+mn-cs"/>
              </a:rPr>
              <a:t>（分析結果の例）</a:t>
            </a:r>
            <a:endParaRPr kumimoji="0" lang="en-US" altLang="ja-JP" sz="1200" b="0" i="0" u="none" strike="noStrike" kern="0" cap="none" spc="0" normalizeH="0" baseline="0" noProof="0">
              <a:ln>
                <a:noFill/>
              </a:ln>
              <a:solidFill>
                <a:srgbClr val="000000"/>
              </a:solidFill>
              <a:effectLst/>
              <a:uLnTx/>
              <a:uFillTx/>
              <a:latin typeface="+mn-ea"/>
              <a:cs typeface="+mn-cs"/>
            </a:endParaRPr>
          </a:p>
          <a:p>
            <a:pPr marL="742950" lvl="1" indent="-285750">
              <a:buFont typeface="Wingdings" panose="05000000000000000000" pitchFamily="2" charset="2"/>
              <a:buChar char="Ø"/>
              <a:defRPr/>
            </a:pPr>
            <a:r>
              <a:rPr lang="ja-JP" altLang="en-US" sz="1200">
                <a:latin typeface="+mn-ea"/>
              </a:rPr>
              <a:t>「電気業」、 「ガス・熱供給業」 、「鉱業」、「建設業」は労働生産性が全国平均よりも高く（前頁参照）、付加価値シェアが</a:t>
            </a:r>
            <a:r>
              <a:rPr lang="en-US" altLang="ja-JP" sz="1200">
                <a:latin typeface="+mn-ea"/>
              </a:rPr>
              <a:t>1%</a:t>
            </a:r>
            <a:r>
              <a:rPr lang="ja-JP" altLang="en-US" sz="1200">
                <a:latin typeface="+mn-ea"/>
              </a:rPr>
              <a:t>以上であるため、地域の中で稼ぐ力が高い産業である。</a:t>
            </a:r>
            <a:endParaRPr lang="en-US" altLang="ja-JP" sz="1200">
              <a:latin typeface="+mn-ea"/>
            </a:endParaRPr>
          </a:p>
          <a:p>
            <a:pPr marL="1200150" lvl="2" indent="-285750">
              <a:buFont typeface="Arial" panose="020B0604020202020204" pitchFamily="34" charset="0"/>
              <a:buChar char="•"/>
              <a:defRPr/>
            </a:pPr>
            <a:r>
              <a:rPr kumimoji="0" lang="ja-JP" altLang="en-US" sz="1200" b="0" i="0" u="none" strike="noStrike" kern="0" cap="none" spc="0" normalizeH="0" baseline="0" noProof="0">
                <a:ln>
                  <a:noFill/>
                </a:ln>
                <a:solidFill>
                  <a:srgbClr val="000000"/>
                </a:solidFill>
                <a:effectLst/>
                <a:uLnTx/>
                <a:uFillTx/>
                <a:latin typeface="+mn-ea"/>
                <a:cs typeface="+mn-cs"/>
              </a:rPr>
              <a:t>「建設業」：</a:t>
            </a:r>
            <a:r>
              <a:rPr kumimoji="0" lang="en-US" altLang="ja-JP" sz="1200" b="0" i="0" u="none" strike="noStrike" kern="0" cap="none" spc="0" normalizeH="0" baseline="0" noProof="0">
                <a:ln>
                  <a:noFill/>
                </a:ln>
                <a:solidFill>
                  <a:srgbClr val="000000"/>
                </a:solidFill>
                <a:effectLst/>
                <a:uLnTx/>
                <a:uFillTx/>
                <a:latin typeface="+mn-ea"/>
                <a:cs typeface="+mn-cs"/>
              </a:rPr>
              <a:t>17.7%</a:t>
            </a:r>
          </a:p>
          <a:p>
            <a:pPr marL="1200150" lvl="2" indent="-285750">
              <a:buFont typeface="Arial" panose="020B0604020202020204" pitchFamily="34" charset="0"/>
              <a:buChar char="•"/>
              <a:defRPr/>
            </a:pPr>
            <a:r>
              <a:rPr lang="ja-JP" altLang="en-US" sz="1200">
                <a:latin typeface="+mn-ea"/>
              </a:rPr>
              <a:t>「ガス・熱供給業」 ：</a:t>
            </a:r>
            <a:r>
              <a:rPr lang="en-US" altLang="ja-JP" sz="1200">
                <a:latin typeface="+mn-ea"/>
              </a:rPr>
              <a:t>0.3%</a:t>
            </a:r>
          </a:p>
          <a:p>
            <a:pPr marL="1200150" lvl="2" indent="-285750">
              <a:buFont typeface="Arial" panose="020B0604020202020204" pitchFamily="34" charset="0"/>
              <a:buChar char="•"/>
              <a:defRPr/>
            </a:pPr>
            <a:r>
              <a:rPr lang="ja-JP" altLang="en-US" sz="1200">
                <a:latin typeface="+mn-ea"/>
              </a:rPr>
              <a:t>「鉱業」：</a:t>
            </a:r>
            <a:r>
              <a:rPr lang="en-US" altLang="ja-JP" sz="1200">
                <a:latin typeface="+mn-ea"/>
              </a:rPr>
              <a:t>0.3%</a:t>
            </a:r>
            <a:endParaRPr kumimoji="0" lang="en-US" altLang="ja-JP" sz="1200" kern="0">
              <a:solidFill>
                <a:srgbClr val="000000"/>
              </a:solidFill>
              <a:latin typeface="+mn-ea"/>
            </a:endParaRPr>
          </a:p>
          <a:p>
            <a:pPr marL="1200150" lvl="2" indent="-285750">
              <a:buFont typeface="Arial" panose="020B0604020202020204" pitchFamily="34" charset="0"/>
              <a:buChar char="•"/>
              <a:defRPr/>
            </a:pPr>
            <a:r>
              <a:rPr lang="ja-JP" altLang="en-US" sz="1200">
                <a:latin typeface="+mn-ea"/>
              </a:rPr>
              <a:t>「電気業」：</a:t>
            </a:r>
            <a:r>
              <a:rPr lang="en-US" altLang="ja-JP" sz="1200">
                <a:latin typeface="+mn-ea"/>
              </a:rPr>
              <a:t>0.2%</a:t>
            </a:r>
          </a:p>
          <a:p>
            <a:pPr marL="1200150" lvl="2" indent="-285750">
              <a:spcAft>
                <a:spcPts val="600"/>
              </a:spcAft>
              <a:buFont typeface="Arial" panose="020B0604020202020204" pitchFamily="34" charset="0"/>
              <a:buChar char="•"/>
              <a:defRPr/>
            </a:pPr>
            <a:endParaRPr kumimoji="0" lang="en-US" altLang="ja-JP" sz="1200" kern="0">
              <a:solidFill>
                <a:srgbClr val="000000"/>
              </a:solidFill>
              <a:latin typeface="+mn-ea"/>
            </a:endParaRPr>
          </a:p>
          <a:p>
            <a:pPr marL="1200150" lvl="2" indent="-285750">
              <a:spcAft>
                <a:spcPts val="600"/>
              </a:spcAft>
              <a:buFont typeface="Arial" panose="020B0604020202020204" pitchFamily="34" charset="0"/>
              <a:buChar char="•"/>
              <a:defRPr/>
            </a:pPr>
            <a:endParaRPr kumimoji="0" lang="ja-JP" altLang="en-US" sz="1200" b="0" i="0" u="none" strike="noStrike" kern="0" cap="none" spc="0" normalizeH="0" baseline="0" noProof="0">
              <a:ln>
                <a:noFill/>
              </a:ln>
              <a:solidFill>
                <a:srgbClr val="000000"/>
              </a:solidFill>
              <a:effectLst/>
              <a:uLnTx/>
              <a:uFillTx/>
              <a:latin typeface="+mn-ea"/>
              <a:cs typeface="+mn-cs"/>
            </a:endParaRPr>
          </a:p>
        </p:txBody>
      </p:sp>
      <p:pic>
        <p:nvPicPr>
          <p:cNvPr id="6" name="図 5" descr="グラフ&#10;&#10;AI 生成コンテンツは誤りを含む可能性があります。">
            <a:extLst>
              <a:ext uri="{FF2B5EF4-FFF2-40B4-BE49-F238E27FC236}">
                <a16:creationId xmlns:a16="http://schemas.microsoft.com/office/drawing/2014/main" id="{86CF44FA-5D5B-B23B-35E6-ECABCD2165F3}"/>
              </a:ext>
            </a:extLst>
          </p:cNvPr>
          <p:cNvPicPr>
            <a:picLocks noChangeAspect="1"/>
          </p:cNvPicPr>
          <p:nvPr/>
        </p:nvPicPr>
        <p:blipFill>
          <a:blip r:embed="rId3"/>
          <a:stretch>
            <a:fillRect/>
          </a:stretch>
        </p:blipFill>
        <p:spPr>
          <a:xfrm>
            <a:off x="558800" y="3036075"/>
            <a:ext cx="5356800" cy="2832767"/>
          </a:xfrm>
          <a:prstGeom prst="rect">
            <a:avLst/>
          </a:prstGeom>
          <a:ln>
            <a:solidFill>
              <a:schemeClr val="bg1">
                <a:lumMod val="85000"/>
              </a:schemeClr>
            </a:solidFill>
          </a:ln>
        </p:spPr>
      </p:pic>
      <p:sp>
        <p:nvSpPr>
          <p:cNvPr id="7" name="正方形/長方形 24">
            <a:extLst>
              <a:ext uri="{FF2B5EF4-FFF2-40B4-BE49-F238E27FC236}">
                <a16:creationId xmlns:a16="http://schemas.microsoft.com/office/drawing/2014/main" id="{62404991-95C5-5FE8-E531-38C19EEBBA06}"/>
              </a:ext>
            </a:extLst>
          </p:cNvPr>
          <p:cNvSpPr/>
          <p:nvPr/>
        </p:nvSpPr>
        <p:spPr>
          <a:xfrm>
            <a:off x="6128426" y="1558842"/>
            <a:ext cx="4006172" cy="269012"/>
          </a:xfrm>
          <a:prstGeom prst="rect">
            <a:avLst/>
          </a:prstGeom>
          <a:solidFill>
            <a:srgbClr val="687A70"/>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a:ln>
                  <a:noFill/>
                </a:ln>
                <a:solidFill>
                  <a:srgbClr val="FFFFFF"/>
                </a:solidFill>
                <a:effectLst/>
                <a:uLnTx/>
                <a:uFillTx/>
                <a:latin typeface="+mn-ea"/>
                <a:cs typeface="+mn-cs"/>
              </a:rPr>
              <a:t>分析の視点</a:t>
            </a:r>
            <a:endParaRPr kumimoji="0" lang="en-US" altLang="ja-JP" sz="1600" b="1" i="0" u="none" strike="noStrike" kern="0" cap="none" spc="0" normalizeH="0" baseline="0" noProof="0">
              <a:ln>
                <a:noFill/>
              </a:ln>
              <a:solidFill>
                <a:srgbClr val="FFFFFF"/>
              </a:solidFill>
              <a:effectLst/>
              <a:uLnTx/>
              <a:uFillTx/>
              <a:latin typeface="+mn-ea"/>
              <a:cs typeface="+mn-cs"/>
            </a:endParaRPr>
          </a:p>
        </p:txBody>
      </p:sp>
      <p:sp>
        <p:nvSpPr>
          <p:cNvPr id="8" name="正方形/長方形 24">
            <a:extLst>
              <a:ext uri="{FF2B5EF4-FFF2-40B4-BE49-F238E27FC236}">
                <a16:creationId xmlns:a16="http://schemas.microsoft.com/office/drawing/2014/main" id="{3BC1750B-2F75-9FCD-1530-30AC3DC6E43F}"/>
              </a:ext>
            </a:extLst>
          </p:cNvPr>
          <p:cNvSpPr/>
          <p:nvPr/>
        </p:nvSpPr>
        <p:spPr>
          <a:xfrm>
            <a:off x="559983" y="1564185"/>
            <a:ext cx="5355617" cy="269012"/>
          </a:xfrm>
          <a:prstGeom prst="rect">
            <a:avLst/>
          </a:prstGeom>
          <a:solidFill>
            <a:srgbClr val="687A70"/>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a:ln>
                  <a:noFill/>
                </a:ln>
                <a:solidFill>
                  <a:srgbClr val="FFFFFF"/>
                </a:solidFill>
                <a:effectLst/>
                <a:uLnTx/>
                <a:uFillTx/>
                <a:latin typeface="+mn-ea"/>
                <a:cs typeface="+mn-cs"/>
              </a:rPr>
              <a:t>データ</a:t>
            </a:r>
            <a:endParaRPr kumimoji="0" lang="en-US" altLang="ja-JP" sz="1600" b="1" i="0" u="none" strike="noStrike" kern="0" cap="none" spc="0" normalizeH="0" baseline="0" noProof="0">
              <a:ln>
                <a:noFill/>
              </a:ln>
              <a:solidFill>
                <a:srgbClr val="FFFFFF"/>
              </a:solidFill>
              <a:effectLst/>
              <a:uLnTx/>
              <a:uFillTx/>
              <a:latin typeface="+mn-ea"/>
              <a:cs typeface="+mn-cs"/>
            </a:endParaRPr>
          </a:p>
        </p:txBody>
      </p:sp>
      <p:sp>
        <p:nvSpPr>
          <p:cNvPr id="9" name="テキスト ボックス 8">
            <a:extLst>
              <a:ext uri="{FF2B5EF4-FFF2-40B4-BE49-F238E27FC236}">
                <a16:creationId xmlns:a16="http://schemas.microsoft.com/office/drawing/2014/main" id="{638C73D7-9098-2B3E-6EB2-5F2DB71A6095}"/>
              </a:ext>
            </a:extLst>
          </p:cNvPr>
          <p:cNvSpPr txBox="1"/>
          <p:nvPr/>
        </p:nvSpPr>
        <p:spPr>
          <a:xfrm>
            <a:off x="927946" y="3212784"/>
            <a:ext cx="802217" cy="415498"/>
          </a:xfrm>
          <a:prstGeom prst="rect">
            <a:avLst/>
          </a:prstGeom>
          <a:noFill/>
        </p:spPr>
        <p:txBody>
          <a:bodyPr wrap="square" rtlCol="0">
            <a:spAutoFit/>
          </a:bodyPr>
          <a:lstStyle/>
          <a:p>
            <a:pPr algn="ctr"/>
            <a:r>
              <a:rPr lang="ja-JP" altLang="en-US" sz="1050">
                <a:latin typeface="+mn-ea"/>
              </a:rPr>
              <a:t>建設業</a:t>
            </a:r>
            <a:endParaRPr lang="en-US" altLang="ja-JP" sz="1050">
              <a:latin typeface="+mn-ea"/>
            </a:endParaRPr>
          </a:p>
          <a:p>
            <a:pPr algn="ctr"/>
            <a:r>
              <a:rPr kumimoji="1" lang="en-US" altLang="ja-JP" sz="1050">
                <a:latin typeface="+mn-ea"/>
              </a:rPr>
              <a:t>17.7%</a:t>
            </a:r>
            <a:endParaRPr kumimoji="1" lang="ja-JP" altLang="en-US" sz="1050">
              <a:latin typeface="+mn-ea"/>
            </a:endParaRPr>
          </a:p>
        </p:txBody>
      </p:sp>
      <p:sp>
        <p:nvSpPr>
          <p:cNvPr id="10" name="テキスト ボックス 9">
            <a:extLst>
              <a:ext uri="{FF2B5EF4-FFF2-40B4-BE49-F238E27FC236}">
                <a16:creationId xmlns:a16="http://schemas.microsoft.com/office/drawing/2014/main" id="{0C13A132-E535-E1A8-33F1-9142E02CF6D6}"/>
              </a:ext>
            </a:extLst>
          </p:cNvPr>
          <p:cNvSpPr txBox="1"/>
          <p:nvPr/>
        </p:nvSpPr>
        <p:spPr>
          <a:xfrm>
            <a:off x="2582866" y="4163917"/>
            <a:ext cx="1032934" cy="577081"/>
          </a:xfrm>
          <a:prstGeom prst="rect">
            <a:avLst/>
          </a:prstGeom>
          <a:noFill/>
        </p:spPr>
        <p:txBody>
          <a:bodyPr wrap="square" rtlCol="0">
            <a:spAutoFit/>
          </a:bodyPr>
          <a:lstStyle/>
          <a:p>
            <a:pPr algn="ctr"/>
            <a:r>
              <a:rPr lang="ja-JP" altLang="en-US" sz="1050">
                <a:latin typeface="+mn-ea"/>
              </a:rPr>
              <a:t>ガス・</a:t>
            </a:r>
            <a:br>
              <a:rPr lang="en-US" altLang="ja-JP" sz="1050">
                <a:latin typeface="+mn-ea"/>
              </a:rPr>
            </a:br>
            <a:r>
              <a:rPr lang="ja-JP" altLang="en-US" sz="1050">
                <a:latin typeface="+mn-ea"/>
              </a:rPr>
              <a:t>熱供給業</a:t>
            </a:r>
            <a:endParaRPr lang="en-US" altLang="ja-JP" sz="1050">
              <a:latin typeface="+mn-ea"/>
            </a:endParaRPr>
          </a:p>
          <a:p>
            <a:pPr algn="ctr"/>
            <a:r>
              <a:rPr lang="en-US" altLang="ja-JP" sz="1050">
                <a:latin typeface="+mn-ea"/>
              </a:rPr>
              <a:t>0.3</a:t>
            </a:r>
            <a:r>
              <a:rPr kumimoji="1" lang="en-US" altLang="ja-JP" sz="1050">
                <a:latin typeface="+mn-ea"/>
              </a:rPr>
              <a:t>%</a:t>
            </a:r>
            <a:endParaRPr kumimoji="1" lang="ja-JP" altLang="en-US" sz="1050">
              <a:latin typeface="+mn-ea"/>
            </a:endParaRPr>
          </a:p>
        </p:txBody>
      </p:sp>
      <p:sp>
        <p:nvSpPr>
          <p:cNvPr id="11" name="テキスト ボックス 10">
            <a:extLst>
              <a:ext uri="{FF2B5EF4-FFF2-40B4-BE49-F238E27FC236}">
                <a16:creationId xmlns:a16="http://schemas.microsoft.com/office/drawing/2014/main" id="{B1E2B9F0-CF37-94B8-3DA3-14B43A5A2332}"/>
              </a:ext>
            </a:extLst>
          </p:cNvPr>
          <p:cNvSpPr txBox="1"/>
          <p:nvPr/>
        </p:nvSpPr>
        <p:spPr>
          <a:xfrm>
            <a:off x="3161201" y="4325500"/>
            <a:ext cx="802217" cy="415498"/>
          </a:xfrm>
          <a:prstGeom prst="rect">
            <a:avLst/>
          </a:prstGeom>
          <a:noFill/>
        </p:spPr>
        <p:txBody>
          <a:bodyPr wrap="square" rtlCol="0">
            <a:spAutoFit/>
          </a:bodyPr>
          <a:lstStyle/>
          <a:p>
            <a:pPr algn="ctr"/>
            <a:r>
              <a:rPr lang="ja-JP" altLang="en-US" sz="1050">
                <a:latin typeface="+mn-ea"/>
              </a:rPr>
              <a:t>鉱業</a:t>
            </a:r>
            <a:endParaRPr lang="en-US" altLang="ja-JP" sz="1050">
              <a:latin typeface="+mn-ea"/>
            </a:endParaRPr>
          </a:p>
          <a:p>
            <a:pPr algn="ctr"/>
            <a:r>
              <a:rPr kumimoji="1" lang="en-US" altLang="ja-JP" sz="1050">
                <a:latin typeface="+mn-ea"/>
              </a:rPr>
              <a:t>0.3%</a:t>
            </a:r>
            <a:endParaRPr kumimoji="1" lang="ja-JP" altLang="en-US" sz="1050">
              <a:latin typeface="+mn-ea"/>
            </a:endParaRPr>
          </a:p>
        </p:txBody>
      </p:sp>
      <p:sp>
        <p:nvSpPr>
          <p:cNvPr id="12" name="正方形/長方形 11">
            <a:extLst>
              <a:ext uri="{FF2B5EF4-FFF2-40B4-BE49-F238E27FC236}">
                <a16:creationId xmlns:a16="http://schemas.microsoft.com/office/drawing/2014/main" id="{DB3999E6-7A79-6ABE-7A88-7F93504CD9E8}"/>
              </a:ext>
            </a:extLst>
          </p:cNvPr>
          <p:cNvSpPr/>
          <p:nvPr/>
        </p:nvSpPr>
        <p:spPr>
          <a:xfrm flipV="1">
            <a:off x="979493" y="3420533"/>
            <a:ext cx="112708" cy="1582437"/>
          </a:xfrm>
          <a:prstGeom prst="rect">
            <a:avLst/>
          </a:prstGeom>
          <a:noFill/>
          <a:ln w="19050">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buClr>
                <a:schemeClr val="accent1"/>
              </a:buClr>
            </a:pPr>
            <a:endParaRPr kumimoji="1" lang="ja-JP" altLang="en-US" sz="1200">
              <a:solidFill>
                <a:schemeClr val="tx2"/>
              </a:solidFill>
              <a:latin typeface="+mn-ea"/>
            </a:endParaRPr>
          </a:p>
        </p:txBody>
      </p:sp>
      <p:sp>
        <p:nvSpPr>
          <p:cNvPr id="13" name="正方形/長方形 12">
            <a:extLst>
              <a:ext uri="{FF2B5EF4-FFF2-40B4-BE49-F238E27FC236}">
                <a16:creationId xmlns:a16="http://schemas.microsoft.com/office/drawing/2014/main" id="{E7367D45-6697-A73D-91CA-87CD93072935}"/>
              </a:ext>
            </a:extLst>
          </p:cNvPr>
          <p:cNvSpPr/>
          <p:nvPr/>
        </p:nvSpPr>
        <p:spPr>
          <a:xfrm flipV="1">
            <a:off x="3290893" y="4910136"/>
            <a:ext cx="112708" cy="92832"/>
          </a:xfrm>
          <a:prstGeom prst="rect">
            <a:avLst/>
          </a:prstGeom>
          <a:noFill/>
          <a:ln w="19050">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buClr>
                <a:schemeClr val="accent1"/>
              </a:buClr>
            </a:pPr>
            <a:endParaRPr kumimoji="1" lang="ja-JP" altLang="en-US" sz="1200">
              <a:solidFill>
                <a:schemeClr val="tx2"/>
              </a:solidFill>
              <a:latin typeface="+mn-ea"/>
            </a:endParaRPr>
          </a:p>
        </p:txBody>
      </p:sp>
      <p:sp>
        <p:nvSpPr>
          <p:cNvPr id="14" name="正方形/長方形 13">
            <a:extLst>
              <a:ext uri="{FF2B5EF4-FFF2-40B4-BE49-F238E27FC236}">
                <a16:creationId xmlns:a16="http://schemas.microsoft.com/office/drawing/2014/main" id="{ABFF49D1-392A-C0D3-662C-FD9608BDED0B}"/>
              </a:ext>
            </a:extLst>
          </p:cNvPr>
          <p:cNvSpPr/>
          <p:nvPr/>
        </p:nvSpPr>
        <p:spPr>
          <a:xfrm flipV="1">
            <a:off x="3161201" y="4910137"/>
            <a:ext cx="112708" cy="92831"/>
          </a:xfrm>
          <a:prstGeom prst="rect">
            <a:avLst/>
          </a:prstGeom>
          <a:noFill/>
          <a:ln w="19050">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buClr>
                <a:schemeClr val="accent1"/>
              </a:buClr>
            </a:pPr>
            <a:endParaRPr kumimoji="1" lang="ja-JP" altLang="en-US" sz="1200">
              <a:solidFill>
                <a:schemeClr val="tx2"/>
              </a:solidFill>
              <a:latin typeface="+mn-ea"/>
            </a:endParaRPr>
          </a:p>
        </p:txBody>
      </p:sp>
      <p:sp>
        <p:nvSpPr>
          <p:cNvPr id="15" name="矢印: 五方向 14">
            <a:extLst>
              <a:ext uri="{FF2B5EF4-FFF2-40B4-BE49-F238E27FC236}">
                <a16:creationId xmlns:a16="http://schemas.microsoft.com/office/drawing/2014/main" id="{D6ACD031-5CEE-F3EE-5C24-E6D28782BD0B}"/>
              </a:ext>
            </a:extLst>
          </p:cNvPr>
          <p:cNvSpPr/>
          <p:nvPr/>
        </p:nvSpPr>
        <p:spPr>
          <a:xfrm>
            <a:off x="6260632" y="244751"/>
            <a:ext cx="2404535" cy="534232"/>
          </a:xfrm>
          <a:prstGeom prst="homePlate">
            <a:avLst>
              <a:gd name="adj" fmla="val 27410"/>
            </a:avLst>
          </a:prstGeom>
          <a:solidFill>
            <a:srgbClr val="687A7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ct val="0"/>
              </a:spcBef>
              <a:spcAft>
                <a:spcPct val="0"/>
              </a:spcAft>
              <a:buClrTx/>
              <a:buSzTx/>
              <a:buFontTx/>
              <a:buNone/>
              <a:tabLst/>
              <a:defRPr/>
            </a:pPr>
            <a:r>
              <a:rPr lang="ja-JP" altLang="en-US" sz="1050" b="1">
                <a:solidFill>
                  <a:prstClr val="white"/>
                </a:solidFill>
                <a:latin typeface="+mn-ea"/>
              </a:rPr>
              <a:t>稼ぐ力が高い産業</a:t>
            </a:r>
            <a:r>
              <a:rPr lang="en-US" altLang="ja-JP" sz="1050" b="1">
                <a:solidFill>
                  <a:prstClr val="white"/>
                </a:solidFill>
                <a:latin typeface="+mn-ea"/>
              </a:rPr>
              <a:t>/</a:t>
            </a:r>
            <a:r>
              <a:rPr lang="ja-JP" altLang="en-US" sz="1050" b="1">
                <a:solidFill>
                  <a:prstClr val="white"/>
                </a:solidFill>
                <a:latin typeface="+mn-ea"/>
              </a:rPr>
              <a:t>地域が得意な産業</a:t>
            </a:r>
            <a:endParaRPr kumimoji="1" lang="en-US" altLang="ja-JP" sz="900" b="1" i="0" u="none" strike="noStrike" kern="1200" cap="none" spc="0" normalizeH="0" baseline="0" noProof="0">
              <a:ln>
                <a:noFill/>
              </a:ln>
              <a:solidFill>
                <a:prstClr val="white"/>
              </a:solidFill>
              <a:effectLst/>
              <a:uLnTx/>
              <a:uFillTx/>
              <a:latin typeface="+mn-ea"/>
              <a:cs typeface="+mn-cs"/>
            </a:endParaRPr>
          </a:p>
        </p:txBody>
      </p:sp>
      <p:sp>
        <p:nvSpPr>
          <p:cNvPr id="16" name="矢印: 五方向 15">
            <a:extLst>
              <a:ext uri="{FF2B5EF4-FFF2-40B4-BE49-F238E27FC236}">
                <a16:creationId xmlns:a16="http://schemas.microsoft.com/office/drawing/2014/main" id="{111EC3BD-924B-DAD5-3DF3-7916838CFDBD}"/>
              </a:ext>
            </a:extLst>
          </p:cNvPr>
          <p:cNvSpPr/>
          <p:nvPr/>
        </p:nvSpPr>
        <p:spPr>
          <a:xfrm>
            <a:off x="8673220" y="244751"/>
            <a:ext cx="1561520" cy="534232"/>
          </a:xfrm>
          <a:prstGeom prst="homePlate">
            <a:avLst>
              <a:gd name="adj" fmla="val 27410"/>
            </a:avLst>
          </a:prstGeom>
          <a:solidFill>
            <a:schemeClr val="bg1">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a:ln>
                  <a:noFill/>
                </a:ln>
                <a:solidFill>
                  <a:srgbClr val="758085"/>
                </a:solidFill>
                <a:effectLst/>
                <a:uLnTx/>
                <a:uFillTx/>
                <a:latin typeface="+mn-ea"/>
                <a:cs typeface="+mn-cs"/>
              </a:rPr>
              <a:t>「今後の注力ポイント」</a:t>
            </a:r>
            <a:endParaRPr kumimoji="1" lang="en-US" altLang="ja-JP" sz="1200" b="0" i="0" u="none" strike="noStrike" kern="1200" cap="none" spc="0" normalizeH="0" baseline="0" noProof="0">
              <a:ln>
                <a:noFill/>
              </a:ln>
              <a:solidFill>
                <a:srgbClr val="758085"/>
              </a:solidFill>
              <a:effectLst/>
              <a:uLnTx/>
              <a:uFillTx/>
              <a:latin typeface="+mn-ea"/>
              <a:cs typeface="+mn-cs"/>
            </a:endParaRPr>
          </a:p>
          <a:p>
            <a:pPr marL="0" marR="0" lvl="0" indent="0" algn="ctr" defTabSz="914400" rtl="0" eaLnBrk="1" fontAlgn="auto"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a:ln>
                  <a:noFill/>
                </a:ln>
                <a:solidFill>
                  <a:srgbClr val="758085"/>
                </a:solidFill>
                <a:effectLst/>
                <a:uLnTx/>
                <a:uFillTx/>
                <a:latin typeface="+mn-ea"/>
                <a:cs typeface="+mn-cs"/>
              </a:rPr>
              <a:t>を把握する</a:t>
            </a:r>
            <a:endParaRPr kumimoji="1" lang="en-US" altLang="ja-JP" sz="900" b="0" i="0" u="none" strike="noStrike" kern="1200" cap="none" spc="0" normalizeH="0" baseline="0" noProof="0">
              <a:ln>
                <a:noFill/>
              </a:ln>
              <a:solidFill>
                <a:srgbClr val="758085"/>
              </a:solidFill>
              <a:effectLst/>
              <a:uLnTx/>
              <a:uFillTx/>
              <a:latin typeface="+mn-ea"/>
              <a:cs typeface="+mn-cs"/>
            </a:endParaRPr>
          </a:p>
        </p:txBody>
      </p:sp>
      <p:sp>
        <p:nvSpPr>
          <p:cNvPr id="17" name="正方形/長方形 16">
            <a:extLst>
              <a:ext uri="{FF2B5EF4-FFF2-40B4-BE49-F238E27FC236}">
                <a16:creationId xmlns:a16="http://schemas.microsoft.com/office/drawing/2014/main" id="{F8F5D61C-8886-D230-E6AD-201A26A51194}"/>
              </a:ext>
            </a:extLst>
          </p:cNvPr>
          <p:cNvSpPr/>
          <p:nvPr/>
        </p:nvSpPr>
        <p:spPr>
          <a:xfrm>
            <a:off x="6345549" y="460819"/>
            <a:ext cx="965206" cy="275375"/>
          </a:xfrm>
          <a:prstGeom prst="rect">
            <a:avLst/>
          </a:prstGeom>
          <a:solidFill>
            <a:srgbClr val="E3F2C7"/>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900" b="1" i="0" u="none" strike="noStrike" kern="1200" cap="none" spc="0" normalizeH="0" baseline="0" noProof="0">
                <a:ln>
                  <a:noFill/>
                </a:ln>
                <a:solidFill>
                  <a:prstClr val="black"/>
                </a:solidFill>
                <a:effectLst/>
                <a:uLnTx/>
                <a:uFillTx/>
                <a:latin typeface="+mn-ea"/>
                <a:cs typeface="+mn-cs"/>
              </a:rPr>
              <a:t>稼ぐ力が高い産業を</a:t>
            </a:r>
            <a:endParaRPr kumimoji="1" lang="en-US" altLang="ja-JP" sz="900" b="1" i="0" u="none" strike="noStrike" kern="1200" cap="none" spc="0" normalizeH="0" baseline="0" noProof="0">
              <a:ln>
                <a:noFill/>
              </a:ln>
              <a:solidFill>
                <a:prstClr val="black"/>
              </a:solidFill>
              <a:effectLst/>
              <a:uLnTx/>
              <a:uFillTx/>
              <a:latin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900" b="1" i="0" u="none" strike="noStrike" kern="1200" cap="none" spc="0" normalizeH="0" baseline="0" noProof="0">
                <a:ln>
                  <a:noFill/>
                </a:ln>
                <a:solidFill>
                  <a:prstClr val="black"/>
                </a:solidFill>
                <a:effectLst/>
                <a:uLnTx/>
                <a:uFillTx/>
                <a:latin typeface="+mn-ea"/>
                <a:cs typeface="+mn-cs"/>
              </a:rPr>
              <a:t>把握する</a:t>
            </a:r>
          </a:p>
        </p:txBody>
      </p:sp>
      <p:sp>
        <p:nvSpPr>
          <p:cNvPr id="18" name="正方形/長方形 17">
            <a:extLst>
              <a:ext uri="{FF2B5EF4-FFF2-40B4-BE49-F238E27FC236}">
                <a16:creationId xmlns:a16="http://schemas.microsoft.com/office/drawing/2014/main" id="{96D8D841-D306-AF8E-6735-AE76A514A899}"/>
              </a:ext>
            </a:extLst>
          </p:cNvPr>
          <p:cNvSpPr/>
          <p:nvPr/>
        </p:nvSpPr>
        <p:spPr>
          <a:xfrm>
            <a:off x="7367145" y="461375"/>
            <a:ext cx="965206" cy="277766"/>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900" b="0" i="0" u="none" strike="noStrike" kern="1200" cap="none" spc="0" normalizeH="0" baseline="0" noProof="0">
                <a:ln>
                  <a:noFill/>
                </a:ln>
                <a:solidFill>
                  <a:srgbClr val="758085"/>
                </a:solidFill>
                <a:effectLst/>
                <a:uLnTx/>
                <a:uFillTx/>
                <a:latin typeface="+mn-ea"/>
                <a:cs typeface="+mn-cs"/>
              </a:rPr>
              <a:t>地域が得意な産業を</a:t>
            </a:r>
            <a:endParaRPr kumimoji="1" lang="en-US" altLang="ja-JP" sz="900" b="0" i="0" u="none" strike="noStrike" kern="1200" cap="none" spc="0" normalizeH="0" baseline="0" noProof="0">
              <a:ln>
                <a:noFill/>
              </a:ln>
              <a:solidFill>
                <a:srgbClr val="758085"/>
              </a:solidFill>
              <a:effectLst/>
              <a:uLnTx/>
              <a:uFillTx/>
              <a:latin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900" b="0" i="0" u="none" strike="noStrike" kern="1200" cap="none" spc="0" normalizeH="0" baseline="0" noProof="0">
                <a:ln>
                  <a:noFill/>
                </a:ln>
                <a:solidFill>
                  <a:srgbClr val="758085"/>
                </a:solidFill>
                <a:effectLst/>
                <a:uLnTx/>
                <a:uFillTx/>
                <a:latin typeface="+mn-ea"/>
                <a:cs typeface="+mn-cs"/>
              </a:rPr>
              <a:t>把握する</a:t>
            </a:r>
            <a:endParaRPr kumimoji="1" lang="ja-JP" altLang="en-US" sz="800" b="0" i="0" u="none" strike="noStrike" kern="1200" cap="none" spc="0" normalizeH="0" baseline="0" noProof="0">
              <a:ln>
                <a:noFill/>
              </a:ln>
              <a:solidFill>
                <a:srgbClr val="758085"/>
              </a:solidFill>
              <a:effectLst/>
              <a:uLnTx/>
              <a:uFillTx/>
              <a:latin typeface="+mn-ea"/>
              <a:cs typeface="+mn-cs"/>
            </a:endParaRPr>
          </a:p>
        </p:txBody>
      </p:sp>
      <p:sp>
        <p:nvSpPr>
          <p:cNvPr id="19" name="矢印: 五方向 18">
            <a:extLst>
              <a:ext uri="{FF2B5EF4-FFF2-40B4-BE49-F238E27FC236}">
                <a16:creationId xmlns:a16="http://schemas.microsoft.com/office/drawing/2014/main" id="{81E6A86A-83A2-49BE-173D-D7EB96885E7B}"/>
              </a:ext>
            </a:extLst>
          </p:cNvPr>
          <p:cNvSpPr/>
          <p:nvPr/>
        </p:nvSpPr>
        <p:spPr>
          <a:xfrm>
            <a:off x="6260632" y="53149"/>
            <a:ext cx="3974108" cy="154748"/>
          </a:xfrm>
          <a:prstGeom prst="homePlate">
            <a:avLst>
              <a:gd name="adj" fmla="val 0"/>
            </a:avLst>
          </a:prstGeom>
          <a:solidFill>
            <a:srgbClr val="687A7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lvl="0" algn="ctr">
              <a:spcBef>
                <a:spcPct val="0"/>
              </a:spcBef>
              <a:spcAft>
                <a:spcPct val="0"/>
              </a:spcAft>
              <a:defRPr/>
            </a:pPr>
            <a:r>
              <a:rPr kumimoji="0" lang="ja-JP" altLang="en-US" sz="1050" b="1" kern="0">
                <a:solidFill>
                  <a:prstClr val="white"/>
                </a:solidFill>
                <a:latin typeface="+mn-ea"/>
              </a:rPr>
              <a:t>着目すべき産業②　</a:t>
            </a:r>
            <a:r>
              <a:rPr kumimoji="1" lang="ja-JP" altLang="en-US" sz="1050" b="1" i="0" u="none" strike="noStrike" kern="1200" cap="none" spc="0" normalizeH="0" baseline="0" noProof="0">
                <a:ln>
                  <a:noFill/>
                </a:ln>
                <a:solidFill>
                  <a:prstClr val="white"/>
                </a:solidFill>
                <a:effectLst/>
                <a:uLnTx/>
                <a:uFillTx/>
                <a:latin typeface="+mn-ea"/>
                <a:cs typeface="+mn-cs"/>
              </a:rPr>
              <a:t>稼ぐ力が高い産業</a:t>
            </a:r>
            <a:r>
              <a:rPr kumimoji="1" lang="en-US" altLang="ja-JP" sz="1050" b="1" i="0" u="none" strike="noStrike" kern="1200" cap="none" spc="0" normalizeH="0" baseline="0" noProof="0">
                <a:ln>
                  <a:noFill/>
                </a:ln>
                <a:solidFill>
                  <a:prstClr val="white"/>
                </a:solidFill>
                <a:effectLst/>
                <a:uLnTx/>
                <a:uFillTx/>
                <a:latin typeface="+mn-ea"/>
                <a:cs typeface="+mn-cs"/>
              </a:rPr>
              <a:t>/</a:t>
            </a:r>
            <a:r>
              <a:rPr kumimoji="1" lang="ja-JP" altLang="en-US" sz="1050" b="1" i="0" u="none" strike="noStrike" kern="1200" cap="none" spc="0" normalizeH="0" baseline="0" noProof="0">
                <a:ln>
                  <a:noFill/>
                </a:ln>
                <a:solidFill>
                  <a:prstClr val="white"/>
                </a:solidFill>
                <a:effectLst/>
                <a:uLnTx/>
                <a:uFillTx/>
                <a:latin typeface="+mn-ea"/>
                <a:cs typeface="+mn-cs"/>
              </a:rPr>
              <a:t>地域が得意な産業</a:t>
            </a:r>
            <a:endParaRPr kumimoji="1" lang="en-US" altLang="ja-JP" sz="900" b="1" i="0" u="none" strike="noStrike" kern="1200" cap="none" spc="0" normalizeH="0" baseline="0" noProof="0">
              <a:ln>
                <a:noFill/>
              </a:ln>
              <a:solidFill>
                <a:prstClr val="white"/>
              </a:solidFill>
              <a:effectLst/>
              <a:uLnTx/>
              <a:uFillTx/>
              <a:latin typeface="+mn-ea"/>
              <a:cs typeface="+mn-cs"/>
            </a:endParaRPr>
          </a:p>
        </p:txBody>
      </p:sp>
      <p:sp>
        <p:nvSpPr>
          <p:cNvPr id="21" name="Text Placeholder 7">
            <a:extLst>
              <a:ext uri="{FF2B5EF4-FFF2-40B4-BE49-F238E27FC236}">
                <a16:creationId xmlns:a16="http://schemas.microsoft.com/office/drawing/2014/main" id="{5F7B3754-FE5B-E168-43CF-0D9118A134F8}"/>
              </a:ext>
            </a:extLst>
          </p:cNvPr>
          <p:cNvSpPr txBox="1">
            <a:spLocks/>
          </p:cNvSpPr>
          <p:nvPr/>
        </p:nvSpPr>
        <p:spPr>
          <a:xfrm>
            <a:off x="215925" y="985250"/>
            <a:ext cx="10261551" cy="310854"/>
          </a:xfrm>
          <a:prstGeom prst="rect">
            <a:avLst/>
          </a:prstGeom>
          <a:noFill/>
          <a:ln>
            <a:noFill/>
          </a:ln>
        </p:spPr>
        <p:txBody>
          <a:bodyPr vert="horz" wrap="square" lIns="38862" tIns="38862" rIns="38862" bIns="38862" rtlCol="0" anchor="t" anchorCtr="0">
            <a:spAutoFit/>
          </a:bodyPr>
          <a:lstStyle>
            <a:defPPr>
              <a:defRPr lang="ja-JP"/>
            </a:defPPr>
            <a:lvl1pPr marL="194310" lvl="0" indent="-194310" defTabSz="987095">
              <a:spcBef>
                <a:spcPts val="0"/>
              </a:spcBef>
              <a:spcAft>
                <a:spcPts val="0"/>
              </a:spcAft>
              <a:buClr>
                <a:srgbClr val="002060"/>
              </a:buClr>
              <a:buFont typeface="Wingdings" panose="05000000000000000000" pitchFamily="2" charset="2"/>
              <a:buChar char="l"/>
              <a:defRPr kumimoji="0" sz="1600" kern="0">
                <a:solidFill>
                  <a:srgbClr val="000000"/>
                </a:solidFill>
                <a:latin typeface="Meiryo UI"/>
                <a:ea typeface="Meiryo UI"/>
                <a:cs typeface="Meiryo UI" panose="020B0604030504040204" pitchFamily="50" charset="-128"/>
              </a:defRPr>
            </a:lvl1pPr>
            <a:lvl2pPr marL="742950" indent="-285750">
              <a:spcBef>
                <a:spcPts val="600"/>
              </a:spcBef>
              <a:spcAft>
                <a:spcPts val="600"/>
              </a:spcAft>
              <a:buFont typeface="Arial" pitchFamily="34" charset="0"/>
              <a:buChar char="–"/>
              <a:defRPr sz="1400">
                <a:latin typeface="Meiryo UI" panose="020B0604030504040204" pitchFamily="50" charset="-128"/>
                <a:ea typeface="Meiryo UI" panose="020B0604030504040204" pitchFamily="50" charset="-128"/>
                <a:cs typeface="Meiryo UI" panose="020B0604030504040204" pitchFamily="50" charset="-128"/>
              </a:defRPr>
            </a:lvl2pPr>
            <a:lvl3pPr marL="1143000" indent="-228600">
              <a:spcBef>
                <a:spcPts val="600"/>
              </a:spcBef>
              <a:spcAft>
                <a:spcPts val="600"/>
              </a:spcAft>
              <a:buFont typeface="Arial" pitchFamily="34" charset="0"/>
              <a:buChar char="•"/>
              <a:defRPr sz="1050">
                <a:latin typeface="Meiryo UI" panose="020B0604030504040204" pitchFamily="50" charset="-128"/>
                <a:ea typeface="Meiryo UI" panose="020B0604030504040204" pitchFamily="50" charset="-128"/>
                <a:cs typeface="Meiryo UI" panose="020B0604030504040204" pitchFamily="50" charset="-128"/>
              </a:defRPr>
            </a:lvl3pPr>
            <a:lvl4pPr marL="1600200" indent="-228600">
              <a:spcBef>
                <a:spcPct val="20000"/>
              </a:spcBef>
              <a:buFont typeface="Arial" pitchFamily="34" charset="0"/>
              <a:buChar char="–"/>
              <a:defRPr sz="2000">
                <a:latin typeface="Meiryo UI" panose="020B0604030504040204" pitchFamily="50" charset="-128"/>
                <a:ea typeface="Meiryo UI" panose="020B0604030504040204" pitchFamily="50" charset="-128"/>
                <a:cs typeface="Meiryo UI" panose="020B0604030504040204" pitchFamily="50" charset="-128"/>
              </a:defRPr>
            </a:lvl4pPr>
            <a:lvl5pPr marL="2057400" indent="-228600">
              <a:spcBef>
                <a:spcPct val="20000"/>
              </a:spcBef>
              <a:buFont typeface="Arial" pitchFamily="34" charset="0"/>
              <a:buChar char="»"/>
              <a:defRPr sz="2000">
                <a:latin typeface="Meiryo UI" panose="020B0604030504040204" pitchFamily="50" charset="-128"/>
                <a:ea typeface="Meiryo UI" panose="020B0604030504040204" pitchFamily="50" charset="-128"/>
                <a:cs typeface="Meiryo UI" panose="020B0604030504040204" pitchFamily="50" charset="-128"/>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ja-JP" altLang="en-US" sz="1510" kern="1200" dirty="0">
                <a:solidFill>
                  <a:srgbClr val="2E2E38"/>
                </a:solidFill>
                <a:latin typeface="+mn-ea"/>
                <a:cs typeface="Arial" charset="0"/>
              </a:rPr>
              <a:t>労働生産性が全国平均と比べて高く、付加価値額のシェアが</a:t>
            </a:r>
            <a:r>
              <a:rPr lang="en-US" altLang="ja-JP" sz="1510" kern="1200" dirty="0">
                <a:solidFill>
                  <a:srgbClr val="2E2E38"/>
                </a:solidFill>
                <a:latin typeface="+mn-ea"/>
                <a:cs typeface="Arial" charset="0"/>
              </a:rPr>
              <a:t>1%</a:t>
            </a:r>
            <a:r>
              <a:rPr lang="ja-JP" altLang="en-US" sz="1510" kern="1200" dirty="0">
                <a:solidFill>
                  <a:srgbClr val="2E2E38"/>
                </a:solidFill>
                <a:latin typeface="+mn-ea"/>
                <a:cs typeface="Arial" charset="0"/>
              </a:rPr>
              <a:t>以上である産業を「稼ぐ力が高い産業」として抽出する。</a:t>
            </a:r>
            <a:endParaRPr lang="en-US" altLang="ja-JP" sz="1510" dirty="0">
              <a:latin typeface="+mn-ea"/>
            </a:endParaRPr>
          </a:p>
        </p:txBody>
      </p:sp>
      <p:sp>
        <p:nvSpPr>
          <p:cNvPr id="22" name="テキスト ボックス 21">
            <a:extLst>
              <a:ext uri="{FF2B5EF4-FFF2-40B4-BE49-F238E27FC236}">
                <a16:creationId xmlns:a16="http://schemas.microsoft.com/office/drawing/2014/main" id="{CAE19E65-7C15-F062-EFD0-4B4BD64B62EE}"/>
              </a:ext>
            </a:extLst>
          </p:cNvPr>
          <p:cNvSpPr txBox="1"/>
          <p:nvPr/>
        </p:nvSpPr>
        <p:spPr>
          <a:xfrm>
            <a:off x="3562309" y="4325500"/>
            <a:ext cx="802217" cy="415498"/>
          </a:xfrm>
          <a:prstGeom prst="rect">
            <a:avLst/>
          </a:prstGeom>
          <a:noFill/>
        </p:spPr>
        <p:txBody>
          <a:bodyPr wrap="square" rtlCol="0">
            <a:spAutoFit/>
          </a:bodyPr>
          <a:lstStyle/>
          <a:p>
            <a:pPr algn="ctr"/>
            <a:r>
              <a:rPr lang="ja-JP" altLang="en-US" sz="1050">
                <a:latin typeface="+mn-ea"/>
              </a:rPr>
              <a:t>電気業</a:t>
            </a:r>
            <a:endParaRPr lang="en-US" altLang="ja-JP" sz="1050">
              <a:latin typeface="+mn-ea"/>
            </a:endParaRPr>
          </a:p>
          <a:p>
            <a:pPr algn="ctr"/>
            <a:r>
              <a:rPr kumimoji="1" lang="en-US" altLang="ja-JP" sz="1050">
                <a:latin typeface="+mn-ea"/>
              </a:rPr>
              <a:t>0.2%</a:t>
            </a:r>
            <a:endParaRPr kumimoji="1" lang="ja-JP" altLang="en-US" sz="1050">
              <a:latin typeface="+mn-ea"/>
            </a:endParaRPr>
          </a:p>
        </p:txBody>
      </p:sp>
      <p:sp>
        <p:nvSpPr>
          <p:cNvPr id="23" name="正方形/長方形 22">
            <a:extLst>
              <a:ext uri="{FF2B5EF4-FFF2-40B4-BE49-F238E27FC236}">
                <a16:creationId xmlns:a16="http://schemas.microsoft.com/office/drawing/2014/main" id="{CD0D928E-C483-431C-5957-B768B5EB1E26}"/>
              </a:ext>
            </a:extLst>
          </p:cNvPr>
          <p:cNvSpPr/>
          <p:nvPr/>
        </p:nvSpPr>
        <p:spPr>
          <a:xfrm flipV="1">
            <a:off x="3557547" y="4914356"/>
            <a:ext cx="112708" cy="84393"/>
          </a:xfrm>
          <a:prstGeom prst="rect">
            <a:avLst/>
          </a:prstGeom>
          <a:noFill/>
          <a:ln w="19050">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buClr>
                <a:schemeClr val="accent1"/>
              </a:buClr>
            </a:pPr>
            <a:endParaRPr kumimoji="1" lang="ja-JP" altLang="en-US" sz="1200">
              <a:solidFill>
                <a:schemeClr val="tx2"/>
              </a:solidFill>
              <a:latin typeface="+mn-ea"/>
            </a:endParaRPr>
          </a:p>
        </p:txBody>
      </p:sp>
      <p:cxnSp>
        <p:nvCxnSpPr>
          <p:cNvPr id="24" name="直線コネクタ 23">
            <a:extLst>
              <a:ext uri="{FF2B5EF4-FFF2-40B4-BE49-F238E27FC236}">
                <a16:creationId xmlns:a16="http://schemas.microsoft.com/office/drawing/2014/main" id="{EDDDC0D4-E7A0-8096-6E20-1820AEC88D40}"/>
              </a:ext>
            </a:extLst>
          </p:cNvPr>
          <p:cNvCxnSpPr>
            <a:cxnSpLocks/>
          </p:cNvCxnSpPr>
          <p:nvPr/>
        </p:nvCxnSpPr>
        <p:spPr>
          <a:xfrm flipV="1">
            <a:off x="1026233" y="3604839"/>
            <a:ext cx="164392" cy="243535"/>
          </a:xfrm>
          <a:prstGeom prst="line">
            <a:avLst/>
          </a:prstGeom>
          <a:noFill/>
          <a:ln w="12700" cap="flat" cmpd="sng" algn="ctr">
            <a:solidFill>
              <a:srgbClr val="A6A6A6"/>
            </a:solidFill>
            <a:prstDash val="solid"/>
          </a:ln>
          <a:effectLst/>
        </p:spPr>
      </p:cxnSp>
      <p:cxnSp>
        <p:nvCxnSpPr>
          <p:cNvPr id="26" name="直線コネクタ 25">
            <a:extLst>
              <a:ext uri="{FF2B5EF4-FFF2-40B4-BE49-F238E27FC236}">
                <a16:creationId xmlns:a16="http://schemas.microsoft.com/office/drawing/2014/main" id="{0F420D4D-6897-D0A9-1B87-974A7973F213}"/>
              </a:ext>
            </a:extLst>
          </p:cNvPr>
          <p:cNvCxnSpPr>
            <a:cxnSpLocks/>
            <a:endCxn id="14" idx="2"/>
          </p:cNvCxnSpPr>
          <p:nvPr/>
        </p:nvCxnSpPr>
        <p:spPr>
          <a:xfrm>
            <a:off x="3183106" y="4698714"/>
            <a:ext cx="34449" cy="211423"/>
          </a:xfrm>
          <a:prstGeom prst="line">
            <a:avLst/>
          </a:prstGeom>
          <a:noFill/>
          <a:ln w="12700" cap="flat" cmpd="sng" algn="ctr">
            <a:solidFill>
              <a:srgbClr val="A6A6A6"/>
            </a:solidFill>
            <a:prstDash val="solid"/>
          </a:ln>
          <a:effectLst/>
        </p:spPr>
      </p:cxnSp>
      <p:cxnSp>
        <p:nvCxnSpPr>
          <p:cNvPr id="31" name="直線コネクタ 30">
            <a:extLst>
              <a:ext uri="{FF2B5EF4-FFF2-40B4-BE49-F238E27FC236}">
                <a16:creationId xmlns:a16="http://schemas.microsoft.com/office/drawing/2014/main" id="{87B9BAB5-3ED3-90A0-61AF-786A6AFF84E3}"/>
              </a:ext>
            </a:extLst>
          </p:cNvPr>
          <p:cNvCxnSpPr>
            <a:cxnSpLocks/>
            <a:endCxn id="13" idx="2"/>
          </p:cNvCxnSpPr>
          <p:nvPr/>
        </p:nvCxnSpPr>
        <p:spPr>
          <a:xfrm flipH="1">
            <a:off x="3347247" y="4698714"/>
            <a:ext cx="97105" cy="211422"/>
          </a:xfrm>
          <a:prstGeom prst="line">
            <a:avLst/>
          </a:prstGeom>
          <a:noFill/>
          <a:ln w="12700" cap="flat" cmpd="sng" algn="ctr">
            <a:solidFill>
              <a:srgbClr val="A6A6A6"/>
            </a:solidFill>
            <a:prstDash val="solid"/>
          </a:ln>
          <a:effectLst/>
        </p:spPr>
      </p:cxnSp>
      <p:cxnSp>
        <p:nvCxnSpPr>
          <p:cNvPr id="35" name="直線コネクタ 34">
            <a:extLst>
              <a:ext uri="{FF2B5EF4-FFF2-40B4-BE49-F238E27FC236}">
                <a16:creationId xmlns:a16="http://schemas.microsoft.com/office/drawing/2014/main" id="{379B34C4-C5AA-B184-98F7-63A036154F9D}"/>
              </a:ext>
            </a:extLst>
          </p:cNvPr>
          <p:cNvCxnSpPr>
            <a:cxnSpLocks/>
            <a:endCxn id="23" idx="2"/>
          </p:cNvCxnSpPr>
          <p:nvPr/>
        </p:nvCxnSpPr>
        <p:spPr>
          <a:xfrm flipH="1">
            <a:off x="3613901" y="4694494"/>
            <a:ext cx="202716" cy="219862"/>
          </a:xfrm>
          <a:prstGeom prst="line">
            <a:avLst/>
          </a:prstGeom>
          <a:noFill/>
          <a:ln w="12700" cap="flat" cmpd="sng" algn="ctr">
            <a:solidFill>
              <a:srgbClr val="A6A6A6"/>
            </a:solidFill>
            <a:prstDash val="solid"/>
          </a:ln>
          <a:effectLst/>
        </p:spPr>
      </p:cxnSp>
      <p:sp>
        <p:nvSpPr>
          <p:cNvPr id="41" name="正方形/長方形 40">
            <a:extLst>
              <a:ext uri="{FF2B5EF4-FFF2-40B4-BE49-F238E27FC236}">
                <a16:creationId xmlns:a16="http://schemas.microsoft.com/office/drawing/2014/main" id="{94477EA7-A44F-540C-E68C-B7DAA35993A7}"/>
              </a:ext>
            </a:extLst>
          </p:cNvPr>
          <p:cNvSpPr/>
          <p:nvPr/>
        </p:nvSpPr>
        <p:spPr>
          <a:xfrm>
            <a:off x="578418" y="1861978"/>
            <a:ext cx="5335998" cy="890287"/>
          </a:xfrm>
          <a:prstGeom prst="rect">
            <a:avLst/>
          </a:prstGeom>
          <a:noFill/>
          <a:ln w="12700" cap="flat" cmpd="sng" algn="ctr">
            <a:noFill/>
            <a:prstDash val="solid"/>
            <a:miter lim="800000"/>
          </a:ln>
          <a:effectLst/>
        </p:spPr>
        <p:txBody>
          <a:bodyPr rtlCol="0" anchor="ctr"/>
          <a:lstStyle/>
          <a:p>
            <a:pPr lvl="0" algn="ctr" fontAlgn="auto">
              <a:defRPr/>
            </a:pPr>
            <a:r>
              <a:rPr lang="en-US" altLang="ja-JP" sz="1050" b="1" dirty="0">
                <a:solidFill>
                  <a:prstClr val="black"/>
                </a:solidFill>
                <a:latin typeface="Meiryo UI" panose="020B0604030504040204" pitchFamily="50" charset="-128"/>
                <a:ea typeface="Meiryo UI" panose="020B0604030504040204" pitchFamily="50" charset="-128"/>
              </a:rPr>
              <a:t>【</a:t>
            </a:r>
            <a:r>
              <a:rPr lang="ja-JP" altLang="en-US" sz="1050" b="1" dirty="0">
                <a:solidFill>
                  <a:prstClr val="black"/>
                </a:solidFill>
                <a:latin typeface="Meiryo UI" panose="020B0604030504040204" pitchFamily="50" charset="-128"/>
                <a:ea typeface="Meiryo UI" panose="020B0604030504040204" pitchFamily="50" charset="-128"/>
              </a:rPr>
              <a:t>出典</a:t>
            </a:r>
            <a:r>
              <a:rPr lang="en-US" altLang="ja-JP" sz="1050" b="1" dirty="0">
                <a:solidFill>
                  <a:prstClr val="black"/>
                </a:solidFill>
                <a:latin typeface="Meiryo UI" panose="020B0604030504040204" pitchFamily="50" charset="-128"/>
                <a:ea typeface="Meiryo UI" panose="020B0604030504040204" pitchFamily="50" charset="-128"/>
              </a:rPr>
              <a:t>】</a:t>
            </a:r>
          </a:p>
          <a:p>
            <a:pPr lvl="0" algn="ctr" fontAlgn="auto">
              <a:spcAft>
                <a:spcPts val="600"/>
              </a:spcAft>
              <a:defRPr/>
            </a:pPr>
            <a:r>
              <a:rPr kumimoji="0" lang="en-US" altLang="ja-JP" sz="1050" b="1" kern="0" dirty="0">
                <a:solidFill>
                  <a:srgbClr val="2E2E38"/>
                </a:solidFill>
                <a:hlinkClick r:id="rId4"/>
              </a:rPr>
              <a:t>RESAS</a:t>
            </a:r>
            <a:r>
              <a:rPr kumimoji="0" lang="ja-JP" altLang="en-US" sz="1050" b="1" kern="0" dirty="0">
                <a:solidFill>
                  <a:srgbClr val="2E2E38"/>
                </a:solidFill>
                <a:hlinkClick r:id="rId4"/>
              </a:rPr>
              <a:t>　地域内産業の構成割合</a:t>
            </a:r>
            <a:endParaRPr kumimoji="0" lang="en-US" altLang="ja-JP" sz="1050" b="1" u="sng" kern="0" dirty="0">
              <a:solidFill>
                <a:schemeClr val="tx1"/>
              </a:solidFill>
              <a:latin typeface="Meiryo UI" panose="020B0604030504040204" pitchFamily="50" charset="-128"/>
              <a:ea typeface="Meiryo UI" panose="020B0604030504040204"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050" b="1" i="0" strike="noStrike" kern="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【RAIDA-AI</a:t>
            </a:r>
            <a:r>
              <a:rPr kumimoji="0" lang="ja-JP" altLang="en-US" sz="1050" b="1" i="0" strike="noStrike" kern="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（地域の産業活性化</a:t>
            </a:r>
            <a:r>
              <a:rPr kumimoji="0" lang="ja-JP" altLang="en-US" sz="1050" b="1" kern="0" dirty="0">
                <a:solidFill>
                  <a:schemeClr val="tx1"/>
                </a:solidFill>
                <a:latin typeface="Meiryo UI" panose="020B0604030504040204" pitchFamily="50" charset="-128"/>
                <a:ea typeface="Meiryo UI" panose="020B0604030504040204" pitchFamily="50" charset="-128"/>
              </a:rPr>
              <a:t>）</a:t>
            </a:r>
            <a:r>
              <a:rPr kumimoji="0" lang="en-US" altLang="ja-JP" sz="1050" b="1" kern="0" dirty="0">
                <a:solidFill>
                  <a:schemeClr val="tx1"/>
                </a:solidFill>
                <a:latin typeface="Meiryo UI" panose="020B0604030504040204" pitchFamily="50" charset="-128"/>
                <a:ea typeface="Meiryo UI" panose="020B0604030504040204" pitchFamily="50" charset="-128"/>
              </a:rPr>
              <a:t>】</a:t>
            </a:r>
            <a:endParaRPr kumimoji="0" lang="en-US" altLang="ja-JP" sz="1050" b="1" i="0" strike="noStrike" kern="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endParaRPr>
          </a:p>
          <a:p>
            <a:pPr algn="ctr"/>
            <a:r>
              <a:rPr lang="ja-JP" altLang="en-US" sz="1050" b="1" u="sng" dirty="0">
                <a:latin typeface="+mn-ea"/>
              </a:rPr>
              <a:t>産業の稼ぎを把握する＞稼ぐ力がある</a:t>
            </a:r>
            <a:r>
              <a:rPr lang="en-US" altLang="ja-JP" sz="1050" b="1" u="sng" dirty="0">
                <a:latin typeface="+mn-ea"/>
              </a:rPr>
              <a:t>/</a:t>
            </a:r>
            <a:r>
              <a:rPr lang="ja-JP" altLang="en-US" sz="1050" b="1" u="sng" dirty="0">
                <a:latin typeface="+mn-ea"/>
              </a:rPr>
              <a:t>地域が得意とする産業を把握する＞</a:t>
            </a:r>
            <a:br>
              <a:rPr lang="en-US" altLang="ja-JP" sz="1050" b="1" u="sng" dirty="0">
                <a:latin typeface="+mn-ea"/>
              </a:rPr>
            </a:br>
            <a:r>
              <a:rPr lang="ja-JP" altLang="en-US" sz="1050" b="1" u="sng" dirty="0">
                <a:latin typeface="+mn-ea"/>
              </a:rPr>
              <a:t>付加価値シェア（付加価値額構成比）</a:t>
            </a:r>
            <a:endParaRPr kumimoji="0" lang="ja-JP" altLang="en-US" sz="1050" b="1" i="0" u="sng" strike="noStrike" kern="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9882864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8AF26D-6B42-57DE-1D32-AFB866CCAD55}"/>
            </a:ext>
          </a:extLst>
        </p:cNvPr>
        <p:cNvGrpSpPr/>
        <p:nvPr/>
      </p:nvGrpSpPr>
      <p:grpSpPr>
        <a:xfrm>
          <a:off x="0" y="0"/>
          <a:ext cx="0" cy="0"/>
          <a:chOff x="0" y="0"/>
          <a:chExt cx="0" cy="0"/>
        </a:xfrm>
      </p:grpSpPr>
      <p:sp>
        <p:nvSpPr>
          <p:cNvPr id="2" name="スライド番号プレースホルダー 4">
            <a:extLst>
              <a:ext uri="{FF2B5EF4-FFF2-40B4-BE49-F238E27FC236}">
                <a16:creationId xmlns:a16="http://schemas.microsoft.com/office/drawing/2014/main" id="{C3C5A6F4-7E59-F5D7-950C-E5906DDC2E6B}"/>
              </a:ext>
            </a:extLst>
          </p:cNvPr>
          <p:cNvSpPr>
            <a:spLocks noGrp="1"/>
          </p:cNvSpPr>
          <p:nvPr>
            <p:ph type="sldNum" sz="quarter" idx="12"/>
          </p:nvPr>
        </p:nvSpPr>
        <p:spPr>
          <a:xfrm>
            <a:off x="8209818" y="7194496"/>
            <a:ext cx="2495127" cy="402567"/>
          </a:xfrm>
          <a:prstGeom prst="rect">
            <a:avLst/>
          </a:prstGeom>
        </p:spPr>
        <p:txBody>
          <a:bodyPr vert="horz" lIns="91440" tIns="45720" rIns="91440" bIns="45720" rtlCol="0" anchor="ctr"/>
          <a:lstStyle>
            <a:defPPr>
              <a:defRPr lang="en-US"/>
            </a:defPPr>
            <a:lvl1pPr algn="r" rtl="0" fontAlgn="base">
              <a:spcBef>
                <a:spcPct val="0"/>
              </a:spcBef>
              <a:spcAft>
                <a:spcPct val="0"/>
              </a:spcAft>
              <a:defRPr kumimoji="1" sz="1511" kern="120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Meiryo UI" panose="020B0604030504040204" pitchFamily="50" charset="-128"/>
              </a:defRPr>
            </a:lvl1pPr>
            <a:lvl2pPr marL="457200" algn="l" rtl="0" fontAlgn="base">
              <a:spcBef>
                <a:spcPct val="0"/>
              </a:spcBef>
              <a:spcAft>
                <a:spcPct val="0"/>
              </a:spcAft>
              <a:defRPr kumimoji="1" sz="900" kern="1200">
                <a:solidFill>
                  <a:srgbClr val="000000"/>
                </a:solidFill>
                <a:latin typeface="EYInterstate Light" pitchFamily="2" charset="0"/>
                <a:ea typeface="ＭＳ Ｐゴシック" pitchFamily="50" charset="-128"/>
                <a:cs typeface="+mn-cs"/>
              </a:defRPr>
            </a:lvl2pPr>
            <a:lvl3pPr marL="914400" algn="l" rtl="0" fontAlgn="base">
              <a:spcBef>
                <a:spcPct val="0"/>
              </a:spcBef>
              <a:spcAft>
                <a:spcPct val="0"/>
              </a:spcAft>
              <a:defRPr kumimoji="1" sz="900" kern="1200">
                <a:solidFill>
                  <a:srgbClr val="000000"/>
                </a:solidFill>
                <a:latin typeface="EYInterstate Light" pitchFamily="2" charset="0"/>
                <a:ea typeface="ＭＳ Ｐゴシック" pitchFamily="50" charset="-128"/>
                <a:cs typeface="+mn-cs"/>
              </a:defRPr>
            </a:lvl3pPr>
            <a:lvl4pPr marL="1371600" algn="l" rtl="0" fontAlgn="base">
              <a:spcBef>
                <a:spcPct val="0"/>
              </a:spcBef>
              <a:spcAft>
                <a:spcPct val="0"/>
              </a:spcAft>
              <a:defRPr kumimoji="1" sz="900" kern="1200">
                <a:solidFill>
                  <a:srgbClr val="000000"/>
                </a:solidFill>
                <a:latin typeface="EYInterstate Light" pitchFamily="2" charset="0"/>
                <a:ea typeface="ＭＳ Ｐゴシック" pitchFamily="50" charset="-128"/>
                <a:cs typeface="+mn-cs"/>
              </a:defRPr>
            </a:lvl4pPr>
            <a:lvl5pPr marL="1828800" algn="l" rtl="0" fontAlgn="base">
              <a:spcBef>
                <a:spcPct val="0"/>
              </a:spcBef>
              <a:spcAft>
                <a:spcPct val="0"/>
              </a:spcAft>
              <a:defRPr kumimoji="1" sz="900" kern="1200">
                <a:solidFill>
                  <a:srgbClr val="000000"/>
                </a:solidFill>
                <a:latin typeface="EYInterstate Light" pitchFamily="2" charset="0"/>
                <a:ea typeface="ＭＳ Ｐゴシック" pitchFamily="50" charset="-128"/>
                <a:cs typeface="+mn-cs"/>
              </a:defRPr>
            </a:lvl5pPr>
            <a:lvl6pPr marL="2286000" algn="l" defTabSz="914400" rtl="0" eaLnBrk="1" latinLnBrk="0" hangingPunct="1">
              <a:defRPr kumimoji="1" sz="900" kern="1200">
                <a:solidFill>
                  <a:srgbClr val="000000"/>
                </a:solidFill>
                <a:latin typeface="EYInterstate Light" pitchFamily="2" charset="0"/>
                <a:ea typeface="ＭＳ Ｐゴシック" pitchFamily="50" charset="-128"/>
                <a:cs typeface="+mn-cs"/>
              </a:defRPr>
            </a:lvl6pPr>
            <a:lvl7pPr marL="2743200" algn="l" defTabSz="914400" rtl="0" eaLnBrk="1" latinLnBrk="0" hangingPunct="1">
              <a:defRPr kumimoji="1" sz="900" kern="1200">
                <a:solidFill>
                  <a:srgbClr val="000000"/>
                </a:solidFill>
                <a:latin typeface="EYInterstate Light" pitchFamily="2" charset="0"/>
                <a:ea typeface="ＭＳ Ｐゴシック" pitchFamily="50" charset="-128"/>
                <a:cs typeface="+mn-cs"/>
              </a:defRPr>
            </a:lvl7pPr>
            <a:lvl8pPr marL="3200400" algn="l" defTabSz="914400" rtl="0" eaLnBrk="1" latinLnBrk="0" hangingPunct="1">
              <a:defRPr kumimoji="1" sz="900" kern="1200">
                <a:solidFill>
                  <a:srgbClr val="000000"/>
                </a:solidFill>
                <a:latin typeface="EYInterstate Light" pitchFamily="2" charset="0"/>
                <a:ea typeface="ＭＳ Ｐゴシック" pitchFamily="50" charset="-128"/>
                <a:cs typeface="+mn-cs"/>
              </a:defRPr>
            </a:lvl8pPr>
            <a:lvl9pPr marL="3657600" algn="l" defTabSz="914400" rtl="0" eaLnBrk="1" latinLnBrk="0" hangingPunct="1">
              <a:defRPr kumimoji="1" sz="900" kern="1200">
                <a:solidFill>
                  <a:srgbClr val="000000"/>
                </a:solidFill>
                <a:latin typeface="EYInterstate Light" pitchFamily="2" charset="0"/>
                <a:ea typeface="ＭＳ Ｐゴシック" pitchFamily="50" charset="-128"/>
                <a:cs typeface="+mn-cs"/>
              </a:defRPr>
            </a:lvl9pPr>
          </a:lstStyle>
          <a:p>
            <a:fld id="{D9550142-B990-490A-A107-ED7302A7FD52}" type="slidenum">
              <a:rPr lang="ja-JP" altLang="en-US" smtClean="0"/>
              <a:pPr/>
              <a:t>11</a:t>
            </a:fld>
            <a:endParaRPr kumimoji="1" lang="ja-JP" altLang="en-US"/>
          </a:p>
        </p:txBody>
      </p:sp>
      <p:sp>
        <p:nvSpPr>
          <p:cNvPr id="3" name="タイトル 1">
            <a:extLst>
              <a:ext uri="{FF2B5EF4-FFF2-40B4-BE49-F238E27FC236}">
                <a16:creationId xmlns:a16="http://schemas.microsoft.com/office/drawing/2014/main" id="{7C78A97F-2F65-B3D9-2864-27CB8CCEE012}"/>
              </a:ext>
            </a:extLst>
          </p:cNvPr>
          <p:cNvSpPr>
            <a:spLocks noGrp="1"/>
          </p:cNvSpPr>
          <p:nvPr>
            <p:ph type="title"/>
          </p:nvPr>
        </p:nvSpPr>
        <p:spPr>
          <a:xfrm>
            <a:off x="605549" y="207081"/>
            <a:ext cx="9832579" cy="463029"/>
          </a:xfrm>
        </p:spPr>
        <p:txBody>
          <a:bodyPr vert="horz">
            <a:normAutofit fontScale="90000"/>
          </a:bodyPr>
          <a:lstStyle/>
          <a:p>
            <a:r>
              <a:rPr kumimoji="1" lang="ja-JP" altLang="en-US" sz="2200" b="1" i="0" u="none" strike="noStrike" kern="1200" cap="none" spc="0" normalizeH="0" baseline="0" noProof="0">
                <a:ln>
                  <a:noFill/>
                </a:ln>
                <a:solidFill>
                  <a:srgbClr val="000000"/>
                </a:solidFill>
                <a:effectLst/>
                <a:uLnTx/>
                <a:uFillTx/>
                <a:latin typeface="+mn-ea"/>
                <a:ea typeface="+mn-ea"/>
                <a:cs typeface="Arial" pitchFamily="34" charset="0"/>
              </a:rPr>
              <a:t>稼ぐ力が高い産業</a:t>
            </a:r>
            <a:r>
              <a:rPr kumimoji="1" lang="en-US" altLang="ja-JP" sz="2200" b="1" i="0" u="none" strike="noStrike" kern="1200" cap="none" spc="0" normalizeH="0" baseline="0" noProof="0">
                <a:ln>
                  <a:noFill/>
                </a:ln>
                <a:solidFill>
                  <a:srgbClr val="000000"/>
                </a:solidFill>
                <a:effectLst/>
                <a:uLnTx/>
                <a:uFillTx/>
                <a:latin typeface="+mn-ea"/>
                <a:ea typeface="+mn-ea"/>
                <a:cs typeface="Arial" pitchFamily="34" charset="0"/>
              </a:rPr>
              <a:t>/</a:t>
            </a:r>
            <a:r>
              <a:rPr kumimoji="1" lang="ja-JP" altLang="en-US" sz="2200" b="1" i="0" u="none" strike="noStrike" kern="1200" cap="none" spc="0" normalizeH="0" baseline="0" noProof="0">
                <a:ln>
                  <a:noFill/>
                </a:ln>
                <a:solidFill>
                  <a:srgbClr val="000000"/>
                </a:solidFill>
                <a:effectLst/>
                <a:uLnTx/>
                <a:uFillTx/>
                <a:latin typeface="+mn-ea"/>
                <a:ea typeface="+mn-ea"/>
                <a:cs typeface="Arial" pitchFamily="34" charset="0"/>
              </a:rPr>
              <a:t>地域が得意な産業を把握する</a:t>
            </a:r>
            <a:br>
              <a:rPr kumimoji="1" lang="en-US" altLang="ja-JP" sz="2000" b="1" i="0" u="none" strike="noStrike" kern="1200" cap="none" spc="0" normalizeH="0" baseline="0" noProof="0">
                <a:ln>
                  <a:noFill/>
                </a:ln>
                <a:solidFill>
                  <a:srgbClr val="000000"/>
                </a:solidFill>
                <a:effectLst/>
                <a:uLnTx/>
                <a:uFillTx/>
                <a:latin typeface="+mn-ea"/>
                <a:ea typeface="+mn-ea"/>
                <a:cs typeface="Arial" pitchFamily="34" charset="0"/>
              </a:rPr>
            </a:br>
            <a:r>
              <a:rPr kumimoji="1" lang="en-US" altLang="ja-JP" sz="2000" b="1" i="0" u="none" strike="noStrike" kern="1200" cap="none" spc="0" normalizeH="0" baseline="0" noProof="0">
                <a:ln>
                  <a:noFill/>
                </a:ln>
                <a:solidFill>
                  <a:srgbClr val="000000"/>
                </a:solidFill>
                <a:effectLst/>
                <a:uLnTx/>
                <a:uFillTx/>
                <a:latin typeface="+mn-ea"/>
                <a:ea typeface="+mn-ea"/>
                <a:cs typeface="Arial" pitchFamily="34" charset="0"/>
              </a:rPr>
              <a:t>-</a:t>
            </a:r>
            <a:r>
              <a:rPr kumimoji="1" lang="ja-JP" altLang="en-US" sz="2000" b="1" i="0" u="none" strike="noStrike" kern="1200" cap="none" spc="0" normalizeH="0" baseline="0" noProof="0">
                <a:ln>
                  <a:noFill/>
                </a:ln>
                <a:solidFill>
                  <a:srgbClr val="000000"/>
                </a:solidFill>
                <a:effectLst/>
                <a:uLnTx/>
                <a:uFillTx/>
                <a:latin typeface="+mn-ea"/>
                <a:ea typeface="+mn-ea"/>
                <a:cs typeface="Arial" pitchFamily="34" charset="0"/>
              </a:rPr>
              <a:t>修正特化係数（付加価値額）</a:t>
            </a:r>
            <a:endParaRPr lang="ja-JP" altLang="en-US" sz="2000">
              <a:latin typeface="+mn-ea"/>
              <a:ea typeface="+mn-ea"/>
            </a:endParaRPr>
          </a:p>
        </p:txBody>
      </p:sp>
      <p:sp>
        <p:nvSpPr>
          <p:cNvPr id="4" name="正方形/長方形 24">
            <a:extLst>
              <a:ext uri="{FF2B5EF4-FFF2-40B4-BE49-F238E27FC236}">
                <a16:creationId xmlns:a16="http://schemas.microsoft.com/office/drawing/2014/main" id="{87272C17-2947-2EDE-719C-AD86B4857578}"/>
              </a:ext>
            </a:extLst>
          </p:cNvPr>
          <p:cNvSpPr/>
          <p:nvPr/>
        </p:nvSpPr>
        <p:spPr>
          <a:xfrm>
            <a:off x="6128426" y="1937487"/>
            <a:ext cx="4006171" cy="3949200"/>
          </a:xfrm>
          <a:prstGeom prst="rect">
            <a:avLst/>
          </a:prstGeom>
          <a:solidFill>
            <a:sysClr val="window" lastClr="FFFFFF">
              <a:lumMod val="95000"/>
            </a:sysClr>
          </a:solidFill>
          <a:ln w="12700" cap="flat" cmpd="sng" algn="ctr">
            <a:noFill/>
            <a:prstDash val="solid"/>
            <a:miter lim="800000"/>
          </a:ln>
          <a:effectLst/>
        </p:spPr>
        <p:txBody>
          <a:bodyPr rtlCol="0" anchor="ctr"/>
          <a:lstStyle/>
          <a:p>
            <a:pPr marL="285750" indent="-285750">
              <a:spcAft>
                <a:spcPts val="600"/>
              </a:spcAft>
              <a:buFont typeface="Arial" panose="020B0604020202020204" pitchFamily="34" charset="0"/>
              <a:buChar char="•"/>
            </a:pPr>
            <a:r>
              <a:rPr lang="ja-JP" altLang="en-US" sz="1600" b="1">
                <a:latin typeface="+mn-ea"/>
              </a:rPr>
              <a:t>修正特化係数（付加価値額）が</a:t>
            </a:r>
            <a:r>
              <a:rPr lang="en-US" altLang="ja-JP" sz="1600" b="1">
                <a:latin typeface="+mn-ea"/>
              </a:rPr>
              <a:t>1</a:t>
            </a:r>
            <a:r>
              <a:rPr lang="ja-JP" altLang="en-US" sz="1600" b="1">
                <a:latin typeface="+mn-ea"/>
              </a:rPr>
              <a:t>より大きい産業を分析することで、地域の中で得意な産業が何かを把握します。</a:t>
            </a:r>
          </a:p>
          <a:p>
            <a:pPr lvl="1">
              <a:spcAft>
                <a:spcPts val="600"/>
              </a:spcAft>
            </a:pPr>
            <a:r>
              <a:rPr lang="ja-JP" altLang="en-US" sz="1200">
                <a:latin typeface="+mn-ea"/>
              </a:rPr>
              <a:t>（分析結果の例）</a:t>
            </a:r>
            <a:endParaRPr lang="en-US" altLang="ja-JP" sz="1200">
              <a:latin typeface="+mn-ea"/>
            </a:endParaRPr>
          </a:p>
          <a:p>
            <a:pPr marL="742950" lvl="1" indent="-285750">
              <a:spcAft>
                <a:spcPts val="600"/>
              </a:spcAft>
              <a:buFont typeface="Wingdings" panose="05000000000000000000" pitchFamily="2" charset="2"/>
              <a:buChar char="Ø"/>
            </a:pPr>
            <a:r>
              <a:rPr lang="ja-JP" altLang="en-US" sz="1200">
                <a:latin typeface="+mn-ea"/>
              </a:rPr>
              <a:t>「水道業」（</a:t>
            </a:r>
            <a:r>
              <a:rPr lang="en-US" altLang="ja-JP" sz="1200">
                <a:latin typeface="+mn-ea"/>
              </a:rPr>
              <a:t>4.07</a:t>
            </a:r>
            <a:r>
              <a:rPr lang="ja-JP" altLang="en-US" sz="1200">
                <a:latin typeface="+mn-ea"/>
              </a:rPr>
              <a:t>）、「建設業」（</a:t>
            </a:r>
            <a:r>
              <a:rPr lang="en-US" altLang="ja-JP" sz="1200">
                <a:latin typeface="+mn-ea"/>
              </a:rPr>
              <a:t>2.97</a:t>
            </a:r>
            <a:r>
              <a:rPr lang="ja-JP" altLang="en-US" sz="1200">
                <a:latin typeface="+mn-ea"/>
              </a:rPr>
              <a:t>）、「教育」（</a:t>
            </a:r>
            <a:r>
              <a:rPr lang="en-US" altLang="ja-JP" sz="1200">
                <a:latin typeface="+mn-ea"/>
              </a:rPr>
              <a:t>2.64</a:t>
            </a:r>
            <a:r>
              <a:rPr lang="ja-JP" altLang="en-US" sz="1200">
                <a:latin typeface="+mn-ea"/>
              </a:rPr>
              <a:t>）などの産業は修正特化係数が</a:t>
            </a:r>
            <a:r>
              <a:rPr lang="en-US" altLang="ja-JP" sz="1200">
                <a:latin typeface="+mn-ea"/>
              </a:rPr>
              <a:t>1</a:t>
            </a:r>
            <a:r>
              <a:rPr lang="ja-JP" altLang="en-US" sz="1200">
                <a:latin typeface="+mn-ea"/>
              </a:rPr>
              <a:t>を超えており、地域が得意な産業となっている。</a:t>
            </a:r>
          </a:p>
          <a:p>
            <a:pPr marL="285750" indent="-285750">
              <a:spcAft>
                <a:spcPts val="600"/>
              </a:spcAft>
              <a:buFont typeface="Arial" panose="020B0604020202020204" pitchFamily="34" charset="0"/>
              <a:buChar char="•"/>
            </a:pPr>
            <a:r>
              <a:rPr lang="ja-JP" altLang="en-US" sz="1600" b="1">
                <a:latin typeface="+mn-ea"/>
              </a:rPr>
              <a:t>労働生産性が低くても、限られた資源内で地域の付加価値拡大に繋げることが可能です。</a:t>
            </a:r>
          </a:p>
          <a:p>
            <a:pPr marL="285750" indent="-285750">
              <a:spcAft>
                <a:spcPts val="600"/>
              </a:spcAft>
              <a:buFont typeface="Arial" panose="020B0604020202020204" pitchFamily="34" charset="0"/>
              <a:buChar char="•"/>
            </a:pPr>
            <a:r>
              <a:rPr lang="ja-JP" altLang="en-US" sz="1600" b="1">
                <a:latin typeface="+mn-ea"/>
              </a:rPr>
              <a:t>修正特化係数が１を超えている産業は、他地域と比較してその産業の創出する付加価値額の地域内での構成比が高いです。</a:t>
            </a:r>
            <a:endParaRPr kumimoji="0" lang="en-US" altLang="ja-JP" sz="1100" kern="0">
              <a:solidFill>
                <a:srgbClr val="000000"/>
              </a:solidFill>
              <a:latin typeface="+mn-ea"/>
            </a:endParaRPr>
          </a:p>
        </p:txBody>
      </p:sp>
      <p:pic>
        <p:nvPicPr>
          <p:cNvPr id="6" name="図 5" descr="グラフ, ヒストグラム&#10;&#10;AI 生成コンテンツは誤りを含む可能性があります。">
            <a:extLst>
              <a:ext uri="{FF2B5EF4-FFF2-40B4-BE49-F238E27FC236}">
                <a16:creationId xmlns:a16="http://schemas.microsoft.com/office/drawing/2014/main" id="{6D2CF91C-B317-F62E-8D21-C8D1429DFFA0}"/>
              </a:ext>
            </a:extLst>
          </p:cNvPr>
          <p:cNvPicPr>
            <a:picLocks noChangeAspect="1"/>
          </p:cNvPicPr>
          <p:nvPr/>
        </p:nvPicPr>
        <p:blipFill>
          <a:blip r:embed="rId3"/>
          <a:stretch>
            <a:fillRect/>
          </a:stretch>
        </p:blipFill>
        <p:spPr>
          <a:xfrm>
            <a:off x="558800" y="2811678"/>
            <a:ext cx="5356800" cy="2691886"/>
          </a:xfrm>
          <a:prstGeom prst="rect">
            <a:avLst/>
          </a:prstGeom>
          <a:ln>
            <a:solidFill>
              <a:schemeClr val="bg1">
                <a:lumMod val="85000"/>
              </a:schemeClr>
            </a:solidFill>
          </a:ln>
        </p:spPr>
      </p:pic>
      <p:sp>
        <p:nvSpPr>
          <p:cNvPr id="7" name="正方形/長方形 24">
            <a:extLst>
              <a:ext uri="{FF2B5EF4-FFF2-40B4-BE49-F238E27FC236}">
                <a16:creationId xmlns:a16="http://schemas.microsoft.com/office/drawing/2014/main" id="{35F7B979-77AB-D1E5-38C5-E9C3494B642B}"/>
              </a:ext>
            </a:extLst>
          </p:cNvPr>
          <p:cNvSpPr/>
          <p:nvPr/>
        </p:nvSpPr>
        <p:spPr>
          <a:xfrm>
            <a:off x="1543050" y="6057900"/>
            <a:ext cx="8591548" cy="1179960"/>
          </a:xfrm>
          <a:prstGeom prst="rect">
            <a:avLst/>
          </a:prstGeom>
          <a:noFill/>
          <a:ln w="952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lvl="0" indent="-285750">
              <a:buFont typeface="Arial" panose="020B0604020202020204" pitchFamily="34" charset="0"/>
              <a:buChar char="•"/>
              <a:defRPr/>
            </a:pPr>
            <a:r>
              <a:rPr lang="ja-JP" altLang="en-US" sz="1200">
                <a:solidFill>
                  <a:srgbClr val="2E2E38"/>
                </a:solidFill>
                <a:latin typeface="+mn-ea"/>
              </a:rPr>
              <a:t>特化係数：地域内のある産業の比率を全国の同産業の比率と比較したもの。</a:t>
            </a:r>
            <a:r>
              <a:rPr lang="en-US" altLang="ja-JP" sz="1200">
                <a:solidFill>
                  <a:srgbClr val="2E2E38"/>
                </a:solidFill>
                <a:latin typeface="+mn-ea"/>
              </a:rPr>
              <a:t>1</a:t>
            </a:r>
            <a:r>
              <a:rPr lang="ja-JP" altLang="en-US" sz="1200">
                <a:solidFill>
                  <a:srgbClr val="2E2E38"/>
                </a:solidFill>
                <a:latin typeface="+mn-ea"/>
              </a:rPr>
              <a:t>を超えていれば、当該産業が全国に比べて特化している産業とされます。</a:t>
            </a:r>
            <a:endParaRPr lang="en-US" altLang="ja-JP" sz="1200">
              <a:solidFill>
                <a:srgbClr val="2E2E38"/>
              </a:solidFill>
              <a:latin typeface="+mn-ea"/>
            </a:endParaRPr>
          </a:p>
          <a:p>
            <a:pPr marL="285750" lvl="0" indent="-285750">
              <a:buFont typeface="Arial" panose="020B0604020202020204" pitchFamily="34" charset="0"/>
              <a:buChar char="•"/>
              <a:defRPr/>
            </a:pPr>
            <a:r>
              <a:rPr lang="ja-JP" altLang="en-US" sz="1200">
                <a:solidFill>
                  <a:schemeClr val="tx1"/>
                </a:solidFill>
                <a:latin typeface="+mn-ea"/>
              </a:rPr>
              <a:t>修正特化係数：特化係数を日本全国の各産業の輸出入の状況で重みづけしたものです。</a:t>
            </a:r>
            <a:endParaRPr lang="en-US" altLang="ja-JP" sz="1200">
              <a:solidFill>
                <a:schemeClr val="tx1"/>
              </a:solidFill>
              <a:latin typeface="+mn-ea"/>
            </a:endParaRPr>
          </a:p>
        </p:txBody>
      </p:sp>
      <p:sp>
        <p:nvSpPr>
          <p:cNvPr id="8" name="正方形/長方形 24">
            <a:extLst>
              <a:ext uri="{FF2B5EF4-FFF2-40B4-BE49-F238E27FC236}">
                <a16:creationId xmlns:a16="http://schemas.microsoft.com/office/drawing/2014/main" id="{A227A6BA-EACD-B80C-34E0-195EA40CBEAE}"/>
              </a:ext>
            </a:extLst>
          </p:cNvPr>
          <p:cNvSpPr/>
          <p:nvPr/>
        </p:nvSpPr>
        <p:spPr>
          <a:xfrm>
            <a:off x="558800" y="6057900"/>
            <a:ext cx="877066" cy="1179960"/>
          </a:xfrm>
          <a:prstGeom prst="rect">
            <a:avLst/>
          </a:prstGeom>
          <a:noFill/>
          <a:ln w="952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lang="ja-JP" altLang="en-US" sz="1200" b="1" noProof="0">
                <a:solidFill>
                  <a:schemeClr val="tx1"/>
                </a:solidFill>
                <a:latin typeface="+mn-ea"/>
              </a:rPr>
              <a:t>基礎知識</a:t>
            </a:r>
            <a:endParaRPr kumimoji="1" lang="en-US" altLang="ja-JP" sz="1200" b="1" i="0" u="none" strike="noStrike" kern="1200" cap="none" spc="0" normalizeH="0" baseline="0" noProof="0">
              <a:ln>
                <a:noFill/>
              </a:ln>
              <a:solidFill>
                <a:schemeClr val="tx1"/>
              </a:solidFill>
              <a:effectLst/>
              <a:uLnTx/>
              <a:uFillTx/>
              <a:latin typeface="+mn-ea"/>
            </a:endParaRPr>
          </a:p>
        </p:txBody>
      </p:sp>
      <p:sp>
        <p:nvSpPr>
          <p:cNvPr id="9" name="正方形/長方形 24">
            <a:extLst>
              <a:ext uri="{FF2B5EF4-FFF2-40B4-BE49-F238E27FC236}">
                <a16:creationId xmlns:a16="http://schemas.microsoft.com/office/drawing/2014/main" id="{5686CAEF-96CC-FB8B-5823-E86226BB870C}"/>
              </a:ext>
            </a:extLst>
          </p:cNvPr>
          <p:cNvSpPr/>
          <p:nvPr/>
        </p:nvSpPr>
        <p:spPr>
          <a:xfrm>
            <a:off x="6128426" y="1558842"/>
            <a:ext cx="4006172" cy="269012"/>
          </a:xfrm>
          <a:prstGeom prst="rect">
            <a:avLst/>
          </a:prstGeom>
          <a:solidFill>
            <a:srgbClr val="687A70"/>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a:ln>
                  <a:noFill/>
                </a:ln>
                <a:solidFill>
                  <a:srgbClr val="FFFFFF"/>
                </a:solidFill>
                <a:effectLst/>
                <a:uLnTx/>
                <a:uFillTx/>
                <a:latin typeface="+mn-ea"/>
                <a:cs typeface="+mn-cs"/>
              </a:rPr>
              <a:t>分析の視点</a:t>
            </a:r>
            <a:endParaRPr kumimoji="0" lang="en-US" altLang="ja-JP" sz="1600" b="1" i="0" u="none" strike="noStrike" kern="0" cap="none" spc="0" normalizeH="0" baseline="0" noProof="0">
              <a:ln>
                <a:noFill/>
              </a:ln>
              <a:solidFill>
                <a:srgbClr val="FFFFFF"/>
              </a:solidFill>
              <a:effectLst/>
              <a:uLnTx/>
              <a:uFillTx/>
              <a:latin typeface="+mn-ea"/>
              <a:cs typeface="+mn-cs"/>
            </a:endParaRPr>
          </a:p>
        </p:txBody>
      </p:sp>
      <p:sp>
        <p:nvSpPr>
          <p:cNvPr id="10" name="正方形/長方形 24">
            <a:extLst>
              <a:ext uri="{FF2B5EF4-FFF2-40B4-BE49-F238E27FC236}">
                <a16:creationId xmlns:a16="http://schemas.microsoft.com/office/drawing/2014/main" id="{1EEEAD99-2620-4E3E-9912-C91ABD248ACE}"/>
              </a:ext>
            </a:extLst>
          </p:cNvPr>
          <p:cNvSpPr/>
          <p:nvPr/>
        </p:nvSpPr>
        <p:spPr>
          <a:xfrm>
            <a:off x="559983" y="1564185"/>
            <a:ext cx="5355617" cy="269012"/>
          </a:xfrm>
          <a:prstGeom prst="rect">
            <a:avLst/>
          </a:prstGeom>
          <a:solidFill>
            <a:srgbClr val="687A70"/>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a:ln>
                  <a:noFill/>
                </a:ln>
                <a:solidFill>
                  <a:srgbClr val="FFFFFF"/>
                </a:solidFill>
                <a:effectLst/>
                <a:uLnTx/>
                <a:uFillTx/>
                <a:latin typeface="+mn-ea"/>
                <a:cs typeface="+mn-cs"/>
              </a:rPr>
              <a:t>データ</a:t>
            </a:r>
            <a:endParaRPr kumimoji="0" lang="en-US" altLang="ja-JP" sz="1600" b="1" i="0" u="none" strike="noStrike" kern="0" cap="none" spc="0" normalizeH="0" baseline="0" noProof="0">
              <a:ln>
                <a:noFill/>
              </a:ln>
              <a:solidFill>
                <a:srgbClr val="FFFFFF"/>
              </a:solidFill>
              <a:effectLst/>
              <a:uLnTx/>
              <a:uFillTx/>
              <a:latin typeface="+mn-ea"/>
              <a:cs typeface="+mn-cs"/>
            </a:endParaRPr>
          </a:p>
        </p:txBody>
      </p:sp>
      <p:sp>
        <p:nvSpPr>
          <p:cNvPr id="11" name="正方形/長方形 10">
            <a:extLst>
              <a:ext uri="{FF2B5EF4-FFF2-40B4-BE49-F238E27FC236}">
                <a16:creationId xmlns:a16="http://schemas.microsoft.com/office/drawing/2014/main" id="{AB313FE3-D697-EE37-2001-83A65BF6AF5C}"/>
              </a:ext>
            </a:extLst>
          </p:cNvPr>
          <p:cNvSpPr/>
          <p:nvPr/>
        </p:nvSpPr>
        <p:spPr>
          <a:xfrm flipV="1">
            <a:off x="983192" y="3323820"/>
            <a:ext cx="133349" cy="1535218"/>
          </a:xfrm>
          <a:prstGeom prst="rect">
            <a:avLst/>
          </a:prstGeom>
          <a:noFill/>
          <a:ln w="19050">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buClr>
                <a:schemeClr val="accent1"/>
              </a:buClr>
            </a:pPr>
            <a:endParaRPr kumimoji="1" lang="ja-JP" altLang="en-US" sz="1200">
              <a:solidFill>
                <a:schemeClr val="tx2"/>
              </a:solidFill>
              <a:latin typeface="+mn-ea"/>
            </a:endParaRPr>
          </a:p>
        </p:txBody>
      </p:sp>
      <p:sp>
        <p:nvSpPr>
          <p:cNvPr id="12" name="正方形/長方形 11">
            <a:extLst>
              <a:ext uri="{FF2B5EF4-FFF2-40B4-BE49-F238E27FC236}">
                <a16:creationId xmlns:a16="http://schemas.microsoft.com/office/drawing/2014/main" id="{F86E3FE8-C84C-151F-5FB7-DAC3E98B5FCE}"/>
              </a:ext>
            </a:extLst>
          </p:cNvPr>
          <p:cNvSpPr/>
          <p:nvPr/>
        </p:nvSpPr>
        <p:spPr>
          <a:xfrm flipV="1">
            <a:off x="1112310" y="3722388"/>
            <a:ext cx="133349" cy="1136650"/>
          </a:xfrm>
          <a:prstGeom prst="rect">
            <a:avLst/>
          </a:prstGeom>
          <a:noFill/>
          <a:ln w="19050">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buClr>
                <a:schemeClr val="accent1"/>
              </a:buClr>
            </a:pPr>
            <a:endParaRPr kumimoji="1" lang="ja-JP" altLang="en-US" sz="1200">
              <a:solidFill>
                <a:schemeClr val="tx2"/>
              </a:solidFill>
              <a:latin typeface="+mn-ea"/>
            </a:endParaRPr>
          </a:p>
        </p:txBody>
      </p:sp>
      <p:sp>
        <p:nvSpPr>
          <p:cNvPr id="13" name="正方形/長方形 12">
            <a:extLst>
              <a:ext uri="{FF2B5EF4-FFF2-40B4-BE49-F238E27FC236}">
                <a16:creationId xmlns:a16="http://schemas.microsoft.com/office/drawing/2014/main" id="{5C002E11-72B0-40B8-04B7-27B5B8AF94D7}"/>
              </a:ext>
            </a:extLst>
          </p:cNvPr>
          <p:cNvSpPr/>
          <p:nvPr/>
        </p:nvSpPr>
        <p:spPr>
          <a:xfrm flipV="1">
            <a:off x="1246192" y="3848330"/>
            <a:ext cx="133349" cy="1010708"/>
          </a:xfrm>
          <a:prstGeom prst="rect">
            <a:avLst/>
          </a:prstGeom>
          <a:noFill/>
          <a:ln w="19050">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buClr>
                <a:schemeClr val="accent1"/>
              </a:buClr>
            </a:pPr>
            <a:endParaRPr kumimoji="1" lang="ja-JP" altLang="en-US" sz="1200">
              <a:solidFill>
                <a:schemeClr val="tx2"/>
              </a:solidFill>
              <a:latin typeface="+mn-ea"/>
            </a:endParaRPr>
          </a:p>
        </p:txBody>
      </p:sp>
      <p:sp>
        <p:nvSpPr>
          <p:cNvPr id="14" name="テキスト ボックス 13">
            <a:extLst>
              <a:ext uri="{FF2B5EF4-FFF2-40B4-BE49-F238E27FC236}">
                <a16:creationId xmlns:a16="http://schemas.microsoft.com/office/drawing/2014/main" id="{CCCF3F77-5C70-F554-A496-9C4BEF2DCE2E}"/>
              </a:ext>
            </a:extLst>
          </p:cNvPr>
          <p:cNvSpPr txBox="1"/>
          <p:nvPr/>
        </p:nvSpPr>
        <p:spPr>
          <a:xfrm>
            <a:off x="987862" y="3271056"/>
            <a:ext cx="802217" cy="415498"/>
          </a:xfrm>
          <a:prstGeom prst="rect">
            <a:avLst/>
          </a:prstGeom>
          <a:noFill/>
        </p:spPr>
        <p:txBody>
          <a:bodyPr wrap="square" rtlCol="0">
            <a:spAutoFit/>
          </a:bodyPr>
          <a:lstStyle/>
          <a:p>
            <a:pPr algn="ctr"/>
            <a:r>
              <a:rPr lang="ja-JP" altLang="en-US" sz="1050">
                <a:latin typeface="+mn-ea"/>
              </a:rPr>
              <a:t>水道業</a:t>
            </a:r>
            <a:endParaRPr lang="en-US" altLang="ja-JP" sz="1050">
              <a:latin typeface="+mn-ea"/>
            </a:endParaRPr>
          </a:p>
          <a:p>
            <a:pPr algn="ctr"/>
            <a:r>
              <a:rPr lang="en-US" altLang="ja-JP" sz="1050">
                <a:latin typeface="+mn-ea"/>
              </a:rPr>
              <a:t>4.07</a:t>
            </a:r>
            <a:endParaRPr kumimoji="1" lang="ja-JP" altLang="en-US" sz="1050">
              <a:latin typeface="+mn-ea"/>
            </a:endParaRPr>
          </a:p>
        </p:txBody>
      </p:sp>
      <p:sp>
        <p:nvSpPr>
          <p:cNvPr id="15" name="テキスト ボックス 14">
            <a:extLst>
              <a:ext uri="{FF2B5EF4-FFF2-40B4-BE49-F238E27FC236}">
                <a16:creationId xmlns:a16="http://schemas.microsoft.com/office/drawing/2014/main" id="{22363066-44BF-187A-48F8-19185FB13433}"/>
              </a:ext>
            </a:extLst>
          </p:cNvPr>
          <p:cNvSpPr txBox="1"/>
          <p:nvPr/>
        </p:nvSpPr>
        <p:spPr>
          <a:xfrm>
            <a:off x="1313832" y="3509320"/>
            <a:ext cx="802217" cy="415498"/>
          </a:xfrm>
          <a:prstGeom prst="rect">
            <a:avLst/>
          </a:prstGeom>
          <a:noFill/>
        </p:spPr>
        <p:txBody>
          <a:bodyPr wrap="square" rtlCol="0">
            <a:spAutoFit/>
          </a:bodyPr>
          <a:lstStyle/>
          <a:p>
            <a:pPr algn="ctr"/>
            <a:r>
              <a:rPr lang="ja-JP" altLang="en-US" sz="1050">
                <a:latin typeface="+mn-ea"/>
              </a:rPr>
              <a:t>建設業</a:t>
            </a:r>
            <a:endParaRPr lang="en-US" altLang="ja-JP" sz="1050">
              <a:latin typeface="+mn-ea"/>
            </a:endParaRPr>
          </a:p>
          <a:p>
            <a:pPr algn="ctr"/>
            <a:r>
              <a:rPr kumimoji="1" lang="en-US" altLang="ja-JP" sz="1050">
                <a:latin typeface="+mn-ea"/>
              </a:rPr>
              <a:t>2.97</a:t>
            </a:r>
            <a:endParaRPr kumimoji="1" lang="ja-JP" altLang="en-US" sz="1050">
              <a:latin typeface="+mn-ea"/>
            </a:endParaRPr>
          </a:p>
        </p:txBody>
      </p:sp>
      <p:sp>
        <p:nvSpPr>
          <p:cNvPr id="16" name="テキスト ボックス 15">
            <a:extLst>
              <a:ext uri="{FF2B5EF4-FFF2-40B4-BE49-F238E27FC236}">
                <a16:creationId xmlns:a16="http://schemas.microsoft.com/office/drawing/2014/main" id="{2ACF6D80-BA81-D4DB-4944-2217BD73F89F}"/>
              </a:ext>
            </a:extLst>
          </p:cNvPr>
          <p:cNvSpPr txBox="1"/>
          <p:nvPr/>
        </p:nvSpPr>
        <p:spPr>
          <a:xfrm>
            <a:off x="1584762" y="3758164"/>
            <a:ext cx="802217" cy="415498"/>
          </a:xfrm>
          <a:prstGeom prst="rect">
            <a:avLst/>
          </a:prstGeom>
          <a:noFill/>
        </p:spPr>
        <p:txBody>
          <a:bodyPr wrap="square" rtlCol="0">
            <a:spAutoFit/>
          </a:bodyPr>
          <a:lstStyle/>
          <a:p>
            <a:pPr algn="ctr"/>
            <a:r>
              <a:rPr lang="ja-JP" altLang="en-US" sz="1050">
                <a:latin typeface="+mn-ea"/>
              </a:rPr>
              <a:t>教育</a:t>
            </a:r>
            <a:endParaRPr lang="en-US" altLang="ja-JP" sz="1050">
              <a:latin typeface="+mn-ea"/>
            </a:endParaRPr>
          </a:p>
          <a:p>
            <a:pPr algn="ctr"/>
            <a:r>
              <a:rPr kumimoji="1" lang="en-US" altLang="ja-JP" sz="1050">
                <a:latin typeface="+mn-ea"/>
              </a:rPr>
              <a:t>2.64</a:t>
            </a:r>
            <a:endParaRPr kumimoji="1" lang="ja-JP" altLang="en-US" sz="1050">
              <a:latin typeface="+mn-ea"/>
            </a:endParaRPr>
          </a:p>
        </p:txBody>
      </p:sp>
      <p:sp>
        <p:nvSpPr>
          <p:cNvPr id="17" name="矢印: 五方向 16">
            <a:extLst>
              <a:ext uri="{FF2B5EF4-FFF2-40B4-BE49-F238E27FC236}">
                <a16:creationId xmlns:a16="http://schemas.microsoft.com/office/drawing/2014/main" id="{C135E29A-7140-EC1E-9D08-3164687FEA72}"/>
              </a:ext>
            </a:extLst>
          </p:cNvPr>
          <p:cNvSpPr/>
          <p:nvPr/>
        </p:nvSpPr>
        <p:spPr>
          <a:xfrm>
            <a:off x="6260632" y="244751"/>
            <a:ext cx="2404535" cy="534232"/>
          </a:xfrm>
          <a:prstGeom prst="homePlate">
            <a:avLst>
              <a:gd name="adj" fmla="val 27410"/>
            </a:avLst>
          </a:prstGeom>
          <a:solidFill>
            <a:srgbClr val="687A7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ct val="0"/>
              </a:spcBef>
              <a:spcAft>
                <a:spcPct val="0"/>
              </a:spcAft>
              <a:buClrTx/>
              <a:buSzTx/>
              <a:buFontTx/>
              <a:buNone/>
              <a:tabLst/>
              <a:defRPr/>
            </a:pPr>
            <a:r>
              <a:rPr lang="ja-JP" altLang="en-US" sz="1050" b="1">
                <a:solidFill>
                  <a:prstClr val="white"/>
                </a:solidFill>
                <a:latin typeface="+mn-ea"/>
              </a:rPr>
              <a:t>稼ぐ力が高い産業</a:t>
            </a:r>
            <a:r>
              <a:rPr lang="en-US" altLang="ja-JP" sz="1050" b="1">
                <a:solidFill>
                  <a:prstClr val="white"/>
                </a:solidFill>
                <a:latin typeface="+mn-ea"/>
              </a:rPr>
              <a:t>/</a:t>
            </a:r>
            <a:r>
              <a:rPr lang="ja-JP" altLang="en-US" sz="1050" b="1">
                <a:solidFill>
                  <a:prstClr val="white"/>
                </a:solidFill>
                <a:latin typeface="+mn-ea"/>
              </a:rPr>
              <a:t>地域が得意な産業</a:t>
            </a:r>
            <a:endParaRPr kumimoji="1" lang="en-US" altLang="ja-JP" sz="900" b="1" i="0" u="none" strike="noStrike" kern="1200" cap="none" spc="0" normalizeH="0" baseline="0" noProof="0">
              <a:ln>
                <a:noFill/>
              </a:ln>
              <a:solidFill>
                <a:prstClr val="white"/>
              </a:solidFill>
              <a:effectLst/>
              <a:uLnTx/>
              <a:uFillTx/>
              <a:latin typeface="+mn-ea"/>
              <a:cs typeface="+mn-cs"/>
            </a:endParaRPr>
          </a:p>
        </p:txBody>
      </p:sp>
      <p:sp>
        <p:nvSpPr>
          <p:cNvPr id="18" name="矢印: 五方向 17">
            <a:extLst>
              <a:ext uri="{FF2B5EF4-FFF2-40B4-BE49-F238E27FC236}">
                <a16:creationId xmlns:a16="http://schemas.microsoft.com/office/drawing/2014/main" id="{6D167F41-2E41-C25C-7253-A343080B1E01}"/>
              </a:ext>
            </a:extLst>
          </p:cNvPr>
          <p:cNvSpPr/>
          <p:nvPr/>
        </p:nvSpPr>
        <p:spPr>
          <a:xfrm>
            <a:off x="8673220" y="244751"/>
            <a:ext cx="1561520" cy="534232"/>
          </a:xfrm>
          <a:prstGeom prst="homePlate">
            <a:avLst>
              <a:gd name="adj" fmla="val 27410"/>
            </a:avLst>
          </a:prstGeom>
          <a:solidFill>
            <a:schemeClr val="bg1">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a:ln>
                  <a:noFill/>
                </a:ln>
                <a:solidFill>
                  <a:srgbClr val="758085"/>
                </a:solidFill>
                <a:effectLst/>
                <a:uLnTx/>
                <a:uFillTx/>
                <a:latin typeface="+mn-ea"/>
                <a:cs typeface="+mn-cs"/>
              </a:rPr>
              <a:t>「今後の注力ポイント」</a:t>
            </a:r>
            <a:endParaRPr kumimoji="1" lang="en-US" altLang="ja-JP" sz="1200" b="0" i="0" u="none" strike="noStrike" kern="1200" cap="none" spc="0" normalizeH="0" baseline="0" noProof="0">
              <a:ln>
                <a:noFill/>
              </a:ln>
              <a:solidFill>
                <a:srgbClr val="758085"/>
              </a:solidFill>
              <a:effectLst/>
              <a:uLnTx/>
              <a:uFillTx/>
              <a:latin typeface="+mn-ea"/>
              <a:cs typeface="+mn-cs"/>
            </a:endParaRPr>
          </a:p>
          <a:p>
            <a:pPr marL="0" marR="0" lvl="0" indent="0" algn="ctr" defTabSz="914400" rtl="0" eaLnBrk="1" fontAlgn="auto"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a:ln>
                  <a:noFill/>
                </a:ln>
                <a:solidFill>
                  <a:srgbClr val="758085"/>
                </a:solidFill>
                <a:effectLst/>
                <a:uLnTx/>
                <a:uFillTx/>
                <a:latin typeface="+mn-ea"/>
                <a:cs typeface="+mn-cs"/>
              </a:rPr>
              <a:t>を把握する</a:t>
            </a:r>
            <a:endParaRPr kumimoji="1" lang="en-US" altLang="ja-JP" sz="900" b="0" i="0" u="none" strike="noStrike" kern="1200" cap="none" spc="0" normalizeH="0" baseline="0" noProof="0">
              <a:ln>
                <a:noFill/>
              </a:ln>
              <a:solidFill>
                <a:srgbClr val="758085"/>
              </a:solidFill>
              <a:effectLst/>
              <a:uLnTx/>
              <a:uFillTx/>
              <a:latin typeface="+mn-ea"/>
              <a:cs typeface="+mn-cs"/>
            </a:endParaRPr>
          </a:p>
        </p:txBody>
      </p:sp>
      <p:sp>
        <p:nvSpPr>
          <p:cNvPr id="19" name="正方形/長方形 18">
            <a:extLst>
              <a:ext uri="{FF2B5EF4-FFF2-40B4-BE49-F238E27FC236}">
                <a16:creationId xmlns:a16="http://schemas.microsoft.com/office/drawing/2014/main" id="{74C91450-1C3B-2852-ED78-ED0D774F02B9}"/>
              </a:ext>
            </a:extLst>
          </p:cNvPr>
          <p:cNvSpPr/>
          <p:nvPr/>
        </p:nvSpPr>
        <p:spPr>
          <a:xfrm>
            <a:off x="6345549" y="460819"/>
            <a:ext cx="965206" cy="275375"/>
          </a:xfrm>
          <a:prstGeom prst="rect">
            <a:avLst/>
          </a:prstGeom>
          <a:solidFill>
            <a:srgbClr val="D9D9D9"/>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900" i="0" u="none" strike="noStrike" kern="1200" cap="none" spc="0" normalizeH="0" baseline="0" noProof="0">
                <a:ln>
                  <a:noFill/>
                </a:ln>
                <a:solidFill>
                  <a:srgbClr val="758085"/>
                </a:solidFill>
                <a:effectLst/>
                <a:uLnTx/>
                <a:uFillTx/>
                <a:latin typeface="+mn-ea"/>
                <a:cs typeface="+mn-cs"/>
              </a:rPr>
              <a:t>稼ぐ力が高い産業を</a:t>
            </a:r>
            <a:endParaRPr kumimoji="1" lang="en-US" altLang="ja-JP" sz="900" i="0" u="none" strike="noStrike" kern="1200" cap="none" spc="0" normalizeH="0" baseline="0" noProof="0">
              <a:ln>
                <a:noFill/>
              </a:ln>
              <a:solidFill>
                <a:srgbClr val="758085"/>
              </a:solidFill>
              <a:effectLst/>
              <a:uLnTx/>
              <a:uFillTx/>
              <a:latin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900" i="0" u="none" strike="noStrike" kern="1200" cap="none" spc="0" normalizeH="0" baseline="0" noProof="0">
                <a:ln>
                  <a:noFill/>
                </a:ln>
                <a:solidFill>
                  <a:srgbClr val="758085"/>
                </a:solidFill>
                <a:effectLst/>
                <a:uLnTx/>
                <a:uFillTx/>
                <a:latin typeface="+mn-ea"/>
                <a:cs typeface="+mn-cs"/>
              </a:rPr>
              <a:t>把握する</a:t>
            </a:r>
          </a:p>
        </p:txBody>
      </p:sp>
      <p:sp>
        <p:nvSpPr>
          <p:cNvPr id="20" name="正方形/長方形 19">
            <a:extLst>
              <a:ext uri="{FF2B5EF4-FFF2-40B4-BE49-F238E27FC236}">
                <a16:creationId xmlns:a16="http://schemas.microsoft.com/office/drawing/2014/main" id="{9232B39C-76D4-C089-749A-CEC27FF8B0C6}"/>
              </a:ext>
            </a:extLst>
          </p:cNvPr>
          <p:cNvSpPr/>
          <p:nvPr/>
        </p:nvSpPr>
        <p:spPr>
          <a:xfrm>
            <a:off x="7367145" y="461375"/>
            <a:ext cx="965206" cy="277766"/>
          </a:xfrm>
          <a:prstGeom prst="rect">
            <a:avLst/>
          </a:prstGeom>
          <a:solidFill>
            <a:srgbClr val="E3F2C7"/>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900" b="1" i="0" u="none" strike="noStrike" kern="1200" cap="none" spc="0" normalizeH="0" baseline="0" noProof="0">
                <a:ln>
                  <a:noFill/>
                </a:ln>
                <a:solidFill>
                  <a:schemeClr val="tx1"/>
                </a:solidFill>
                <a:effectLst/>
                <a:uLnTx/>
                <a:uFillTx/>
                <a:latin typeface="+mn-ea"/>
                <a:cs typeface="+mn-cs"/>
              </a:rPr>
              <a:t>地域が得意な産業を</a:t>
            </a:r>
            <a:endParaRPr kumimoji="1" lang="en-US" altLang="ja-JP" sz="900" b="1" i="0" u="none" strike="noStrike" kern="1200" cap="none" spc="0" normalizeH="0" baseline="0" noProof="0">
              <a:ln>
                <a:noFill/>
              </a:ln>
              <a:solidFill>
                <a:schemeClr val="tx1"/>
              </a:solidFill>
              <a:effectLst/>
              <a:uLnTx/>
              <a:uFillTx/>
              <a:latin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900" b="1" i="0" u="none" strike="noStrike" kern="1200" cap="none" spc="0" normalizeH="0" baseline="0" noProof="0">
                <a:ln>
                  <a:noFill/>
                </a:ln>
                <a:solidFill>
                  <a:schemeClr val="tx1"/>
                </a:solidFill>
                <a:effectLst/>
                <a:uLnTx/>
                <a:uFillTx/>
                <a:latin typeface="+mn-ea"/>
                <a:cs typeface="+mn-cs"/>
              </a:rPr>
              <a:t>把握する</a:t>
            </a:r>
            <a:endParaRPr kumimoji="1" lang="ja-JP" altLang="en-US" sz="800" b="1" i="0" u="none" strike="noStrike" kern="1200" cap="none" spc="0" normalizeH="0" baseline="0" noProof="0">
              <a:ln>
                <a:noFill/>
              </a:ln>
              <a:solidFill>
                <a:schemeClr val="tx1"/>
              </a:solidFill>
              <a:effectLst/>
              <a:uLnTx/>
              <a:uFillTx/>
              <a:latin typeface="+mn-ea"/>
              <a:cs typeface="+mn-cs"/>
            </a:endParaRPr>
          </a:p>
        </p:txBody>
      </p:sp>
      <p:sp>
        <p:nvSpPr>
          <p:cNvPr id="21" name="矢印: 五方向 20">
            <a:extLst>
              <a:ext uri="{FF2B5EF4-FFF2-40B4-BE49-F238E27FC236}">
                <a16:creationId xmlns:a16="http://schemas.microsoft.com/office/drawing/2014/main" id="{BAA9E368-661C-063D-7312-0CC283CA432D}"/>
              </a:ext>
            </a:extLst>
          </p:cNvPr>
          <p:cNvSpPr/>
          <p:nvPr/>
        </p:nvSpPr>
        <p:spPr>
          <a:xfrm>
            <a:off x="6260632" y="53149"/>
            <a:ext cx="3974108" cy="154748"/>
          </a:xfrm>
          <a:prstGeom prst="homePlate">
            <a:avLst>
              <a:gd name="adj" fmla="val 0"/>
            </a:avLst>
          </a:prstGeom>
          <a:solidFill>
            <a:srgbClr val="687A7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lvl="0" algn="ctr">
              <a:spcBef>
                <a:spcPct val="0"/>
              </a:spcBef>
              <a:spcAft>
                <a:spcPct val="0"/>
              </a:spcAft>
              <a:defRPr/>
            </a:pPr>
            <a:r>
              <a:rPr kumimoji="0" lang="ja-JP" altLang="en-US" sz="1050" b="1" kern="0">
                <a:solidFill>
                  <a:prstClr val="white"/>
                </a:solidFill>
                <a:latin typeface="+mn-ea"/>
              </a:rPr>
              <a:t>着目すべき産業②　</a:t>
            </a:r>
            <a:r>
              <a:rPr kumimoji="1" lang="ja-JP" altLang="en-US" sz="1050" b="1" i="0" u="none" strike="noStrike" kern="1200" cap="none" spc="0" normalizeH="0" baseline="0" noProof="0">
                <a:ln>
                  <a:noFill/>
                </a:ln>
                <a:solidFill>
                  <a:prstClr val="white"/>
                </a:solidFill>
                <a:effectLst/>
                <a:uLnTx/>
                <a:uFillTx/>
                <a:latin typeface="+mn-ea"/>
                <a:cs typeface="+mn-cs"/>
              </a:rPr>
              <a:t>稼ぐ力が高い産業</a:t>
            </a:r>
            <a:r>
              <a:rPr kumimoji="1" lang="en-US" altLang="ja-JP" sz="1050" b="1" i="0" u="none" strike="noStrike" kern="1200" cap="none" spc="0" normalizeH="0" baseline="0" noProof="0">
                <a:ln>
                  <a:noFill/>
                </a:ln>
                <a:solidFill>
                  <a:prstClr val="white"/>
                </a:solidFill>
                <a:effectLst/>
                <a:uLnTx/>
                <a:uFillTx/>
                <a:latin typeface="+mn-ea"/>
                <a:cs typeface="+mn-cs"/>
              </a:rPr>
              <a:t>/</a:t>
            </a:r>
            <a:r>
              <a:rPr kumimoji="1" lang="ja-JP" altLang="en-US" sz="1050" b="1" i="0" u="none" strike="noStrike" kern="1200" cap="none" spc="0" normalizeH="0" baseline="0" noProof="0">
                <a:ln>
                  <a:noFill/>
                </a:ln>
                <a:solidFill>
                  <a:prstClr val="white"/>
                </a:solidFill>
                <a:effectLst/>
                <a:uLnTx/>
                <a:uFillTx/>
                <a:latin typeface="+mn-ea"/>
                <a:cs typeface="+mn-cs"/>
              </a:rPr>
              <a:t>地域が得意な産業</a:t>
            </a:r>
            <a:endParaRPr kumimoji="1" lang="en-US" altLang="ja-JP" sz="900" b="1" i="0" u="none" strike="noStrike" kern="1200" cap="none" spc="0" normalizeH="0" baseline="0" noProof="0">
              <a:ln>
                <a:noFill/>
              </a:ln>
              <a:solidFill>
                <a:prstClr val="white"/>
              </a:solidFill>
              <a:effectLst/>
              <a:uLnTx/>
              <a:uFillTx/>
              <a:latin typeface="+mn-ea"/>
              <a:cs typeface="+mn-cs"/>
            </a:endParaRPr>
          </a:p>
        </p:txBody>
      </p:sp>
      <p:sp>
        <p:nvSpPr>
          <p:cNvPr id="25" name="Text Placeholder 7">
            <a:extLst>
              <a:ext uri="{FF2B5EF4-FFF2-40B4-BE49-F238E27FC236}">
                <a16:creationId xmlns:a16="http://schemas.microsoft.com/office/drawing/2014/main" id="{41E744D0-74B0-E38C-EEB0-C697BAE198D4}"/>
              </a:ext>
            </a:extLst>
          </p:cNvPr>
          <p:cNvSpPr txBox="1">
            <a:spLocks/>
          </p:cNvSpPr>
          <p:nvPr/>
        </p:nvSpPr>
        <p:spPr>
          <a:xfrm>
            <a:off x="215925" y="985250"/>
            <a:ext cx="10261551" cy="310854"/>
          </a:xfrm>
          <a:prstGeom prst="rect">
            <a:avLst/>
          </a:prstGeom>
          <a:noFill/>
          <a:ln>
            <a:noFill/>
          </a:ln>
        </p:spPr>
        <p:txBody>
          <a:bodyPr vert="horz" wrap="square" lIns="38862" tIns="38862" rIns="38862" bIns="38862" rtlCol="0" anchor="t" anchorCtr="0">
            <a:spAutoFit/>
          </a:bodyPr>
          <a:lstStyle>
            <a:defPPr>
              <a:defRPr lang="ja-JP"/>
            </a:defPPr>
            <a:lvl1pPr marL="194310" lvl="0" indent="-194310" defTabSz="987095">
              <a:spcBef>
                <a:spcPts val="0"/>
              </a:spcBef>
              <a:spcAft>
                <a:spcPts val="0"/>
              </a:spcAft>
              <a:buClr>
                <a:srgbClr val="002060"/>
              </a:buClr>
              <a:buFont typeface="Wingdings" panose="05000000000000000000" pitchFamily="2" charset="2"/>
              <a:buChar char="l"/>
              <a:defRPr kumimoji="0" sz="1600" kern="0">
                <a:solidFill>
                  <a:srgbClr val="000000"/>
                </a:solidFill>
                <a:latin typeface="Meiryo UI"/>
                <a:ea typeface="Meiryo UI"/>
                <a:cs typeface="Meiryo UI" panose="020B0604030504040204" pitchFamily="50" charset="-128"/>
              </a:defRPr>
            </a:lvl1pPr>
            <a:lvl2pPr marL="742950" indent="-285750">
              <a:spcBef>
                <a:spcPts val="600"/>
              </a:spcBef>
              <a:spcAft>
                <a:spcPts val="600"/>
              </a:spcAft>
              <a:buFont typeface="Arial" pitchFamily="34" charset="0"/>
              <a:buChar char="–"/>
              <a:defRPr sz="1400">
                <a:latin typeface="Meiryo UI" panose="020B0604030504040204" pitchFamily="50" charset="-128"/>
                <a:ea typeface="Meiryo UI" panose="020B0604030504040204" pitchFamily="50" charset="-128"/>
                <a:cs typeface="Meiryo UI" panose="020B0604030504040204" pitchFamily="50" charset="-128"/>
              </a:defRPr>
            </a:lvl2pPr>
            <a:lvl3pPr marL="1143000" indent="-228600">
              <a:spcBef>
                <a:spcPts val="600"/>
              </a:spcBef>
              <a:spcAft>
                <a:spcPts val="600"/>
              </a:spcAft>
              <a:buFont typeface="Arial" pitchFamily="34" charset="0"/>
              <a:buChar char="•"/>
              <a:defRPr sz="1050">
                <a:latin typeface="Meiryo UI" panose="020B0604030504040204" pitchFamily="50" charset="-128"/>
                <a:ea typeface="Meiryo UI" panose="020B0604030504040204" pitchFamily="50" charset="-128"/>
                <a:cs typeface="Meiryo UI" panose="020B0604030504040204" pitchFamily="50" charset="-128"/>
              </a:defRPr>
            </a:lvl3pPr>
            <a:lvl4pPr marL="1600200" indent="-228600">
              <a:spcBef>
                <a:spcPct val="20000"/>
              </a:spcBef>
              <a:buFont typeface="Arial" pitchFamily="34" charset="0"/>
              <a:buChar char="–"/>
              <a:defRPr sz="2000">
                <a:latin typeface="Meiryo UI" panose="020B0604030504040204" pitchFamily="50" charset="-128"/>
                <a:ea typeface="Meiryo UI" panose="020B0604030504040204" pitchFamily="50" charset="-128"/>
                <a:cs typeface="Meiryo UI" panose="020B0604030504040204" pitchFamily="50" charset="-128"/>
              </a:defRPr>
            </a:lvl4pPr>
            <a:lvl5pPr marL="2057400" indent="-228600">
              <a:spcBef>
                <a:spcPct val="20000"/>
              </a:spcBef>
              <a:buFont typeface="Arial" pitchFamily="34" charset="0"/>
              <a:buChar char="»"/>
              <a:defRPr sz="2000">
                <a:latin typeface="Meiryo UI" panose="020B0604030504040204" pitchFamily="50" charset="-128"/>
                <a:ea typeface="Meiryo UI" panose="020B0604030504040204" pitchFamily="50" charset="-128"/>
                <a:cs typeface="Meiryo UI" panose="020B0604030504040204" pitchFamily="50" charset="-128"/>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ja-JP" altLang="en-US" sz="1510">
                <a:solidFill>
                  <a:srgbClr val="2E2E38"/>
                </a:solidFill>
                <a:latin typeface="+mn-ea"/>
                <a:ea typeface="+mn-ea"/>
              </a:rPr>
              <a:t>修正特化係数（付加価値額）が</a:t>
            </a:r>
            <a:r>
              <a:rPr lang="en-US" altLang="ja-JP" sz="1510">
                <a:solidFill>
                  <a:srgbClr val="2E2E38"/>
                </a:solidFill>
                <a:latin typeface="+mn-ea"/>
                <a:ea typeface="+mn-ea"/>
              </a:rPr>
              <a:t>1.0</a:t>
            </a:r>
            <a:r>
              <a:rPr lang="ja-JP" altLang="en-US" sz="1510">
                <a:solidFill>
                  <a:srgbClr val="2E2E38"/>
                </a:solidFill>
                <a:latin typeface="+mn-ea"/>
                <a:ea typeface="+mn-ea"/>
              </a:rPr>
              <a:t>を超える産業を「地域が得意な産業」として抽出する。</a:t>
            </a:r>
            <a:endParaRPr lang="en-US" altLang="ja-JP" sz="1510">
              <a:latin typeface="+mn-ea"/>
              <a:ea typeface="+mn-ea"/>
            </a:endParaRPr>
          </a:p>
        </p:txBody>
      </p:sp>
      <p:cxnSp>
        <p:nvCxnSpPr>
          <p:cNvPr id="28" name="直線コネクタ 27">
            <a:extLst>
              <a:ext uri="{FF2B5EF4-FFF2-40B4-BE49-F238E27FC236}">
                <a16:creationId xmlns:a16="http://schemas.microsoft.com/office/drawing/2014/main" id="{72FC1A43-7193-3BBC-98CE-65293994429E}"/>
              </a:ext>
            </a:extLst>
          </p:cNvPr>
          <p:cNvCxnSpPr>
            <a:cxnSpLocks/>
          </p:cNvCxnSpPr>
          <p:nvPr/>
        </p:nvCxnSpPr>
        <p:spPr>
          <a:xfrm>
            <a:off x="983192" y="4477809"/>
            <a:ext cx="4855632" cy="0"/>
          </a:xfrm>
          <a:prstGeom prst="line">
            <a:avLst/>
          </a:prstGeom>
        </p:spPr>
        <p:style>
          <a:lnRef idx="1">
            <a:schemeClr val="accent1"/>
          </a:lnRef>
          <a:fillRef idx="0">
            <a:schemeClr val="accent1"/>
          </a:fillRef>
          <a:effectRef idx="0">
            <a:schemeClr val="accent1"/>
          </a:effectRef>
          <a:fontRef idx="minor">
            <a:schemeClr val="tx1"/>
          </a:fontRef>
        </p:style>
      </p:cxnSp>
      <p:sp>
        <p:nvSpPr>
          <p:cNvPr id="30" name="正方形/長方形 29">
            <a:extLst>
              <a:ext uri="{FF2B5EF4-FFF2-40B4-BE49-F238E27FC236}">
                <a16:creationId xmlns:a16="http://schemas.microsoft.com/office/drawing/2014/main" id="{74EB4845-0C2A-ECA1-2341-2A1A1AFAE6FF}"/>
              </a:ext>
            </a:extLst>
          </p:cNvPr>
          <p:cNvSpPr/>
          <p:nvPr/>
        </p:nvSpPr>
        <p:spPr>
          <a:xfrm>
            <a:off x="732265" y="4393830"/>
            <a:ext cx="182663" cy="18351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US" altLang="ja-JP" sz="1100">
                <a:solidFill>
                  <a:schemeClr val="tx1"/>
                </a:solidFill>
              </a:rPr>
              <a:t>1</a:t>
            </a:r>
            <a:endParaRPr kumimoji="1" lang="ja-JP" altLang="en-US">
              <a:solidFill>
                <a:schemeClr val="tx1"/>
              </a:solidFill>
            </a:endParaRPr>
          </a:p>
        </p:txBody>
      </p:sp>
      <p:sp>
        <p:nvSpPr>
          <p:cNvPr id="31" name="正方形/長方形 30">
            <a:extLst>
              <a:ext uri="{FF2B5EF4-FFF2-40B4-BE49-F238E27FC236}">
                <a16:creationId xmlns:a16="http://schemas.microsoft.com/office/drawing/2014/main" id="{E2E47C84-02CC-7AF3-5A98-F54398505C6C}"/>
              </a:ext>
            </a:extLst>
          </p:cNvPr>
          <p:cNvSpPr/>
          <p:nvPr/>
        </p:nvSpPr>
        <p:spPr>
          <a:xfrm>
            <a:off x="949760" y="3292470"/>
            <a:ext cx="1707716" cy="1597389"/>
          </a:xfrm>
          <a:prstGeom prst="rect">
            <a:avLst/>
          </a:prstGeom>
          <a:noFill/>
          <a:ln w="19050">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buClr>
                <a:schemeClr val="accent1"/>
              </a:buClr>
            </a:pPr>
            <a:endParaRPr kumimoji="1" lang="ja-JP" altLang="en-US" sz="1200">
              <a:solidFill>
                <a:schemeClr val="tx2"/>
              </a:solidFill>
              <a:latin typeface="+mn-ea"/>
            </a:endParaRPr>
          </a:p>
        </p:txBody>
      </p:sp>
      <p:sp>
        <p:nvSpPr>
          <p:cNvPr id="32" name="テキスト ボックス 31">
            <a:extLst>
              <a:ext uri="{FF2B5EF4-FFF2-40B4-BE49-F238E27FC236}">
                <a16:creationId xmlns:a16="http://schemas.microsoft.com/office/drawing/2014/main" id="{076A7466-AA6D-9A64-5310-629204A77970}"/>
              </a:ext>
            </a:extLst>
          </p:cNvPr>
          <p:cNvSpPr txBox="1"/>
          <p:nvPr/>
        </p:nvSpPr>
        <p:spPr>
          <a:xfrm>
            <a:off x="873555" y="3051020"/>
            <a:ext cx="3629819" cy="280134"/>
          </a:xfrm>
          <a:prstGeom prst="rect">
            <a:avLst/>
          </a:prstGeom>
          <a:noFill/>
          <a:ln>
            <a:noFill/>
          </a:ln>
        </p:spPr>
        <p:txBody>
          <a:bodyPr wrap="square" rtlCol="0" anchor="ctr">
            <a:spAutoFit/>
          </a:bodyPr>
          <a:lstStyle/>
          <a:p>
            <a:r>
              <a:rPr lang="ja-JP" altLang="en-US" sz="1200"/>
              <a:t>修正特化係数（付加価値額）が</a:t>
            </a:r>
            <a:r>
              <a:rPr lang="en-US" altLang="ja-JP" sz="1200"/>
              <a:t>1</a:t>
            </a:r>
            <a:r>
              <a:rPr lang="ja-JP" altLang="en-US" sz="1200"/>
              <a:t>より大きい</a:t>
            </a:r>
            <a:endParaRPr kumimoji="1" lang="ja-JP" altLang="en-US" sz="1200"/>
          </a:p>
        </p:txBody>
      </p:sp>
      <p:cxnSp>
        <p:nvCxnSpPr>
          <p:cNvPr id="33" name="直線コネクタ 32">
            <a:extLst>
              <a:ext uri="{FF2B5EF4-FFF2-40B4-BE49-F238E27FC236}">
                <a16:creationId xmlns:a16="http://schemas.microsoft.com/office/drawing/2014/main" id="{E8608255-D490-5C87-80B9-EA349B7BE265}"/>
              </a:ext>
            </a:extLst>
          </p:cNvPr>
          <p:cNvCxnSpPr>
            <a:cxnSpLocks/>
          </p:cNvCxnSpPr>
          <p:nvPr/>
        </p:nvCxnSpPr>
        <p:spPr>
          <a:xfrm flipV="1">
            <a:off x="1379541" y="4064101"/>
            <a:ext cx="421762" cy="130975"/>
          </a:xfrm>
          <a:prstGeom prst="line">
            <a:avLst/>
          </a:prstGeom>
          <a:noFill/>
          <a:ln w="12700" cap="flat" cmpd="sng" algn="ctr">
            <a:solidFill>
              <a:srgbClr val="A6A6A6"/>
            </a:solidFill>
            <a:prstDash val="solid"/>
          </a:ln>
          <a:effectLst/>
        </p:spPr>
      </p:cxnSp>
      <p:cxnSp>
        <p:nvCxnSpPr>
          <p:cNvPr id="36" name="直線コネクタ 35">
            <a:extLst>
              <a:ext uri="{FF2B5EF4-FFF2-40B4-BE49-F238E27FC236}">
                <a16:creationId xmlns:a16="http://schemas.microsoft.com/office/drawing/2014/main" id="{D509DD32-4018-A44B-6E9C-3517E059F7DD}"/>
              </a:ext>
            </a:extLst>
          </p:cNvPr>
          <p:cNvCxnSpPr>
            <a:cxnSpLocks/>
          </p:cNvCxnSpPr>
          <p:nvPr/>
        </p:nvCxnSpPr>
        <p:spPr>
          <a:xfrm flipV="1">
            <a:off x="1245659" y="3704560"/>
            <a:ext cx="228763" cy="73983"/>
          </a:xfrm>
          <a:prstGeom prst="line">
            <a:avLst/>
          </a:prstGeom>
          <a:noFill/>
          <a:ln w="12700" cap="flat" cmpd="sng" algn="ctr">
            <a:solidFill>
              <a:srgbClr val="A6A6A6"/>
            </a:solidFill>
            <a:prstDash val="solid"/>
          </a:ln>
          <a:effectLst/>
        </p:spPr>
      </p:cxnSp>
      <p:cxnSp>
        <p:nvCxnSpPr>
          <p:cNvPr id="39" name="直線コネクタ 38">
            <a:extLst>
              <a:ext uri="{FF2B5EF4-FFF2-40B4-BE49-F238E27FC236}">
                <a16:creationId xmlns:a16="http://schemas.microsoft.com/office/drawing/2014/main" id="{3554BDBF-289E-6B4B-4DD3-EF812E1C1177}"/>
              </a:ext>
            </a:extLst>
          </p:cNvPr>
          <p:cNvCxnSpPr>
            <a:cxnSpLocks/>
          </p:cNvCxnSpPr>
          <p:nvPr/>
        </p:nvCxnSpPr>
        <p:spPr>
          <a:xfrm flipV="1">
            <a:off x="1108573" y="3549678"/>
            <a:ext cx="109234" cy="77497"/>
          </a:xfrm>
          <a:prstGeom prst="line">
            <a:avLst/>
          </a:prstGeom>
          <a:noFill/>
          <a:ln w="12700" cap="flat" cmpd="sng" algn="ctr">
            <a:solidFill>
              <a:srgbClr val="A6A6A6"/>
            </a:solidFill>
            <a:prstDash val="solid"/>
          </a:ln>
          <a:effectLst/>
        </p:spPr>
      </p:cxnSp>
      <p:sp>
        <p:nvSpPr>
          <p:cNvPr id="44" name="正方形/長方形 43">
            <a:extLst>
              <a:ext uri="{FF2B5EF4-FFF2-40B4-BE49-F238E27FC236}">
                <a16:creationId xmlns:a16="http://schemas.microsoft.com/office/drawing/2014/main" id="{DCCC150F-3738-3B9B-D6D6-786D47457380}"/>
              </a:ext>
            </a:extLst>
          </p:cNvPr>
          <p:cNvSpPr/>
          <p:nvPr/>
        </p:nvSpPr>
        <p:spPr>
          <a:xfrm>
            <a:off x="578418" y="1861978"/>
            <a:ext cx="5335998" cy="890287"/>
          </a:xfrm>
          <a:prstGeom prst="rect">
            <a:avLst/>
          </a:prstGeom>
          <a:noFill/>
          <a:ln w="12700" cap="flat" cmpd="sng" algn="ctr">
            <a:noFill/>
            <a:prstDash val="solid"/>
            <a:miter lim="800000"/>
          </a:ln>
          <a:effectLst/>
        </p:spPr>
        <p:txBody>
          <a:bodyPr rtlCol="0" anchor="ctr"/>
          <a:lstStyle/>
          <a:p>
            <a:pPr lvl="0" algn="ctr" fontAlgn="auto">
              <a:defRPr/>
            </a:pPr>
            <a:r>
              <a:rPr lang="en-US" altLang="ja-JP" sz="1050" b="1" dirty="0">
                <a:solidFill>
                  <a:prstClr val="black"/>
                </a:solidFill>
                <a:latin typeface="Meiryo UI" panose="020B0604030504040204" pitchFamily="50" charset="-128"/>
                <a:ea typeface="Meiryo UI" panose="020B0604030504040204" pitchFamily="50" charset="-128"/>
              </a:rPr>
              <a:t>【</a:t>
            </a:r>
            <a:r>
              <a:rPr lang="ja-JP" altLang="en-US" sz="1050" b="1" dirty="0">
                <a:solidFill>
                  <a:prstClr val="black"/>
                </a:solidFill>
                <a:latin typeface="Meiryo UI" panose="020B0604030504040204" pitchFamily="50" charset="-128"/>
                <a:ea typeface="Meiryo UI" panose="020B0604030504040204" pitchFamily="50" charset="-128"/>
              </a:rPr>
              <a:t>出典</a:t>
            </a:r>
            <a:r>
              <a:rPr lang="en-US" altLang="ja-JP" sz="1050" b="1" dirty="0">
                <a:solidFill>
                  <a:prstClr val="black"/>
                </a:solidFill>
                <a:latin typeface="Meiryo UI" panose="020B0604030504040204" pitchFamily="50" charset="-128"/>
                <a:ea typeface="Meiryo UI" panose="020B0604030504040204" pitchFamily="50" charset="-128"/>
              </a:rPr>
              <a:t>】</a:t>
            </a:r>
          </a:p>
          <a:p>
            <a:pPr lvl="0" algn="ctr" fontAlgn="auto">
              <a:spcAft>
                <a:spcPts val="600"/>
              </a:spcAft>
              <a:defRPr/>
            </a:pPr>
            <a:r>
              <a:rPr kumimoji="0" lang="en-US" altLang="ja-JP" sz="1050" b="1" kern="0" dirty="0">
                <a:solidFill>
                  <a:srgbClr val="2E2E38"/>
                </a:solidFill>
                <a:hlinkClick r:id="rId4"/>
              </a:rPr>
              <a:t>RESAS </a:t>
            </a:r>
            <a:r>
              <a:rPr kumimoji="0" lang="ja-JP" altLang="en-US" sz="1050" b="1" kern="0" dirty="0">
                <a:solidFill>
                  <a:srgbClr val="2E2E38"/>
                </a:solidFill>
                <a:hlinkClick r:id="rId4"/>
              </a:rPr>
              <a:t>付加価値額（修正特化係数</a:t>
            </a:r>
            <a:r>
              <a:rPr kumimoji="0" lang="en-US" altLang="ja-JP" sz="1050" b="1" kern="0" dirty="0">
                <a:solidFill>
                  <a:srgbClr val="2E2E38"/>
                </a:solidFill>
                <a:hlinkClick r:id="rId4"/>
              </a:rPr>
              <a:t>-</a:t>
            </a:r>
            <a:r>
              <a:rPr kumimoji="0" lang="ja-JP" altLang="en-US" sz="1050" b="1" kern="0" dirty="0">
                <a:solidFill>
                  <a:srgbClr val="2E2E38"/>
                </a:solidFill>
                <a:hlinkClick r:id="rId4"/>
              </a:rPr>
              <a:t>産業別）</a:t>
            </a:r>
            <a:endParaRPr kumimoji="0" lang="en-US" altLang="ja-JP" sz="1050" b="1" u="sng" kern="0" dirty="0">
              <a:solidFill>
                <a:schemeClr val="tx1"/>
              </a:solidFill>
              <a:latin typeface="Meiryo UI" panose="020B0604030504040204" pitchFamily="50" charset="-128"/>
              <a:ea typeface="Meiryo UI" panose="020B0604030504040204"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050" b="1" i="0" strike="noStrike" kern="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【RAIDA-AI</a:t>
            </a:r>
            <a:r>
              <a:rPr kumimoji="0" lang="ja-JP" altLang="en-US" sz="1050" b="1" i="0" strike="noStrike" kern="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（地域の産業活性化</a:t>
            </a:r>
            <a:r>
              <a:rPr kumimoji="0" lang="ja-JP" altLang="en-US" sz="1050" b="1" kern="0" dirty="0">
                <a:solidFill>
                  <a:schemeClr val="tx1"/>
                </a:solidFill>
                <a:latin typeface="Meiryo UI" panose="020B0604030504040204" pitchFamily="50" charset="-128"/>
                <a:ea typeface="Meiryo UI" panose="020B0604030504040204" pitchFamily="50" charset="-128"/>
              </a:rPr>
              <a:t>）</a:t>
            </a:r>
            <a:r>
              <a:rPr kumimoji="0" lang="en-US" altLang="ja-JP" sz="1050" b="1" kern="0" dirty="0">
                <a:solidFill>
                  <a:schemeClr val="tx1"/>
                </a:solidFill>
                <a:latin typeface="Meiryo UI" panose="020B0604030504040204" pitchFamily="50" charset="-128"/>
                <a:ea typeface="Meiryo UI" panose="020B0604030504040204" pitchFamily="50" charset="-128"/>
              </a:rPr>
              <a:t>】</a:t>
            </a:r>
            <a:endParaRPr kumimoji="0" lang="en-US" altLang="ja-JP" sz="1050" b="1" i="0" strike="noStrike" kern="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endParaRPr>
          </a:p>
          <a:p>
            <a:pPr algn="ctr"/>
            <a:r>
              <a:rPr lang="ja-JP" altLang="en-US" sz="1050" b="1" u="sng" dirty="0">
                <a:latin typeface="+mn-ea"/>
              </a:rPr>
              <a:t>産業の稼ぎを把握する＞稼ぐ力がある</a:t>
            </a:r>
            <a:r>
              <a:rPr lang="en-US" altLang="ja-JP" sz="1050" b="1" u="sng" dirty="0">
                <a:latin typeface="+mn-ea"/>
              </a:rPr>
              <a:t>/</a:t>
            </a:r>
            <a:r>
              <a:rPr lang="ja-JP" altLang="en-US" sz="1050" b="1" u="sng" dirty="0">
                <a:latin typeface="+mn-ea"/>
              </a:rPr>
              <a:t>地域が得意とする産業を把握する＞</a:t>
            </a:r>
            <a:br>
              <a:rPr lang="en-US" altLang="ja-JP" sz="1050" b="1" u="sng" dirty="0">
                <a:latin typeface="+mn-ea"/>
              </a:rPr>
            </a:br>
            <a:r>
              <a:rPr lang="ja-JP" altLang="en-US" sz="1050" b="1" u="sng" dirty="0">
                <a:latin typeface="+mn-ea"/>
              </a:rPr>
              <a:t>修正特化係数</a:t>
            </a:r>
            <a:endParaRPr kumimoji="0" lang="ja-JP" altLang="en-US" sz="1050" b="1" i="0" u="sng" strike="noStrike" kern="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8939482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09CFE6-9F1D-8F98-80BC-AF56606F3000}"/>
            </a:ext>
          </a:extLst>
        </p:cNvPr>
        <p:cNvGrpSpPr/>
        <p:nvPr/>
      </p:nvGrpSpPr>
      <p:grpSpPr>
        <a:xfrm>
          <a:off x="0" y="0"/>
          <a:ext cx="0" cy="0"/>
          <a:chOff x="0" y="0"/>
          <a:chExt cx="0" cy="0"/>
        </a:xfrm>
      </p:grpSpPr>
      <p:sp>
        <p:nvSpPr>
          <p:cNvPr id="2" name="スライド番号プレースホルダー 4">
            <a:extLst>
              <a:ext uri="{FF2B5EF4-FFF2-40B4-BE49-F238E27FC236}">
                <a16:creationId xmlns:a16="http://schemas.microsoft.com/office/drawing/2014/main" id="{F58E6529-F0B6-C552-1D69-66EF5378F618}"/>
              </a:ext>
            </a:extLst>
          </p:cNvPr>
          <p:cNvSpPr>
            <a:spLocks noGrp="1"/>
          </p:cNvSpPr>
          <p:nvPr>
            <p:ph type="sldNum" sz="quarter" idx="12"/>
          </p:nvPr>
        </p:nvSpPr>
        <p:spPr>
          <a:xfrm>
            <a:off x="8209818" y="7194496"/>
            <a:ext cx="2495127" cy="402567"/>
          </a:xfrm>
          <a:prstGeom prst="rect">
            <a:avLst/>
          </a:prstGeom>
        </p:spPr>
        <p:txBody>
          <a:bodyPr vert="horz" lIns="91440" tIns="45720" rIns="91440" bIns="45720" rtlCol="0" anchor="ctr"/>
          <a:lstStyle>
            <a:defPPr>
              <a:defRPr lang="en-US"/>
            </a:defPPr>
            <a:lvl1pPr algn="r" rtl="0" fontAlgn="base">
              <a:spcBef>
                <a:spcPct val="0"/>
              </a:spcBef>
              <a:spcAft>
                <a:spcPct val="0"/>
              </a:spcAft>
              <a:defRPr kumimoji="1" sz="1511" kern="120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Meiryo UI" panose="020B0604030504040204" pitchFamily="50" charset="-128"/>
              </a:defRPr>
            </a:lvl1pPr>
            <a:lvl2pPr marL="457200" algn="l" rtl="0" fontAlgn="base">
              <a:spcBef>
                <a:spcPct val="0"/>
              </a:spcBef>
              <a:spcAft>
                <a:spcPct val="0"/>
              </a:spcAft>
              <a:defRPr kumimoji="1" sz="900" kern="1200">
                <a:solidFill>
                  <a:srgbClr val="000000"/>
                </a:solidFill>
                <a:latin typeface="EYInterstate Light" pitchFamily="2" charset="0"/>
                <a:ea typeface="ＭＳ Ｐゴシック" pitchFamily="50" charset="-128"/>
                <a:cs typeface="+mn-cs"/>
              </a:defRPr>
            </a:lvl2pPr>
            <a:lvl3pPr marL="914400" algn="l" rtl="0" fontAlgn="base">
              <a:spcBef>
                <a:spcPct val="0"/>
              </a:spcBef>
              <a:spcAft>
                <a:spcPct val="0"/>
              </a:spcAft>
              <a:defRPr kumimoji="1" sz="900" kern="1200">
                <a:solidFill>
                  <a:srgbClr val="000000"/>
                </a:solidFill>
                <a:latin typeface="EYInterstate Light" pitchFamily="2" charset="0"/>
                <a:ea typeface="ＭＳ Ｐゴシック" pitchFamily="50" charset="-128"/>
                <a:cs typeface="+mn-cs"/>
              </a:defRPr>
            </a:lvl3pPr>
            <a:lvl4pPr marL="1371600" algn="l" rtl="0" fontAlgn="base">
              <a:spcBef>
                <a:spcPct val="0"/>
              </a:spcBef>
              <a:spcAft>
                <a:spcPct val="0"/>
              </a:spcAft>
              <a:defRPr kumimoji="1" sz="900" kern="1200">
                <a:solidFill>
                  <a:srgbClr val="000000"/>
                </a:solidFill>
                <a:latin typeface="EYInterstate Light" pitchFamily="2" charset="0"/>
                <a:ea typeface="ＭＳ Ｐゴシック" pitchFamily="50" charset="-128"/>
                <a:cs typeface="+mn-cs"/>
              </a:defRPr>
            </a:lvl4pPr>
            <a:lvl5pPr marL="1828800" algn="l" rtl="0" fontAlgn="base">
              <a:spcBef>
                <a:spcPct val="0"/>
              </a:spcBef>
              <a:spcAft>
                <a:spcPct val="0"/>
              </a:spcAft>
              <a:defRPr kumimoji="1" sz="900" kern="1200">
                <a:solidFill>
                  <a:srgbClr val="000000"/>
                </a:solidFill>
                <a:latin typeface="EYInterstate Light" pitchFamily="2" charset="0"/>
                <a:ea typeface="ＭＳ Ｐゴシック" pitchFamily="50" charset="-128"/>
                <a:cs typeface="+mn-cs"/>
              </a:defRPr>
            </a:lvl5pPr>
            <a:lvl6pPr marL="2286000" algn="l" defTabSz="914400" rtl="0" eaLnBrk="1" latinLnBrk="0" hangingPunct="1">
              <a:defRPr kumimoji="1" sz="900" kern="1200">
                <a:solidFill>
                  <a:srgbClr val="000000"/>
                </a:solidFill>
                <a:latin typeface="EYInterstate Light" pitchFamily="2" charset="0"/>
                <a:ea typeface="ＭＳ Ｐゴシック" pitchFamily="50" charset="-128"/>
                <a:cs typeface="+mn-cs"/>
              </a:defRPr>
            </a:lvl6pPr>
            <a:lvl7pPr marL="2743200" algn="l" defTabSz="914400" rtl="0" eaLnBrk="1" latinLnBrk="0" hangingPunct="1">
              <a:defRPr kumimoji="1" sz="900" kern="1200">
                <a:solidFill>
                  <a:srgbClr val="000000"/>
                </a:solidFill>
                <a:latin typeface="EYInterstate Light" pitchFamily="2" charset="0"/>
                <a:ea typeface="ＭＳ Ｐゴシック" pitchFamily="50" charset="-128"/>
                <a:cs typeface="+mn-cs"/>
              </a:defRPr>
            </a:lvl7pPr>
            <a:lvl8pPr marL="3200400" algn="l" defTabSz="914400" rtl="0" eaLnBrk="1" latinLnBrk="0" hangingPunct="1">
              <a:defRPr kumimoji="1" sz="900" kern="1200">
                <a:solidFill>
                  <a:srgbClr val="000000"/>
                </a:solidFill>
                <a:latin typeface="EYInterstate Light" pitchFamily="2" charset="0"/>
                <a:ea typeface="ＭＳ Ｐゴシック" pitchFamily="50" charset="-128"/>
                <a:cs typeface="+mn-cs"/>
              </a:defRPr>
            </a:lvl8pPr>
            <a:lvl9pPr marL="3657600" algn="l" defTabSz="914400" rtl="0" eaLnBrk="1" latinLnBrk="0" hangingPunct="1">
              <a:defRPr kumimoji="1" sz="900" kern="1200">
                <a:solidFill>
                  <a:srgbClr val="000000"/>
                </a:solidFill>
                <a:latin typeface="EYInterstate Light" pitchFamily="2" charset="0"/>
                <a:ea typeface="ＭＳ Ｐゴシック" pitchFamily="50" charset="-128"/>
                <a:cs typeface="+mn-cs"/>
              </a:defRPr>
            </a:lvl9pPr>
          </a:lstStyle>
          <a:p>
            <a:fld id="{D9550142-B990-490A-A107-ED7302A7FD52}" type="slidenum">
              <a:rPr lang="ja-JP" altLang="en-US" smtClean="0"/>
              <a:pPr/>
              <a:t>12</a:t>
            </a:fld>
            <a:endParaRPr kumimoji="1" lang="ja-JP" altLang="en-US"/>
          </a:p>
        </p:txBody>
      </p:sp>
      <p:sp>
        <p:nvSpPr>
          <p:cNvPr id="3" name="タイトル 1">
            <a:extLst>
              <a:ext uri="{FF2B5EF4-FFF2-40B4-BE49-F238E27FC236}">
                <a16:creationId xmlns:a16="http://schemas.microsoft.com/office/drawing/2014/main" id="{427B116F-8098-9451-4BFD-E0B7283C9D40}"/>
              </a:ext>
            </a:extLst>
          </p:cNvPr>
          <p:cNvSpPr>
            <a:spLocks noGrp="1"/>
          </p:cNvSpPr>
          <p:nvPr>
            <p:ph type="title"/>
          </p:nvPr>
        </p:nvSpPr>
        <p:spPr>
          <a:xfrm>
            <a:off x="605549" y="207081"/>
            <a:ext cx="9832579" cy="463029"/>
          </a:xfrm>
        </p:spPr>
        <p:txBody>
          <a:bodyPr vert="horz">
            <a:normAutofit fontScale="90000"/>
          </a:bodyPr>
          <a:lstStyle/>
          <a:p>
            <a:r>
              <a:rPr kumimoji="1" lang="ja-JP" altLang="en-US" sz="2200" b="1" i="0" u="none" strike="noStrike" kern="1200" cap="none" spc="0" normalizeH="0" baseline="0" noProof="0">
                <a:ln>
                  <a:noFill/>
                </a:ln>
                <a:solidFill>
                  <a:srgbClr val="000000"/>
                </a:solidFill>
                <a:effectLst/>
                <a:uLnTx/>
                <a:uFillTx/>
                <a:latin typeface="+mn-ea"/>
                <a:ea typeface="+mn-ea"/>
                <a:cs typeface="Arial" pitchFamily="34" charset="0"/>
              </a:rPr>
              <a:t>上記産業における「今後の注力ポイント」を把握する</a:t>
            </a:r>
            <a:br>
              <a:rPr kumimoji="1" lang="en-US" altLang="ja-JP" sz="2000" b="1" i="0" u="none" strike="noStrike" kern="1200" cap="none" spc="0" normalizeH="0" baseline="0" noProof="0">
                <a:ln>
                  <a:noFill/>
                </a:ln>
                <a:solidFill>
                  <a:srgbClr val="000000"/>
                </a:solidFill>
                <a:effectLst/>
                <a:uLnTx/>
                <a:uFillTx/>
                <a:latin typeface="+mn-ea"/>
                <a:ea typeface="+mn-ea"/>
                <a:cs typeface="Arial" pitchFamily="34" charset="0"/>
              </a:rPr>
            </a:br>
            <a:r>
              <a:rPr kumimoji="1" lang="en-US" altLang="ja-JP" sz="2000" b="1" i="0" u="none" strike="noStrike" kern="1200" cap="none" spc="0" normalizeH="0" baseline="0" noProof="0">
                <a:ln>
                  <a:noFill/>
                </a:ln>
                <a:solidFill>
                  <a:srgbClr val="000000"/>
                </a:solidFill>
                <a:effectLst/>
                <a:uLnTx/>
                <a:uFillTx/>
                <a:latin typeface="+mn-ea"/>
                <a:ea typeface="+mn-ea"/>
                <a:cs typeface="Arial" pitchFamily="34" charset="0"/>
              </a:rPr>
              <a:t>-</a:t>
            </a:r>
            <a:r>
              <a:rPr kumimoji="1" lang="ja-JP" altLang="en-US" sz="2000" b="1" i="0" u="none" strike="noStrike" kern="1200" cap="none" spc="0" normalizeH="0" baseline="0" noProof="0">
                <a:ln>
                  <a:noFill/>
                </a:ln>
                <a:solidFill>
                  <a:srgbClr val="000000"/>
                </a:solidFill>
                <a:effectLst/>
                <a:uLnTx/>
                <a:uFillTx/>
                <a:latin typeface="+mn-ea"/>
                <a:ea typeface="+mn-ea"/>
                <a:cs typeface="Arial" pitchFamily="34" charset="0"/>
              </a:rPr>
              <a:t>移輸出入収支額</a:t>
            </a:r>
            <a:endParaRPr lang="ja-JP" altLang="en-US" sz="2000">
              <a:latin typeface="+mn-ea"/>
              <a:ea typeface="+mn-ea"/>
            </a:endParaRPr>
          </a:p>
        </p:txBody>
      </p:sp>
      <p:sp>
        <p:nvSpPr>
          <p:cNvPr id="4" name="Text Placeholder 7">
            <a:extLst>
              <a:ext uri="{FF2B5EF4-FFF2-40B4-BE49-F238E27FC236}">
                <a16:creationId xmlns:a16="http://schemas.microsoft.com/office/drawing/2014/main" id="{F220AEFF-A61D-4D2B-D3EE-916AF35A7639}"/>
              </a:ext>
            </a:extLst>
          </p:cNvPr>
          <p:cNvSpPr txBox="1">
            <a:spLocks/>
          </p:cNvSpPr>
          <p:nvPr/>
        </p:nvSpPr>
        <p:spPr>
          <a:xfrm>
            <a:off x="215925" y="985250"/>
            <a:ext cx="10261551" cy="543226"/>
          </a:xfrm>
          <a:prstGeom prst="rect">
            <a:avLst/>
          </a:prstGeom>
          <a:noFill/>
          <a:ln>
            <a:noFill/>
          </a:ln>
        </p:spPr>
        <p:txBody>
          <a:bodyPr vert="horz" wrap="square" lIns="38862" tIns="38862" rIns="38862" bIns="38862" rtlCol="0" anchor="t" anchorCtr="0">
            <a:spAutoFit/>
          </a:bodyPr>
          <a:lstStyle>
            <a:lvl1pPr marL="342900" indent="-342900" algn="l" defTabSz="914400" rtl="0" eaLnBrk="1" latinLnBrk="0" hangingPunct="1">
              <a:spcBef>
                <a:spcPts val="600"/>
              </a:spcBef>
              <a:spcAft>
                <a:spcPts val="600"/>
              </a:spcAft>
              <a:buClr>
                <a:srgbClr val="002060"/>
              </a:buClr>
              <a:buFont typeface="Wingdings" panose="05000000000000000000" pitchFamily="2" charset="2"/>
              <a:buChar char="l"/>
              <a:defRPr kumimoji="1" lang="ja-JP" altLang="en-US" sz="20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42950" indent="-285750" algn="l" defTabSz="914400" rtl="0" eaLnBrk="1" latinLnBrk="0" hangingPunct="1">
              <a:spcBef>
                <a:spcPts val="600"/>
              </a:spcBef>
              <a:spcAft>
                <a:spcPts val="600"/>
              </a:spcAft>
              <a:buFont typeface="Arial" pitchFamily="34" charset="0"/>
              <a:buChar char="–"/>
              <a:defRPr kumimoji="1" sz="14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lgn="l" defTabSz="914400" rtl="0" eaLnBrk="1" latinLnBrk="0" hangingPunct="1">
              <a:spcBef>
                <a:spcPts val="600"/>
              </a:spcBef>
              <a:spcAft>
                <a:spcPts val="600"/>
              </a:spcAft>
              <a:buFont typeface="Arial" pitchFamily="34" charset="0"/>
              <a:buChar char="•"/>
              <a:defRPr kumimoji="1" sz="105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194310" lvl="0" indent="-194310" defTabSz="987095">
              <a:spcBef>
                <a:spcPts val="0"/>
              </a:spcBef>
              <a:spcAft>
                <a:spcPts val="0"/>
              </a:spcAft>
              <a:defRPr/>
            </a:pPr>
            <a:r>
              <a:rPr lang="ja-JP" altLang="en-US" sz="1510">
                <a:solidFill>
                  <a:srgbClr val="2E2E38"/>
                </a:solidFill>
                <a:latin typeface="+mn-ea"/>
                <a:ea typeface="+mn-ea"/>
              </a:rPr>
              <a:t>該当産業において、移輸出入収支額がプラスである場合は地域外から稼ぐ点が「産業の強み」と捉えられる。</a:t>
            </a:r>
          </a:p>
          <a:p>
            <a:pPr marL="194310" lvl="0" indent="-194310" defTabSz="987095">
              <a:spcBef>
                <a:spcPts val="0"/>
              </a:spcBef>
              <a:spcAft>
                <a:spcPts val="0"/>
              </a:spcAft>
              <a:defRPr/>
            </a:pPr>
            <a:r>
              <a:rPr lang="ja-JP" altLang="en-US" sz="1510">
                <a:solidFill>
                  <a:srgbClr val="2E2E38"/>
                </a:solidFill>
                <a:latin typeface="+mn-ea"/>
                <a:ea typeface="+mn-ea"/>
              </a:rPr>
              <a:t>マイナスである場合は「地域外依存からの脱却」が「今後の注力ポイント」と捉えられる。</a:t>
            </a:r>
            <a:endParaRPr kumimoji="1" lang="ja-JP" altLang="en-US" sz="1510" i="0" u="none" strike="noStrike" kern="1200" cap="none" spc="0" normalizeH="0" baseline="0" noProof="0">
              <a:ln>
                <a:noFill/>
              </a:ln>
              <a:solidFill>
                <a:prstClr val="black"/>
              </a:solidFill>
              <a:effectLst/>
              <a:uLnTx/>
              <a:uFillTx/>
              <a:latin typeface="+mn-ea"/>
              <a:ea typeface="+mn-ea"/>
            </a:endParaRPr>
          </a:p>
        </p:txBody>
      </p:sp>
      <p:sp>
        <p:nvSpPr>
          <p:cNvPr id="5" name="正方形/長方形 24">
            <a:extLst>
              <a:ext uri="{FF2B5EF4-FFF2-40B4-BE49-F238E27FC236}">
                <a16:creationId xmlns:a16="http://schemas.microsoft.com/office/drawing/2014/main" id="{65E1F3D2-69CC-B752-94E3-4A65A479FE81}"/>
              </a:ext>
            </a:extLst>
          </p:cNvPr>
          <p:cNvSpPr/>
          <p:nvPr/>
        </p:nvSpPr>
        <p:spPr>
          <a:xfrm>
            <a:off x="6128426" y="1937487"/>
            <a:ext cx="4006172" cy="3949200"/>
          </a:xfrm>
          <a:prstGeom prst="rect">
            <a:avLst/>
          </a:prstGeom>
          <a:solidFill>
            <a:sysClr val="window" lastClr="FFFFFF">
              <a:lumMod val="95000"/>
            </a:sysClr>
          </a:solidFill>
          <a:ln w="12700" cap="flat" cmpd="sng" algn="ctr">
            <a:noFill/>
            <a:prstDash val="solid"/>
            <a:miter lim="800000"/>
          </a:ln>
          <a:effectLst/>
        </p:spPr>
        <p:txBody>
          <a:bodyPr rtlCol="0" anchor="ctr"/>
          <a:lstStyle/>
          <a:p>
            <a:pPr marL="285750" indent="-285750">
              <a:spcAft>
                <a:spcPts val="600"/>
              </a:spcAft>
              <a:buFont typeface="Arial" panose="020B0604020202020204" pitchFamily="34" charset="0"/>
              <a:buChar char="•"/>
            </a:pPr>
            <a:r>
              <a:rPr lang="ja-JP" altLang="en-US" sz="1600" b="1">
                <a:latin typeface="+mn-ea"/>
              </a:rPr>
              <a:t>移輸出入収支額（＝移輸出額</a:t>
            </a:r>
            <a:r>
              <a:rPr lang="en-US" altLang="ja-JP" sz="1600" b="1">
                <a:latin typeface="+mn-ea"/>
              </a:rPr>
              <a:t>-</a:t>
            </a:r>
            <a:r>
              <a:rPr lang="ja-JP" altLang="en-US" sz="1600" b="1">
                <a:latin typeface="+mn-ea"/>
              </a:rPr>
              <a:t>移輸入額）の金額を分析することで、該当産業が地域外から所得を稼ぐのかどうかを把握します。地域外から所得を得る産業は移輸出入収支額がプラスになります。</a:t>
            </a:r>
            <a:endParaRPr lang="en-US" altLang="ja-JP" sz="1600" b="1">
              <a:latin typeface="+mn-ea"/>
            </a:endParaRPr>
          </a:p>
          <a:p>
            <a:pPr lvl="1">
              <a:spcAft>
                <a:spcPts val="600"/>
              </a:spcAft>
            </a:pPr>
            <a:r>
              <a:rPr lang="ja-JP" altLang="en-US" sz="1200">
                <a:latin typeface="+mn-ea"/>
              </a:rPr>
              <a:t>（分析結果の例）</a:t>
            </a:r>
            <a:endParaRPr lang="en-US" altLang="ja-JP" sz="1200">
              <a:latin typeface="+mn-ea"/>
            </a:endParaRPr>
          </a:p>
          <a:p>
            <a:pPr marL="742950" lvl="1" indent="-285750">
              <a:spcAft>
                <a:spcPts val="600"/>
              </a:spcAft>
              <a:buFont typeface="Wingdings" panose="05000000000000000000" pitchFamily="2" charset="2"/>
              <a:buChar char="Ø"/>
            </a:pPr>
            <a:r>
              <a:rPr lang="ja-JP" altLang="en-US" sz="1200">
                <a:latin typeface="+mn-ea"/>
              </a:rPr>
              <a:t>稼ぐ力が高い産業のうち、「鉱業」は移輸出入収支額が</a:t>
            </a:r>
            <a:r>
              <a:rPr lang="en-US" altLang="ja-JP" sz="1200">
                <a:latin typeface="+mn-ea"/>
              </a:rPr>
              <a:t>-23</a:t>
            </a:r>
            <a:r>
              <a:rPr lang="ja-JP" altLang="en-US" sz="1200">
                <a:latin typeface="+mn-ea"/>
              </a:rPr>
              <a:t>億円とマイナスになっており、地域外依存からの脱却に向けた支援が有効である可能性がある。</a:t>
            </a:r>
            <a:endParaRPr lang="en-US" altLang="ja-JP" sz="1200">
              <a:latin typeface="+mn-ea"/>
            </a:endParaRPr>
          </a:p>
          <a:p>
            <a:pPr marL="742950" lvl="1" indent="-285750">
              <a:spcAft>
                <a:spcPts val="600"/>
              </a:spcAft>
              <a:buFont typeface="Wingdings" panose="05000000000000000000" pitchFamily="2" charset="2"/>
              <a:buChar char="Ø"/>
            </a:pPr>
            <a:r>
              <a:rPr lang="ja-JP" altLang="en-US" sz="1200">
                <a:latin typeface="+mn-ea"/>
              </a:rPr>
              <a:t>地域が得意な産業である「水道業」（</a:t>
            </a:r>
            <a:r>
              <a:rPr lang="en-US" altLang="ja-JP" sz="1200">
                <a:latin typeface="+mn-ea"/>
              </a:rPr>
              <a:t>35</a:t>
            </a:r>
            <a:r>
              <a:rPr lang="ja-JP" altLang="en-US" sz="1200">
                <a:latin typeface="+mn-ea"/>
              </a:rPr>
              <a:t>億円）、「建設業」（</a:t>
            </a:r>
            <a:r>
              <a:rPr lang="en-US" altLang="ja-JP" sz="1200">
                <a:latin typeface="+mn-ea"/>
              </a:rPr>
              <a:t>345</a:t>
            </a:r>
            <a:r>
              <a:rPr lang="ja-JP" altLang="en-US" sz="1200">
                <a:latin typeface="+mn-ea"/>
              </a:rPr>
              <a:t>億円）、「教育」（</a:t>
            </a:r>
            <a:r>
              <a:rPr lang="en-US" altLang="ja-JP" sz="1200">
                <a:latin typeface="+mn-ea"/>
              </a:rPr>
              <a:t>6</a:t>
            </a:r>
            <a:r>
              <a:rPr lang="ja-JP" altLang="en-US" sz="1200">
                <a:latin typeface="+mn-ea"/>
              </a:rPr>
              <a:t>億円）は、いずれも移輸出入収支額がプラスであり、地域外から稼ぐ産業となっている。</a:t>
            </a:r>
            <a:endParaRPr lang="en-US" altLang="ja-JP" sz="1200">
              <a:latin typeface="+mn-ea"/>
            </a:endParaRPr>
          </a:p>
        </p:txBody>
      </p:sp>
      <p:pic>
        <p:nvPicPr>
          <p:cNvPr id="7" name="図 6" descr="グラフ, ウォーターフォール図&#10;&#10;AI 生成コンテンツは誤りを含む可能性があります。">
            <a:extLst>
              <a:ext uri="{FF2B5EF4-FFF2-40B4-BE49-F238E27FC236}">
                <a16:creationId xmlns:a16="http://schemas.microsoft.com/office/drawing/2014/main" id="{48496186-0A38-F395-EEF8-4CC9A16281CB}"/>
              </a:ext>
            </a:extLst>
          </p:cNvPr>
          <p:cNvPicPr>
            <a:picLocks noChangeAspect="1"/>
          </p:cNvPicPr>
          <p:nvPr/>
        </p:nvPicPr>
        <p:blipFill>
          <a:blip r:embed="rId3"/>
          <a:stretch>
            <a:fillRect/>
          </a:stretch>
        </p:blipFill>
        <p:spPr>
          <a:xfrm>
            <a:off x="558800" y="2750883"/>
            <a:ext cx="5356800" cy="2719106"/>
          </a:xfrm>
          <a:prstGeom prst="rect">
            <a:avLst/>
          </a:prstGeom>
          <a:ln>
            <a:solidFill>
              <a:schemeClr val="bg1">
                <a:lumMod val="85000"/>
              </a:schemeClr>
            </a:solidFill>
          </a:ln>
        </p:spPr>
      </p:pic>
      <p:sp>
        <p:nvSpPr>
          <p:cNvPr id="8" name="正方形/長方形 24">
            <a:extLst>
              <a:ext uri="{FF2B5EF4-FFF2-40B4-BE49-F238E27FC236}">
                <a16:creationId xmlns:a16="http://schemas.microsoft.com/office/drawing/2014/main" id="{AE3FE28B-8D7B-659D-CB5B-1A7B4F9399EC}"/>
              </a:ext>
            </a:extLst>
          </p:cNvPr>
          <p:cNvSpPr/>
          <p:nvPr/>
        </p:nvSpPr>
        <p:spPr>
          <a:xfrm>
            <a:off x="1543050" y="6057900"/>
            <a:ext cx="8591548" cy="1179960"/>
          </a:xfrm>
          <a:prstGeom prst="rect">
            <a:avLst/>
          </a:prstGeom>
          <a:noFill/>
          <a:ln w="952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lvl="0" indent="-285750">
              <a:buFont typeface="Arial" panose="020B0604020202020204" pitchFamily="34" charset="0"/>
              <a:buChar char="•"/>
              <a:defRPr/>
            </a:pPr>
            <a:r>
              <a:rPr lang="ja-JP" altLang="en-US" sz="1200">
                <a:solidFill>
                  <a:srgbClr val="2E2E38"/>
                </a:solidFill>
                <a:latin typeface="+mn-ea"/>
              </a:rPr>
              <a:t>移輸出入収支額は地域外からの収入（＝移輸出額）から地域外への支出（＝移輸入額）を差し引いた金額であり、プラスになればその産業は地域外から所得を稼いでおり、逆にマイナスになればその産業は地域外に所得を流出させていることになります。</a:t>
            </a:r>
            <a:endParaRPr lang="en-US" altLang="ja-JP" sz="1200">
              <a:solidFill>
                <a:srgbClr val="2E2E38"/>
              </a:solidFill>
              <a:latin typeface="+mn-ea"/>
            </a:endParaRPr>
          </a:p>
        </p:txBody>
      </p:sp>
      <p:sp>
        <p:nvSpPr>
          <p:cNvPr id="9" name="正方形/長方形 24">
            <a:extLst>
              <a:ext uri="{FF2B5EF4-FFF2-40B4-BE49-F238E27FC236}">
                <a16:creationId xmlns:a16="http://schemas.microsoft.com/office/drawing/2014/main" id="{8816CEDE-B471-D83E-A22A-EE31738EA7DA}"/>
              </a:ext>
            </a:extLst>
          </p:cNvPr>
          <p:cNvSpPr/>
          <p:nvPr/>
        </p:nvSpPr>
        <p:spPr>
          <a:xfrm>
            <a:off x="558800" y="6057900"/>
            <a:ext cx="877066" cy="1179960"/>
          </a:xfrm>
          <a:prstGeom prst="rect">
            <a:avLst/>
          </a:prstGeom>
          <a:noFill/>
          <a:ln w="952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lang="ja-JP" altLang="en-US" sz="1200" b="1" noProof="0">
                <a:solidFill>
                  <a:schemeClr val="tx1"/>
                </a:solidFill>
                <a:latin typeface="+mn-ea"/>
              </a:rPr>
              <a:t>基礎知識</a:t>
            </a:r>
            <a:endParaRPr kumimoji="1" lang="en-US" altLang="ja-JP" sz="1200" b="1" i="0" u="none" strike="noStrike" kern="1200" cap="none" spc="0" normalizeH="0" baseline="0" noProof="0">
              <a:ln>
                <a:noFill/>
              </a:ln>
              <a:solidFill>
                <a:schemeClr val="tx1"/>
              </a:solidFill>
              <a:effectLst/>
              <a:uLnTx/>
              <a:uFillTx/>
              <a:latin typeface="+mn-ea"/>
            </a:endParaRPr>
          </a:p>
        </p:txBody>
      </p:sp>
      <p:sp>
        <p:nvSpPr>
          <p:cNvPr id="10" name="正方形/長方形 24">
            <a:extLst>
              <a:ext uri="{FF2B5EF4-FFF2-40B4-BE49-F238E27FC236}">
                <a16:creationId xmlns:a16="http://schemas.microsoft.com/office/drawing/2014/main" id="{54954EC2-9AA7-CD12-959A-FD82D215A286}"/>
              </a:ext>
            </a:extLst>
          </p:cNvPr>
          <p:cNvSpPr/>
          <p:nvPr/>
        </p:nvSpPr>
        <p:spPr>
          <a:xfrm>
            <a:off x="6128426" y="1558842"/>
            <a:ext cx="4006172" cy="269012"/>
          </a:xfrm>
          <a:prstGeom prst="rect">
            <a:avLst/>
          </a:prstGeom>
          <a:solidFill>
            <a:srgbClr val="687A70"/>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a:ln>
                  <a:noFill/>
                </a:ln>
                <a:solidFill>
                  <a:srgbClr val="FFFFFF"/>
                </a:solidFill>
                <a:effectLst/>
                <a:uLnTx/>
                <a:uFillTx/>
                <a:latin typeface="+mn-ea"/>
                <a:cs typeface="+mn-cs"/>
              </a:rPr>
              <a:t>分析の視点</a:t>
            </a:r>
            <a:endParaRPr kumimoji="0" lang="en-US" altLang="ja-JP" sz="1600" b="1" i="0" u="none" strike="noStrike" kern="0" cap="none" spc="0" normalizeH="0" baseline="0" noProof="0">
              <a:ln>
                <a:noFill/>
              </a:ln>
              <a:solidFill>
                <a:srgbClr val="FFFFFF"/>
              </a:solidFill>
              <a:effectLst/>
              <a:uLnTx/>
              <a:uFillTx/>
              <a:latin typeface="+mn-ea"/>
              <a:cs typeface="+mn-cs"/>
            </a:endParaRPr>
          </a:p>
        </p:txBody>
      </p:sp>
      <p:sp>
        <p:nvSpPr>
          <p:cNvPr id="11" name="正方形/長方形 24">
            <a:extLst>
              <a:ext uri="{FF2B5EF4-FFF2-40B4-BE49-F238E27FC236}">
                <a16:creationId xmlns:a16="http://schemas.microsoft.com/office/drawing/2014/main" id="{8D6E46DE-6ECF-7A12-8DE8-FB89E4D40481}"/>
              </a:ext>
            </a:extLst>
          </p:cNvPr>
          <p:cNvSpPr/>
          <p:nvPr/>
        </p:nvSpPr>
        <p:spPr>
          <a:xfrm>
            <a:off x="559983" y="1564185"/>
            <a:ext cx="5355617" cy="269012"/>
          </a:xfrm>
          <a:prstGeom prst="rect">
            <a:avLst/>
          </a:prstGeom>
          <a:solidFill>
            <a:srgbClr val="687A70"/>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a:ln>
                  <a:noFill/>
                </a:ln>
                <a:solidFill>
                  <a:srgbClr val="FFFFFF"/>
                </a:solidFill>
                <a:effectLst/>
                <a:uLnTx/>
                <a:uFillTx/>
                <a:latin typeface="+mn-ea"/>
                <a:cs typeface="+mn-cs"/>
              </a:rPr>
              <a:t>データ</a:t>
            </a:r>
            <a:endParaRPr kumimoji="0" lang="en-US" altLang="ja-JP" sz="1600" b="1" i="0" u="none" strike="noStrike" kern="0" cap="none" spc="0" normalizeH="0" baseline="0" noProof="0">
              <a:ln>
                <a:noFill/>
              </a:ln>
              <a:solidFill>
                <a:srgbClr val="FFFFFF"/>
              </a:solidFill>
              <a:effectLst/>
              <a:uLnTx/>
              <a:uFillTx/>
              <a:latin typeface="+mn-ea"/>
              <a:cs typeface="+mn-cs"/>
            </a:endParaRPr>
          </a:p>
        </p:txBody>
      </p:sp>
      <p:sp>
        <p:nvSpPr>
          <p:cNvPr id="12" name="正方形/長方形 11">
            <a:extLst>
              <a:ext uri="{FF2B5EF4-FFF2-40B4-BE49-F238E27FC236}">
                <a16:creationId xmlns:a16="http://schemas.microsoft.com/office/drawing/2014/main" id="{110EBA23-3766-1E04-C7C6-1711177805A2}"/>
              </a:ext>
            </a:extLst>
          </p:cNvPr>
          <p:cNvSpPr/>
          <p:nvPr/>
        </p:nvSpPr>
        <p:spPr>
          <a:xfrm>
            <a:off x="3068637" y="3863975"/>
            <a:ext cx="133349" cy="101600"/>
          </a:xfrm>
          <a:prstGeom prst="rect">
            <a:avLst/>
          </a:prstGeom>
          <a:noFill/>
          <a:ln w="19050">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buClr>
                <a:schemeClr val="accent1"/>
              </a:buClr>
            </a:pPr>
            <a:endParaRPr kumimoji="1" lang="ja-JP" altLang="en-US" sz="1200">
              <a:solidFill>
                <a:schemeClr val="tx2"/>
              </a:solidFill>
              <a:latin typeface="+mn-ea"/>
            </a:endParaRPr>
          </a:p>
        </p:txBody>
      </p:sp>
      <p:sp>
        <p:nvSpPr>
          <p:cNvPr id="13" name="テキスト ボックス 12">
            <a:extLst>
              <a:ext uri="{FF2B5EF4-FFF2-40B4-BE49-F238E27FC236}">
                <a16:creationId xmlns:a16="http://schemas.microsoft.com/office/drawing/2014/main" id="{89EC79AB-73E3-D90A-A832-67BCCE937149}"/>
              </a:ext>
            </a:extLst>
          </p:cNvPr>
          <p:cNvSpPr txBox="1"/>
          <p:nvPr/>
        </p:nvSpPr>
        <p:spPr>
          <a:xfrm>
            <a:off x="2734202" y="3965575"/>
            <a:ext cx="802217" cy="415498"/>
          </a:xfrm>
          <a:prstGeom prst="rect">
            <a:avLst/>
          </a:prstGeom>
          <a:noFill/>
        </p:spPr>
        <p:txBody>
          <a:bodyPr wrap="square" rtlCol="0">
            <a:spAutoFit/>
          </a:bodyPr>
          <a:lstStyle/>
          <a:p>
            <a:pPr algn="ctr"/>
            <a:r>
              <a:rPr lang="ja-JP" altLang="en-US" sz="1050">
                <a:latin typeface="+mn-ea"/>
              </a:rPr>
              <a:t>鉱業</a:t>
            </a:r>
            <a:endParaRPr lang="en-US" altLang="ja-JP" sz="1050">
              <a:latin typeface="+mn-ea"/>
            </a:endParaRPr>
          </a:p>
          <a:p>
            <a:pPr algn="ctr"/>
            <a:r>
              <a:rPr kumimoji="1" lang="ja-JP" altLang="en-US" sz="1050">
                <a:latin typeface="+mn-ea"/>
              </a:rPr>
              <a:t>－</a:t>
            </a:r>
            <a:r>
              <a:rPr kumimoji="1" lang="en-US" altLang="ja-JP" sz="1050">
                <a:latin typeface="+mn-ea"/>
              </a:rPr>
              <a:t>23</a:t>
            </a:r>
            <a:r>
              <a:rPr kumimoji="1" lang="ja-JP" altLang="en-US" sz="1050">
                <a:latin typeface="+mn-ea"/>
              </a:rPr>
              <a:t>億円</a:t>
            </a:r>
          </a:p>
        </p:txBody>
      </p:sp>
      <p:sp>
        <p:nvSpPr>
          <p:cNvPr id="14" name="テキスト ボックス 13">
            <a:extLst>
              <a:ext uri="{FF2B5EF4-FFF2-40B4-BE49-F238E27FC236}">
                <a16:creationId xmlns:a16="http://schemas.microsoft.com/office/drawing/2014/main" id="{532252C3-C6F0-EAB6-280B-C309EEFAB1A7}"/>
              </a:ext>
            </a:extLst>
          </p:cNvPr>
          <p:cNvSpPr txBox="1"/>
          <p:nvPr/>
        </p:nvSpPr>
        <p:spPr>
          <a:xfrm>
            <a:off x="990153" y="2979450"/>
            <a:ext cx="802217" cy="415498"/>
          </a:xfrm>
          <a:prstGeom prst="rect">
            <a:avLst/>
          </a:prstGeom>
          <a:noFill/>
        </p:spPr>
        <p:txBody>
          <a:bodyPr wrap="square" rtlCol="0">
            <a:spAutoFit/>
          </a:bodyPr>
          <a:lstStyle/>
          <a:p>
            <a:pPr algn="ctr"/>
            <a:r>
              <a:rPr lang="ja-JP" altLang="en-US" sz="1050">
                <a:latin typeface="+mn-ea"/>
              </a:rPr>
              <a:t>建設業</a:t>
            </a:r>
            <a:endParaRPr lang="en-US" altLang="ja-JP" sz="1050">
              <a:latin typeface="+mn-ea"/>
            </a:endParaRPr>
          </a:p>
          <a:p>
            <a:pPr algn="ctr"/>
            <a:r>
              <a:rPr lang="en-US" altLang="ja-JP" sz="1050">
                <a:latin typeface="+mn-ea"/>
              </a:rPr>
              <a:t>345</a:t>
            </a:r>
            <a:r>
              <a:rPr kumimoji="1" lang="ja-JP" altLang="en-US" sz="1050">
                <a:latin typeface="+mn-ea"/>
              </a:rPr>
              <a:t>億円</a:t>
            </a:r>
          </a:p>
        </p:txBody>
      </p:sp>
      <p:sp>
        <p:nvSpPr>
          <p:cNvPr id="15" name="テキスト ボックス 14">
            <a:extLst>
              <a:ext uri="{FF2B5EF4-FFF2-40B4-BE49-F238E27FC236}">
                <a16:creationId xmlns:a16="http://schemas.microsoft.com/office/drawing/2014/main" id="{96280474-47F1-613D-5842-5736B54F915D}"/>
              </a:ext>
            </a:extLst>
          </p:cNvPr>
          <p:cNvSpPr txBox="1"/>
          <p:nvPr/>
        </p:nvSpPr>
        <p:spPr>
          <a:xfrm>
            <a:off x="1202693" y="3387119"/>
            <a:ext cx="802217" cy="415498"/>
          </a:xfrm>
          <a:prstGeom prst="rect">
            <a:avLst/>
          </a:prstGeom>
          <a:noFill/>
        </p:spPr>
        <p:txBody>
          <a:bodyPr wrap="square" rtlCol="0">
            <a:spAutoFit/>
          </a:bodyPr>
          <a:lstStyle/>
          <a:p>
            <a:pPr algn="ctr"/>
            <a:r>
              <a:rPr lang="ja-JP" altLang="en-US" sz="1050">
                <a:latin typeface="+mn-ea"/>
              </a:rPr>
              <a:t>水道業</a:t>
            </a:r>
            <a:endParaRPr lang="en-US" altLang="ja-JP" sz="1050">
              <a:latin typeface="+mn-ea"/>
            </a:endParaRPr>
          </a:p>
          <a:p>
            <a:pPr algn="ctr"/>
            <a:r>
              <a:rPr lang="en-US" altLang="ja-JP" sz="1050">
                <a:latin typeface="+mn-ea"/>
              </a:rPr>
              <a:t>35</a:t>
            </a:r>
            <a:r>
              <a:rPr kumimoji="1" lang="ja-JP" altLang="en-US" sz="1050">
                <a:latin typeface="+mn-ea"/>
              </a:rPr>
              <a:t>億円</a:t>
            </a:r>
          </a:p>
        </p:txBody>
      </p:sp>
      <p:sp>
        <p:nvSpPr>
          <p:cNvPr id="16" name="テキスト ボックス 15">
            <a:extLst>
              <a:ext uri="{FF2B5EF4-FFF2-40B4-BE49-F238E27FC236}">
                <a16:creationId xmlns:a16="http://schemas.microsoft.com/office/drawing/2014/main" id="{4AE5DD45-670F-76DA-657D-A1716A510DAB}"/>
              </a:ext>
            </a:extLst>
          </p:cNvPr>
          <p:cNvSpPr txBox="1"/>
          <p:nvPr/>
        </p:nvSpPr>
        <p:spPr>
          <a:xfrm>
            <a:off x="1719159" y="3414707"/>
            <a:ext cx="802217" cy="415498"/>
          </a:xfrm>
          <a:prstGeom prst="rect">
            <a:avLst/>
          </a:prstGeom>
          <a:noFill/>
        </p:spPr>
        <p:txBody>
          <a:bodyPr wrap="square" rtlCol="0">
            <a:spAutoFit/>
          </a:bodyPr>
          <a:lstStyle/>
          <a:p>
            <a:pPr algn="ctr"/>
            <a:r>
              <a:rPr lang="ja-JP" altLang="en-US" sz="1050">
                <a:latin typeface="+mn-ea"/>
              </a:rPr>
              <a:t>教育</a:t>
            </a:r>
            <a:endParaRPr lang="en-US" altLang="ja-JP" sz="1050">
              <a:latin typeface="+mn-ea"/>
            </a:endParaRPr>
          </a:p>
          <a:p>
            <a:pPr algn="ctr"/>
            <a:r>
              <a:rPr kumimoji="1" lang="en-US" altLang="ja-JP" sz="1050">
                <a:latin typeface="+mn-ea"/>
              </a:rPr>
              <a:t>6</a:t>
            </a:r>
            <a:r>
              <a:rPr kumimoji="1" lang="ja-JP" altLang="en-US" sz="1050">
                <a:latin typeface="+mn-ea"/>
              </a:rPr>
              <a:t>億円</a:t>
            </a:r>
          </a:p>
        </p:txBody>
      </p:sp>
      <p:sp>
        <p:nvSpPr>
          <p:cNvPr id="17" name="正方形/長方形 16">
            <a:extLst>
              <a:ext uri="{FF2B5EF4-FFF2-40B4-BE49-F238E27FC236}">
                <a16:creationId xmlns:a16="http://schemas.microsoft.com/office/drawing/2014/main" id="{76D3C6A8-0858-0ECE-DF51-BFF0E3258D96}"/>
              </a:ext>
            </a:extLst>
          </p:cNvPr>
          <p:cNvSpPr/>
          <p:nvPr/>
        </p:nvSpPr>
        <p:spPr>
          <a:xfrm flipV="1">
            <a:off x="1008592" y="3057525"/>
            <a:ext cx="133349" cy="806450"/>
          </a:xfrm>
          <a:prstGeom prst="rect">
            <a:avLst/>
          </a:prstGeom>
          <a:noFill/>
          <a:ln w="19050">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buClr>
                <a:schemeClr val="accent1"/>
              </a:buClr>
            </a:pPr>
            <a:endParaRPr kumimoji="1" lang="ja-JP" altLang="en-US" sz="1200">
              <a:solidFill>
                <a:schemeClr val="tx2"/>
              </a:solidFill>
              <a:latin typeface="+mn-ea"/>
            </a:endParaRPr>
          </a:p>
        </p:txBody>
      </p:sp>
      <p:sp>
        <p:nvSpPr>
          <p:cNvPr id="18" name="正方形/長方形 17">
            <a:extLst>
              <a:ext uri="{FF2B5EF4-FFF2-40B4-BE49-F238E27FC236}">
                <a16:creationId xmlns:a16="http://schemas.microsoft.com/office/drawing/2014/main" id="{325B71DD-6A24-8362-567A-A106D10615BC}"/>
              </a:ext>
            </a:extLst>
          </p:cNvPr>
          <p:cNvSpPr/>
          <p:nvPr/>
        </p:nvSpPr>
        <p:spPr>
          <a:xfrm flipV="1">
            <a:off x="1525058" y="3771423"/>
            <a:ext cx="133349" cy="92551"/>
          </a:xfrm>
          <a:prstGeom prst="rect">
            <a:avLst/>
          </a:prstGeom>
          <a:noFill/>
          <a:ln w="19050">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buClr>
                <a:schemeClr val="accent1"/>
              </a:buClr>
            </a:pPr>
            <a:endParaRPr kumimoji="1" lang="ja-JP" altLang="en-US" sz="1200">
              <a:solidFill>
                <a:schemeClr val="tx2"/>
              </a:solidFill>
              <a:latin typeface="+mn-ea"/>
            </a:endParaRPr>
          </a:p>
        </p:txBody>
      </p:sp>
      <p:sp>
        <p:nvSpPr>
          <p:cNvPr id="19" name="正方形/長方形 18">
            <a:extLst>
              <a:ext uri="{FF2B5EF4-FFF2-40B4-BE49-F238E27FC236}">
                <a16:creationId xmlns:a16="http://schemas.microsoft.com/office/drawing/2014/main" id="{86880F4B-406A-EF2C-549D-06E0E09CA66A}"/>
              </a:ext>
            </a:extLst>
          </p:cNvPr>
          <p:cNvSpPr/>
          <p:nvPr/>
        </p:nvSpPr>
        <p:spPr>
          <a:xfrm flipV="1">
            <a:off x="2038614" y="3807939"/>
            <a:ext cx="133349" cy="92551"/>
          </a:xfrm>
          <a:prstGeom prst="rect">
            <a:avLst/>
          </a:prstGeom>
          <a:noFill/>
          <a:ln w="19050">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buClr>
                <a:schemeClr val="accent1"/>
              </a:buClr>
            </a:pPr>
            <a:endParaRPr kumimoji="1" lang="ja-JP" altLang="en-US" sz="1200">
              <a:solidFill>
                <a:schemeClr val="tx2"/>
              </a:solidFill>
              <a:latin typeface="+mn-ea"/>
            </a:endParaRPr>
          </a:p>
        </p:txBody>
      </p:sp>
      <p:sp>
        <p:nvSpPr>
          <p:cNvPr id="20" name="矢印: 五方向 19">
            <a:extLst>
              <a:ext uri="{FF2B5EF4-FFF2-40B4-BE49-F238E27FC236}">
                <a16:creationId xmlns:a16="http://schemas.microsoft.com/office/drawing/2014/main" id="{FDB9D64A-78A2-4625-4845-8536BE8D12F3}"/>
              </a:ext>
            </a:extLst>
          </p:cNvPr>
          <p:cNvSpPr/>
          <p:nvPr/>
        </p:nvSpPr>
        <p:spPr>
          <a:xfrm>
            <a:off x="6260632" y="244751"/>
            <a:ext cx="2404535" cy="534232"/>
          </a:xfrm>
          <a:prstGeom prst="homePlate">
            <a:avLst>
              <a:gd name="adj" fmla="val 27410"/>
            </a:avLst>
          </a:prstGeom>
          <a:solidFill>
            <a:srgbClr val="687A7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ct val="0"/>
              </a:spcBef>
              <a:spcAft>
                <a:spcPct val="0"/>
              </a:spcAft>
              <a:buClrTx/>
              <a:buSzTx/>
              <a:buFontTx/>
              <a:buNone/>
              <a:tabLst/>
              <a:defRPr/>
            </a:pPr>
            <a:r>
              <a:rPr lang="ja-JP" altLang="en-US" sz="1050" b="1">
                <a:solidFill>
                  <a:prstClr val="white"/>
                </a:solidFill>
                <a:latin typeface="+mn-ea"/>
              </a:rPr>
              <a:t>稼ぐ力が高い産業</a:t>
            </a:r>
            <a:r>
              <a:rPr lang="en-US" altLang="ja-JP" sz="1050" b="1">
                <a:solidFill>
                  <a:prstClr val="white"/>
                </a:solidFill>
                <a:latin typeface="+mn-ea"/>
              </a:rPr>
              <a:t>/</a:t>
            </a:r>
            <a:r>
              <a:rPr lang="ja-JP" altLang="en-US" sz="1050" b="1">
                <a:solidFill>
                  <a:prstClr val="white"/>
                </a:solidFill>
                <a:latin typeface="+mn-ea"/>
              </a:rPr>
              <a:t>地域が得意な産業</a:t>
            </a:r>
            <a:endParaRPr kumimoji="1" lang="en-US" altLang="ja-JP" sz="900" b="1" i="0" u="none" strike="noStrike" kern="1200" cap="none" spc="0" normalizeH="0" baseline="0" noProof="0">
              <a:ln>
                <a:noFill/>
              </a:ln>
              <a:solidFill>
                <a:prstClr val="white"/>
              </a:solidFill>
              <a:effectLst/>
              <a:uLnTx/>
              <a:uFillTx/>
              <a:latin typeface="+mn-ea"/>
              <a:cs typeface="+mn-cs"/>
            </a:endParaRPr>
          </a:p>
        </p:txBody>
      </p:sp>
      <p:sp>
        <p:nvSpPr>
          <p:cNvPr id="21" name="矢印: 五方向 20">
            <a:extLst>
              <a:ext uri="{FF2B5EF4-FFF2-40B4-BE49-F238E27FC236}">
                <a16:creationId xmlns:a16="http://schemas.microsoft.com/office/drawing/2014/main" id="{7E9208ED-C3DD-C4EF-B13E-E6579C889057}"/>
              </a:ext>
            </a:extLst>
          </p:cNvPr>
          <p:cNvSpPr/>
          <p:nvPr/>
        </p:nvSpPr>
        <p:spPr>
          <a:xfrm>
            <a:off x="8673220" y="244751"/>
            <a:ext cx="1561520" cy="534232"/>
          </a:xfrm>
          <a:prstGeom prst="homePlate">
            <a:avLst>
              <a:gd name="adj" fmla="val 27410"/>
            </a:avLst>
          </a:prstGeom>
          <a:solidFill>
            <a:srgbClr val="E3F2C7"/>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ct val="0"/>
              </a:spcBef>
              <a:spcAft>
                <a:spcPct val="0"/>
              </a:spcAft>
              <a:buClrTx/>
              <a:buSzTx/>
              <a:buFontTx/>
              <a:buNone/>
              <a:tabLst/>
              <a:defRPr/>
            </a:pPr>
            <a:r>
              <a:rPr kumimoji="1" lang="ja-JP" altLang="en-US" sz="1200" b="1" i="0" u="none" strike="noStrike" kern="1200" cap="none" spc="0" normalizeH="0" baseline="0" noProof="0">
                <a:ln>
                  <a:noFill/>
                </a:ln>
                <a:solidFill>
                  <a:schemeClr val="tx1"/>
                </a:solidFill>
                <a:effectLst/>
                <a:uLnTx/>
                <a:uFillTx/>
                <a:latin typeface="+mn-ea"/>
                <a:cs typeface="+mn-cs"/>
              </a:rPr>
              <a:t>「今後の注力ポイント」</a:t>
            </a:r>
            <a:endParaRPr kumimoji="1" lang="en-US" altLang="ja-JP" sz="1200" b="1" i="0" u="none" strike="noStrike" kern="1200" cap="none" spc="0" normalizeH="0" baseline="0" noProof="0">
              <a:ln>
                <a:noFill/>
              </a:ln>
              <a:solidFill>
                <a:schemeClr val="tx1"/>
              </a:solidFill>
              <a:effectLst/>
              <a:uLnTx/>
              <a:uFillTx/>
              <a:latin typeface="+mn-ea"/>
              <a:cs typeface="+mn-cs"/>
            </a:endParaRPr>
          </a:p>
          <a:p>
            <a:pPr marL="0" marR="0" lvl="0" indent="0" algn="ctr" defTabSz="914400" rtl="0" eaLnBrk="1" fontAlgn="auto" latinLnBrk="0" hangingPunct="1">
              <a:lnSpc>
                <a:spcPct val="100000"/>
              </a:lnSpc>
              <a:spcBef>
                <a:spcPct val="0"/>
              </a:spcBef>
              <a:spcAft>
                <a:spcPct val="0"/>
              </a:spcAft>
              <a:buClrTx/>
              <a:buSzTx/>
              <a:buFontTx/>
              <a:buNone/>
              <a:tabLst/>
              <a:defRPr/>
            </a:pPr>
            <a:r>
              <a:rPr kumimoji="1" lang="ja-JP" altLang="en-US" sz="1200" b="1" i="0" u="none" strike="noStrike" kern="1200" cap="none" spc="0" normalizeH="0" baseline="0" noProof="0">
                <a:ln>
                  <a:noFill/>
                </a:ln>
                <a:solidFill>
                  <a:schemeClr val="tx1"/>
                </a:solidFill>
                <a:effectLst/>
                <a:uLnTx/>
                <a:uFillTx/>
                <a:latin typeface="+mn-ea"/>
                <a:cs typeface="+mn-cs"/>
              </a:rPr>
              <a:t>を把握する</a:t>
            </a:r>
            <a:endParaRPr kumimoji="1" lang="en-US" altLang="ja-JP" sz="900" b="1" i="0" u="none" strike="noStrike" kern="1200" cap="none" spc="0" normalizeH="0" baseline="0" noProof="0">
              <a:ln>
                <a:noFill/>
              </a:ln>
              <a:solidFill>
                <a:schemeClr val="tx1"/>
              </a:solidFill>
              <a:effectLst/>
              <a:uLnTx/>
              <a:uFillTx/>
              <a:latin typeface="+mn-ea"/>
              <a:cs typeface="+mn-cs"/>
            </a:endParaRPr>
          </a:p>
        </p:txBody>
      </p:sp>
      <p:sp>
        <p:nvSpPr>
          <p:cNvPr id="22" name="正方形/長方形 21">
            <a:extLst>
              <a:ext uri="{FF2B5EF4-FFF2-40B4-BE49-F238E27FC236}">
                <a16:creationId xmlns:a16="http://schemas.microsoft.com/office/drawing/2014/main" id="{77DBC262-EBA5-1822-BCEA-6B3FBAB70A12}"/>
              </a:ext>
            </a:extLst>
          </p:cNvPr>
          <p:cNvSpPr/>
          <p:nvPr/>
        </p:nvSpPr>
        <p:spPr>
          <a:xfrm>
            <a:off x="6345549" y="460819"/>
            <a:ext cx="965206" cy="275375"/>
          </a:xfrm>
          <a:prstGeom prst="rect">
            <a:avLst/>
          </a:prstGeom>
          <a:solidFill>
            <a:srgbClr val="D9D9D9"/>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900" i="0" u="none" strike="noStrike" kern="1200" cap="none" spc="0" normalizeH="0" baseline="0" noProof="0">
                <a:ln>
                  <a:noFill/>
                </a:ln>
                <a:solidFill>
                  <a:srgbClr val="758085"/>
                </a:solidFill>
                <a:effectLst/>
                <a:uLnTx/>
                <a:uFillTx/>
                <a:latin typeface="+mn-ea"/>
                <a:cs typeface="+mn-cs"/>
              </a:rPr>
              <a:t>稼ぐ力が高い産業を</a:t>
            </a:r>
            <a:endParaRPr kumimoji="1" lang="en-US" altLang="ja-JP" sz="900" i="0" u="none" strike="noStrike" kern="1200" cap="none" spc="0" normalizeH="0" baseline="0" noProof="0">
              <a:ln>
                <a:noFill/>
              </a:ln>
              <a:solidFill>
                <a:srgbClr val="758085"/>
              </a:solidFill>
              <a:effectLst/>
              <a:uLnTx/>
              <a:uFillTx/>
              <a:latin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900" i="0" u="none" strike="noStrike" kern="1200" cap="none" spc="0" normalizeH="0" baseline="0" noProof="0">
                <a:ln>
                  <a:noFill/>
                </a:ln>
                <a:solidFill>
                  <a:srgbClr val="758085"/>
                </a:solidFill>
                <a:effectLst/>
                <a:uLnTx/>
                <a:uFillTx/>
                <a:latin typeface="+mn-ea"/>
                <a:cs typeface="+mn-cs"/>
              </a:rPr>
              <a:t>把握する</a:t>
            </a:r>
          </a:p>
        </p:txBody>
      </p:sp>
      <p:sp>
        <p:nvSpPr>
          <p:cNvPr id="23" name="正方形/長方形 22">
            <a:extLst>
              <a:ext uri="{FF2B5EF4-FFF2-40B4-BE49-F238E27FC236}">
                <a16:creationId xmlns:a16="http://schemas.microsoft.com/office/drawing/2014/main" id="{80548685-D758-4761-690D-5E0A7D3001DF}"/>
              </a:ext>
            </a:extLst>
          </p:cNvPr>
          <p:cNvSpPr/>
          <p:nvPr/>
        </p:nvSpPr>
        <p:spPr>
          <a:xfrm>
            <a:off x="7367145" y="461375"/>
            <a:ext cx="965206" cy="277766"/>
          </a:xfrm>
          <a:prstGeom prst="rect">
            <a:avLst/>
          </a:prstGeom>
          <a:solidFill>
            <a:srgbClr val="D9D9D9"/>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900" i="0" u="none" strike="noStrike" kern="1200" cap="none" spc="0" normalizeH="0" baseline="0" noProof="0">
                <a:ln>
                  <a:noFill/>
                </a:ln>
                <a:solidFill>
                  <a:srgbClr val="758085"/>
                </a:solidFill>
                <a:effectLst/>
                <a:uLnTx/>
                <a:uFillTx/>
                <a:latin typeface="+mn-ea"/>
                <a:cs typeface="+mn-cs"/>
              </a:rPr>
              <a:t>地域が得意な産業を</a:t>
            </a:r>
            <a:endParaRPr kumimoji="1" lang="en-US" altLang="ja-JP" sz="900" i="0" u="none" strike="noStrike" kern="1200" cap="none" spc="0" normalizeH="0" baseline="0" noProof="0">
              <a:ln>
                <a:noFill/>
              </a:ln>
              <a:solidFill>
                <a:srgbClr val="758085"/>
              </a:solidFill>
              <a:effectLst/>
              <a:uLnTx/>
              <a:uFillTx/>
              <a:latin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900" i="0" u="none" strike="noStrike" kern="1200" cap="none" spc="0" normalizeH="0" baseline="0" noProof="0">
                <a:ln>
                  <a:noFill/>
                </a:ln>
                <a:solidFill>
                  <a:srgbClr val="758085"/>
                </a:solidFill>
                <a:effectLst/>
                <a:uLnTx/>
                <a:uFillTx/>
                <a:latin typeface="+mn-ea"/>
                <a:cs typeface="+mn-cs"/>
              </a:rPr>
              <a:t>把握する</a:t>
            </a:r>
            <a:endParaRPr kumimoji="1" lang="ja-JP" altLang="en-US" sz="800" i="0" u="none" strike="noStrike" kern="1200" cap="none" spc="0" normalizeH="0" baseline="0" noProof="0">
              <a:ln>
                <a:noFill/>
              </a:ln>
              <a:solidFill>
                <a:srgbClr val="758085"/>
              </a:solidFill>
              <a:effectLst/>
              <a:uLnTx/>
              <a:uFillTx/>
              <a:latin typeface="+mn-ea"/>
              <a:cs typeface="+mn-cs"/>
            </a:endParaRPr>
          </a:p>
        </p:txBody>
      </p:sp>
      <p:sp>
        <p:nvSpPr>
          <p:cNvPr id="24" name="矢印: 五方向 23">
            <a:extLst>
              <a:ext uri="{FF2B5EF4-FFF2-40B4-BE49-F238E27FC236}">
                <a16:creationId xmlns:a16="http://schemas.microsoft.com/office/drawing/2014/main" id="{B47A1598-8D30-29B0-BF94-969FF696FB29}"/>
              </a:ext>
            </a:extLst>
          </p:cNvPr>
          <p:cNvSpPr/>
          <p:nvPr/>
        </p:nvSpPr>
        <p:spPr>
          <a:xfrm>
            <a:off x="6260632" y="53149"/>
            <a:ext cx="3974108" cy="154748"/>
          </a:xfrm>
          <a:prstGeom prst="homePlate">
            <a:avLst>
              <a:gd name="adj" fmla="val 0"/>
            </a:avLst>
          </a:prstGeom>
          <a:solidFill>
            <a:srgbClr val="687A7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lvl="0" algn="ctr">
              <a:spcBef>
                <a:spcPct val="0"/>
              </a:spcBef>
              <a:spcAft>
                <a:spcPct val="0"/>
              </a:spcAft>
              <a:defRPr/>
            </a:pPr>
            <a:r>
              <a:rPr kumimoji="0" lang="ja-JP" altLang="en-US" sz="1050" b="1" kern="0">
                <a:solidFill>
                  <a:prstClr val="white"/>
                </a:solidFill>
                <a:latin typeface="+mn-ea"/>
              </a:rPr>
              <a:t>着目すべき産業②　</a:t>
            </a:r>
            <a:r>
              <a:rPr kumimoji="1" lang="ja-JP" altLang="en-US" sz="1050" b="1" i="0" u="none" strike="noStrike" kern="1200" cap="none" spc="0" normalizeH="0" baseline="0" noProof="0">
                <a:ln>
                  <a:noFill/>
                </a:ln>
                <a:solidFill>
                  <a:prstClr val="white"/>
                </a:solidFill>
                <a:effectLst/>
                <a:uLnTx/>
                <a:uFillTx/>
                <a:latin typeface="+mn-ea"/>
                <a:cs typeface="+mn-cs"/>
              </a:rPr>
              <a:t>稼ぐ力が高い産業</a:t>
            </a:r>
            <a:r>
              <a:rPr kumimoji="1" lang="en-US" altLang="ja-JP" sz="1050" b="1" i="0" u="none" strike="noStrike" kern="1200" cap="none" spc="0" normalizeH="0" baseline="0" noProof="0">
                <a:ln>
                  <a:noFill/>
                </a:ln>
                <a:solidFill>
                  <a:prstClr val="white"/>
                </a:solidFill>
                <a:effectLst/>
                <a:uLnTx/>
                <a:uFillTx/>
                <a:latin typeface="+mn-ea"/>
                <a:cs typeface="+mn-cs"/>
              </a:rPr>
              <a:t>/</a:t>
            </a:r>
            <a:r>
              <a:rPr kumimoji="1" lang="ja-JP" altLang="en-US" sz="1050" b="1" i="0" u="none" strike="noStrike" kern="1200" cap="none" spc="0" normalizeH="0" baseline="0" noProof="0">
                <a:ln>
                  <a:noFill/>
                </a:ln>
                <a:solidFill>
                  <a:prstClr val="white"/>
                </a:solidFill>
                <a:effectLst/>
                <a:uLnTx/>
                <a:uFillTx/>
                <a:latin typeface="+mn-ea"/>
                <a:cs typeface="+mn-cs"/>
              </a:rPr>
              <a:t>地域が得意な産業</a:t>
            </a:r>
            <a:endParaRPr kumimoji="1" lang="en-US" altLang="ja-JP" sz="900" b="1" i="0" u="none" strike="noStrike" kern="1200" cap="none" spc="0" normalizeH="0" baseline="0" noProof="0">
              <a:ln>
                <a:noFill/>
              </a:ln>
              <a:solidFill>
                <a:prstClr val="white"/>
              </a:solidFill>
              <a:effectLst/>
              <a:uLnTx/>
              <a:uFillTx/>
              <a:latin typeface="+mn-ea"/>
              <a:cs typeface="+mn-cs"/>
            </a:endParaRPr>
          </a:p>
        </p:txBody>
      </p:sp>
      <p:sp>
        <p:nvSpPr>
          <p:cNvPr id="31" name="正方形/長方形 30">
            <a:extLst>
              <a:ext uri="{FF2B5EF4-FFF2-40B4-BE49-F238E27FC236}">
                <a16:creationId xmlns:a16="http://schemas.microsoft.com/office/drawing/2014/main" id="{8BCE629E-6144-F65B-F8B9-384A68E366BD}"/>
              </a:ext>
            </a:extLst>
          </p:cNvPr>
          <p:cNvSpPr/>
          <p:nvPr/>
        </p:nvSpPr>
        <p:spPr>
          <a:xfrm>
            <a:off x="941485" y="3016114"/>
            <a:ext cx="1467594" cy="891357"/>
          </a:xfrm>
          <a:prstGeom prst="rect">
            <a:avLst/>
          </a:prstGeom>
          <a:noFill/>
          <a:ln w="19050">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buClr>
                <a:schemeClr val="accent1"/>
              </a:buClr>
            </a:pPr>
            <a:endParaRPr kumimoji="1" lang="ja-JP" altLang="en-US" sz="1200">
              <a:solidFill>
                <a:schemeClr val="tx2"/>
              </a:solidFill>
              <a:latin typeface="+mn-ea"/>
            </a:endParaRPr>
          </a:p>
        </p:txBody>
      </p:sp>
      <p:sp>
        <p:nvSpPr>
          <p:cNvPr id="32" name="テキスト ボックス 31">
            <a:extLst>
              <a:ext uri="{FF2B5EF4-FFF2-40B4-BE49-F238E27FC236}">
                <a16:creationId xmlns:a16="http://schemas.microsoft.com/office/drawing/2014/main" id="{906032F6-9743-2FB3-3EB8-74AAEE186852}"/>
              </a:ext>
            </a:extLst>
          </p:cNvPr>
          <p:cNvSpPr txBox="1"/>
          <p:nvPr/>
        </p:nvSpPr>
        <p:spPr>
          <a:xfrm>
            <a:off x="941485" y="2776669"/>
            <a:ext cx="3677019" cy="276999"/>
          </a:xfrm>
          <a:prstGeom prst="rect">
            <a:avLst/>
          </a:prstGeom>
          <a:noFill/>
          <a:ln>
            <a:noFill/>
          </a:ln>
        </p:spPr>
        <p:txBody>
          <a:bodyPr wrap="square" rtlCol="0" anchor="ctr">
            <a:spAutoFit/>
          </a:bodyPr>
          <a:lstStyle/>
          <a:p>
            <a:r>
              <a:rPr lang="ja-JP" altLang="en-US" sz="1200"/>
              <a:t>移輸出入収支額がプラス＝地域外から所得を稼ぐ</a:t>
            </a:r>
            <a:endParaRPr kumimoji="1" lang="ja-JP" altLang="en-US" sz="1200"/>
          </a:p>
        </p:txBody>
      </p:sp>
      <p:sp>
        <p:nvSpPr>
          <p:cNvPr id="33" name="正方形/長方形 32">
            <a:extLst>
              <a:ext uri="{FF2B5EF4-FFF2-40B4-BE49-F238E27FC236}">
                <a16:creationId xmlns:a16="http://schemas.microsoft.com/office/drawing/2014/main" id="{CF901EB5-3B6C-B8E6-0710-619F25FCB488}"/>
              </a:ext>
            </a:extLst>
          </p:cNvPr>
          <p:cNvSpPr/>
          <p:nvPr/>
        </p:nvSpPr>
        <p:spPr>
          <a:xfrm>
            <a:off x="578418" y="1861978"/>
            <a:ext cx="5335998" cy="890287"/>
          </a:xfrm>
          <a:prstGeom prst="rect">
            <a:avLst/>
          </a:prstGeom>
          <a:noFill/>
          <a:ln w="12700" cap="flat" cmpd="sng" algn="ctr">
            <a:noFill/>
            <a:prstDash val="solid"/>
            <a:miter lim="800000"/>
          </a:ln>
          <a:effectLst/>
        </p:spPr>
        <p:txBody>
          <a:bodyPr rtlCol="0" anchor="ctr"/>
          <a:lstStyle/>
          <a:p>
            <a:pPr lvl="0" algn="ctr" fontAlgn="auto">
              <a:defRPr/>
            </a:pPr>
            <a:r>
              <a:rPr lang="en-US" altLang="ja-JP" sz="1050" b="1" dirty="0">
                <a:solidFill>
                  <a:prstClr val="black"/>
                </a:solidFill>
                <a:latin typeface="Meiryo UI" panose="020B0604030504040204" pitchFamily="50" charset="-128"/>
                <a:ea typeface="Meiryo UI" panose="020B0604030504040204" pitchFamily="50" charset="-128"/>
              </a:rPr>
              <a:t>【</a:t>
            </a:r>
            <a:r>
              <a:rPr lang="ja-JP" altLang="en-US" sz="1050" b="1" dirty="0">
                <a:solidFill>
                  <a:prstClr val="black"/>
                </a:solidFill>
                <a:latin typeface="Meiryo UI" panose="020B0604030504040204" pitchFamily="50" charset="-128"/>
                <a:ea typeface="Meiryo UI" panose="020B0604030504040204" pitchFamily="50" charset="-128"/>
              </a:rPr>
              <a:t>出典</a:t>
            </a:r>
            <a:r>
              <a:rPr lang="en-US" altLang="ja-JP" sz="1050" b="1" dirty="0">
                <a:solidFill>
                  <a:prstClr val="black"/>
                </a:solidFill>
                <a:latin typeface="Meiryo UI" panose="020B0604030504040204" pitchFamily="50" charset="-128"/>
                <a:ea typeface="Meiryo UI" panose="020B0604030504040204" pitchFamily="50" charset="-128"/>
              </a:rPr>
              <a:t>】</a:t>
            </a:r>
          </a:p>
          <a:p>
            <a:pPr lvl="0" algn="ctr" fontAlgn="auto">
              <a:spcAft>
                <a:spcPts val="600"/>
              </a:spcAft>
              <a:defRPr/>
            </a:pPr>
            <a:r>
              <a:rPr kumimoji="0" lang="en-US" altLang="zh-TW" sz="1050" b="1" kern="0" dirty="0">
                <a:solidFill>
                  <a:srgbClr val="2E2E38"/>
                </a:solidFill>
                <a:hlinkClick r:id="rId4"/>
              </a:rPr>
              <a:t>RESAS </a:t>
            </a:r>
            <a:r>
              <a:rPr kumimoji="0" lang="zh-TW" altLang="en-US" sz="1050" b="1" kern="0" dirty="0">
                <a:solidFill>
                  <a:srgbClr val="2E2E38"/>
                </a:solidFill>
                <a:hlinkClick r:id="rId4"/>
              </a:rPr>
              <a:t>移輸出入収支額</a:t>
            </a:r>
            <a:r>
              <a:rPr kumimoji="0" lang="en-US" altLang="zh-TW" sz="1050" b="1" kern="0" dirty="0">
                <a:solidFill>
                  <a:srgbClr val="2E2E38"/>
                </a:solidFill>
                <a:hlinkClick r:id="rId4"/>
              </a:rPr>
              <a:t>(</a:t>
            </a:r>
            <a:r>
              <a:rPr kumimoji="0" lang="zh-TW" altLang="en-US" sz="1050" b="1" kern="0" dirty="0">
                <a:solidFill>
                  <a:srgbClr val="2E2E38"/>
                </a:solidFill>
                <a:hlinkClick r:id="rId4"/>
              </a:rPr>
              <a:t>総額</a:t>
            </a:r>
            <a:r>
              <a:rPr kumimoji="0" lang="en-US" altLang="zh-TW" sz="1050" b="1" kern="0" dirty="0">
                <a:solidFill>
                  <a:srgbClr val="2E2E38"/>
                </a:solidFill>
                <a:hlinkClick r:id="rId4"/>
              </a:rPr>
              <a:t>-</a:t>
            </a:r>
            <a:r>
              <a:rPr kumimoji="0" lang="zh-TW" altLang="en-US" sz="1050" b="1" kern="0" dirty="0">
                <a:solidFill>
                  <a:srgbClr val="2E2E38"/>
                </a:solidFill>
                <a:hlinkClick r:id="rId4"/>
              </a:rPr>
              <a:t>産業別</a:t>
            </a:r>
            <a:r>
              <a:rPr kumimoji="0" lang="en-US" altLang="zh-TW" sz="1050" b="1" kern="0" dirty="0">
                <a:solidFill>
                  <a:srgbClr val="2E2E38"/>
                </a:solidFill>
                <a:hlinkClick r:id="rId4"/>
              </a:rPr>
              <a:t>)</a:t>
            </a:r>
            <a:endParaRPr kumimoji="0" lang="en-US" altLang="ja-JP" sz="1050" b="1" u="sng" kern="0" dirty="0">
              <a:solidFill>
                <a:schemeClr val="tx1"/>
              </a:solidFill>
              <a:latin typeface="Meiryo UI" panose="020B0604030504040204" pitchFamily="50" charset="-128"/>
              <a:ea typeface="Meiryo UI" panose="020B0604030504040204"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050" b="1" i="0" strike="noStrike" kern="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【RAIDA-AI</a:t>
            </a:r>
            <a:r>
              <a:rPr kumimoji="0" lang="ja-JP" altLang="en-US" sz="1050" b="1" i="0" strike="noStrike" kern="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（地域の産業活性化</a:t>
            </a:r>
            <a:r>
              <a:rPr kumimoji="0" lang="ja-JP" altLang="en-US" sz="1050" b="1" kern="0" dirty="0">
                <a:solidFill>
                  <a:schemeClr val="tx1"/>
                </a:solidFill>
                <a:latin typeface="Meiryo UI" panose="020B0604030504040204" pitchFamily="50" charset="-128"/>
                <a:ea typeface="Meiryo UI" panose="020B0604030504040204" pitchFamily="50" charset="-128"/>
              </a:rPr>
              <a:t>）</a:t>
            </a:r>
            <a:r>
              <a:rPr kumimoji="0" lang="en-US" altLang="ja-JP" sz="1050" b="1" kern="0" dirty="0">
                <a:solidFill>
                  <a:schemeClr val="tx1"/>
                </a:solidFill>
                <a:latin typeface="Meiryo UI" panose="020B0604030504040204" pitchFamily="50" charset="-128"/>
                <a:ea typeface="Meiryo UI" panose="020B0604030504040204" pitchFamily="50" charset="-128"/>
              </a:rPr>
              <a:t>】</a:t>
            </a:r>
            <a:endParaRPr kumimoji="0" lang="en-US" altLang="ja-JP" sz="1050" b="1" i="0" strike="noStrike" kern="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endParaRPr>
          </a:p>
          <a:p>
            <a:pPr algn="ctr"/>
            <a:r>
              <a:rPr lang="ja-JP" altLang="en-US" sz="1050" b="1" u="sng" dirty="0">
                <a:latin typeface="+mn-ea"/>
              </a:rPr>
              <a:t>産業の稼ぎを把握する＞地域外から稼ぐ産業を把握する＞移輸出入収支額</a:t>
            </a:r>
            <a:endParaRPr kumimoji="0" lang="ja-JP" altLang="en-US" sz="1050" b="1" i="0" u="sng" strike="noStrike" kern="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283236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963663-392D-1FF4-569A-4635D2CEEC1D}"/>
            </a:ext>
          </a:extLst>
        </p:cNvPr>
        <p:cNvGrpSpPr/>
        <p:nvPr/>
      </p:nvGrpSpPr>
      <p:grpSpPr>
        <a:xfrm>
          <a:off x="0" y="0"/>
          <a:ext cx="0" cy="0"/>
          <a:chOff x="0" y="0"/>
          <a:chExt cx="0" cy="0"/>
        </a:xfrm>
      </p:grpSpPr>
      <p:sp>
        <p:nvSpPr>
          <p:cNvPr id="30" name="タイトル 1">
            <a:extLst>
              <a:ext uri="{FF2B5EF4-FFF2-40B4-BE49-F238E27FC236}">
                <a16:creationId xmlns:a16="http://schemas.microsoft.com/office/drawing/2014/main" id="{119EA1D9-AD61-29DD-774D-55DCCE8DFA66}"/>
              </a:ext>
            </a:extLst>
          </p:cNvPr>
          <p:cNvSpPr>
            <a:spLocks noGrp="1"/>
          </p:cNvSpPr>
          <p:nvPr>
            <p:ph type="title"/>
          </p:nvPr>
        </p:nvSpPr>
        <p:spPr>
          <a:xfrm>
            <a:off x="605549" y="207081"/>
            <a:ext cx="9832579" cy="463029"/>
          </a:xfrm>
        </p:spPr>
        <p:txBody>
          <a:bodyPr vert="horz">
            <a:normAutofit fontScale="90000"/>
          </a:bodyPr>
          <a:lstStyle/>
          <a:p>
            <a:r>
              <a:rPr kumimoji="1" lang="ja-JP" altLang="en-US" sz="2200" b="1" i="0" u="none" strike="noStrike" kern="1200" cap="none" spc="0" normalizeH="0" baseline="0" noProof="0">
                <a:ln>
                  <a:noFill/>
                </a:ln>
                <a:solidFill>
                  <a:srgbClr val="000000"/>
                </a:solidFill>
                <a:effectLst/>
                <a:uLnTx/>
                <a:uFillTx/>
                <a:latin typeface="+mn-ea"/>
                <a:ea typeface="+mn-ea"/>
                <a:cs typeface="Arial" pitchFamily="34" charset="0"/>
              </a:rPr>
              <a:t>稼ぐ力が高い産業</a:t>
            </a:r>
            <a:r>
              <a:rPr kumimoji="1" lang="en-US" altLang="ja-JP" sz="2200" b="1" i="0" u="none" strike="noStrike" kern="1200" cap="none" spc="0" normalizeH="0" baseline="0" noProof="0">
                <a:ln>
                  <a:noFill/>
                </a:ln>
                <a:solidFill>
                  <a:srgbClr val="000000"/>
                </a:solidFill>
                <a:effectLst/>
                <a:uLnTx/>
                <a:uFillTx/>
                <a:latin typeface="+mn-ea"/>
                <a:ea typeface="+mn-ea"/>
                <a:cs typeface="Arial" pitchFamily="34" charset="0"/>
              </a:rPr>
              <a:t>/</a:t>
            </a:r>
            <a:r>
              <a:rPr kumimoji="1" lang="ja-JP" altLang="en-US" sz="2200" b="1" i="0" u="none" strike="noStrike" kern="1200" cap="none" spc="0" normalizeH="0" baseline="0" noProof="0">
                <a:ln>
                  <a:noFill/>
                </a:ln>
                <a:solidFill>
                  <a:srgbClr val="000000"/>
                </a:solidFill>
                <a:effectLst/>
                <a:uLnTx/>
                <a:uFillTx/>
                <a:latin typeface="+mn-ea"/>
                <a:ea typeface="+mn-ea"/>
                <a:cs typeface="Arial" pitchFamily="34" charset="0"/>
              </a:rPr>
              <a:t>地域が得意な産業を把握する</a:t>
            </a:r>
            <a:br>
              <a:rPr kumimoji="1" lang="en-US" altLang="ja-JP" sz="2000" b="1" i="0" u="none" strike="noStrike" kern="1200" cap="none" spc="0" normalizeH="0" baseline="0" noProof="0">
                <a:ln>
                  <a:noFill/>
                </a:ln>
                <a:solidFill>
                  <a:srgbClr val="000000"/>
                </a:solidFill>
                <a:effectLst/>
                <a:uLnTx/>
                <a:uFillTx/>
                <a:latin typeface="+mn-ea"/>
                <a:ea typeface="+mn-ea"/>
                <a:cs typeface="Arial" pitchFamily="34" charset="0"/>
              </a:rPr>
            </a:br>
            <a:r>
              <a:rPr kumimoji="1" lang="en-US" altLang="ja-JP" sz="2000" b="1" i="0" u="none" strike="noStrike" kern="1200" cap="none" spc="0" normalizeH="0" baseline="0" noProof="0">
                <a:ln>
                  <a:noFill/>
                </a:ln>
                <a:solidFill>
                  <a:srgbClr val="000000"/>
                </a:solidFill>
                <a:effectLst/>
                <a:uLnTx/>
                <a:uFillTx/>
                <a:latin typeface="+mn-ea"/>
                <a:ea typeface="+mn-ea"/>
                <a:cs typeface="Arial" pitchFamily="34" charset="0"/>
              </a:rPr>
              <a:t>-</a:t>
            </a:r>
            <a:r>
              <a:rPr kumimoji="1" lang="ja-JP" altLang="en-US" sz="2000" b="1" i="0" u="none" strike="noStrike" kern="1200" cap="none" spc="0" normalizeH="0" baseline="0" noProof="0">
                <a:ln>
                  <a:noFill/>
                </a:ln>
                <a:solidFill>
                  <a:srgbClr val="000000"/>
                </a:solidFill>
                <a:effectLst/>
                <a:uLnTx/>
                <a:uFillTx/>
                <a:latin typeface="+mn-ea"/>
                <a:ea typeface="+mn-ea"/>
                <a:cs typeface="Arial" pitchFamily="34" charset="0"/>
              </a:rPr>
              <a:t>影響力</a:t>
            </a:r>
            <a:r>
              <a:rPr lang="ja-JP" altLang="en-US" sz="2000" b="1">
                <a:solidFill>
                  <a:srgbClr val="000000"/>
                </a:solidFill>
                <a:latin typeface="+mn-ea"/>
                <a:ea typeface="+mn-ea"/>
                <a:cs typeface="Arial" pitchFamily="34" charset="0"/>
              </a:rPr>
              <a:t>・感応度分析</a:t>
            </a:r>
            <a:endParaRPr lang="ja-JP" altLang="en-US" sz="2000">
              <a:latin typeface="+mn-ea"/>
              <a:ea typeface="+mn-ea"/>
            </a:endParaRPr>
          </a:p>
        </p:txBody>
      </p:sp>
      <p:sp>
        <p:nvSpPr>
          <p:cNvPr id="31" name="Text Placeholder 7">
            <a:extLst>
              <a:ext uri="{FF2B5EF4-FFF2-40B4-BE49-F238E27FC236}">
                <a16:creationId xmlns:a16="http://schemas.microsoft.com/office/drawing/2014/main" id="{9BA8F091-7A2B-C885-DCCF-59CD1E8F44A2}"/>
              </a:ext>
            </a:extLst>
          </p:cNvPr>
          <p:cNvSpPr txBox="1">
            <a:spLocks/>
          </p:cNvSpPr>
          <p:nvPr/>
        </p:nvSpPr>
        <p:spPr>
          <a:xfrm>
            <a:off x="215925" y="985250"/>
            <a:ext cx="10261551" cy="543226"/>
          </a:xfrm>
          <a:prstGeom prst="rect">
            <a:avLst/>
          </a:prstGeom>
          <a:noFill/>
          <a:ln>
            <a:noFill/>
          </a:ln>
        </p:spPr>
        <p:txBody>
          <a:bodyPr vert="horz" wrap="square" lIns="38862" tIns="38862" rIns="38862" bIns="38862" rtlCol="0" anchor="t" anchorCtr="0">
            <a:spAutoFit/>
          </a:bodyPr>
          <a:lstStyle>
            <a:lvl1pPr marL="342900" indent="-342900" algn="l" defTabSz="914400" rtl="0" eaLnBrk="1" latinLnBrk="0" hangingPunct="1">
              <a:spcBef>
                <a:spcPts val="600"/>
              </a:spcBef>
              <a:spcAft>
                <a:spcPts val="600"/>
              </a:spcAft>
              <a:buClr>
                <a:srgbClr val="002060"/>
              </a:buClr>
              <a:buFont typeface="Wingdings" panose="05000000000000000000" pitchFamily="2" charset="2"/>
              <a:buChar char="l"/>
              <a:defRPr kumimoji="1" lang="ja-JP" altLang="en-US" sz="20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42950" indent="-285750" algn="l" defTabSz="914400" rtl="0" eaLnBrk="1" latinLnBrk="0" hangingPunct="1">
              <a:spcBef>
                <a:spcPts val="600"/>
              </a:spcBef>
              <a:spcAft>
                <a:spcPts val="600"/>
              </a:spcAft>
              <a:buFont typeface="Arial" pitchFamily="34" charset="0"/>
              <a:buChar char="–"/>
              <a:defRPr kumimoji="1" sz="14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lgn="l" defTabSz="914400" rtl="0" eaLnBrk="1" latinLnBrk="0" hangingPunct="1">
              <a:spcBef>
                <a:spcPts val="600"/>
              </a:spcBef>
              <a:spcAft>
                <a:spcPts val="600"/>
              </a:spcAft>
              <a:buFont typeface="Arial" pitchFamily="34" charset="0"/>
              <a:buChar char="•"/>
              <a:defRPr kumimoji="1" sz="105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194310" lvl="0" indent="-194310" defTabSz="987095">
              <a:spcBef>
                <a:spcPts val="0"/>
              </a:spcBef>
              <a:spcAft>
                <a:spcPts val="0"/>
              </a:spcAft>
              <a:defRPr/>
            </a:pPr>
            <a:r>
              <a:rPr kumimoji="0" lang="ja-JP" altLang="en-US" sz="1510" kern="0">
                <a:solidFill>
                  <a:srgbClr val="000000"/>
                </a:solidFill>
                <a:latin typeface="+mn-ea"/>
                <a:ea typeface="+mn-ea"/>
              </a:rPr>
              <a:t>影響力係数が</a:t>
            </a:r>
            <a:r>
              <a:rPr kumimoji="0" lang="en-US" altLang="ja-JP" sz="1510" kern="0">
                <a:solidFill>
                  <a:srgbClr val="000000"/>
                </a:solidFill>
                <a:latin typeface="+mn-ea"/>
                <a:ea typeface="+mn-ea"/>
              </a:rPr>
              <a:t>1.0</a:t>
            </a:r>
            <a:r>
              <a:rPr kumimoji="0" lang="ja-JP" altLang="en-US" sz="1510" kern="0">
                <a:solidFill>
                  <a:srgbClr val="000000"/>
                </a:solidFill>
                <a:latin typeface="+mn-ea"/>
                <a:ea typeface="+mn-ea"/>
              </a:rPr>
              <a:t>を超える場合は地域内取引の多さが「産業の強み」と捉えられる。</a:t>
            </a:r>
          </a:p>
          <a:p>
            <a:pPr marL="194310" lvl="0" indent="-194310" defTabSz="987095">
              <a:spcBef>
                <a:spcPts val="0"/>
              </a:spcBef>
              <a:spcAft>
                <a:spcPts val="0"/>
              </a:spcAft>
              <a:defRPr/>
            </a:pPr>
            <a:r>
              <a:rPr kumimoji="0" lang="ja-JP" altLang="en-US" sz="1510" kern="0">
                <a:solidFill>
                  <a:srgbClr val="000000"/>
                </a:solidFill>
                <a:latin typeface="+mn-ea"/>
                <a:ea typeface="+mn-ea"/>
              </a:rPr>
              <a:t>超えなかった場合は「地域内取引の拡大」が「今後の注力ポイント」と捉えられる。</a:t>
            </a:r>
            <a:endParaRPr kumimoji="1" lang="ja-JP" altLang="en-US" sz="1510" i="0" u="none" strike="noStrike" kern="1200" cap="none" spc="0" normalizeH="0" baseline="0" noProof="0">
              <a:ln>
                <a:noFill/>
              </a:ln>
              <a:solidFill>
                <a:prstClr val="black"/>
              </a:solidFill>
              <a:effectLst/>
              <a:uLnTx/>
              <a:uFillTx/>
              <a:latin typeface="+mn-ea"/>
              <a:ea typeface="+mn-ea"/>
            </a:endParaRPr>
          </a:p>
        </p:txBody>
      </p:sp>
      <p:sp>
        <p:nvSpPr>
          <p:cNvPr id="32" name="正方形/長方形 24">
            <a:extLst>
              <a:ext uri="{FF2B5EF4-FFF2-40B4-BE49-F238E27FC236}">
                <a16:creationId xmlns:a16="http://schemas.microsoft.com/office/drawing/2014/main" id="{8EF4664B-153D-20B7-AFA1-08040BA87D0C}"/>
              </a:ext>
            </a:extLst>
          </p:cNvPr>
          <p:cNvSpPr/>
          <p:nvPr/>
        </p:nvSpPr>
        <p:spPr>
          <a:xfrm>
            <a:off x="6128426" y="1937486"/>
            <a:ext cx="4006172" cy="3682800"/>
          </a:xfrm>
          <a:prstGeom prst="rect">
            <a:avLst/>
          </a:prstGeom>
          <a:solidFill>
            <a:sysClr val="window" lastClr="FFFFFF">
              <a:lumMod val="95000"/>
            </a:sysClr>
          </a:solidFill>
          <a:ln w="12700" cap="flat" cmpd="sng" algn="ctr">
            <a:noFill/>
            <a:prstDash val="solid"/>
            <a:miter lim="800000"/>
          </a:ln>
          <a:effectLst/>
        </p:spPr>
        <p:txBody>
          <a:bodyPr rtlCol="0" anchor="ctr"/>
          <a:lstStyle/>
          <a:p>
            <a:pPr marL="285750" indent="-285750">
              <a:spcAft>
                <a:spcPts val="600"/>
              </a:spcAft>
              <a:buFont typeface="Arial" panose="020B0604020202020204" pitchFamily="34" charset="0"/>
              <a:buChar char="•"/>
            </a:pPr>
            <a:r>
              <a:rPr lang="ja-JP" altLang="en-US" sz="1600" b="1">
                <a:latin typeface="+mn-ea"/>
              </a:rPr>
              <a:t>地域内取引の核となる産業は産業間の結びつきが強く、地域の他産業に与える影響も大きいです。これらの産業が強い場合、地域全体の労働生産性も高くなる相関関係があると言われています。影響力係数および感応度係数が</a:t>
            </a:r>
            <a:r>
              <a:rPr lang="en-US" altLang="ja-JP" sz="1600" b="1">
                <a:latin typeface="+mn-ea"/>
              </a:rPr>
              <a:t>1</a:t>
            </a:r>
            <a:r>
              <a:rPr lang="ja-JP" altLang="en-US" sz="1600" b="1">
                <a:latin typeface="+mn-ea"/>
              </a:rPr>
              <a:t>を超えて高い産業（＝地域内取引の核となる産業）を分析することで、地域内の労働生産性を高める上で注力すべき産業を把握します。</a:t>
            </a:r>
            <a:endParaRPr lang="en-US" altLang="ja-JP" sz="1600" b="1">
              <a:latin typeface="+mn-ea"/>
            </a:endParaRPr>
          </a:p>
          <a:p>
            <a:pPr lvl="1">
              <a:spcAft>
                <a:spcPts val="600"/>
              </a:spcAft>
            </a:pPr>
            <a:r>
              <a:rPr lang="ja-JP" altLang="en-US" sz="1200">
                <a:latin typeface="+mn-ea"/>
              </a:rPr>
              <a:t>（分析結果の例）</a:t>
            </a:r>
            <a:endParaRPr lang="en-US" altLang="ja-JP" sz="1200">
              <a:latin typeface="+mn-ea"/>
            </a:endParaRPr>
          </a:p>
          <a:p>
            <a:pPr marL="742950" lvl="1" indent="-285750">
              <a:spcAft>
                <a:spcPts val="600"/>
              </a:spcAft>
              <a:buFont typeface="Wingdings" panose="05000000000000000000" pitchFamily="2" charset="2"/>
              <a:buChar char="Ø"/>
            </a:pPr>
            <a:r>
              <a:rPr lang="ja-JP" altLang="en-US" sz="1200">
                <a:latin typeface="+mn-ea"/>
              </a:rPr>
              <a:t>稼ぐ力が高い産業のうち、「鉱業」は影響力係数が</a:t>
            </a:r>
            <a:r>
              <a:rPr lang="en-US" altLang="ja-JP" sz="1200">
                <a:latin typeface="+mn-ea"/>
              </a:rPr>
              <a:t>0.958</a:t>
            </a:r>
            <a:r>
              <a:rPr lang="ja-JP" altLang="en-US" sz="1200">
                <a:latin typeface="+mn-ea"/>
              </a:rPr>
              <a:t>であり、地域の他産業に与える影響が比較的小さい。</a:t>
            </a:r>
            <a:endParaRPr lang="en-US" altLang="ja-JP" sz="1200">
              <a:latin typeface="+mn-ea"/>
            </a:endParaRPr>
          </a:p>
          <a:p>
            <a:pPr marL="742950" lvl="1" indent="-285750">
              <a:spcAft>
                <a:spcPts val="600"/>
              </a:spcAft>
              <a:buFont typeface="Wingdings" panose="05000000000000000000" pitchFamily="2" charset="2"/>
              <a:buChar char="Ø"/>
            </a:pPr>
            <a:r>
              <a:rPr lang="ja-JP" altLang="en-US" sz="1200">
                <a:latin typeface="+mn-ea"/>
              </a:rPr>
              <a:t>地域が得意な産業のうち、「教育」は影響力係数が</a:t>
            </a:r>
            <a:r>
              <a:rPr lang="en-US" altLang="ja-JP" sz="1200">
                <a:latin typeface="+mn-ea"/>
              </a:rPr>
              <a:t>0.983</a:t>
            </a:r>
            <a:r>
              <a:rPr lang="ja-JP" altLang="en-US" sz="1200">
                <a:latin typeface="+mn-ea"/>
              </a:rPr>
              <a:t>であり、地域の他産業に与える影響が比較的小さい。</a:t>
            </a:r>
            <a:endParaRPr lang="en-US" altLang="ja-JP" sz="1200">
              <a:latin typeface="+mn-ea"/>
            </a:endParaRPr>
          </a:p>
        </p:txBody>
      </p:sp>
      <p:sp>
        <p:nvSpPr>
          <p:cNvPr id="33" name="正方形/長方形 24">
            <a:extLst>
              <a:ext uri="{FF2B5EF4-FFF2-40B4-BE49-F238E27FC236}">
                <a16:creationId xmlns:a16="http://schemas.microsoft.com/office/drawing/2014/main" id="{FC6BE5A1-2E71-4163-8CF3-D9D010C96D20}"/>
              </a:ext>
            </a:extLst>
          </p:cNvPr>
          <p:cNvSpPr/>
          <p:nvPr/>
        </p:nvSpPr>
        <p:spPr>
          <a:xfrm>
            <a:off x="6128426" y="1558842"/>
            <a:ext cx="4006172" cy="269012"/>
          </a:xfrm>
          <a:prstGeom prst="rect">
            <a:avLst/>
          </a:prstGeom>
          <a:solidFill>
            <a:srgbClr val="687A70"/>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a:ln>
                  <a:noFill/>
                </a:ln>
                <a:solidFill>
                  <a:srgbClr val="FFFFFF"/>
                </a:solidFill>
                <a:effectLst/>
                <a:uLnTx/>
                <a:uFillTx/>
                <a:latin typeface="+mn-ea"/>
                <a:cs typeface="+mn-cs"/>
              </a:rPr>
              <a:t>分析の視点</a:t>
            </a:r>
            <a:endParaRPr kumimoji="0" lang="en-US" altLang="ja-JP" sz="1600" b="1" i="0" u="none" strike="noStrike" kern="0" cap="none" spc="0" normalizeH="0" baseline="0" noProof="0">
              <a:ln>
                <a:noFill/>
              </a:ln>
              <a:solidFill>
                <a:srgbClr val="FFFFFF"/>
              </a:solidFill>
              <a:effectLst/>
              <a:uLnTx/>
              <a:uFillTx/>
              <a:latin typeface="+mn-ea"/>
              <a:cs typeface="+mn-cs"/>
            </a:endParaRPr>
          </a:p>
        </p:txBody>
      </p:sp>
      <p:sp>
        <p:nvSpPr>
          <p:cNvPr id="34" name="正方形/長方形 24">
            <a:extLst>
              <a:ext uri="{FF2B5EF4-FFF2-40B4-BE49-F238E27FC236}">
                <a16:creationId xmlns:a16="http://schemas.microsoft.com/office/drawing/2014/main" id="{82D34647-8521-C5D8-C512-73B3A4726C88}"/>
              </a:ext>
            </a:extLst>
          </p:cNvPr>
          <p:cNvSpPr/>
          <p:nvPr/>
        </p:nvSpPr>
        <p:spPr>
          <a:xfrm>
            <a:off x="558799" y="1564185"/>
            <a:ext cx="5355617" cy="269012"/>
          </a:xfrm>
          <a:prstGeom prst="rect">
            <a:avLst/>
          </a:prstGeom>
          <a:solidFill>
            <a:srgbClr val="687A70"/>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a:ln>
                  <a:noFill/>
                </a:ln>
                <a:solidFill>
                  <a:srgbClr val="FFFFFF"/>
                </a:solidFill>
                <a:effectLst/>
                <a:uLnTx/>
                <a:uFillTx/>
                <a:latin typeface="+mn-ea"/>
                <a:cs typeface="+mn-cs"/>
              </a:rPr>
              <a:t>データ</a:t>
            </a:r>
            <a:endParaRPr kumimoji="0" lang="en-US" altLang="ja-JP" sz="1600" b="1" i="0" u="none" strike="noStrike" kern="0" cap="none" spc="0" normalizeH="0" baseline="0" noProof="0">
              <a:ln>
                <a:noFill/>
              </a:ln>
              <a:solidFill>
                <a:srgbClr val="FFFFFF"/>
              </a:solidFill>
              <a:effectLst/>
              <a:uLnTx/>
              <a:uFillTx/>
              <a:latin typeface="+mn-ea"/>
              <a:cs typeface="+mn-cs"/>
            </a:endParaRPr>
          </a:p>
        </p:txBody>
      </p:sp>
      <p:pic>
        <p:nvPicPr>
          <p:cNvPr id="36" name="図 35" descr="グラフ, 散布図&#10;&#10;AI 生成コンテンツは誤りを含む可能性があります。">
            <a:extLst>
              <a:ext uri="{FF2B5EF4-FFF2-40B4-BE49-F238E27FC236}">
                <a16:creationId xmlns:a16="http://schemas.microsoft.com/office/drawing/2014/main" id="{E09E063E-DC54-380B-E310-3C6D1CD6C5A1}"/>
              </a:ext>
            </a:extLst>
          </p:cNvPr>
          <p:cNvPicPr>
            <a:picLocks noChangeAspect="1"/>
          </p:cNvPicPr>
          <p:nvPr/>
        </p:nvPicPr>
        <p:blipFill>
          <a:blip r:embed="rId3"/>
          <a:stretch>
            <a:fillRect/>
          </a:stretch>
        </p:blipFill>
        <p:spPr>
          <a:xfrm>
            <a:off x="563934" y="2617411"/>
            <a:ext cx="5350482" cy="2703619"/>
          </a:xfrm>
          <a:prstGeom prst="rect">
            <a:avLst/>
          </a:prstGeom>
          <a:ln>
            <a:solidFill>
              <a:schemeClr val="bg1">
                <a:lumMod val="85000"/>
              </a:schemeClr>
            </a:solidFill>
          </a:ln>
        </p:spPr>
      </p:pic>
      <p:sp>
        <p:nvSpPr>
          <p:cNvPr id="37" name="正方形/長方形 24">
            <a:extLst>
              <a:ext uri="{FF2B5EF4-FFF2-40B4-BE49-F238E27FC236}">
                <a16:creationId xmlns:a16="http://schemas.microsoft.com/office/drawing/2014/main" id="{D0CCBEB8-DE87-41C5-7251-2B5F84996AC3}"/>
              </a:ext>
            </a:extLst>
          </p:cNvPr>
          <p:cNvSpPr/>
          <p:nvPr/>
        </p:nvSpPr>
        <p:spPr>
          <a:xfrm>
            <a:off x="1543050" y="5731597"/>
            <a:ext cx="8591548" cy="1506263"/>
          </a:xfrm>
          <a:prstGeom prst="rect">
            <a:avLst/>
          </a:prstGeom>
          <a:noFill/>
          <a:ln w="952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lvl="0" indent="-285750">
              <a:buFont typeface="Arial" panose="020B0604020202020204" pitchFamily="34" charset="0"/>
              <a:buChar char="•"/>
              <a:defRPr/>
            </a:pPr>
            <a:r>
              <a:rPr lang="ja-JP" altLang="en-US" sz="1200">
                <a:solidFill>
                  <a:srgbClr val="2E2E38"/>
                </a:solidFill>
                <a:latin typeface="+mn-ea"/>
              </a:rPr>
              <a:t>影響力係数：</a:t>
            </a:r>
            <a:r>
              <a:rPr lang="ja-JP" altLang="en-US" sz="1200">
                <a:solidFill>
                  <a:schemeClr val="tx1"/>
                </a:solidFill>
                <a:latin typeface="+mn-ea"/>
              </a:rPr>
              <a:t>指定地域内の当該産業に対する新たな需要が、指定地域内の全産業（調達先）に与える影響の強さを示します</a:t>
            </a:r>
          </a:p>
          <a:p>
            <a:pPr marL="285750" lvl="0" indent="-285750">
              <a:buFont typeface="Arial" panose="020B0604020202020204" pitchFamily="34" charset="0"/>
              <a:buChar char="•"/>
              <a:defRPr/>
            </a:pPr>
            <a:r>
              <a:rPr lang="ja-JP" altLang="en-US" sz="1200">
                <a:solidFill>
                  <a:schemeClr val="tx1"/>
                </a:solidFill>
                <a:latin typeface="+mn-ea"/>
              </a:rPr>
              <a:t>感応度係数：指定地域内の全産業に対する新たな需要による指定地域内の当該</a:t>
            </a:r>
            <a:r>
              <a:rPr lang="ja-JP" altLang="en-US" sz="1200">
                <a:solidFill>
                  <a:srgbClr val="2E2E38"/>
                </a:solidFill>
                <a:latin typeface="+mn-ea"/>
              </a:rPr>
              <a:t>産業が受ける影響の強さを示します</a:t>
            </a:r>
            <a:endParaRPr lang="en-US" altLang="ja-JP" sz="1200">
              <a:solidFill>
                <a:srgbClr val="2E2E38"/>
              </a:solidFill>
              <a:latin typeface="+mn-ea"/>
            </a:endParaRPr>
          </a:p>
          <a:p>
            <a:pPr marL="285750" lvl="0" indent="-285750">
              <a:buFont typeface="Arial" panose="020B0604020202020204" pitchFamily="34" charset="0"/>
              <a:buChar char="•"/>
              <a:defRPr/>
            </a:pPr>
            <a:r>
              <a:rPr lang="ja-JP" altLang="en-US" sz="1200">
                <a:solidFill>
                  <a:srgbClr val="2E2E38"/>
                </a:solidFill>
                <a:latin typeface="+mn-ea"/>
              </a:rPr>
              <a:t>影響力・感応度分析：影響力係数、感応度係数それぞれが</a:t>
            </a:r>
            <a:r>
              <a:rPr lang="en-US" altLang="ja-JP" sz="1200">
                <a:solidFill>
                  <a:srgbClr val="2E2E38"/>
                </a:solidFill>
                <a:latin typeface="+mn-ea"/>
              </a:rPr>
              <a:t>1</a:t>
            </a:r>
            <a:r>
              <a:rPr lang="ja-JP" altLang="en-US" sz="1200">
                <a:solidFill>
                  <a:srgbClr val="2E2E38"/>
                </a:solidFill>
                <a:latin typeface="+mn-ea"/>
              </a:rPr>
              <a:t>となる軸で４象限に区切られ、各象限ごとの観点は下記の通りです。</a:t>
            </a:r>
            <a:endParaRPr lang="en-US" altLang="ja-JP" sz="1200">
              <a:solidFill>
                <a:srgbClr val="2E2E38"/>
              </a:solidFill>
              <a:latin typeface="+mn-ea"/>
            </a:endParaRPr>
          </a:p>
          <a:p>
            <a:pPr marL="742950" lvl="1" indent="-285750">
              <a:buFont typeface="Wingdings" panose="05000000000000000000" pitchFamily="2" charset="2"/>
              <a:buChar char="Ø"/>
              <a:defRPr/>
            </a:pPr>
            <a:r>
              <a:rPr lang="ja-JP" altLang="en-US" sz="1200">
                <a:solidFill>
                  <a:srgbClr val="2E2E38"/>
                </a:solidFill>
                <a:latin typeface="+mn-ea"/>
              </a:rPr>
              <a:t>第</a:t>
            </a:r>
            <a:r>
              <a:rPr lang="en-US" altLang="ja-JP" sz="1200">
                <a:solidFill>
                  <a:srgbClr val="2E2E38"/>
                </a:solidFill>
                <a:latin typeface="+mn-ea"/>
              </a:rPr>
              <a:t>Ⅰ</a:t>
            </a:r>
            <a:r>
              <a:rPr lang="ja-JP" altLang="en-US" sz="1200">
                <a:solidFill>
                  <a:srgbClr val="2E2E38"/>
                </a:solidFill>
                <a:latin typeface="+mn-ea"/>
              </a:rPr>
              <a:t>象限：他産業へ与える影響かつ他産業から受ける影響が大きい産業（＝地域内取引の核となる産業）</a:t>
            </a:r>
            <a:endParaRPr lang="en-US" altLang="ja-JP" sz="1200">
              <a:solidFill>
                <a:srgbClr val="2E2E38"/>
              </a:solidFill>
              <a:latin typeface="+mn-ea"/>
            </a:endParaRPr>
          </a:p>
          <a:p>
            <a:pPr marL="742950" lvl="1" indent="-285750">
              <a:buFont typeface="Wingdings" panose="05000000000000000000" pitchFamily="2" charset="2"/>
              <a:buChar char="Ø"/>
              <a:defRPr/>
            </a:pPr>
            <a:r>
              <a:rPr lang="ja-JP" altLang="en-US" sz="1200">
                <a:solidFill>
                  <a:srgbClr val="2E2E38"/>
                </a:solidFill>
                <a:latin typeface="+mn-ea"/>
              </a:rPr>
              <a:t>第</a:t>
            </a:r>
            <a:r>
              <a:rPr lang="en-US" altLang="ja-JP" sz="1200">
                <a:solidFill>
                  <a:srgbClr val="2E2E38"/>
                </a:solidFill>
                <a:latin typeface="+mn-ea"/>
              </a:rPr>
              <a:t>Ⅱ</a:t>
            </a:r>
            <a:r>
              <a:rPr lang="ja-JP" altLang="en-US" sz="1200">
                <a:solidFill>
                  <a:srgbClr val="2E2E38"/>
                </a:solidFill>
                <a:latin typeface="+mn-ea"/>
              </a:rPr>
              <a:t>象限：他産業へ与える影響は小さいが、他産業から受ける影響が大きい産業</a:t>
            </a:r>
            <a:endParaRPr lang="en-US" altLang="ja-JP" sz="1200">
              <a:solidFill>
                <a:srgbClr val="2E2E38"/>
              </a:solidFill>
              <a:latin typeface="+mn-ea"/>
            </a:endParaRPr>
          </a:p>
          <a:p>
            <a:pPr marL="742950" lvl="1" indent="-285750">
              <a:buFont typeface="Wingdings" panose="05000000000000000000" pitchFamily="2" charset="2"/>
              <a:buChar char="Ø"/>
              <a:defRPr/>
            </a:pPr>
            <a:r>
              <a:rPr lang="ja-JP" altLang="en-US" sz="1200">
                <a:solidFill>
                  <a:srgbClr val="2E2E38"/>
                </a:solidFill>
                <a:latin typeface="+mn-ea"/>
              </a:rPr>
              <a:t>第</a:t>
            </a:r>
            <a:r>
              <a:rPr lang="en-US" altLang="ja-JP" sz="1200">
                <a:solidFill>
                  <a:srgbClr val="2E2E38"/>
                </a:solidFill>
                <a:latin typeface="+mn-ea"/>
              </a:rPr>
              <a:t>Ⅲ</a:t>
            </a:r>
            <a:r>
              <a:rPr lang="ja-JP" altLang="en-US" sz="1200">
                <a:solidFill>
                  <a:srgbClr val="2E2E38"/>
                </a:solidFill>
                <a:latin typeface="+mn-ea"/>
              </a:rPr>
              <a:t>象限：他産業へ与える影響かつ他産業から受ける影響が小さい産業</a:t>
            </a:r>
            <a:endParaRPr lang="en-US" altLang="ja-JP" sz="1200">
              <a:solidFill>
                <a:srgbClr val="2E2E38"/>
              </a:solidFill>
              <a:latin typeface="+mn-ea"/>
            </a:endParaRPr>
          </a:p>
          <a:p>
            <a:pPr marL="742950" lvl="1" indent="-285750">
              <a:buFont typeface="Wingdings" panose="05000000000000000000" pitchFamily="2" charset="2"/>
              <a:buChar char="Ø"/>
              <a:defRPr/>
            </a:pPr>
            <a:r>
              <a:rPr lang="ja-JP" altLang="en-US" sz="1200">
                <a:solidFill>
                  <a:srgbClr val="2E2E38"/>
                </a:solidFill>
                <a:latin typeface="+mn-ea"/>
              </a:rPr>
              <a:t>第</a:t>
            </a:r>
            <a:r>
              <a:rPr lang="en-US" altLang="ja-JP" sz="1200">
                <a:solidFill>
                  <a:srgbClr val="2E2E38"/>
                </a:solidFill>
                <a:latin typeface="+mn-ea"/>
              </a:rPr>
              <a:t>Ⅳ</a:t>
            </a:r>
            <a:r>
              <a:rPr lang="ja-JP" altLang="en-US" sz="1200">
                <a:solidFill>
                  <a:srgbClr val="2E2E38"/>
                </a:solidFill>
                <a:latin typeface="+mn-ea"/>
              </a:rPr>
              <a:t>象限：他産業へ与える影響が大きく、他産業から受ける影響は小さい産業</a:t>
            </a:r>
            <a:endParaRPr lang="en-US" altLang="ja-JP" sz="1200">
              <a:solidFill>
                <a:srgbClr val="2E2E38"/>
              </a:solidFill>
              <a:latin typeface="+mn-ea"/>
            </a:endParaRPr>
          </a:p>
        </p:txBody>
      </p:sp>
      <p:sp>
        <p:nvSpPr>
          <p:cNvPr id="38" name="正方形/長方形 24">
            <a:extLst>
              <a:ext uri="{FF2B5EF4-FFF2-40B4-BE49-F238E27FC236}">
                <a16:creationId xmlns:a16="http://schemas.microsoft.com/office/drawing/2014/main" id="{08822399-942B-C6A6-F68A-1665AD7F2248}"/>
              </a:ext>
            </a:extLst>
          </p:cNvPr>
          <p:cNvSpPr/>
          <p:nvPr/>
        </p:nvSpPr>
        <p:spPr>
          <a:xfrm>
            <a:off x="558800" y="5731597"/>
            <a:ext cx="877066" cy="1506263"/>
          </a:xfrm>
          <a:prstGeom prst="rect">
            <a:avLst/>
          </a:prstGeom>
          <a:noFill/>
          <a:ln w="952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lang="ja-JP" altLang="en-US" sz="1200" b="1" noProof="0">
                <a:solidFill>
                  <a:schemeClr val="tx1"/>
                </a:solidFill>
                <a:latin typeface="+mn-ea"/>
              </a:rPr>
              <a:t>基礎知識</a:t>
            </a:r>
            <a:endParaRPr kumimoji="1" lang="en-US" altLang="ja-JP" sz="1200" b="1" i="0" u="none" strike="noStrike" kern="1200" cap="none" spc="0" normalizeH="0" baseline="0" noProof="0">
              <a:ln>
                <a:noFill/>
              </a:ln>
              <a:solidFill>
                <a:schemeClr val="tx1"/>
              </a:solidFill>
              <a:effectLst/>
              <a:uLnTx/>
              <a:uFillTx/>
              <a:latin typeface="+mn-ea"/>
            </a:endParaRPr>
          </a:p>
        </p:txBody>
      </p:sp>
      <p:sp>
        <p:nvSpPr>
          <p:cNvPr id="39" name="吹き出し: 線 38">
            <a:extLst>
              <a:ext uri="{FF2B5EF4-FFF2-40B4-BE49-F238E27FC236}">
                <a16:creationId xmlns:a16="http://schemas.microsoft.com/office/drawing/2014/main" id="{0B37940E-B950-7E36-69D2-8B015A98E4ED}"/>
              </a:ext>
            </a:extLst>
          </p:cNvPr>
          <p:cNvSpPr/>
          <p:nvPr/>
        </p:nvSpPr>
        <p:spPr>
          <a:xfrm>
            <a:off x="2477207" y="3606800"/>
            <a:ext cx="634293" cy="376560"/>
          </a:xfrm>
          <a:prstGeom prst="borderCallout1">
            <a:avLst>
              <a:gd name="adj1" fmla="val 98750"/>
              <a:gd name="adj2" fmla="val 11062"/>
              <a:gd name="adj3" fmla="val 156112"/>
              <a:gd name="adj4" fmla="val -18212"/>
            </a:avLst>
          </a:prstGeom>
          <a:noFill/>
        </p:spPr>
        <p:txBody>
          <a:bodyPr wrap="square" rtlCol="0">
            <a:spAutoFit/>
          </a:bodyPr>
          <a:lstStyle/>
          <a:p>
            <a:pPr algn="ctr"/>
            <a:r>
              <a:rPr lang="ja-JP" altLang="en-US" sz="1050">
                <a:latin typeface="+mn-ea"/>
              </a:rPr>
              <a:t>鉱業</a:t>
            </a:r>
            <a:endParaRPr lang="en-US" altLang="ja-JP" sz="1050">
              <a:latin typeface="+mn-ea"/>
            </a:endParaRPr>
          </a:p>
          <a:p>
            <a:pPr algn="ctr"/>
            <a:r>
              <a:rPr lang="en-US" altLang="ja-JP" sz="1050">
                <a:latin typeface="+mn-ea"/>
              </a:rPr>
              <a:t>0.958</a:t>
            </a:r>
            <a:endParaRPr lang="ja-JP" altLang="en-US" sz="1050">
              <a:latin typeface="+mn-ea"/>
            </a:endParaRPr>
          </a:p>
        </p:txBody>
      </p:sp>
      <p:sp>
        <p:nvSpPr>
          <p:cNvPr id="40" name="吹き出し: 線 39">
            <a:extLst>
              <a:ext uri="{FF2B5EF4-FFF2-40B4-BE49-F238E27FC236}">
                <a16:creationId xmlns:a16="http://schemas.microsoft.com/office/drawing/2014/main" id="{0A1B5A07-EC92-4CA7-5F82-B046F217F4FE}"/>
              </a:ext>
            </a:extLst>
          </p:cNvPr>
          <p:cNvSpPr/>
          <p:nvPr/>
        </p:nvSpPr>
        <p:spPr>
          <a:xfrm>
            <a:off x="2684867" y="4533900"/>
            <a:ext cx="634293" cy="376560"/>
          </a:xfrm>
          <a:prstGeom prst="borderCallout1">
            <a:avLst>
              <a:gd name="adj1" fmla="val 4316"/>
              <a:gd name="adj2" fmla="val 15066"/>
              <a:gd name="adj3" fmla="val -32756"/>
              <a:gd name="adj4" fmla="val -5198"/>
            </a:avLst>
          </a:prstGeom>
          <a:noFill/>
        </p:spPr>
        <p:txBody>
          <a:bodyPr wrap="square" rtlCol="0">
            <a:spAutoFit/>
          </a:bodyPr>
          <a:lstStyle/>
          <a:p>
            <a:pPr algn="ctr"/>
            <a:r>
              <a:rPr lang="ja-JP" altLang="en-US" sz="1050">
                <a:latin typeface="+mn-ea"/>
              </a:rPr>
              <a:t>教育</a:t>
            </a:r>
            <a:endParaRPr lang="en-US" altLang="ja-JP" sz="1050">
              <a:latin typeface="+mn-ea"/>
            </a:endParaRPr>
          </a:p>
          <a:p>
            <a:pPr algn="ctr"/>
            <a:r>
              <a:rPr lang="en-US" altLang="ja-JP" sz="1050">
                <a:latin typeface="+mn-ea"/>
              </a:rPr>
              <a:t>0.983</a:t>
            </a:r>
            <a:endParaRPr lang="ja-JP" altLang="en-US" sz="1050">
              <a:latin typeface="+mn-ea"/>
            </a:endParaRPr>
          </a:p>
        </p:txBody>
      </p:sp>
      <p:sp>
        <p:nvSpPr>
          <p:cNvPr id="41" name="矢印: 五方向 40">
            <a:extLst>
              <a:ext uri="{FF2B5EF4-FFF2-40B4-BE49-F238E27FC236}">
                <a16:creationId xmlns:a16="http://schemas.microsoft.com/office/drawing/2014/main" id="{3ABE8153-AD02-98AD-5A6D-CF71F8F7A5A6}"/>
              </a:ext>
            </a:extLst>
          </p:cNvPr>
          <p:cNvSpPr/>
          <p:nvPr/>
        </p:nvSpPr>
        <p:spPr>
          <a:xfrm>
            <a:off x="6260632" y="244751"/>
            <a:ext cx="2404535" cy="534232"/>
          </a:xfrm>
          <a:prstGeom prst="homePlate">
            <a:avLst>
              <a:gd name="adj" fmla="val 27410"/>
            </a:avLst>
          </a:prstGeom>
          <a:solidFill>
            <a:srgbClr val="687A7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ct val="0"/>
              </a:spcBef>
              <a:spcAft>
                <a:spcPct val="0"/>
              </a:spcAft>
              <a:buClrTx/>
              <a:buSzTx/>
              <a:buFontTx/>
              <a:buNone/>
              <a:tabLst/>
              <a:defRPr/>
            </a:pPr>
            <a:r>
              <a:rPr lang="ja-JP" altLang="en-US" sz="1050" b="1">
                <a:solidFill>
                  <a:prstClr val="white"/>
                </a:solidFill>
                <a:latin typeface="+mn-ea"/>
              </a:rPr>
              <a:t>稼ぐ力が高い産業</a:t>
            </a:r>
            <a:r>
              <a:rPr lang="en-US" altLang="ja-JP" sz="1050" b="1">
                <a:solidFill>
                  <a:prstClr val="white"/>
                </a:solidFill>
                <a:latin typeface="+mn-ea"/>
              </a:rPr>
              <a:t>/</a:t>
            </a:r>
            <a:r>
              <a:rPr lang="ja-JP" altLang="en-US" sz="1050" b="1">
                <a:solidFill>
                  <a:prstClr val="white"/>
                </a:solidFill>
                <a:latin typeface="+mn-ea"/>
              </a:rPr>
              <a:t>地域が得意な産業</a:t>
            </a:r>
            <a:endParaRPr kumimoji="1" lang="en-US" altLang="ja-JP" sz="900" b="1" i="0" u="none" strike="noStrike" kern="1200" cap="none" spc="0" normalizeH="0" baseline="0" noProof="0">
              <a:ln>
                <a:noFill/>
              </a:ln>
              <a:solidFill>
                <a:prstClr val="white"/>
              </a:solidFill>
              <a:effectLst/>
              <a:uLnTx/>
              <a:uFillTx/>
              <a:latin typeface="+mn-ea"/>
              <a:cs typeface="+mn-cs"/>
            </a:endParaRPr>
          </a:p>
        </p:txBody>
      </p:sp>
      <p:sp>
        <p:nvSpPr>
          <p:cNvPr id="42" name="矢印: 五方向 41">
            <a:extLst>
              <a:ext uri="{FF2B5EF4-FFF2-40B4-BE49-F238E27FC236}">
                <a16:creationId xmlns:a16="http://schemas.microsoft.com/office/drawing/2014/main" id="{13189AD7-EFEA-23AC-72C4-7FFC111B460C}"/>
              </a:ext>
            </a:extLst>
          </p:cNvPr>
          <p:cNvSpPr/>
          <p:nvPr/>
        </p:nvSpPr>
        <p:spPr>
          <a:xfrm>
            <a:off x="8673220" y="244751"/>
            <a:ext cx="1561520" cy="534232"/>
          </a:xfrm>
          <a:prstGeom prst="homePlate">
            <a:avLst>
              <a:gd name="adj" fmla="val 27410"/>
            </a:avLst>
          </a:prstGeom>
          <a:solidFill>
            <a:srgbClr val="E3F2C7"/>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ct val="0"/>
              </a:spcBef>
              <a:spcAft>
                <a:spcPct val="0"/>
              </a:spcAft>
              <a:buClrTx/>
              <a:buSzTx/>
              <a:buFontTx/>
              <a:buNone/>
              <a:tabLst/>
              <a:defRPr/>
            </a:pPr>
            <a:r>
              <a:rPr kumimoji="1" lang="ja-JP" altLang="en-US" sz="1200" b="1" i="0" u="none" strike="noStrike" kern="1200" cap="none" spc="0" normalizeH="0" baseline="0" noProof="0">
                <a:ln>
                  <a:noFill/>
                </a:ln>
                <a:solidFill>
                  <a:schemeClr val="tx1"/>
                </a:solidFill>
                <a:effectLst/>
                <a:uLnTx/>
                <a:uFillTx/>
                <a:latin typeface="+mn-ea"/>
                <a:cs typeface="+mn-cs"/>
              </a:rPr>
              <a:t>「今後の注力ポイント」</a:t>
            </a:r>
            <a:endParaRPr kumimoji="1" lang="en-US" altLang="ja-JP" sz="1200" b="1" i="0" u="none" strike="noStrike" kern="1200" cap="none" spc="0" normalizeH="0" baseline="0" noProof="0">
              <a:ln>
                <a:noFill/>
              </a:ln>
              <a:solidFill>
                <a:schemeClr val="tx1"/>
              </a:solidFill>
              <a:effectLst/>
              <a:uLnTx/>
              <a:uFillTx/>
              <a:latin typeface="+mn-ea"/>
              <a:cs typeface="+mn-cs"/>
            </a:endParaRPr>
          </a:p>
          <a:p>
            <a:pPr marL="0" marR="0" lvl="0" indent="0" algn="ctr" defTabSz="914400" rtl="0" eaLnBrk="1" fontAlgn="auto" latinLnBrk="0" hangingPunct="1">
              <a:lnSpc>
                <a:spcPct val="100000"/>
              </a:lnSpc>
              <a:spcBef>
                <a:spcPct val="0"/>
              </a:spcBef>
              <a:spcAft>
                <a:spcPct val="0"/>
              </a:spcAft>
              <a:buClrTx/>
              <a:buSzTx/>
              <a:buFontTx/>
              <a:buNone/>
              <a:tabLst/>
              <a:defRPr/>
            </a:pPr>
            <a:r>
              <a:rPr kumimoji="1" lang="ja-JP" altLang="en-US" sz="1200" b="1" i="0" u="none" strike="noStrike" kern="1200" cap="none" spc="0" normalizeH="0" baseline="0" noProof="0">
                <a:ln>
                  <a:noFill/>
                </a:ln>
                <a:solidFill>
                  <a:schemeClr val="tx1"/>
                </a:solidFill>
                <a:effectLst/>
                <a:uLnTx/>
                <a:uFillTx/>
                <a:latin typeface="+mn-ea"/>
                <a:cs typeface="+mn-cs"/>
              </a:rPr>
              <a:t>を把握する</a:t>
            </a:r>
            <a:endParaRPr kumimoji="1" lang="en-US" altLang="ja-JP" sz="900" b="1" i="0" u="none" strike="noStrike" kern="1200" cap="none" spc="0" normalizeH="0" baseline="0" noProof="0">
              <a:ln>
                <a:noFill/>
              </a:ln>
              <a:solidFill>
                <a:schemeClr val="tx1"/>
              </a:solidFill>
              <a:effectLst/>
              <a:uLnTx/>
              <a:uFillTx/>
              <a:latin typeface="+mn-ea"/>
              <a:cs typeface="+mn-cs"/>
            </a:endParaRPr>
          </a:p>
        </p:txBody>
      </p:sp>
      <p:sp>
        <p:nvSpPr>
          <p:cNvPr id="43" name="正方形/長方形 42">
            <a:extLst>
              <a:ext uri="{FF2B5EF4-FFF2-40B4-BE49-F238E27FC236}">
                <a16:creationId xmlns:a16="http://schemas.microsoft.com/office/drawing/2014/main" id="{111956E3-3182-75B6-DDD9-C940B7DD0533}"/>
              </a:ext>
            </a:extLst>
          </p:cNvPr>
          <p:cNvSpPr/>
          <p:nvPr/>
        </p:nvSpPr>
        <p:spPr>
          <a:xfrm>
            <a:off x="6345549" y="460819"/>
            <a:ext cx="965206" cy="275375"/>
          </a:xfrm>
          <a:prstGeom prst="rect">
            <a:avLst/>
          </a:prstGeom>
          <a:solidFill>
            <a:srgbClr val="D9D9D9"/>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900" i="0" u="none" strike="noStrike" kern="1200" cap="none" spc="0" normalizeH="0" baseline="0" noProof="0">
                <a:ln>
                  <a:noFill/>
                </a:ln>
                <a:solidFill>
                  <a:srgbClr val="758085"/>
                </a:solidFill>
                <a:effectLst/>
                <a:uLnTx/>
                <a:uFillTx/>
                <a:latin typeface="+mn-ea"/>
                <a:cs typeface="+mn-cs"/>
              </a:rPr>
              <a:t>稼ぐ力が高い産業を</a:t>
            </a:r>
            <a:endParaRPr kumimoji="1" lang="en-US" altLang="ja-JP" sz="900" i="0" u="none" strike="noStrike" kern="1200" cap="none" spc="0" normalizeH="0" baseline="0" noProof="0">
              <a:ln>
                <a:noFill/>
              </a:ln>
              <a:solidFill>
                <a:srgbClr val="758085"/>
              </a:solidFill>
              <a:effectLst/>
              <a:uLnTx/>
              <a:uFillTx/>
              <a:latin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900" i="0" u="none" strike="noStrike" kern="1200" cap="none" spc="0" normalizeH="0" baseline="0" noProof="0">
                <a:ln>
                  <a:noFill/>
                </a:ln>
                <a:solidFill>
                  <a:srgbClr val="758085"/>
                </a:solidFill>
                <a:effectLst/>
                <a:uLnTx/>
                <a:uFillTx/>
                <a:latin typeface="+mn-ea"/>
                <a:cs typeface="+mn-cs"/>
              </a:rPr>
              <a:t>把握する</a:t>
            </a:r>
          </a:p>
        </p:txBody>
      </p:sp>
      <p:sp>
        <p:nvSpPr>
          <p:cNvPr id="44" name="正方形/長方形 43">
            <a:extLst>
              <a:ext uri="{FF2B5EF4-FFF2-40B4-BE49-F238E27FC236}">
                <a16:creationId xmlns:a16="http://schemas.microsoft.com/office/drawing/2014/main" id="{F71156BE-E937-7A18-9A61-D1CCDCBCE3DA}"/>
              </a:ext>
            </a:extLst>
          </p:cNvPr>
          <p:cNvSpPr/>
          <p:nvPr/>
        </p:nvSpPr>
        <p:spPr>
          <a:xfrm>
            <a:off x="7367145" y="461375"/>
            <a:ext cx="965206" cy="277766"/>
          </a:xfrm>
          <a:prstGeom prst="rect">
            <a:avLst/>
          </a:prstGeom>
          <a:solidFill>
            <a:srgbClr val="D9D9D9"/>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900" i="0" u="none" strike="noStrike" kern="1200" cap="none" spc="0" normalizeH="0" baseline="0" noProof="0">
                <a:ln>
                  <a:noFill/>
                </a:ln>
                <a:solidFill>
                  <a:srgbClr val="758085"/>
                </a:solidFill>
                <a:effectLst/>
                <a:uLnTx/>
                <a:uFillTx/>
                <a:latin typeface="+mn-ea"/>
                <a:cs typeface="+mn-cs"/>
              </a:rPr>
              <a:t>地域が得意な産業を</a:t>
            </a:r>
            <a:endParaRPr kumimoji="1" lang="en-US" altLang="ja-JP" sz="900" i="0" u="none" strike="noStrike" kern="1200" cap="none" spc="0" normalizeH="0" baseline="0" noProof="0">
              <a:ln>
                <a:noFill/>
              </a:ln>
              <a:solidFill>
                <a:srgbClr val="758085"/>
              </a:solidFill>
              <a:effectLst/>
              <a:uLnTx/>
              <a:uFillTx/>
              <a:latin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900" i="0" u="none" strike="noStrike" kern="1200" cap="none" spc="0" normalizeH="0" baseline="0" noProof="0">
                <a:ln>
                  <a:noFill/>
                </a:ln>
                <a:solidFill>
                  <a:srgbClr val="758085"/>
                </a:solidFill>
                <a:effectLst/>
                <a:uLnTx/>
                <a:uFillTx/>
                <a:latin typeface="+mn-ea"/>
                <a:cs typeface="+mn-cs"/>
              </a:rPr>
              <a:t>把握する</a:t>
            </a:r>
            <a:endParaRPr kumimoji="1" lang="ja-JP" altLang="en-US" sz="800" i="0" u="none" strike="noStrike" kern="1200" cap="none" spc="0" normalizeH="0" baseline="0" noProof="0">
              <a:ln>
                <a:noFill/>
              </a:ln>
              <a:solidFill>
                <a:srgbClr val="758085"/>
              </a:solidFill>
              <a:effectLst/>
              <a:uLnTx/>
              <a:uFillTx/>
              <a:latin typeface="+mn-ea"/>
              <a:cs typeface="+mn-cs"/>
            </a:endParaRPr>
          </a:p>
        </p:txBody>
      </p:sp>
      <p:sp>
        <p:nvSpPr>
          <p:cNvPr id="45" name="矢印: 五方向 44">
            <a:extLst>
              <a:ext uri="{FF2B5EF4-FFF2-40B4-BE49-F238E27FC236}">
                <a16:creationId xmlns:a16="http://schemas.microsoft.com/office/drawing/2014/main" id="{9E880455-0BA3-02CD-55FF-0142B02B5EBE}"/>
              </a:ext>
            </a:extLst>
          </p:cNvPr>
          <p:cNvSpPr/>
          <p:nvPr/>
        </p:nvSpPr>
        <p:spPr>
          <a:xfrm>
            <a:off x="6260632" y="53149"/>
            <a:ext cx="3974108" cy="154748"/>
          </a:xfrm>
          <a:prstGeom prst="homePlate">
            <a:avLst>
              <a:gd name="adj" fmla="val 0"/>
            </a:avLst>
          </a:prstGeom>
          <a:solidFill>
            <a:srgbClr val="687A7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lvl="0" algn="ctr">
              <a:spcBef>
                <a:spcPct val="0"/>
              </a:spcBef>
              <a:spcAft>
                <a:spcPct val="0"/>
              </a:spcAft>
              <a:defRPr/>
            </a:pPr>
            <a:r>
              <a:rPr kumimoji="0" lang="ja-JP" altLang="en-US" sz="1050" b="1" kern="0">
                <a:solidFill>
                  <a:prstClr val="white"/>
                </a:solidFill>
                <a:latin typeface="+mn-ea"/>
              </a:rPr>
              <a:t>着目すべき産業②　</a:t>
            </a:r>
            <a:r>
              <a:rPr kumimoji="1" lang="ja-JP" altLang="en-US" sz="1050" b="1" i="0" u="none" strike="noStrike" kern="1200" cap="none" spc="0" normalizeH="0" baseline="0" noProof="0">
                <a:ln>
                  <a:noFill/>
                </a:ln>
                <a:solidFill>
                  <a:prstClr val="white"/>
                </a:solidFill>
                <a:effectLst/>
                <a:uLnTx/>
                <a:uFillTx/>
                <a:latin typeface="+mn-ea"/>
                <a:cs typeface="+mn-cs"/>
              </a:rPr>
              <a:t>稼ぐ力が高い産業</a:t>
            </a:r>
            <a:r>
              <a:rPr kumimoji="1" lang="en-US" altLang="ja-JP" sz="1050" b="1" i="0" u="none" strike="noStrike" kern="1200" cap="none" spc="0" normalizeH="0" baseline="0" noProof="0">
                <a:ln>
                  <a:noFill/>
                </a:ln>
                <a:solidFill>
                  <a:prstClr val="white"/>
                </a:solidFill>
                <a:effectLst/>
                <a:uLnTx/>
                <a:uFillTx/>
                <a:latin typeface="+mn-ea"/>
                <a:cs typeface="+mn-cs"/>
              </a:rPr>
              <a:t>/</a:t>
            </a:r>
            <a:r>
              <a:rPr kumimoji="1" lang="ja-JP" altLang="en-US" sz="1050" b="1" i="0" u="none" strike="noStrike" kern="1200" cap="none" spc="0" normalizeH="0" baseline="0" noProof="0">
                <a:ln>
                  <a:noFill/>
                </a:ln>
                <a:solidFill>
                  <a:prstClr val="white"/>
                </a:solidFill>
                <a:effectLst/>
                <a:uLnTx/>
                <a:uFillTx/>
                <a:latin typeface="+mn-ea"/>
                <a:cs typeface="+mn-cs"/>
              </a:rPr>
              <a:t>地域が得意な産業</a:t>
            </a:r>
            <a:endParaRPr kumimoji="1" lang="en-US" altLang="ja-JP" sz="900" b="1" i="0" u="none" strike="noStrike" kern="1200" cap="none" spc="0" normalizeH="0" baseline="0" noProof="0">
              <a:ln>
                <a:noFill/>
              </a:ln>
              <a:solidFill>
                <a:prstClr val="white"/>
              </a:solidFill>
              <a:effectLst/>
              <a:uLnTx/>
              <a:uFillTx/>
              <a:latin typeface="+mn-ea"/>
              <a:cs typeface="+mn-cs"/>
            </a:endParaRPr>
          </a:p>
        </p:txBody>
      </p:sp>
      <p:cxnSp>
        <p:nvCxnSpPr>
          <p:cNvPr id="2" name="直線コネクタ 1">
            <a:extLst>
              <a:ext uri="{FF2B5EF4-FFF2-40B4-BE49-F238E27FC236}">
                <a16:creationId xmlns:a16="http://schemas.microsoft.com/office/drawing/2014/main" id="{57DA2C8E-6547-189C-80DC-0FBA98BDF7EC}"/>
              </a:ext>
            </a:extLst>
          </p:cNvPr>
          <p:cNvCxnSpPr>
            <a:cxnSpLocks/>
          </p:cNvCxnSpPr>
          <p:nvPr/>
        </p:nvCxnSpPr>
        <p:spPr>
          <a:xfrm>
            <a:off x="2631367" y="4407540"/>
            <a:ext cx="164460" cy="217087"/>
          </a:xfrm>
          <a:prstGeom prst="line">
            <a:avLst/>
          </a:prstGeom>
          <a:noFill/>
          <a:ln w="12700" cap="flat" cmpd="sng" algn="ctr">
            <a:solidFill>
              <a:srgbClr val="A6A6A6"/>
            </a:solidFill>
            <a:prstDash val="solid"/>
          </a:ln>
          <a:effectLst/>
        </p:spPr>
      </p:cxnSp>
      <p:cxnSp>
        <p:nvCxnSpPr>
          <p:cNvPr id="6" name="直線コネクタ 5">
            <a:extLst>
              <a:ext uri="{FF2B5EF4-FFF2-40B4-BE49-F238E27FC236}">
                <a16:creationId xmlns:a16="http://schemas.microsoft.com/office/drawing/2014/main" id="{52868A66-111E-2667-3652-0B4C21C41906}"/>
              </a:ext>
            </a:extLst>
          </p:cNvPr>
          <p:cNvCxnSpPr>
            <a:cxnSpLocks/>
          </p:cNvCxnSpPr>
          <p:nvPr/>
        </p:nvCxnSpPr>
        <p:spPr>
          <a:xfrm flipH="1">
            <a:off x="2302446" y="4022298"/>
            <a:ext cx="328921" cy="227360"/>
          </a:xfrm>
          <a:prstGeom prst="line">
            <a:avLst/>
          </a:prstGeom>
          <a:noFill/>
          <a:ln w="12700" cap="flat" cmpd="sng" algn="ctr">
            <a:solidFill>
              <a:srgbClr val="A6A6A6"/>
            </a:solidFill>
            <a:prstDash val="solid"/>
          </a:ln>
          <a:effectLst/>
        </p:spPr>
      </p:cxnSp>
      <p:sp>
        <p:nvSpPr>
          <p:cNvPr id="4" name="正方形/長方形 3">
            <a:extLst>
              <a:ext uri="{FF2B5EF4-FFF2-40B4-BE49-F238E27FC236}">
                <a16:creationId xmlns:a16="http://schemas.microsoft.com/office/drawing/2014/main" id="{B211699D-69E3-0EA1-6A0A-F47D30F6C68E}"/>
              </a:ext>
            </a:extLst>
          </p:cNvPr>
          <p:cNvSpPr/>
          <p:nvPr/>
        </p:nvSpPr>
        <p:spPr>
          <a:xfrm>
            <a:off x="578418" y="1853984"/>
            <a:ext cx="5335998" cy="750930"/>
          </a:xfrm>
          <a:prstGeom prst="rect">
            <a:avLst/>
          </a:prstGeom>
          <a:noFill/>
          <a:ln w="12700" cap="flat" cmpd="sng" algn="ctr">
            <a:noFill/>
            <a:prstDash val="solid"/>
            <a:miter lim="800000"/>
          </a:ln>
          <a:effectLst/>
        </p:spPr>
        <p:txBody>
          <a:bodyPr rtlCol="0" anchor="ctr"/>
          <a:lstStyle/>
          <a:p>
            <a:pPr lvl="0" algn="ctr" fontAlgn="auto">
              <a:defRPr/>
            </a:pPr>
            <a:r>
              <a:rPr lang="en-US" altLang="ja-JP" sz="1050" b="1" dirty="0">
                <a:solidFill>
                  <a:prstClr val="black"/>
                </a:solidFill>
                <a:latin typeface="Meiryo UI" panose="020B0604030504040204" pitchFamily="50" charset="-128"/>
                <a:ea typeface="Meiryo UI" panose="020B0604030504040204" pitchFamily="50" charset="-128"/>
              </a:rPr>
              <a:t>【</a:t>
            </a:r>
            <a:r>
              <a:rPr lang="ja-JP" altLang="en-US" sz="1050" b="1" dirty="0">
                <a:solidFill>
                  <a:prstClr val="black"/>
                </a:solidFill>
                <a:latin typeface="Meiryo UI" panose="020B0604030504040204" pitchFamily="50" charset="-128"/>
                <a:ea typeface="Meiryo UI" panose="020B0604030504040204" pitchFamily="50" charset="-128"/>
              </a:rPr>
              <a:t>出典</a:t>
            </a:r>
            <a:r>
              <a:rPr lang="en-US" altLang="ja-JP" sz="1050" b="1" dirty="0">
                <a:solidFill>
                  <a:prstClr val="black"/>
                </a:solidFill>
                <a:latin typeface="Meiryo UI" panose="020B0604030504040204" pitchFamily="50" charset="-128"/>
                <a:ea typeface="Meiryo UI" panose="020B0604030504040204" pitchFamily="50" charset="-128"/>
              </a:rPr>
              <a:t>】</a:t>
            </a:r>
          </a:p>
          <a:p>
            <a:pPr lvl="0" algn="ctr" fontAlgn="auto">
              <a:spcAft>
                <a:spcPts val="600"/>
              </a:spcAft>
              <a:defRPr/>
            </a:pPr>
            <a:r>
              <a:rPr kumimoji="0" lang="en-US" altLang="ja-JP" sz="1050" b="1" kern="0" dirty="0">
                <a:solidFill>
                  <a:srgbClr val="2E2E38"/>
                </a:solidFill>
                <a:hlinkClick r:id="rId4"/>
              </a:rPr>
              <a:t>RESAS</a:t>
            </a:r>
            <a:r>
              <a:rPr kumimoji="0" lang="ja-JP" altLang="en-US" sz="1050" b="1" kern="0" dirty="0">
                <a:solidFill>
                  <a:srgbClr val="2E2E38"/>
                </a:solidFill>
                <a:hlinkClick r:id="rId4"/>
              </a:rPr>
              <a:t>　影響力・感応度分析（産業別）</a:t>
            </a:r>
            <a:endParaRPr kumimoji="0" lang="en-US" altLang="ja-JP" sz="1050" b="1" u="sng" kern="0" dirty="0">
              <a:solidFill>
                <a:schemeClr val="tx1"/>
              </a:solidFill>
              <a:latin typeface="Meiryo UI" panose="020B0604030504040204" pitchFamily="50" charset="-128"/>
              <a:ea typeface="Meiryo UI" panose="020B0604030504040204"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050" b="1" i="0" strike="noStrike" kern="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【RAIDA-AI</a:t>
            </a:r>
            <a:r>
              <a:rPr kumimoji="0" lang="ja-JP" altLang="en-US" sz="1050" b="1" i="0" strike="noStrike" kern="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（地域の産業活性化</a:t>
            </a:r>
            <a:r>
              <a:rPr kumimoji="0" lang="ja-JP" altLang="en-US" sz="1050" b="1" kern="0" dirty="0">
                <a:solidFill>
                  <a:schemeClr val="tx1"/>
                </a:solidFill>
                <a:latin typeface="Meiryo UI" panose="020B0604030504040204" pitchFamily="50" charset="-128"/>
                <a:ea typeface="Meiryo UI" panose="020B0604030504040204" pitchFamily="50" charset="-128"/>
              </a:rPr>
              <a:t>）</a:t>
            </a:r>
            <a:r>
              <a:rPr kumimoji="0" lang="en-US" altLang="ja-JP" sz="1050" b="1" kern="0" dirty="0">
                <a:solidFill>
                  <a:schemeClr val="tx1"/>
                </a:solidFill>
                <a:latin typeface="Meiryo UI" panose="020B0604030504040204" pitchFamily="50" charset="-128"/>
                <a:ea typeface="Meiryo UI" panose="020B0604030504040204" pitchFamily="50" charset="-128"/>
              </a:rPr>
              <a:t>】</a:t>
            </a:r>
            <a:endParaRPr kumimoji="0" lang="en-US" altLang="ja-JP" sz="1050" b="1" i="0" strike="noStrike" kern="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endParaRPr>
          </a:p>
          <a:p>
            <a:pPr algn="ctr"/>
            <a:r>
              <a:rPr lang="ja-JP" altLang="en-US" sz="1050" b="1" u="sng" dirty="0">
                <a:latin typeface="+mn-ea"/>
              </a:rPr>
              <a:t>地域への波及を把握する＞影響力・感応度係数</a:t>
            </a:r>
            <a:endParaRPr kumimoji="0" lang="ja-JP" altLang="en-US" sz="1050" b="1" i="0" u="sng" strike="noStrike" kern="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8957597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1ADD40-F79A-8797-E80F-891F6431C856}"/>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86FD427E-87DE-BA01-DDAA-D1EA11676ED4}"/>
              </a:ext>
            </a:extLst>
          </p:cNvPr>
          <p:cNvSpPr>
            <a:spLocks noGrp="1"/>
          </p:cNvSpPr>
          <p:nvPr>
            <p:ph type="title"/>
          </p:nvPr>
        </p:nvSpPr>
        <p:spPr/>
        <p:txBody>
          <a:bodyPr vert="horz">
            <a:normAutofit/>
          </a:bodyPr>
          <a:lstStyle/>
          <a:p>
            <a:r>
              <a:rPr kumimoji="1" lang="ja-JP" altLang="en-US"/>
              <a:t>分析サマリー</a:t>
            </a:r>
            <a:endParaRPr kumimoji="1" lang="ja-JP" altLang="en-US" sz="2000"/>
          </a:p>
        </p:txBody>
      </p:sp>
      <p:sp>
        <p:nvSpPr>
          <p:cNvPr id="6" name="Rectangle 5">
            <a:extLst>
              <a:ext uri="{FF2B5EF4-FFF2-40B4-BE49-F238E27FC236}">
                <a16:creationId xmlns:a16="http://schemas.microsoft.com/office/drawing/2014/main" id="{D940E63E-999F-A2FB-3266-83677DA1C8B4}"/>
              </a:ext>
            </a:extLst>
          </p:cNvPr>
          <p:cNvSpPr/>
          <p:nvPr/>
        </p:nvSpPr>
        <p:spPr>
          <a:xfrm>
            <a:off x="1337253" y="1306834"/>
            <a:ext cx="5992746" cy="256220"/>
          </a:xfrm>
          <a:prstGeom prst="rect">
            <a:avLst/>
          </a:prstGeom>
          <a:solidFill>
            <a:srgbClr val="687A70"/>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a:ln>
                  <a:noFill/>
                </a:ln>
                <a:solidFill>
                  <a:srgbClr val="FFFFFF"/>
                </a:solidFill>
                <a:effectLst/>
                <a:uLnTx/>
                <a:uFillTx/>
                <a:latin typeface="Meiryo UI"/>
                <a:ea typeface="Meiryo UI"/>
                <a:cs typeface="+mn-cs"/>
              </a:rPr>
              <a:t>分析結果</a:t>
            </a:r>
          </a:p>
        </p:txBody>
      </p:sp>
      <p:sp>
        <p:nvSpPr>
          <p:cNvPr id="22" name="Rectangle 21">
            <a:extLst>
              <a:ext uri="{FF2B5EF4-FFF2-40B4-BE49-F238E27FC236}">
                <a16:creationId xmlns:a16="http://schemas.microsoft.com/office/drawing/2014/main" id="{BC1713C2-EE51-9C05-AD25-A32BDE346DDA}"/>
              </a:ext>
            </a:extLst>
          </p:cNvPr>
          <p:cNvSpPr/>
          <p:nvPr/>
        </p:nvSpPr>
        <p:spPr>
          <a:xfrm>
            <a:off x="7623018" y="1308312"/>
            <a:ext cx="2870063" cy="256220"/>
          </a:xfrm>
          <a:prstGeom prst="rect">
            <a:avLst/>
          </a:prstGeom>
          <a:solidFill>
            <a:srgbClr val="687A70"/>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a:ln>
                  <a:noFill/>
                </a:ln>
                <a:solidFill>
                  <a:srgbClr val="FFFFFF"/>
                </a:solidFill>
                <a:effectLst/>
                <a:uLnTx/>
                <a:uFillTx/>
                <a:latin typeface="Meiryo UI"/>
                <a:ea typeface="Meiryo UI"/>
                <a:cs typeface="+mn-cs"/>
              </a:rPr>
              <a:t>優先的に取り組むべき地域課題</a:t>
            </a:r>
          </a:p>
        </p:txBody>
      </p:sp>
      <p:sp>
        <p:nvSpPr>
          <p:cNvPr id="7" name="Text Placeholder 7">
            <a:extLst>
              <a:ext uri="{FF2B5EF4-FFF2-40B4-BE49-F238E27FC236}">
                <a16:creationId xmlns:a16="http://schemas.microsoft.com/office/drawing/2014/main" id="{26678817-12FC-8672-650C-73B15B546FD3}"/>
              </a:ext>
            </a:extLst>
          </p:cNvPr>
          <p:cNvSpPr txBox="1">
            <a:spLocks/>
          </p:cNvSpPr>
          <p:nvPr/>
        </p:nvSpPr>
        <p:spPr>
          <a:xfrm>
            <a:off x="215925" y="985250"/>
            <a:ext cx="10261551" cy="310983"/>
          </a:xfrm>
          <a:prstGeom prst="rect">
            <a:avLst/>
          </a:prstGeom>
          <a:noFill/>
          <a:ln>
            <a:noFill/>
          </a:ln>
        </p:spPr>
        <p:txBody>
          <a:bodyPr vert="horz" wrap="square" lIns="38862" tIns="38862" rIns="38862" bIns="38862" rtlCol="0" anchor="t" anchorCtr="0">
            <a:spAutoFit/>
          </a:bodyPr>
          <a:lstStyle>
            <a:lvl1pPr marL="342900" indent="-342900" algn="l" defTabSz="914400" rtl="0" eaLnBrk="1" latinLnBrk="0" hangingPunct="1">
              <a:spcBef>
                <a:spcPts val="600"/>
              </a:spcBef>
              <a:spcAft>
                <a:spcPts val="600"/>
              </a:spcAft>
              <a:buClr>
                <a:srgbClr val="002060"/>
              </a:buClr>
              <a:buFont typeface="Wingdings" panose="05000000000000000000" pitchFamily="2" charset="2"/>
              <a:buChar char="l"/>
              <a:defRPr kumimoji="1" lang="ja-JP" altLang="en-US" sz="20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42950" indent="-285750" algn="l" defTabSz="914400" rtl="0" eaLnBrk="1" latinLnBrk="0" hangingPunct="1">
              <a:spcBef>
                <a:spcPts val="600"/>
              </a:spcBef>
              <a:spcAft>
                <a:spcPts val="600"/>
              </a:spcAft>
              <a:buFont typeface="Arial" pitchFamily="34" charset="0"/>
              <a:buChar char="–"/>
              <a:defRPr kumimoji="1" sz="14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lgn="l" defTabSz="914400" rtl="0" eaLnBrk="1" latinLnBrk="0" hangingPunct="1">
              <a:spcBef>
                <a:spcPts val="600"/>
              </a:spcBef>
              <a:spcAft>
                <a:spcPts val="600"/>
              </a:spcAft>
              <a:buFont typeface="Arial" pitchFamily="34" charset="0"/>
              <a:buChar char="•"/>
              <a:defRPr kumimoji="1" sz="105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194310" marR="0" lvl="0" indent="-194310" algn="l" defTabSz="987095" rtl="0" eaLnBrk="1" fontAlgn="auto" latinLnBrk="0" hangingPunct="1">
              <a:lnSpc>
                <a:spcPct val="100000"/>
              </a:lnSpc>
              <a:spcBef>
                <a:spcPts val="0"/>
              </a:spcBef>
              <a:spcAft>
                <a:spcPts val="0"/>
              </a:spcAft>
              <a:buClr>
                <a:srgbClr val="002060"/>
              </a:buClr>
              <a:buSzTx/>
              <a:buFont typeface="Wingdings" panose="05000000000000000000" pitchFamily="2" charset="2"/>
              <a:buChar char="l"/>
              <a:tabLst/>
              <a:defRPr/>
            </a:pPr>
            <a:r>
              <a:rPr kumimoji="1" lang="ja-JP" altLang="en-US" sz="1511"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rPr>
              <a:t>これまでの分析結果を踏まえて、優先的に取り組むべき地域課題を特定する。</a:t>
            </a:r>
          </a:p>
        </p:txBody>
      </p:sp>
      <p:sp>
        <p:nvSpPr>
          <p:cNvPr id="4" name="TextBox 31">
            <a:extLst>
              <a:ext uri="{FF2B5EF4-FFF2-40B4-BE49-F238E27FC236}">
                <a16:creationId xmlns:a16="http://schemas.microsoft.com/office/drawing/2014/main" id="{A00CD11C-3540-EC47-D320-031AF23CCCF3}"/>
              </a:ext>
            </a:extLst>
          </p:cNvPr>
          <p:cNvSpPr txBox="1"/>
          <p:nvPr/>
        </p:nvSpPr>
        <p:spPr>
          <a:xfrm>
            <a:off x="5129273" y="1089159"/>
            <a:ext cx="2338324" cy="230832"/>
          </a:xfrm>
          <a:prstGeom prst="rect">
            <a:avLst/>
          </a:prstGeom>
          <a:noFill/>
        </p:spPr>
        <p:txBody>
          <a:bodyPr wrap="square">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1" lang="ja-JP" altLang="en-US" sz="900"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凡例：</a:t>
            </a:r>
            <a:r>
              <a:rPr kumimoji="1" lang="en-US" altLang="ja-JP" sz="900" b="1" i="0" u="none" strike="noStrike" kern="1200" cap="none" spc="0" normalizeH="0" baseline="0" noProof="0">
                <a:ln>
                  <a:noFill/>
                </a:ln>
                <a:solidFill>
                  <a:srgbClr val="7DD4A5"/>
                </a:solidFill>
                <a:effectLst/>
                <a:uLnTx/>
                <a:uFillTx/>
                <a:latin typeface="Meiryo UI" panose="020B0604030504040204" pitchFamily="50" charset="-128"/>
                <a:ea typeface="Meiryo UI" panose="020B0604030504040204" pitchFamily="50" charset="-128"/>
                <a:cs typeface="+mn-cs"/>
              </a:rPr>
              <a:t>【</a:t>
            </a:r>
            <a:r>
              <a:rPr kumimoji="1" lang="ja-JP" altLang="en-US" sz="900" b="1" i="0" u="none" strike="noStrike" kern="1200" cap="none" spc="0" normalizeH="0" baseline="0" noProof="0">
                <a:ln>
                  <a:noFill/>
                </a:ln>
                <a:solidFill>
                  <a:srgbClr val="7DD4A5"/>
                </a:solidFill>
                <a:effectLst/>
                <a:uLnTx/>
                <a:uFillTx/>
                <a:latin typeface="Meiryo UI" panose="020B0604030504040204" pitchFamily="50" charset="-128"/>
                <a:ea typeface="Meiryo UI" panose="020B0604030504040204" pitchFamily="50" charset="-128"/>
                <a:cs typeface="+mn-cs"/>
              </a:rPr>
              <a:t>分析データ</a:t>
            </a:r>
            <a:r>
              <a:rPr kumimoji="1" lang="en-US" altLang="ja-JP" sz="900" b="1" i="0" u="none" strike="noStrike" kern="1200" cap="none" spc="0" normalizeH="0" baseline="0" noProof="0">
                <a:ln>
                  <a:noFill/>
                </a:ln>
                <a:solidFill>
                  <a:srgbClr val="7DD4A5"/>
                </a:solidFill>
                <a:effectLst/>
                <a:uLnTx/>
                <a:uFillTx/>
                <a:latin typeface="Meiryo UI" panose="020B0604030504040204" pitchFamily="50" charset="-128"/>
                <a:ea typeface="Meiryo UI" panose="020B0604030504040204" pitchFamily="50" charset="-128"/>
                <a:cs typeface="+mn-cs"/>
              </a:rPr>
              <a:t>】</a:t>
            </a:r>
            <a:endParaRPr kumimoji="1" lang="ja-JP" altLang="en-US" sz="90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21" name="Isosceles Triangle 20">
            <a:extLst>
              <a:ext uri="{FF2B5EF4-FFF2-40B4-BE49-F238E27FC236}">
                <a16:creationId xmlns:a16="http://schemas.microsoft.com/office/drawing/2014/main" id="{080F7843-92B9-8C71-DDB4-DF5CD1956562}"/>
              </a:ext>
            </a:extLst>
          </p:cNvPr>
          <p:cNvSpPr/>
          <p:nvPr/>
        </p:nvSpPr>
        <p:spPr>
          <a:xfrm rot="5400000">
            <a:off x="6497309" y="2535117"/>
            <a:ext cx="1958400" cy="180000"/>
          </a:xfrm>
          <a:prstGeom prst="triangle">
            <a:avLst>
              <a:gd name="adj" fmla="val 50000"/>
            </a:avLst>
          </a:prstGeom>
          <a:solidFill>
            <a:srgbClr val="687A70"/>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600" b="1" i="0" u="none" strike="noStrike" kern="0" cap="none" spc="0" normalizeH="0" baseline="0" noProof="0">
              <a:ln>
                <a:noFill/>
              </a:ln>
              <a:solidFill>
                <a:srgbClr val="FFFFFF"/>
              </a:solidFill>
              <a:effectLst/>
              <a:uLnTx/>
              <a:uFillTx/>
              <a:latin typeface="Meiryo UI"/>
              <a:ea typeface="Meiryo UI"/>
              <a:cs typeface="+mn-cs"/>
            </a:endParaRPr>
          </a:p>
        </p:txBody>
      </p:sp>
      <p:sp>
        <p:nvSpPr>
          <p:cNvPr id="11" name="Rectangle 11">
            <a:extLst>
              <a:ext uri="{FF2B5EF4-FFF2-40B4-BE49-F238E27FC236}">
                <a16:creationId xmlns:a16="http://schemas.microsoft.com/office/drawing/2014/main" id="{FEC62C9A-85EE-A28C-1951-692710DD0978}"/>
              </a:ext>
            </a:extLst>
          </p:cNvPr>
          <p:cNvSpPr/>
          <p:nvPr/>
        </p:nvSpPr>
        <p:spPr>
          <a:xfrm>
            <a:off x="215927" y="1608685"/>
            <a:ext cx="553694" cy="1995886"/>
          </a:xfrm>
          <a:prstGeom prst="rect">
            <a:avLst/>
          </a:prstGeom>
          <a:solidFill>
            <a:srgbClr val="687A70"/>
          </a:solidFill>
          <a:ln w="12700" cap="flat" cmpd="sng" algn="ctr">
            <a:noFill/>
            <a:prstDash val="solid"/>
            <a:miter lim="800000"/>
          </a:ln>
          <a:effectLst/>
        </p:spPr>
        <p:txBody>
          <a:bodyPr vert="eaVert"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600" b="1" kern="0">
                <a:solidFill>
                  <a:srgbClr val="FFFFFF"/>
                </a:solidFill>
                <a:latin typeface="Meiryo UI"/>
                <a:ea typeface="Meiryo UI"/>
              </a:rPr>
              <a:t>地域の所得・雇用</a:t>
            </a:r>
            <a:r>
              <a:rPr kumimoji="0" lang="en-US" altLang="ja-JP" sz="1600" b="1" kern="0">
                <a:solidFill>
                  <a:srgbClr val="FFFFFF"/>
                </a:solidFill>
                <a:latin typeface="Meiryo UI"/>
                <a:ea typeface="Meiryo UI"/>
              </a:rPr>
              <a:t>TOP5</a:t>
            </a:r>
            <a:r>
              <a:rPr kumimoji="0" lang="ja-JP" altLang="en-US" sz="1600" b="1" kern="0">
                <a:solidFill>
                  <a:srgbClr val="FFFFFF"/>
                </a:solidFill>
                <a:latin typeface="Meiryo UI"/>
                <a:ea typeface="Meiryo UI"/>
              </a:rPr>
              <a:t>産業</a:t>
            </a:r>
            <a:endParaRPr kumimoji="0" lang="ja-JP" altLang="en-US" sz="1600" b="1" i="0" u="none" strike="noStrike" kern="0" cap="none" spc="0" normalizeH="0" baseline="0" noProof="0">
              <a:ln>
                <a:noFill/>
              </a:ln>
              <a:solidFill>
                <a:srgbClr val="FFFFFF"/>
              </a:solidFill>
              <a:effectLst/>
              <a:uLnTx/>
              <a:uFillTx/>
              <a:latin typeface="Meiryo UI"/>
              <a:ea typeface="Meiryo UI"/>
              <a:cs typeface="+mn-cs"/>
            </a:endParaRPr>
          </a:p>
        </p:txBody>
      </p:sp>
      <p:sp>
        <p:nvSpPr>
          <p:cNvPr id="8" name="Rectangle 11">
            <a:extLst>
              <a:ext uri="{FF2B5EF4-FFF2-40B4-BE49-F238E27FC236}">
                <a16:creationId xmlns:a16="http://schemas.microsoft.com/office/drawing/2014/main" id="{7DF43047-11F9-9520-000C-E38D34C7742A}"/>
              </a:ext>
            </a:extLst>
          </p:cNvPr>
          <p:cNvSpPr/>
          <p:nvPr/>
        </p:nvSpPr>
        <p:spPr>
          <a:xfrm>
            <a:off x="810040" y="2842786"/>
            <a:ext cx="486793" cy="761782"/>
          </a:xfrm>
          <a:prstGeom prst="rect">
            <a:avLst/>
          </a:prstGeom>
          <a:solidFill>
            <a:srgbClr val="687A70"/>
          </a:solidFill>
          <a:ln w="12700" cap="flat" cmpd="sng" algn="ctr">
            <a:noFill/>
            <a:prstDash val="solid"/>
            <a:miter lim="800000"/>
          </a:ln>
          <a:effectLst/>
        </p:spPr>
        <p:txBody>
          <a:bodyPr vert="eaVert"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100" b="1" i="0" u="none" strike="noStrike" kern="0" cap="none" spc="0" normalizeH="0" baseline="0" noProof="0">
                <a:ln>
                  <a:noFill/>
                </a:ln>
                <a:solidFill>
                  <a:srgbClr val="FFFFFF"/>
                </a:solidFill>
                <a:effectLst/>
                <a:uLnTx/>
                <a:uFillTx/>
                <a:latin typeface="Meiryo UI"/>
                <a:ea typeface="Meiryo UI"/>
                <a:cs typeface="+mn-cs"/>
              </a:rPr>
              <a:t>今後の</a:t>
            </a:r>
            <a:endParaRPr kumimoji="0" lang="en-US" altLang="ja-JP" sz="1100" b="1" i="0" u="none" strike="noStrike" kern="0" cap="none" spc="0" normalizeH="0" baseline="0" noProof="0">
              <a:ln>
                <a:noFill/>
              </a:ln>
              <a:solidFill>
                <a:srgbClr val="FFFFFF"/>
              </a:solidFill>
              <a:effectLst/>
              <a:uLnTx/>
              <a:uFillTx/>
              <a:latin typeface="Meiryo UI"/>
              <a:ea typeface="Meiryo UI"/>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100" b="1" i="0" u="none" strike="noStrike" kern="0" cap="none" spc="0" normalizeH="0" baseline="0" noProof="0">
                <a:ln>
                  <a:noFill/>
                </a:ln>
                <a:solidFill>
                  <a:srgbClr val="FFFFFF"/>
                </a:solidFill>
                <a:effectLst/>
                <a:uLnTx/>
                <a:uFillTx/>
                <a:latin typeface="Meiryo UI"/>
                <a:ea typeface="Meiryo UI"/>
                <a:cs typeface="+mn-cs"/>
              </a:rPr>
              <a:t>注力</a:t>
            </a:r>
            <a:endParaRPr kumimoji="0" lang="en-US" altLang="ja-JP" sz="1100" b="1" i="0" u="none" strike="noStrike" kern="0" cap="none" spc="0" normalizeH="0" baseline="0" noProof="0">
              <a:ln>
                <a:noFill/>
              </a:ln>
              <a:solidFill>
                <a:srgbClr val="FFFFFF"/>
              </a:solidFill>
              <a:effectLst/>
              <a:uLnTx/>
              <a:uFillTx/>
              <a:latin typeface="Meiryo UI"/>
              <a:ea typeface="Meiryo UI"/>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100" b="1" i="0" u="none" strike="noStrike" kern="0" cap="none" spc="0" normalizeH="0" baseline="0" noProof="0">
                <a:ln>
                  <a:noFill/>
                </a:ln>
                <a:solidFill>
                  <a:srgbClr val="FFFFFF"/>
                </a:solidFill>
                <a:effectLst/>
                <a:uLnTx/>
                <a:uFillTx/>
                <a:latin typeface="Meiryo UI"/>
                <a:ea typeface="Meiryo UI"/>
                <a:cs typeface="+mn-cs"/>
              </a:rPr>
              <a:t>ポイント</a:t>
            </a:r>
            <a:endParaRPr kumimoji="0" lang="en-US" altLang="ja-JP" sz="1100" b="1" i="0" u="none" strike="noStrike" kern="0" cap="none" spc="0" normalizeH="0" baseline="0" noProof="0">
              <a:ln>
                <a:noFill/>
              </a:ln>
              <a:solidFill>
                <a:srgbClr val="FFFFFF"/>
              </a:solidFill>
              <a:effectLst/>
              <a:uLnTx/>
              <a:uFillTx/>
              <a:latin typeface="Meiryo UI"/>
              <a:ea typeface="Meiryo UI"/>
              <a:cs typeface="+mn-cs"/>
            </a:endParaRPr>
          </a:p>
        </p:txBody>
      </p:sp>
      <p:sp>
        <p:nvSpPr>
          <p:cNvPr id="10" name="Rectangle 11">
            <a:extLst>
              <a:ext uri="{FF2B5EF4-FFF2-40B4-BE49-F238E27FC236}">
                <a16:creationId xmlns:a16="http://schemas.microsoft.com/office/drawing/2014/main" id="{026CF10C-4054-9B7D-AA80-18DE45B121FA}"/>
              </a:ext>
            </a:extLst>
          </p:cNvPr>
          <p:cNvSpPr/>
          <p:nvPr/>
        </p:nvSpPr>
        <p:spPr>
          <a:xfrm>
            <a:off x="810040" y="1608685"/>
            <a:ext cx="486793" cy="1163313"/>
          </a:xfrm>
          <a:prstGeom prst="rect">
            <a:avLst/>
          </a:prstGeom>
          <a:solidFill>
            <a:srgbClr val="687A70"/>
          </a:solidFill>
          <a:ln w="12700" cap="flat" cmpd="sng" algn="ctr">
            <a:noFill/>
            <a:prstDash val="solid"/>
            <a:miter lim="800000"/>
          </a:ln>
          <a:effectLst/>
        </p:spPr>
        <p:txBody>
          <a:bodyPr vert="eaVert"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100" b="1" i="0" u="none" strike="noStrike" kern="0" cap="none" spc="0" normalizeH="0" baseline="0" noProof="0">
                <a:ln>
                  <a:noFill/>
                </a:ln>
                <a:solidFill>
                  <a:srgbClr val="FFFFFF"/>
                </a:solidFill>
                <a:effectLst/>
                <a:uLnTx/>
                <a:uFillTx/>
                <a:latin typeface="Meiryo UI"/>
                <a:ea typeface="Meiryo UI"/>
                <a:cs typeface="+mn-cs"/>
              </a:rPr>
              <a:t>地域の</a:t>
            </a:r>
            <a:endParaRPr kumimoji="0" lang="en-US" altLang="ja-JP" sz="1100" b="1" i="0" u="none" strike="noStrike" kern="0" cap="none" spc="0" normalizeH="0" baseline="0" noProof="0">
              <a:ln>
                <a:noFill/>
              </a:ln>
              <a:solidFill>
                <a:srgbClr val="FFFFFF"/>
              </a:solidFill>
              <a:effectLst/>
              <a:uLnTx/>
              <a:uFillTx/>
              <a:latin typeface="Meiryo UI"/>
              <a:ea typeface="Meiryo UI"/>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100" b="1" i="0" u="none" strike="noStrike" kern="0" cap="none" spc="0" normalizeH="0" baseline="0" noProof="0">
                <a:ln>
                  <a:noFill/>
                </a:ln>
                <a:solidFill>
                  <a:srgbClr val="FFFFFF"/>
                </a:solidFill>
                <a:effectLst/>
                <a:uLnTx/>
                <a:uFillTx/>
                <a:latin typeface="Meiryo UI"/>
                <a:ea typeface="Meiryo UI"/>
                <a:cs typeface="+mn-cs"/>
              </a:rPr>
              <a:t>所得・雇用</a:t>
            </a:r>
            <a:endParaRPr kumimoji="0" lang="en-US" altLang="ja-JP" sz="1100" b="1" i="0" u="none" strike="noStrike" kern="0" cap="none" spc="0" normalizeH="0" baseline="0" noProof="0">
              <a:ln>
                <a:noFill/>
              </a:ln>
              <a:solidFill>
                <a:srgbClr val="FFFFFF"/>
              </a:solidFill>
              <a:effectLst/>
              <a:uLnTx/>
              <a:uFillTx/>
              <a:latin typeface="Meiryo UI"/>
              <a:ea typeface="Meiryo UI"/>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ja-JP" sz="1100" b="1" i="0" u="none" strike="noStrike" kern="0" cap="none" spc="0" normalizeH="0" baseline="0" noProof="0">
                <a:ln>
                  <a:noFill/>
                </a:ln>
                <a:solidFill>
                  <a:srgbClr val="FFFFFF"/>
                </a:solidFill>
                <a:effectLst/>
                <a:uLnTx/>
                <a:uFillTx/>
                <a:latin typeface="Meiryo UI"/>
                <a:ea typeface="Meiryo UI"/>
                <a:cs typeface="+mn-cs"/>
              </a:rPr>
              <a:t>TOP5</a:t>
            </a:r>
            <a:r>
              <a:rPr kumimoji="0" lang="ja-JP" altLang="en-US" sz="1100" b="1" i="0" u="none" strike="noStrike" kern="0" cap="none" spc="0" normalizeH="0" baseline="0" noProof="0">
                <a:ln>
                  <a:noFill/>
                </a:ln>
                <a:solidFill>
                  <a:srgbClr val="FFFFFF"/>
                </a:solidFill>
                <a:effectLst/>
                <a:uLnTx/>
                <a:uFillTx/>
                <a:latin typeface="Meiryo UI"/>
                <a:ea typeface="Meiryo UI"/>
                <a:cs typeface="+mn-cs"/>
              </a:rPr>
              <a:t>産業</a:t>
            </a:r>
            <a:endParaRPr kumimoji="0" lang="en-US" altLang="ja-JP" sz="1100" b="1" i="0" u="none" strike="noStrike" kern="0" cap="none" spc="0" normalizeH="0" baseline="0" noProof="0">
              <a:ln>
                <a:noFill/>
              </a:ln>
              <a:solidFill>
                <a:srgbClr val="FFFFFF"/>
              </a:solidFill>
              <a:effectLst/>
              <a:uLnTx/>
              <a:uFillTx/>
              <a:latin typeface="Meiryo UI"/>
              <a:ea typeface="Meiryo UI"/>
              <a:cs typeface="+mn-cs"/>
            </a:endParaRPr>
          </a:p>
        </p:txBody>
      </p:sp>
      <p:sp>
        <p:nvSpPr>
          <p:cNvPr id="13" name="Oval 22">
            <a:extLst>
              <a:ext uri="{FF2B5EF4-FFF2-40B4-BE49-F238E27FC236}">
                <a16:creationId xmlns:a16="http://schemas.microsoft.com/office/drawing/2014/main" id="{B0B85A59-2637-E0DE-11E8-3AF2E0A4F522}"/>
              </a:ext>
            </a:extLst>
          </p:cNvPr>
          <p:cNvSpPr/>
          <p:nvPr/>
        </p:nvSpPr>
        <p:spPr>
          <a:xfrm>
            <a:off x="7623018" y="1610171"/>
            <a:ext cx="2870062" cy="1994400"/>
          </a:xfrm>
          <a:prstGeom prst="rect">
            <a:avLst/>
          </a:prstGeom>
          <a:solidFill>
            <a:srgbClr val="7DD4A5"/>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
                <a:srgbClr val="6076B4"/>
              </a:buClr>
              <a:buSzTx/>
              <a:buFontTx/>
              <a:buNone/>
              <a:tabLst/>
              <a:defRPr/>
            </a:pPr>
            <a:r>
              <a:rPr kumimoji="1" lang="en-US" altLang="ja-JP" sz="1400" b="1" i="0" u="none" strike="noStrike" kern="120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rPr>
              <a:t>【</a:t>
            </a:r>
            <a:r>
              <a:rPr lang="ja-JP" altLang="en-US" sz="1400" b="1">
                <a:solidFill>
                  <a:schemeClr val="tx1"/>
                </a:solidFill>
                <a:latin typeface="Meiryo UI" panose="020B0604030504040204" pitchFamily="50" charset="-128"/>
                <a:ea typeface="Meiryo UI" panose="020B0604030504040204" pitchFamily="50" charset="-128"/>
              </a:rPr>
              <a:t>所得・雇用</a:t>
            </a:r>
            <a:r>
              <a:rPr lang="en-US" altLang="ja-JP" sz="1400" b="1">
                <a:solidFill>
                  <a:schemeClr val="tx1"/>
                </a:solidFill>
                <a:latin typeface="Meiryo UI" panose="020B0604030504040204" pitchFamily="50" charset="-128"/>
                <a:ea typeface="Meiryo UI" panose="020B0604030504040204" pitchFamily="50" charset="-128"/>
              </a:rPr>
              <a:t>TOP5</a:t>
            </a:r>
            <a:r>
              <a:rPr lang="ja-JP" altLang="en-US" sz="1400" b="1">
                <a:solidFill>
                  <a:schemeClr val="tx1"/>
                </a:solidFill>
                <a:latin typeface="Meiryo UI" panose="020B0604030504040204" pitchFamily="50" charset="-128"/>
                <a:ea typeface="Meiryo UI" panose="020B0604030504040204" pitchFamily="50" charset="-128"/>
              </a:rPr>
              <a:t>産業</a:t>
            </a:r>
            <a:r>
              <a:rPr kumimoji="1" lang="en-US" altLang="ja-JP" sz="1400" b="1" i="0" u="none" strike="noStrike" kern="120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rPr>
              <a:t>】</a:t>
            </a:r>
          </a:p>
          <a:p>
            <a:pPr marL="285750" lvl="0" indent="-285750" fontAlgn="base">
              <a:spcBef>
                <a:spcPct val="0"/>
              </a:spcBef>
              <a:spcAft>
                <a:spcPct val="0"/>
              </a:spcAft>
              <a:buClr>
                <a:srgbClr val="6076B4"/>
              </a:buClr>
              <a:buFont typeface="Wingdings" panose="05000000000000000000" pitchFamily="2" charset="2"/>
              <a:buChar char="ü"/>
              <a:defRPr/>
            </a:pPr>
            <a:r>
              <a:rPr lang="ja-JP" altLang="en-US" sz="1400">
                <a:solidFill>
                  <a:prstClr val="black"/>
                </a:solidFill>
                <a:latin typeface="Meiryo UI" panose="020B0604030504040204" pitchFamily="50" charset="-128"/>
                <a:ea typeface="Meiryo UI" panose="020B0604030504040204" pitchFamily="50" charset="-128"/>
              </a:rPr>
              <a:t>所得・雇用いずれも</a:t>
            </a:r>
            <a:r>
              <a:rPr lang="en-US" altLang="ja-JP" sz="1400">
                <a:solidFill>
                  <a:prstClr val="black"/>
                </a:solidFill>
                <a:latin typeface="Meiryo UI" panose="020B0604030504040204" pitchFamily="50" charset="-128"/>
                <a:ea typeface="Meiryo UI" panose="020B0604030504040204" pitchFamily="50" charset="-128"/>
              </a:rPr>
              <a:t>TOP</a:t>
            </a:r>
            <a:r>
              <a:rPr lang="ja-JP" altLang="en-US" sz="1400">
                <a:solidFill>
                  <a:prstClr val="black"/>
                </a:solidFill>
                <a:latin typeface="Meiryo UI" panose="020B0604030504040204" pitchFamily="50" charset="-128"/>
                <a:ea typeface="Meiryo UI" panose="020B0604030504040204" pitchFamily="50" charset="-128"/>
              </a:rPr>
              <a:t>５産業である「建設業」は全国的な業界の傾向、自地域の傾向いずれも拡大傾向が強い。一方で、「住宅賃貸業」は、全国的な業界の傾向が縮小しており、支援の検討が必要な可能性がある。</a:t>
            </a:r>
            <a:endParaRPr lang="en-US" altLang="ja-JP" sz="1400">
              <a:solidFill>
                <a:prstClr val="black"/>
              </a:solidFill>
              <a:latin typeface="Meiryo UI" panose="020B0604030504040204" pitchFamily="50" charset="-128"/>
              <a:ea typeface="Meiryo UI" panose="020B0604030504040204" pitchFamily="50" charset="-128"/>
            </a:endParaRPr>
          </a:p>
        </p:txBody>
      </p:sp>
      <p:sp>
        <p:nvSpPr>
          <p:cNvPr id="28" name="Isosceles Triangle 20">
            <a:extLst>
              <a:ext uri="{FF2B5EF4-FFF2-40B4-BE49-F238E27FC236}">
                <a16:creationId xmlns:a16="http://schemas.microsoft.com/office/drawing/2014/main" id="{1935BAA4-CFB0-9F73-D9DE-94D71DB4357B}"/>
              </a:ext>
            </a:extLst>
          </p:cNvPr>
          <p:cNvSpPr/>
          <p:nvPr/>
        </p:nvSpPr>
        <p:spPr>
          <a:xfrm rot="5400000">
            <a:off x="5728623" y="5333074"/>
            <a:ext cx="3495600" cy="180171"/>
          </a:xfrm>
          <a:prstGeom prst="triangle">
            <a:avLst>
              <a:gd name="adj" fmla="val 50000"/>
            </a:avLst>
          </a:prstGeom>
          <a:solidFill>
            <a:srgbClr val="687A70"/>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600" b="1" i="0" u="none" strike="noStrike" kern="0" cap="none" spc="0" normalizeH="0" baseline="0" noProof="0">
              <a:ln>
                <a:noFill/>
              </a:ln>
              <a:solidFill>
                <a:srgbClr val="FFFFFF"/>
              </a:solidFill>
              <a:effectLst/>
              <a:uLnTx/>
              <a:uFillTx/>
              <a:latin typeface="Meiryo UI"/>
              <a:ea typeface="Meiryo UI"/>
              <a:cs typeface="+mn-cs"/>
            </a:endParaRPr>
          </a:p>
        </p:txBody>
      </p:sp>
      <p:sp>
        <p:nvSpPr>
          <p:cNvPr id="30" name="Rectangle 11">
            <a:extLst>
              <a:ext uri="{FF2B5EF4-FFF2-40B4-BE49-F238E27FC236}">
                <a16:creationId xmlns:a16="http://schemas.microsoft.com/office/drawing/2014/main" id="{59BEED27-1175-B0A5-ACDC-02AD1E460420}"/>
              </a:ext>
            </a:extLst>
          </p:cNvPr>
          <p:cNvSpPr/>
          <p:nvPr/>
        </p:nvSpPr>
        <p:spPr>
          <a:xfrm>
            <a:off x="215927" y="3675359"/>
            <a:ext cx="553694" cy="3494986"/>
          </a:xfrm>
          <a:prstGeom prst="rect">
            <a:avLst/>
          </a:prstGeom>
          <a:solidFill>
            <a:srgbClr val="687A70"/>
          </a:solidFill>
          <a:ln w="12700" cap="flat" cmpd="sng" algn="ctr">
            <a:noFill/>
            <a:prstDash val="solid"/>
            <a:miter lim="800000"/>
          </a:ln>
          <a:effectLst/>
        </p:spPr>
        <p:txBody>
          <a:bodyPr vert="eaVert"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a:ln>
                  <a:noFill/>
                </a:ln>
                <a:solidFill>
                  <a:srgbClr val="FFFFFF"/>
                </a:solidFill>
                <a:effectLst/>
                <a:uLnTx/>
                <a:uFillTx/>
                <a:latin typeface="Meiryo UI"/>
                <a:ea typeface="Meiryo UI"/>
                <a:cs typeface="+mn-cs"/>
              </a:rPr>
              <a:t>稼ぐ力が高い産業</a:t>
            </a:r>
            <a:r>
              <a:rPr kumimoji="0" lang="en-US" altLang="ja-JP" sz="1600" b="1" i="0" u="none" strike="noStrike" kern="0" cap="none" spc="0" normalizeH="0" baseline="0" noProof="0">
                <a:ln>
                  <a:noFill/>
                </a:ln>
                <a:solidFill>
                  <a:srgbClr val="FFFFFF"/>
                </a:solidFill>
                <a:effectLst/>
                <a:uLnTx/>
                <a:uFillTx/>
                <a:latin typeface="Meiryo UI"/>
                <a:ea typeface="Meiryo UI"/>
                <a:cs typeface="+mn-cs"/>
              </a:rPr>
              <a:t>/</a:t>
            </a:r>
            <a:r>
              <a:rPr kumimoji="0" lang="ja-JP" altLang="en-US" sz="1600" b="1" i="0" u="none" strike="noStrike" kern="0" cap="none" spc="0" normalizeH="0" baseline="0" noProof="0">
                <a:ln>
                  <a:noFill/>
                </a:ln>
                <a:solidFill>
                  <a:srgbClr val="FFFFFF"/>
                </a:solidFill>
                <a:effectLst/>
                <a:uLnTx/>
                <a:uFillTx/>
                <a:latin typeface="Meiryo UI"/>
                <a:ea typeface="Meiryo UI"/>
                <a:cs typeface="+mn-cs"/>
              </a:rPr>
              <a:t>地域が得意な産業</a:t>
            </a:r>
          </a:p>
        </p:txBody>
      </p:sp>
      <p:sp>
        <p:nvSpPr>
          <p:cNvPr id="31" name="Rectangle 11">
            <a:extLst>
              <a:ext uri="{FF2B5EF4-FFF2-40B4-BE49-F238E27FC236}">
                <a16:creationId xmlns:a16="http://schemas.microsoft.com/office/drawing/2014/main" id="{FC582FAF-A6EE-E40D-0202-18E60958C152}"/>
              </a:ext>
            </a:extLst>
          </p:cNvPr>
          <p:cNvSpPr/>
          <p:nvPr/>
        </p:nvSpPr>
        <p:spPr>
          <a:xfrm>
            <a:off x="810040" y="4963391"/>
            <a:ext cx="486793" cy="2206953"/>
          </a:xfrm>
          <a:prstGeom prst="rect">
            <a:avLst/>
          </a:prstGeom>
          <a:solidFill>
            <a:srgbClr val="687A70"/>
          </a:solidFill>
          <a:ln w="12700" cap="flat" cmpd="sng" algn="ctr">
            <a:noFill/>
            <a:prstDash val="solid"/>
            <a:miter lim="800000"/>
          </a:ln>
          <a:effectLst/>
        </p:spPr>
        <p:txBody>
          <a:bodyPr vert="eaVert"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100" b="1" i="0" u="none" strike="noStrike" kern="0" cap="none" spc="0" normalizeH="0" baseline="0" noProof="0">
                <a:ln>
                  <a:noFill/>
                </a:ln>
                <a:solidFill>
                  <a:srgbClr val="FFFFFF"/>
                </a:solidFill>
                <a:effectLst/>
                <a:uLnTx/>
                <a:uFillTx/>
                <a:latin typeface="Meiryo UI"/>
                <a:ea typeface="Meiryo UI"/>
                <a:cs typeface="+mn-cs"/>
              </a:rPr>
              <a:t>今後の注力ポイント</a:t>
            </a:r>
            <a:endParaRPr kumimoji="0" lang="en-US" altLang="ja-JP" sz="1100" b="1" i="0" u="none" strike="noStrike" kern="0" cap="none" spc="0" normalizeH="0" baseline="0" noProof="0">
              <a:ln>
                <a:noFill/>
              </a:ln>
              <a:solidFill>
                <a:srgbClr val="FFFFFF"/>
              </a:solidFill>
              <a:effectLst/>
              <a:uLnTx/>
              <a:uFillTx/>
              <a:latin typeface="Meiryo UI"/>
              <a:ea typeface="Meiryo UI"/>
              <a:cs typeface="+mn-cs"/>
            </a:endParaRPr>
          </a:p>
        </p:txBody>
      </p:sp>
      <p:sp>
        <p:nvSpPr>
          <p:cNvPr id="32" name="Rectangle 11">
            <a:extLst>
              <a:ext uri="{FF2B5EF4-FFF2-40B4-BE49-F238E27FC236}">
                <a16:creationId xmlns:a16="http://schemas.microsoft.com/office/drawing/2014/main" id="{0414BBD9-91CE-168E-410C-EBDB6D59EAE1}"/>
              </a:ext>
            </a:extLst>
          </p:cNvPr>
          <p:cNvSpPr/>
          <p:nvPr/>
        </p:nvSpPr>
        <p:spPr>
          <a:xfrm>
            <a:off x="810040" y="3675356"/>
            <a:ext cx="486793" cy="1217247"/>
          </a:xfrm>
          <a:prstGeom prst="rect">
            <a:avLst/>
          </a:prstGeom>
          <a:solidFill>
            <a:srgbClr val="687A70"/>
          </a:solidFill>
          <a:ln w="12700" cap="flat" cmpd="sng" algn="ctr">
            <a:noFill/>
            <a:prstDash val="solid"/>
            <a:miter lim="800000"/>
          </a:ln>
          <a:effectLst/>
        </p:spPr>
        <p:txBody>
          <a:bodyPr vert="eaVert" lIns="36000" tIns="0" rIns="3600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100" b="1" i="0" u="none" strike="noStrike" kern="0" cap="none" spc="0" normalizeH="0" baseline="0" noProof="0">
                <a:ln>
                  <a:noFill/>
                </a:ln>
                <a:solidFill>
                  <a:srgbClr val="FFFFFF"/>
                </a:solidFill>
                <a:effectLst/>
                <a:uLnTx/>
                <a:uFillTx/>
                <a:latin typeface="Meiryo UI"/>
                <a:ea typeface="Meiryo UI"/>
                <a:cs typeface="+mn-cs"/>
              </a:rPr>
              <a:t>稼ぐ力が高い産業</a:t>
            </a:r>
            <a:r>
              <a:rPr kumimoji="0" lang="en-US" altLang="ja-JP" sz="1100" b="1" i="0" u="none" strike="noStrike" kern="0" cap="none" spc="0" normalizeH="0" baseline="0" noProof="0">
                <a:ln>
                  <a:noFill/>
                </a:ln>
                <a:solidFill>
                  <a:srgbClr val="FFFFFF"/>
                </a:solidFill>
                <a:effectLst/>
                <a:uLnTx/>
                <a:uFillTx/>
                <a:latin typeface="Meiryo UI"/>
                <a:ea typeface="Meiryo UI"/>
                <a:cs typeface="+mn-cs"/>
              </a:rPr>
              <a:t>/</a:t>
            </a:r>
            <a:r>
              <a:rPr kumimoji="0" lang="ja-JP" altLang="en-US" sz="1100" b="1" i="0" u="none" strike="noStrike" kern="0" cap="none" spc="0" normalizeH="0" baseline="0" noProof="0">
                <a:ln>
                  <a:noFill/>
                </a:ln>
                <a:solidFill>
                  <a:srgbClr val="FFFFFF"/>
                </a:solidFill>
                <a:effectLst/>
                <a:uLnTx/>
                <a:uFillTx/>
                <a:latin typeface="Meiryo UI"/>
                <a:ea typeface="Meiryo UI"/>
                <a:cs typeface="+mn-cs"/>
              </a:rPr>
              <a:t>地域が得意な産業</a:t>
            </a:r>
            <a:endParaRPr kumimoji="0" lang="en-US" altLang="ja-JP" sz="1100" b="1" i="0" u="none" strike="noStrike" kern="0" cap="none" spc="0" normalizeH="0" baseline="0" noProof="0">
              <a:ln>
                <a:noFill/>
              </a:ln>
              <a:solidFill>
                <a:srgbClr val="FFFFFF"/>
              </a:solidFill>
              <a:effectLst/>
              <a:uLnTx/>
              <a:uFillTx/>
              <a:latin typeface="Meiryo UI"/>
              <a:ea typeface="Meiryo UI"/>
              <a:cs typeface="+mn-cs"/>
            </a:endParaRPr>
          </a:p>
        </p:txBody>
      </p:sp>
      <p:sp>
        <p:nvSpPr>
          <p:cNvPr id="16" name="Rectangle 9">
            <a:extLst>
              <a:ext uri="{FF2B5EF4-FFF2-40B4-BE49-F238E27FC236}">
                <a16:creationId xmlns:a16="http://schemas.microsoft.com/office/drawing/2014/main" id="{7A04450B-0CE6-4889-3352-C72E01BD9663}"/>
              </a:ext>
            </a:extLst>
          </p:cNvPr>
          <p:cNvSpPr/>
          <p:nvPr/>
        </p:nvSpPr>
        <p:spPr>
          <a:xfrm>
            <a:off x="1337252" y="2842787"/>
            <a:ext cx="5992747" cy="761783"/>
          </a:xfrm>
          <a:prstGeom prst="rect">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285750" indent="-285750">
              <a:spcBef>
                <a:spcPts val="600"/>
              </a:spcBef>
              <a:spcAft>
                <a:spcPts val="600"/>
              </a:spcAft>
              <a:buFont typeface="Wingdings" panose="05000000000000000000" pitchFamily="2" charset="2"/>
              <a:buChar char="n"/>
              <a:defRPr/>
            </a:pPr>
            <a:r>
              <a:rPr kumimoji="0" lang="ja-JP" altLang="en-US" sz="1200" kern="0">
                <a:solidFill>
                  <a:prstClr val="black"/>
                </a:solidFill>
                <a:latin typeface="Meiryo UI"/>
                <a:ea typeface="Meiryo UI"/>
              </a:rPr>
              <a:t>所得</a:t>
            </a:r>
            <a:r>
              <a:rPr kumimoji="0" lang="en-US" altLang="ja-JP" sz="1200" kern="0">
                <a:solidFill>
                  <a:prstClr val="black"/>
                </a:solidFill>
                <a:latin typeface="Meiryo UI"/>
                <a:ea typeface="Meiryo UI"/>
              </a:rPr>
              <a:t>TOP5</a:t>
            </a:r>
            <a:r>
              <a:rPr kumimoji="0" lang="ja-JP" altLang="en-US" sz="1200" kern="0">
                <a:solidFill>
                  <a:prstClr val="black"/>
                </a:solidFill>
                <a:latin typeface="Meiryo UI"/>
                <a:ea typeface="Meiryo UI"/>
              </a:rPr>
              <a:t>産業においては、全国的な業界の傾向・自地域の動向ともに拡大傾向にある産業が多いが、特に「建設業」が強い。他にも「専門・科学技術、業務支援サービス業」、 「保健衛生・社会事業」、「小売業」が全国的な業界動向・自地域の動向ともに拡大傾向にある。</a:t>
            </a:r>
            <a:r>
              <a:rPr lang="en-US" altLang="ja-JP" sz="1200" b="1">
                <a:solidFill>
                  <a:srgbClr val="7DD4A5"/>
                </a:solidFill>
                <a:latin typeface="Meiryo UI" panose="020B0604030504040204" pitchFamily="50" charset="-128"/>
                <a:ea typeface="Meiryo UI" panose="020B0604030504040204" pitchFamily="50" charset="-128"/>
              </a:rPr>
              <a:t>【</a:t>
            </a:r>
            <a:r>
              <a:rPr lang="ja-JP" altLang="en-US" sz="1200" b="1">
                <a:solidFill>
                  <a:srgbClr val="7DD4A5"/>
                </a:solidFill>
                <a:latin typeface="Meiryo UI" panose="020B0604030504040204" pitchFamily="50" charset="-128"/>
                <a:ea typeface="Meiryo UI" panose="020B0604030504040204" pitchFamily="50" charset="-128"/>
              </a:rPr>
              <a:t>業界動向と自地域の動向からみた各産業の位置づけの比較</a:t>
            </a:r>
            <a:r>
              <a:rPr lang="en-US" altLang="ja-JP" sz="1200" b="1">
                <a:solidFill>
                  <a:srgbClr val="7DD4A5"/>
                </a:solidFill>
                <a:latin typeface="Meiryo UI" panose="020B0604030504040204" pitchFamily="50" charset="-128"/>
                <a:ea typeface="Meiryo UI" panose="020B0604030504040204" pitchFamily="50" charset="-128"/>
              </a:rPr>
              <a:t>】</a:t>
            </a:r>
            <a:endParaRPr kumimoji="0" lang="en-US" altLang="ja-JP" sz="1200" kern="0">
              <a:solidFill>
                <a:prstClr val="black"/>
              </a:solidFill>
              <a:latin typeface="Meiryo UI"/>
              <a:ea typeface="Meiryo UI"/>
            </a:endParaRPr>
          </a:p>
        </p:txBody>
      </p:sp>
      <p:sp>
        <p:nvSpPr>
          <p:cNvPr id="12" name="Rectangle 9">
            <a:extLst>
              <a:ext uri="{FF2B5EF4-FFF2-40B4-BE49-F238E27FC236}">
                <a16:creationId xmlns:a16="http://schemas.microsoft.com/office/drawing/2014/main" id="{D3CE53F9-0BBE-B88F-B626-65078345664E}"/>
              </a:ext>
            </a:extLst>
          </p:cNvPr>
          <p:cNvSpPr/>
          <p:nvPr/>
        </p:nvSpPr>
        <p:spPr>
          <a:xfrm>
            <a:off x="1337252" y="1608686"/>
            <a:ext cx="5992747" cy="1163313"/>
          </a:xfrm>
          <a:prstGeom prst="rect">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2857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n"/>
              <a:tabLst/>
              <a:defRPr/>
            </a:pPr>
            <a:r>
              <a:rPr kumimoji="0" lang="en-US" altLang="ja-JP" sz="1200" b="1" i="0" u="none" strike="noStrike" kern="0" cap="none" spc="0" normalizeH="0" baseline="0" noProof="0">
                <a:ln>
                  <a:noFill/>
                </a:ln>
                <a:solidFill>
                  <a:prstClr val="black"/>
                </a:solidFill>
                <a:effectLst/>
                <a:uLnTx/>
                <a:uFillTx/>
                <a:latin typeface="Meiryo UI"/>
                <a:ea typeface="Meiryo UI"/>
                <a:cs typeface="+mn-cs"/>
              </a:rPr>
              <a:t>【</a:t>
            </a:r>
            <a:r>
              <a:rPr kumimoji="0" lang="ja-JP" altLang="en-US" sz="1200" b="1" i="0" u="none" strike="noStrike" kern="0" cap="none" spc="0" normalizeH="0" baseline="0" noProof="0">
                <a:ln>
                  <a:noFill/>
                </a:ln>
                <a:solidFill>
                  <a:prstClr val="black"/>
                </a:solidFill>
                <a:effectLst/>
                <a:uLnTx/>
                <a:uFillTx/>
                <a:latin typeface="Meiryo UI"/>
                <a:ea typeface="Meiryo UI"/>
                <a:cs typeface="+mn-cs"/>
              </a:rPr>
              <a:t>所得</a:t>
            </a:r>
            <a:r>
              <a:rPr kumimoji="0" lang="en-US" altLang="ja-JP" sz="1200" b="1" i="0" u="none" strike="noStrike" kern="0" cap="none" spc="0" normalizeH="0" baseline="0" noProof="0">
                <a:ln>
                  <a:noFill/>
                </a:ln>
                <a:solidFill>
                  <a:prstClr val="black"/>
                </a:solidFill>
                <a:effectLst/>
                <a:uLnTx/>
                <a:uFillTx/>
                <a:latin typeface="Meiryo UI"/>
                <a:ea typeface="Meiryo UI"/>
                <a:cs typeface="+mn-cs"/>
              </a:rPr>
              <a:t>TOP5</a:t>
            </a:r>
            <a:r>
              <a:rPr kumimoji="0" lang="ja-JP" altLang="en-US" sz="1200" b="1" i="0" u="none" strike="noStrike" kern="0" cap="none" spc="0" normalizeH="0" baseline="0" noProof="0">
                <a:ln>
                  <a:noFill/>
                </a:ln>
                <a:solidFill>
                  <a:prstClr val="black"/>
                </a:solidFill>
                <a:effectLst/>
                <a:uLnTx/>
                <a:uFillTx/>
                <a:latin typeface="Meiryo UI"/>
                <a:ea typeface="Meiryo UI"/>
                <a:cs typeface="+mn-cs"/>
              </a:rPr>
              <a:t>産業</a:t>
            </a:r>
            <a:r>
              <a:rPr kumimoji="0" lang="en-US" altLang="ja-JP" sz="1200" b="1" i="0" u="none" strike="noStrike" kern="0" cap="none" spc="0" normalizeH="0" baseline="0" noProof="0">
                <a:ln>
                  <a:noFill/>
                </a:ln>
                <a:solidFill>
                  <a:prstClr val="black"/>
                </a:solidFill>
                <a:effectLst/>
                <a:uLnTx/>
                <a:uFillTx/>
                <a:latin typeface="Meiryo UI"/>
                <a:ea typeface="Meiryo UI"/>
                <a:cs typeface="+mn-cs"/>
              </a:rPr>
              <a:t>】</a:t>
            </a:r>
            <a:r>
              <a:rPr kumimoji="0" lang="ja-JP" altLang="en-US" sz="1200" b="0" i="0" u="none" strike="noStrike" kern="0" cap="none" spc="0" normalizeH="0" baseline="0" noProof="0">
                <a:ln>
                  <a:noFill/>
                </a:ln>
                <a:solidFill>
                  <a:prstClr val="black"/>
                </a:solidFill>
                <a:effectLst/>
                <a:uLnTx/>
                <a:uFillTx/>
                <a:latin typeface="Meiryo UI"/>
                <a:ea typeface="Meiryo UI"/>
                <a:cs typeface="+mn-cs"/>
              </a:rPr>
              <a:t>「建設業」</a:t>
            </a:r>
            <a:r>
              <a:rPr kumimoji="0" lang="en-US" altLang="ja-JP" sz="1200" b="0" i="0" u="none" strike="noStrike" kern="0" cap="none" spc="0" normalizeH="0" baseline="0" noProof="0">
                <a:ln>
                  <a:noFill/>
                </a:ln>
                <a:solidFill>
                  <a:prstClr val="black"/>
                </a:solidFill>
                <a:effectLst/>
                <a:uLnTx/>
                <a:uFillTx/>
                <a:latin typeface="Meiryo UI"/>
                <a:ea typeface="Meiryo UI"/>
                <a:cs typeface="+mn-cs"/>
              </a:rPr>
              <a:t>(397.91</a:t>
            </a:r>
            <a:r>
              <a:rPr kumimoji="0" lang="ja-JP" altLang="en-US" sz="1200" b="0" i="0" u="none" strike="noStrike" kern="0" cap="none" spc="0" normalizeH="0" baseline="0" noProof="0">
                <a:ln>
                  <a:noFill/>
                </a:ln>
                <a:solidFill>
                  <a:prstClr val="black"/>
                </a:solidFill>
                <a:effectLst/>
                <a:uLnTx/>
                <a:uFillTx/>
                <a:latin typeface="Meiryo UI"/>
                <a:ea typeface="Meiryo UI"/>
                <a:cs typeface="+mn-cs"/>
              </a:rPr>
              <a:t>億円</a:t>
            </a:r>
            <a:r>
              <a:rPr kumimoji="0" lang="en-US" altLang="ja-JP" sz="1200" b="0" i="0" u="none" strike="noStrike" kern="0" cap="none" spc="0" normalizeH="0" baseline="0" noProof="0">
                <a:ln>
                  <a:noFill/>
                </a:ln>
                <a:solidFill>
                  <a:prstClr val="black"/>
                </a:solidFill>
                <a:effectLst/>
                <a:uLnTx/>
                <a:uFillTx/>
                <a:latin typeface="Meiryo UI"/>
                <a:ea typeface="Meiryo UI"/>
                <a:cs typeface="+mn-cs"/>
              </a:rPr>
              <a:t>)</a:t>
            </a:r>
            <a:r>
              <a:rPr kumimoji="0" lang="ja-JP" altLang="en-US" sz="1200" b="0" i="0" u="none" strike="noStrike" kern="0" cap="none" spc="0" normalizeH="0" baseline="0" noProof="0">
                <a:ln>
                  <a:noFill/>
                </a:ln>
                <a:solidFill>
                  <a:prstClr val="black"/>
                </a:solidFill>
                <a:effectLst/>
                <a:uLnTx/>
                <a:uFillTx/>
                <a:latin typeface="Meiryo UI"/>
                <a:ea typeface="Meiryo UI"/>
                <a:cs typeface="+mn-cs"/>
              </a:rPr>
              <a:t>、「住宅賃貸業」 </a:t>
            </a:r>
            <a:r>
              <a:rPr kumimoji="0" lang="en-US" altLang="ja-JP" sz="1200" b="0" i="0" u="none" strike="noStrike" kern="0" cap="none" spc="0" normalizeH="0" baseline="0" noProof="0">
                <a:ln>
                  <a:noFill/>
                </a:ln>
                <a:solidFill>
                  <a:prstClr val="black"/>
                </a:solidFill>
                <a:effectLst/>
                <a:uLnTx/>
                <a:uFillTx/>
                <a:latin typeface="Meiryo UI"/>
                <a:ea typeface="Meiryo UI"/>
                <a:cs typeface="+mn-cs"/>
              </a:rPr>
              <a:t>(311.93</a:t>
            </a:r>
            <a:r>
              <a:rPr kumimoji="0" lang="ja-JP" altLang="en-US" sz="1200" b="0" i="0" u="none" strike="noStrike" kern="0" cap="none" spc="0" normalizeH="0" baseline="0" noProof="0">
                <a:ln>
                  <a:noFill/>
                </a:ln>
                <a:solidFill>
                  <a:prstClr val="black"/>
                </a:solidFill>
                <a:effectLst/>
                <a:uLnTx/>
                <a:uFillTx/>
                <a:latin typeface="Meiryo UI"/>
                <a:ea typeface="Meiryo UI"/>
                <a:cs typeface="+mn-cs"/>
              </a:rPr>
              <a:t>億円</a:t>
            </a:r>
            <a:r>
              <a:rPr kumimoji="0" lang="en-US" altLang="ja-JP" sz="1200" b="0" i="0" u="none" strike="noStrike" kern="0" cap="none" spc="0" normalizeH="0" baseline="0" noProof="0">
                <a:ln>
                  <a:noFill/>
                </a:ln>
                <a:solidFill>
                  <a:prstClr val="black"/>
                </a:solidFill>
                <a:effectLst/>
                <a:uLnTx/>
                <a:uFillTx/>
                <a:latin typeface="Meiryo UI"/>
                <a:ea typeface="Meiryo UI"/>
                <a:cs typeface="+mn-cs"/>
              </a:rPr>
              <a:t>) </a:t>
            </a:r>
            <a:r>
              <a:rPr kumimoji="0" lang="ja-JP" altLang="en-US" sz="1200" b="0" i="0" u="none" strike="noStrike" kern="0" cap="none" spc="0" normalizeH="0" baseline="0" noProof="0">
                <a:ln>
                  <a:noFill/>
                </a:ln>
                <a:solidFill>
                  <a:prstClr val="black"/>
                </a:solidFill>
                <a:effectLst/>
                <a:uLnTx/>
                <a:uFillTx/>
                <a:latin typeface="Meiryo UI"/>
                <a:ea typeface="Meiryo UI"/>
                <a:cs typeface="+mn-cs"/>
              </a:rPr>
              <a:t>、「専門・科学技術、業務支援サービス業」 </a:t>
            </a:r>
            <a:r>
              <a:rPr kumimoji="0" lang="en-US" altLang="ja-JP" sz="1200" b="0" i="0" u="none" strike="noStrike" kern="0" cap="none" spc="0" normalizeH="0" baseline="0" noProof="0">
                <a:ln>
                  <a:noFill/>
                </a:ln>
                <a:solidFill>
                  <a:prstClr val="black"/>
                </a:solidFill>
                <a:effectLst/>
                <a:uLnTx/>
                <a:uFillTx/>
                <a:latin typeface="Meiryo UI"/>
                <a:ea typeface="Meiryo UI"/>
                <a:cs typeface="+mn-cs"/>
              </a:rPr>
              <a:t>(264.81</a:t>
            </a:r>
            <a:r>
              <a:rPr kumimoji="0" lang="ja-JP" altLang="en-US" sz="1200" b="0" i="0" u="none" strike="noStrike" kern="0" cap="none" spc="0" normalizeH="0" baseline="0" noProof="0">
                <a:ln>
                  <a:noFill/>
                </a:ln>
                <a:solidFill>
                  <a:prstClr val="black"/>
                </a:solidFill>
                <a:effectLst/>
                <a:uLnTx/>
                <a:uFillTx/>
                <a:latin typeface="Meiryo UI"/>
                <a:ea typeface="Meiryo UI"/>
                <a:cs typeface="+mn-cs"/>
              </a:rPr>
              <a:t>億円</a:t>
            </a:r>
            <a:r>
              <a:rPr kumimoji="0" lang="en-US" altLang="ja-JP" sz="1200" b="0" i="0" u="none" strike="noStrike" kern="0" cap="none" spc="0" normalizeH="0" baseline="0" noProof="0">
                <a:ln>
                  <a:noFill/>
                </a:ln>
                <a:solidFill>
                  <a:prstClr val="black"/>
                </a:solidFill>
                <a:effectLst/>
                <a:uLnTx/>
                <a:uFillTx/>
                <a:latin typeface="Meiryo UI"/>
                <a:ea typeface="Meiryo UI"/>
                <a:cs typeface="+mn-cs"/>
              </a:rPr>
              <a:t>) </a:t>
            </a:r>
            <a:r>
              <a:rPr kumimoji="0" lang="ja-JP" altLang="en-US" sz="1200" b="0" i="0" u="none" strike="noStrike" kern="0" cap="none" spc="0" normalizeH="0" baseline="0" noProof="0">
                <a:ln>
                  <a:noFill/>
                </a:ln>
                <a:solidFill>
                  <a:prstClr val="black"/>
                </a:solidFill>
                <a:effectLst/>
                <a:uLnTx/>
                <a:uFillTx/>
                <a:latin typeface="Meiryo UI"/>
                <a:ea typeface="Meiryo UI"/>
                <a:cs typeface="+mn-cs"/>
              </a:rPr>
              <a:t>、「保健衛生・社会事業」 </a:t>
            </a:r>
            <a:r>
              <a:rPr kumimoji="0" lang="en-US" altLang="ja-JP" sz="1200" b="0" i="0" u="none" strike="noStrike" kern="0" cap="none" spc="0" normalizeH="0" baseline="0" noProof="0">
                <a:ln>
                  <a:noFill/>
                </a:ln>
                <a:solidFill>
                  <a:prstClr val="black"/>
                </a:solidFill>
                <a:effectLst/>
                <a:uLnTx/>
                <a:uFillTx/>
                <a:latin typeface="Meiryo UI"/>
                <a:ea typeface="Meiryo UI"/>
                <a:cs typeface="+mn-cs"/>
              </a:rPr>
              <a:t>(207.56</a:t>
            </a:r>
            <a:r>
              <a:rPr kumimoji="0" lang="ja-JP" altLang="en-US" sz="1200" b="0" i="0" u="none" strike="noStrike" kern="0" cap="none" spc="0" normalizeH="0" baseline="0" noProof="0">
                <a:ln>
                  <a:noFill/>
                </a:ln>
                <a:solidFill>
                  <a:prstClr val="black"/>
                </a:solidFill>
                <a:effectLst/>
                <a:uLnTx/>
                <a:uFillTx/>
                <a:latin typeface="Meiryo UI"/>
                <a:ea typeface="Meiryo UI"/>
                <a:cs typeface="+mn-cs"/>
              </a:rPr>
              <a:t>億円</a:t>
            </a:r>
            <a:r>
              <a:rPr kumimoji="0" lang="en-US" altLang="ja-JP" sz="1200" b="0" i="0" u="none" strike="noStrike" kern="0" cap="none" spc="0" normalizeH="0" baseline="0" noProof="0">
                <a:ln>
                  <a:noFill/>
                </a:ln>
                <a:solidFill>
                  <a:prstClr val="black"/>
                </a:solidFill>
                <a:effectLst/>
                <a:uLnTx/>
                <a:uFillTx/>
                <a:latin typeface="Meiryo UI"/>
                <a:ea typeface="Meiryo UI"/>
                <a:cs typeface="+mn-cs"/>
              </a:rPr>
              <a:t>) </a:t>
            </a:r>
            <a:r>
              <a:rPr kumimoji="0" lang="ja-JP" altLang="en-US" sz="1200" b="0" i="0" u="none" strike="noStrike" kern="0" cap="none" spc="0" normalizeH="0" baseline="0" noProof="0">
                <a:ln>
                  <a:noFill/>
                </a:ln>
                <a:solidFill>
                  <a:prstClr val="black"/>
                </a:solidFill>
                <a:effectLst/>
                <a:uLnTx/>
                <a:uFillTx/>
                <a:latin typeface="Meiryo UI"/>
                <a:ea typeface="Meiryo UI"/>
                <a:cs typeface="+mn-cs"/>
              </a:rPr>
              <a:t>、「小売業」 </a:t>
            </a:r>
            <a:r>
              <a:rPr kumimoji="0" lang="en-US" altLang="ja-JP" sz="1200" b="0" i="0" u="none" strike="noStrike" kern="0" cap="none" spc="0" normalizeH="0" baseline="0" noProof="0">
                <a:ln>
                  <a:noFill/>
                </a:ln>
                <a:solidFill>
                  <a:prstClr val="black"/>
                </a:solidFill>
                <a:effectLst/>
                <a:uLnTx/>
                <a:uFillTx/>
                <a:latin typeface="Meiryo UI"/>
                <a:ea typeface="Meiryo UI"/>
                <a:cs typeface="+mn-cs"/>
              </a:rPr>
              <a:t>(148.1</a:t>
            </a:r>
            <a:r>
              <a:rPr kumimoji="0" lang="ja-JP" altLang="en-US" sz="1200" b="0" i="0" u="none" strike="noStrike" kern="0" cap="none" spc="0" normalizeH="0" baseline="0" noProof="0">
                <a:ln>
                  <a:noFill/>
                </a:ln>
                <a:solidFill>
                  <a:prstClr val="black"/>
                </a:solidFill>
                <a:effectLst/>
                <a:uLnTx/>
                <a:uFillTx/>
                <a:latin typeface="Meiryo UI"/>
                <a:ea typeface="Meiryo UI"/>
                <a:cs typeface="+mn-cs"/>
              </a:rPr>
              <a:t>億円</a:t>
            </a:r>
            <a:r>
              <a:rPr kumimoji="0" lang="en-US" altLang="ja-JP" sz="1200" b="0" i="0" u="none" strike="noStrike" kern="0" cap="none" spc="0" normalizeH="0" baseline="0" noProof="0">
                <a:ln>
                  <a:noFill/>
                </a:ln>
                <a:solidFill>
                  <a:prstClr val="black"/>
                </a:solidFill>
                <a:effectLst/>
                <a:uLnTx/>
                <a:uFillTx/>
                <a:latin typeface="Meiryo UI"/>
                <a:ea typeface="Meiryo UI"/>
                <a:cs typeface="+mn-cs"/>
              </a:rPr>
              <a:t>)</a:t>
            </a:r>
            <a:r>
              <a:rPr kumimoji="0" lang="ja-JP" altLang="en-US" sz="1200" b="0" i="0" u="none" strike="noStrike" kern="0" cap="none" spc="0" normalizeH="0" baseline="0" noProof="0">
                <a:ln>
                  <a:noFill/>
                </a:ln>
                <a:solidFill>
                  <a:prstClr val="black"/>
                </a:solidFill>
                <a:effectLst/>
                <a:uLnTx/>
                <a:uFillTx/>
                <a:latin typeface="Meiryo UI"/>
                <a:ea typeface="Meiryo UI"/>
                <a:cs typeface="+mn-cs"/>
              </a:rPr>
              <a:t>が所得</a:t>
            </a:r>
            <a:r>
              <a:rPr kumimoji="0" lang="en-US" altLang="ja-JP" sz="1200" b="0" i="0" u="none" strike="noStrike" kern="0" cap="none" spc="0" normalizeH="0" baseline="0" noProof="0">
                <a:ln>
                  <a:noFill/>
                </a:ln>
                <a:solidFill>
                  <a:prstClr val="black"/>
                </a:solidFill>
                <a:effectLst/>
                <a:uLnTx/>
                <a:uFillTx/>
                <a:latin typeface="Meiryo UI"/>
                <a:ea typeface="Meiryo UI"/>
                <a:cs typeface="+mn-cs"/>
              </a:rPr>
              <a:t>TOP5</a:t>
            </a:r>
            <a:r>
              <a:rPr kumimoji="0" lang="ja-JP" altLang="en-US" sz="1200" b="0" i="0" u="none" strike="noStrike" kern="0" cap="none" spc="0" normalizeH="0" baseline="0" noProof="0">
                <a:ln>
                  <a:noFill/>
                </a:ln>
                <a:solidFill>
                  <a:prstClr val="black"/>
                </a:solidFill>
                <a:effectLst/>
                <a:uLnTx/>
                <a:uFillTx/>
                <a:latin typeface="Meiryo UI"/>
                <a:ea typeface="Meiryo UI"/>
                <a:cs typeface="+mn-cs"/>
              </a:rPr>
              <a:t>産業となっている。</a:t>
            </a:r>
            <a:r>
              <a:rPr kumimoji="1" lang="en-US" altLang="ja-JP" sz="1200" b="1" i="0" u="none" strike="noStrike" kern="1200" cap="none" spc="0" normalizeH="0" baseline="0" noProof="0">
                <a:ln>
                  <a:noFill/>
                </a:ln>
                <a:solidFill>
                  <a:srgbClr val="7DD4A5"/>
                </a:solidFill>
                <a:effectLst/>
                <a:uLnTx/>
                <a:uFillTx/>
                <a:latin typeface="Meiryo UI" panose="020B0604030504040204" pitchFamily="50" charset="-128"/>
                <a:ea typeface="Meiryo UI" panose="020B0604030504040204" pitchFamily="50" charset="-128"/>
                <a:cs typeface="+mn-cs"/>
              </a:rPr>
              <a:t>【</a:t>
            </a:r>
            <a:r>
              <a:rPr kumimoji="1" lang="ja-JP" altLang="en-US" sz="1200" b="1" i="0" u="none" strike="noStrike" kern="1200" cap="none" spc="0" normalizeH="0" baseline="0" noProof="0">
                <a:ln>
                  <a:noFill/>
                </a:ln>
                <a:solidFill>
                  <a:srgbClr val="7DD4A5"/>
                </a:solidFill>
                <a:effectLst/>
                <a:uLnTx/>
                <a:uFillTx/>
                <a:latin typeface="Meiryo UI" panose="020B0604030504040204" pitchFamily="50" charset="-128"/>
                <a:ea typeface="Meiryo UI" panose="020B0604030504040204" pitchFamily="50" charset="-128"/>
                <a:cs typeface="+mn-cs"/>
              </a:rPr>
              <a:t>付加価値額</a:t>
            </a:r>
            <a:r>
              <a:rPr kumimoji="1" lang="en-US" altLang="ja-JP" sz="1200" b="1" i="0" u="none" strike="noStrike" kern="1200" cap="none" spc="0" normalizeH="0" baseline="0" noProof="0">
                <a:ln>
                  <a:noFill/>
                </a:ln>
                <a:solidFill>
                  <a:srgbClr val="7DD4A5"/>
                </a:solidFill>
                <a:effectLst/>
                <a:uLnTx/>
                <a:uFillTx/>
                <a:latin typeface="Meiryo UI" panose="020B0604030504040204" pitchFamily="50" charset="-128"/>
                <a:ea typeface="Meiryo UI" panose="020B0604030504040204" pitchFamily="50" charset="-128"/>
                <a:cs typeface="+mn-cs"/>
              </a:rPr>
              <a:t>】</a:t>
            </a:r>
          </a:p>
          <a:p>
            <a:pPr marL="285750" lvl="1" indent="-285750">
              <a:spcBef>
                <a:spcPts val="300"/>
              </a:spcBef>
              <a:buFont typeface="Wingdings" panose="05000000000000000000" pitchFamily="2" charset="2"/>
              <a:buChar char="n"/>
              <a:defRPr/>
            </a:pPr>
            <a:r>
              <a:rPr kumimoji="0" lang="en-US" altLang="ja-JP" sz="1200" b="1" kern="0">
                <a:solidFill>
                  <a:prstClr val="black"/>
                </a:solidFill>
                <a:latin typeface="Meiryo UI"/>
                <a:ea typeface="Meiryo UI"/>
              </a:rPr>
              <a:t>【</a:t>
            </a:r>
            <a:r>
              <a:rPr kumimoji="0" lang="ja-JP" altLang="en-US" sz="1200" b="1" kern="0">
                <a:solidFill>
                  <a:prstClr val="black"/>
                </a:solidFill>
                <a:latin typeface="Meiryo UI"/>
                <a:ea typeface="Meiryo UI"/>
              </a:rPr>
              <a:t>雇用</a:t>
            </a:r>
            <a:r>
              <a:rPr kumimoji="0" lang="en-US" altLang="ja-JP" sz="1200" b="1" kern="0">
                <a:solidFill>
                  <a:prstClr val="black"/>
                </a:solidFill>
                <a:latin typeface="Meiryo UI"/>
                <a:ea typeface="Meiryo UI"/>
              </a:rPr>
              <a:t>TOP5</a:t>
            </a:r>
            <a:r>
              <a:rPr kumimoji="0" lang="ja-JP" altLang="en-US" sz="1200" b="1" kern="0">
                <a:solidFill>
                  <a:prstClr val="black"/>
                </a:solidFill>
                <a:latin typeface="Meiryo UI"/>
                <a:ea typeface="Meiryo UI"/>
              </a:rPr>
              <a:t>産業</a:t>
            </a:r>
            <a:r>
              <a:rPr kumimoji="0" lang="en-US" altLang="ja-JP" sz="1200" b="1" kern="0">
                <a:solidFill>
                  <a:prstClr val="black"/>
                </a:solidFill>
                <a:latin typeface="Meiryo UI"/>
                <a:ea typeface="Meiryo UI"/>
              </a:rPr>
              <a:t>】</a:t>
            </a:r>
            <a:r>
              <a:rPr kumimoji="0" lang="ja-JP" altLang="en-US" sz="1200" kern="0">
                <a:solidFill>
                  <a:prstClr val="black"/>
                </a:solidFill>
                <a:latin typeface="Meiryo UI"/>
                <a:ea typeface="Meiryo UI"/>
              </a:rPr>
              <a:t>「保健衛生・社会事業」 （</a:t>
            </a:r>
            <a:r>
              <a:rPr kumimoji="0" lang="en-US" altLang="ja-JP" sz="1200" kern="0">
                <a:solidFill>
                  <a:prstClr val="black"/>
                </a:solidFill>
                <a:latin typeface="Meiryo UI"/>
                <a:ea typeface="Meiryo UI"/>
              </a:rPr>
              <a:t>4,511</a:t>
            </a:r>
            <a:r>
              <a:rPr kumimoji="0" lang="ja-JP" altLang="en-US" sz="1200" kern="0">
                <a:solidFill>
                  <a:prstClr val="black"/>
                </a:solidFill>
                <a:latin typeface="Meiryo UI"/>
                <a:ea typeface="Meiryo UI"/>
              </a:rPr>
              <a:t>人） 、「小売業」 （</a:t>
            </a:r>
            <a:r>
              <a:rPr kumimoji="0" lang="en-US" altLang="ja-JP" sz="1200" kern="0">
                <a:solidFill>
                  <a:prstClr val="black"/>
                </a:solidFill>
                <a:latin typeface="Meiryo UI"/>
                <a:ea typeface="Meiryo UI"/>
              </a:rPr>
              <a:t>4,230</a:t>
            </a:r>
            <a:r>
              <a:rPr kumimoji="0" lang="ja-JP" altLang="en-US" sz="1200" kern="0">
                <a:solidFill>
                  <a:prstClr val="black"/>
                </a:solidFill>
                <a:latin typeface="Meiryo UI"/>
                <a:ea typeface="Meiryo UI"/>
              </a:rPr>
              <a:t>人） 、「建設業」（</a:t>
            </a:r>
            <a:r>
              <a:rPr kumimoji="0" lang="en-US" altLang="ja-JP" sz="1200" kern="0">
                <a:solidFill>
                  <a:prstClr val="black"/>
                </a:solidFill>
                <a:latin typeface="Meiryo UI"/>
                <a:ea typeface="Meiryo UI"/>
              </a:rPr>
              <a:t>3,562</a:t>
            </a:r>
            <a:r>
              <a:rPr kumimoji="0" lang="ja-JP" altLang="en-US" sz="1200" kern="0">
                <a:solidFill>
                  <a:prstClr val="black"/>
                </a:solidFill>
                <a:latin typeface="Meiryo UI"/>
                <a:ea typeface="Meiryo UI"/>
              </a:rPr>
              <a:t>人）、「専門・科学技術、業務支援サービス業」 （</a:t>
            </a:r>
            <a:r>
              <a:rPr kumimoji="0" lang="en-US" altLang="ja-JP" sz="1200" kern="0">
                <a:solidFill>
                  <a:prstClr val="black"/>
                </a:solidFill>
                <a:latin typeface="Meiryo UI"/>
                <a:ea typeface="Meiryo UI"/>
              </a:rPr>
              <a:t>3,467</a:t>
            </a:r>
            <a:r>
              <a:rPr kumimoji="0" lang="ja-JP" altLang="en-US" sz="1200" kern="0">
                <a:solidFill>
                  <a:prstClr val="black"/>
                </a:solidFill>
                <a:latin typeface="Meiryo UI"/>
                <a:ea typeface="Meiryo UI"/>
              </a:rPr>
              <a:t>人） 、「その他サービス」 （</a:t>
            </a:r>
            <a:r>
              <a:rPr kumimoji="0" lang="en-US" altLang="ja-JP" sz="1200" kern="0">
                <a:solidFill>
                  <a:prstClr val="black"/>
                </a:solidFill>
                <a:latin typeface="Meiryo UI"/>
                <a:ea typeface="Meiryo UI"/>
              </a:rPr>
              <a:t>2,567</a:t>
            </a:r>
            <a:r>
              <a:rPr kumimoji="0" lang="ja-JP" altLang="en-US" sz="1200" kern="0">
                <a:solidFill>
                  <a:prstClr val="black"/>
                </a:solidFill>
                <a:latin typeface="Meiryo UI"/>
                <a:ea typeface="Meiryo UI"/>
              </a:rPr>
              <a:t>人）が雇用</a:t>
            </a:r>
            <a:r>
              <a:rPr kumimoji="0" lang="en-US" altLang="ja-JP" sz="1200" kern="0">
                <a:solidFill>
                  <a:prstClr val="black"/>
                </a:solidFill>
                <a:latin typeface="Meiryo UI"/>
                <a:ea typeface="Meiryo UI"/>
              </a:rPr>
              <a:t>TOP5</a:t>
            </a:r>
            <a:r>
              <a:rPr kumimoji="0" lang="ja-JP" altLang="en-US" sz="1200" kern="0">
                <a:solidFill>
                  <a:prstClr val="black"/>
                </a:solidFill>
                <a:latin typeface="Meiryo UI"/>
                <a:ea typeface="Meiryo UI"/>
              </a:rPr>
              <a:t>産業となっている。</a:t>
            </a:r>
            <a:r>
              <a:rPr lang="en-US" altLang="ja-JP" sz="1200" b="1">
                <a:solidFill>
                  <a:srgbClr val="7DD4A5"/>
                </a:solidFill>
                <a:latin typeface="Meiryo UI" panose="020B0604030504040204" pitchFamily="50" charset="-128"/>
                <a:ea typeface="Meiryo UI" panose="020B0604030504040204" pitchFamily="50" charset="-128"/>
              </a:rPr>
              <a:t>【</a:t>
            </a:r>
            <a:r>
              <a:rPr lang="ja-JP" altLang="en-US" sz="1200" b="1">
                <a:solidFill>
                  <a:srgbClr val="7DD4A5"/>
                </a:solidFill>
                <a:latin typeface="Meiryo UI" panose="020B0604030504040204" pitchFamily="50" charset="-128"/>
                <a:ea typeface="Meiryo UI" panose="020B0604030504040204" pitchFamily="50" charset="-128"/>
              </a:rPr>
              <a:t>従業者数</a:t>
            </a:r>
            <a:r>
              <a:rPr lang="en-US" altLang="ja-JP" sz="1200" b="1">
                <a:solidFill>
                  <a:srgbClr val="7DD4A5"/>
                </a:solidFill>
                <a:latin typeface="Meiryo UI" panose="020B0604030504040204" pitchFamily="50" charset="-128"/>
                <a:ea typeface="Meiryo UI" panose="020B0604030504040204" pitchFamily="50" charset="-128"/>
              </a:rPr>
              <a:t>】</a:t>
            </a:r>
          </a:p>
        </p:txBody>
      </p:sp>
      <p:sp>
        <p:nvSpPr>
          <p:cNvPr id="33" name="Rectangle 9">
            <a:extLst>
              <a:ext uri="{FF2B5EF4-FFF2-40B4-BE49-F238E27FC236}">
                <a16:creationId xmlns:a16="http://schemas.microsoft.com/office/drawing/2014/main" id="{45581284-9104-F7C7-A337-9BFEFEDB7010}"/>
              </a:ext>
            </a:extLst>
          </p:cNvPr>
          <p:cNvSpPr/>
          <p:nvPr/>
        </p:nvSpPr>
        <p:spPr>
          <a:xfrm>
            <a:off x="1337252" y="4963391"/>
            <a:ext cx="5992747" cy="2206954"/>
          </a:xfrm>
          <a:prstGeom prst="rect">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285750" indent="-285750">
              <a:spcAft>
                <a:spcPts val="600"/>
              </a:spcAft>
              <a:buFont typeface="Wingdings" panose="05000000000000000000" pitchFamily="2" charset="2"/>
              <a:buChar char="n"/>
            </a:pPr>
            <a:r>
              <a:rPr kumimoji="0" lang="en-US" altLang="ja-JP" sz="1200" b="1" kern="0">
                <a:solidFill>
                  <a:prstClr val="black"/>
                </a:solidFill>
                <a:latin typeface="Meiryo UI" panose="020B0604030504040204" pitchFamily="50" charset="-128"/>
                <a:ea typeface="Meiryo UI" panose="020B0604030504040204" pitchFamily="50" charset="-128"/>
              </a:rPr>
              <a:t>【</a:t>
            </a:r>
            <a:r>
              <a:rPr kumimoji="0" lang="ja-JP" altLang="en-US" sz="1200" b="1" kern="0">
                <a:solidFill>
                  <a:prstClr val="black"/>
                </a:solidFill>
                <a:latin typeface="Meiryo UI" panose="020B0604030504040204" pitchFamily="50" charset="-128"/>
                <a:ea typeface="Meiryo UI" panose="020B0604030504040204" pitchFamily="50" charset="-128"/>
              </a:rPr>
              <a:t>稼ぐ力が高い産業</a:t>
            </a:r>
            <a:r>
              <a:rPr kumimoji="0" lang="en-US" altLang="ja-JP" sz="1200" b="1" kern="0">
                <a:solidFill>
                  <a:prstClr val="black"/>
                </a:solidFill>
                <a:latin typeface="Meiryo UI" panose="020B0604030504040204" pitchFamily="50" charset="-128"/>
                <a:ea typeface="Meiryo UI" panose="020B0604030504040204" pitchFamily="50" charset="-128"/>
              </a:rPr>
              <a:t>】</a:t>
            </a:r>
          </a:p>
          <a:p>
            <a:pPr marL="742950" lvl="1" indent="-285750">
              <a:buFont typeface="Wingdings" panose="05000000000000000000" pitchFamily="2" charset="2"/>
              <a:buChar char="n"/>
            </a:pPr>
            <a:r>
              <a:rPr lang="ja-JP" altLang="en-US" sz="1200">
                <a:solidFill>
                  <a:schemeClr val="tx1"/>
                </a:solidFill>
                <a:latin typeface="Meiryo UI" panose="020B0604030504040204" pitchFamily="50" charset="-128"/>
                <a:ea typeface="Meiryo UI" panose="020B0604030504040204" pitchFamily="50" charset="-128"/>
              </a:rPr>
              <a:t>「鉱業」は移輸出入収支額が</a:t>
            </a:r>
            <a:r>
              <a:rPr lang="en-US" altLang="ja-JP" sz="1200">
                <a:solidFill>
                  <a:schemeClr val="tx1"/>
                </a:solidFill>
                <a:latin typeface="Meiryo UI" panose="020B0604030504040204" pitchFamily="50" charset="-128"/>
                <a:ea typeface="Meiryo UI" panose="020B0604030504040204" pitchFamily="50" charset="-128"/>
              </a:rPr>
              <a:t>-23</a:t>
            </a:r>
            <a:r>
              <a:rPr lang="ja-JP" altLang="en-US" sz="1200">
                <a:solidFill>
                  <a:schemeClr val="tx1"/>
                </a:solidFill>
                <a:latin typeface="Meiryo UI" panose="020B0604030504040204" pitchFamily="50" charset="-128"/>
                <a:ea typeface="Meiryo UI" panose="020B0604030504040204" pitchFamily="50" charset="-128"/>
              </a:rPr>
              <a:t>億円とマイナスになっており、地域外依存からの脱却に向けた支援が有効である可能性がある。</a:t>
            </a:r>
            <a:r>
              <a:rPr lang="en-US" altLang="ja-JP" sz="1200" b="1">
                <a:solidFill>
                  <a:srgbClr val="7DD4A5"/>
                </a:solidFill>
                <a:latin typeface="Meiryo UI" panose="020B0604030504040204" pitchFamily="50" charset="-128"/>
                <a:ea typeface="Meiryo UI" panose="020B0604030504040204" pitchFamily="50" charset="-128"/>
              </a:rPr>
              <a:t>【</a:t>
            </a:r>
            <a:r>
              <a:rPr lang="ja-JP" altLang="en-US" sz="1200" b="1">
                <a:solidFill>
                  <a:srgbClr val="7DD4A5"/>
                </a:solidFill>
                <a:latin typeface="Meiryo UI" panose="020B0604030504040204" pitchFamily="50" charset="-128"/>
                <a:ea typeface="Meiryo UI" panose="020B0604030504040204" pitchFamily="50" charset="-128"/>
              </a:rPr>
              <a:t>移輸出入収支額</a:t>
            </a:r>
            <a:r>
              <a:rPr lang="en-US" altLang="ja-JP" sz="1200" b="1">
                <a:solidFill>
                  <a:srgbClr val="7DD4A5"/>
                </a:solidFill>
                <a:latin typeface="Meiryo UI" panose="020B0604030504040204" pitchFamily="50" charset="-128"/>
                <a:ea typeface="Meiryo UI" panose="020B0604030504040204" pitchFamily="50" charset="-128"/>
              </a:rPr>
              <a:t>】</a:t>
            </a:r>
            <a:endParaRPr lang="en-US" altLang="ja-JP" sz="1200">
              <a:solidFill>
                <a:schemeClr val="tx1"/>
              </a:solidFill>
              <a:latin typeface="Meiryo UI" panose="020B0604030504040204" pitchFamily="50" charset="-128"/>
              <a:ea typeface="Meiryo UI" panose="020B0604030504040204" pitchFamily="50" charset="-128"/>
            </a:endParaRPr>
          </a:p>
          <a:p>
            <a:pPr marL="742950" lvl="1" indent="-285750">
              <a:buFont typeface="Wingdings" panose="05000000000000000000" pitchFamily="2" charset="2"/>
              <a:buChar char="n"/>
            </a:pPr>
            <a:r>
              <a:rPr lang="ja-JP" altLang="en-US" sz="1200">
                <a:solidFill>
                  <a:schemeClr val="tx1"/>
                </a:solidFill>
                <a:latin typeface="Meiryo UI" panose="020B0604030504040204" pitchFamily="50" charset="-128"/>
                <a:ea typeface="Meiryo UI" panose="020B0604030504040204" pitchFamily="50" charset="-128"/>
              </a:rPr>
              <a:t>「鉱業」は影響力係数が</a:t>
            </a:r>
            <a:r>
              <a:rPr lang="en-US" altLang="ja-JP" sz="1200">
                <a:solidFill>
                  <a:schemeClr val="tx1"/>
                </a:solidFill>
                <a:latin typeface="Meiryo UI" panose="020B0604030504040204" pitchFamily="50" charset="-128"/>
                <a:ea typeface="Meiryo UI" panose="020B0604030504040204" pitchFamily="50" charset="-128"/>
              </a:rPr>
              <a:t>0.958</a:t>
            </a:r>
            <a:r>
              <a:rPr lang="ja-JP" altLang="en-US" sz="1200">
                <a:solidFill>
                  <a:schemeClr val="tx1"/>
                </a:solidFill>
                <a:latin typeface="Meiryo UI" panose="020B0604030504040204" pitchFamily="50" charset="-128"/>
                <a:ea typeface="Meiryo UI" panose="020B0604030504040204" pitchFamily="50" charset="-128"/>
              </a:rPr>
              <a:t>であり、地域の他産業に与える影響が比較的小さい。</a:t>
            </a:r>
            <a:r>
              <a:rPr lang="en-US" altLang="ja-JP" sz="1200" b="1">
                <a:solidFill>
                  <a:srgbClr val="7DD4A5"/>
                </a:solidFill>
                <a:latin typeface="Meiryo UI" panose="020B0604030504040204" pitchFamily="50" charset="-128"/>
                <a:ea typeface="Meiryo UI" panose="020B0604030504040204" pitchFamily="50" charset="-128"/>
              </a:rPr>
              <a:t> 【</a:t>
            </a:r>
            <a:r>
              <a:rPr lang="ja-JP" altLang="en-US" sz="1200" b="1">
                <a:solidFill>
                  <a:srgbClr val="7DD4A5"/>
                </a:solidFill>
                <a:latin typeface="Meiryo UI" panose="020B0604030504040204" pitchFamily="50" charset="-128"/>
                <a:ea typeface="Meiryo UI" panose="020B0604030504040204" pitchFamily="50" charset="-128"/>
              </a:rPr>
              <a:t>影響力・感応度分析</a:t>
            </a:r>
            <a:r>
              <a:rPr lang="en-US" altLang="ja-JP" sz="1200" b="1">
                <a:solidFill>
                  <a:srgbClr val="7DD4A5"/>
                </a:solidFill>
                <a:latin typeface="Meiryo UI" panose="020B0604030504040204" pitchFamily="50" charset="-128"/>
                <a:ea typeface="Meiryo UI" panose="020B0604030504040204" pitchFamily="50" charset="-128"/>
              </a:rPr>
              <a:t>】</a:t>
            </a:r>
            <a:endParaRPr lang="en-US" altLang="ja-JP" sz="1200">
              <a:solidFill>
                <a:schemeClr val="tx1"/>
              </a:solidFill>
              <a:latin typeface="Meiryo UI" panose="020B0604030504040204" pitchFamily="50" charset="-128"/>
              <a:ea typeface="Meiryo UI" panose="020B0604030504040204" pitchFamily="50" charset="-128"/>
            </a:endParaRPr>
          </a:p>
          <a:p>
            <a:pPr marL="285750" indent="-285750">
              <a:spcBef>
                <a:spcPts val="300"/>
              </a:spcBef>
              <a:spcAft>
                <a:spcPts val="600"/>
              </a:spcAft>
              <a:buFont typeface="Wingdings" panose="05000000000000000000" pitchFamily="2" charset="2"/>
              <a:buChar char="n"/>
            </a:pPr>
            <a:r>
              <a:rPr kumimoji="0" lang="en-US" altLang="ja-JP" sz="1200" b="1" kern="0">
                <a:solidFill>
                  <a:prstClr val="black"/>
                </a:solidFill>
                <a:latin typeface="Meiryo UI" panose="020B0604030504040204" pitchFamily="50" charset="-128"/>
                <a:ea typeface="Meiryo UI" panose="020B0604030504040204" pitchFamily="50" charset="-128"/>
              </a:rPr>
              <a:t>【</a:t>
            </a:r>
            <a:r>
              <a:rPr kumimoji="0" lang="ja-JP" altLang="en-US" sz="1200" b="1" kern="0">
                <a:solidFill>
                  <a:prstClr val="black"/>
                </a:solidFill>
                <a:latin typeface="Meiryo UI" panose="020B0604030504040204" pitchFamily="50" charset="-128"/>
                <a:ea typeface="Meiryo UI" panose="020B0604030504040204" pitchFamily="50" charset="-128"/>
              </a:rPr>
              <a:t>地域が得意な産業</a:t>
            </a:r>
            <a:r>
              <a:rPr kumimoji="0" lang="en-US" altLang="ja-JP" sz="1200" b="1" kern="0">
                <a:solidFill>
                  <a:prstClr val="black"/>
                </a:solidFill>
                <a:latin typeface="Meiryo UI" panose="020B0604030504040204" pitchFamily="50" charset="-128"/>
                <a:ea typeface="Meiryo UI" panose="020B0604030504040204" pitchFamily="50" charset="-128"/>
              </a:rPr>
              <a:t>】</a:t>
            </a:r>
          </a:p>
          <a:p>
            <a:pPr marL="742950" lvl="1" indent="-285750">
              <a:buFont typeface="Wingdings" panose="05000000000000000000" pitchFamily="2" charset="2"/>
              <a:buChar char="n"/>
            </a:pPr>
            <a:r>
              <a:rPr lang="ja-JP" altLang="en-US" sz="1200">
                <a:solidFill>
                  <a:schemeClr val="tx1"/>
                </a:solidFill>
                <a:latin typeface="Meiryo UI" panose="020B0604030504040204" pitchFamily="50" charset="-128"/>
                <a:ea typeface="Meiryo UI" panose="020B0604030504040204" pitchFamily="50" charset="-128"/>
              </a:rPr>
              <a:t>「水道業」（</a:t>
            </a:r>
            <a:r>
              <a:rPr lang="en-US" altLang="ja-JP" sz="1200">
                <a:solidFill>
                  <a:schemeClr val="tx1"/>
                </a:solidFill>
                <a:latin typeface="Meiryo UI" panose="020B0604030504040204" pitchFamily="50" charset="-128"/>
                <a:ea typeface="Meiryo UI" panose="020B0604030504040204" pitchFamily="50" charset="-128"/>
              </a:rPr>
              <a:t>35</a:t>
            </a:r>
            <a:r>
              <a:rPr lang="ja-JP" altLang="en-US" sz="1200">
                <a:solidFill>
                  <a:schemeClr val="tx1"/>
                </a:solidFill>
                <a:latin typeface="Meiryo UI" panose="020B0604030504040204" pitchFamily="50" charset="-128"/>
                <a:ea typeface="Meiryo UI" panose="020B0604030504040204" pitchFamily="50" charset="-128"/>
              </a:rPr>
              <a:t>億円）、「建設業」（</a:t>
            </a:r>
            <a:r>
              <a:rPr lang="en-US" altLang="ja-JP" sz="1200">
                <a:solidFill>
                  <a:schemeClr val="tx1"/>
                </a:solidFill>
                <a:latin typeface="Meiryo UI" panose="020B0604030504040204" pitchFamily="50" charset="-128"/>
                <a:ea typeface="Meiryo UI" panose="020B0604030504040204" pitchFamily="50" charset="-128"/>
              </a:rPr>
              <a:t>345</a:t>
            </a:r>
            <a:r>
              <a:rPr lang="ja-JP" altLang="en-US" sz="1200">
                <a:solidFill>
                  <a:schemeClr val="tx1"/>
                </a:solidFill>
                <a:latin typeface="Meiryo UI" panose="020B0604030504040204" pitchFamily="50" charset="-128"/>
                <a:ea typeface="Meiryo UI" panose="020B0604030504040204" pitchFamily="50" charset="-128"/>
              </a:rPr>
              <a:t>億円）、「教育」（</a:t>
            </a:r>
            <a:r>
              <a:rPr lang="en-US" altLang="ja-JP" sz="1200">
                <a:solidFill>
                  <a:schemeClr val="tx1"/>
                </a:solidFill>
                <a:latin typeface="Meiryo UI" panose="020B0604030504040204" pitchFamily="50" charset="-128"/>
                <a:ea typeface="Meiryo UI" panose="020B0604030504040204" pitchFamily="50" charset="-128"/>
              </a:rPr>
              <a:t>6</a:t>
            </a:r>
            <a:r>
              <a:rPr lang="ja-JP" altLang="en-US" sz="1200">
                <a:solidFill>
                  <a:schemeClr val="tx1"/>
                </a:solidFill>
                <a:latin typeface="Meiryo UI" panose="020B0604030504040204" pitchFamily="50" charset="-128"/>
                <a:ea typeface="Meiryo UI" panose="020B0604030504040204" pitchFamily="50" charset="-128"/>
              </a:rPr>
              <a:t>億円）は、いずれも移輸出入収支額がプラスであり、地域外から稼ぐ産業となっている。</a:t>
            </a:r>
            <a:r>
              <a:rPr lang="en-US" altLang="ja-JP" sz="1200" b="1">
                <a:solidFill>
                  <a:srgbClr val="7DD4A5"/>
                </a:solidFill>
                <a:latin typeface="Meiryo UI" panose="020B0604030504040204" pitchFamily="50" charset="-128"/>
                <a:ea typeface="Meiryo UI" panose="020B0604030504040204" pitchFamily="50" charset="-128"/>
              </a:rPr>
              <a:t>【</a:t>
            </a:r>
            <a:r>
              <a:rPr lang="ja-JP" altLang="en-US" sz="1200" b="1">
                <a:solidFill>
                  <a:srgbClr val="7DD4A5"/>
                </a:solidFill>
                <a:latin typeface="Meiryo UI" panose="020B0604030504040204" pitchFamily="50" charset="-128"/>
                <a:ea typeface="Meiryo UI" panose="020B0604030504040204" pitchFamily="50" charset="-128"/>
              </a:rPr>
              <a:t>移輸出入収支額</a:t>
            </a:r>
            <a:r>
              <a:rPr lang="en-US" altLang="ja-JP" sz="1200" b="1">
                <a:solidFill>
                  <a:srgbClr val="7DD4A5"/>
                </a:solidFill>
                <a:latin typeface="Meiryo UI" panose="020B0604030504040204" pitchFamily="50" charset="-128"/>
                <a:ea typeface="Meiryo UI" panose="020B0604030504040204" pitchFamily="50" charset="-128"/>
              </a:rPr>
              <a:t>】</a:t>
            </a:r>
            <a:endParaRPr lang="en-US" altLang="ja-JP" sz="1200">
              <a:solidFill>
                <a:schemeClr val="tx1"/>
              </a:solidFill>
              <a:latin typeface="Meiryo UI" panose="020B0604030504040204" pitchFamily="50" charset="-128"/>
              <a:ea typeface="Meiryo UI" panose="020B0604030504040204" pitchFamily="50" charset="-128"/>
            </a:endParaRPr>
          </a:p>
          <a:p>
            <a:pPr marL="742950" lvl="1" indent="-285750">
              <a:buFont typeface="Wingdings" panose="05000000000000000000" pitchFamily="2" charset="2"/>
              <a:buChar char="n"/>
            </a:pPr>
            <a:r>
              <a:rPr lang="ja-JP" altLang="en-US" sz="1200">
                <a:solidFill>
                  <a:schemeClr val="tx1"/>
                </a:solidFill>
                <a:latin typeface="Meiryo UI" panose="020B0604030504040204" pitchFamily="50" charset="-128"/>
                <a:ea typeface="Meiryo UI" panose="020B0604030504040204" pitchFamily="50" charset="-128"/>
              </a:rPr>
              <a:t>「教育」は影響力係数が</a:t>
            </a:r>
            <a:r>
              <a:rPr lang="en-US" altLang="ja-JP" sz="1200">
                <a:solidFill>
                  <a:schemeClr val="tx1"/>
                </a:solidFill>
                <a:latin typeface="Meiryo UI" panose="020B0604030504040204" pitchFamily="50" charset="-128"/>
                <a:ea typeface="Meiryo UI" panose="020B0604030504040204" pitchFamily="50" charset="-128"/>
              </a:rPr>
              <a:t>0.983</a:t>
            </a:r>
            <a:r>
              <a:rPr lang="ja-JP" altLang="en-US" sz="1200">
                <a:solidFill>
                  <a:schemeClr val="tx1"/>
                </a:solidFill>
                <a:latin typeface="Meiryo UI" panose="020B0604030504040204" pitchFamily="50" charset="-128"/>
                <a:ea typeface="Meiryo UI" panose="020B0604030504040204" pitchFamily="50" charset="-128"/>
              </a:rPr>
              <a:t>であり、地域の他産業に与える影響が比較的小さい。</a:t>
            </a:r>
            <a:r>
              <a:rPr lang="en-US" altLang="ja-JP" sz="1200" b="1">
                <a:solidFill>
                  <a:srgbClr val="7DD4A5"/>
                </a:solidFill>
                <a:latin typeface="Meiryo UI" panose="020B0604030504040204" pitchFamily="50" charset="-128"/>
                <a:ea typeface="Meiryo UI" panose="020B0604030504040204" pitchFamily="50" charset="-128"/>
              </a:rPr>
              <a:t> 【</a:t>
            </a:r>
            <a:r>
              <a:rPr lang="ja-JP" altLang="en-US" sz="1200" b="1">
                <a:solidFill>
                  <a:srgbClr val="7DD4A5"/>
                </a:solidFill>
                <a:latin typeface="Meiryo UI" panose="020B0604030504040204" pitchFamily="50" charset="-128"/>
                <a:ea typeface="Meiryo UI" panose="020B0604030504040204" pitchFamily="50" charset="-128"/>
              </a:rPr>
              <a:t>影響力・感応度分析</a:t>
            </a:r>
            <a:r>
              <a:rPr lang="en-US" altLang="ja-JP" sz="1200" b="1">
                <a:solidFill>
                  <a:srgbClr val="7DD4A5"/>
                </a:solidFill>
                <a:latin typeface="Meiryo UI" panose="020B0604030504040204" pitchFamily="50" charset="-128"/>
                <a:ea typeface="Meiryo UI" panose="020B0604030504040204" pitchFamily="50" charset="-128"/>
              </a:rPr>
              <a:t>】</a:t>
            </a:r>
            <a:endParaRPr lang="en-US" altLang="ja-JP" sz="1200">
              <a:solidFill>
                <a:schemeClr val="tx1"/>
              </a:solidFill>
              <a:latin typeface="Meiryo UI" panose="020B0604030504040204" pitchFamily="50" charset="-128"/>
              <a:ea typeface="Meiryo UI" panose="020B0604030504040204" pitchFamily="50" charset="-128"/>
            </a:endParaRPr>
          </a:p>
        </p:txBody>
      </p:sp>
      <p:sp>
        <p:nvSpPr>
          <p:cNvPr id="34" name="Rectangle 9">
            <a:extLst>
              <a:ext uri="{FF2B5EF4-FFF2-40B4-BE49-F238E27FC236}">
                <a16:creationId xmlns:a16="http://schemas.microsoft.com/office/drawing/2014/main" id="{8FF69334-0638-0286-6B33-B0FA7565A802}"/>
              </a:ext>
            </a:extLst>
          </p:cNvPr>
          <p:cNvSpPr/>
          <p:nvPr/>
        </p:nvSpPr>
        <p:spPr>
          <a:xfrm>
            <a:off x="1337252" y="3675358"/>
            <a:ext cx="5992747" cy="1217247"/>
          </a:xfrm>
          <a:prstGeom prst="rect">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285750" lvl="1" indent="-285750">
              <a:buFont typeface="Wingdings" panose="05000000000000000000" pitchFamily="2" charset="2"/>
              <a:buChar char="n"/>
              <a:defRPr/>
            </a:pPr>
            <a:r>
              <a:rPr kumimoji="0" lang="en-US" altLang="ja-JP" sz="1200" b="1" kern="0">
                <a:solidFill>
                  <a:prstClr val="black"/>
                </a:solidFill>
                <a:latin typeface="Meiryo UI"/>
                <a:ea typeface="Meiryo UI"/>
              </a:rPr>
              <a:t>【</a:t>
            </a:r>
            <a:r>
              <a:rPr kumimoji="0" lang="ja-JP" altLang="en-US" sz="1200" b="1" kern="0">
                <a:solidFill>
                  <a:prstClr val="black"/>
                </a:solidFill>
                <a:latin typeface="Meiryo UI"/>
                <a:ea typeface="Meiryo UI"/>
              </a:rPr>
              <a:t>稼ぐ力が高い産業</a:t>
            </a:r>
            <a:r>
              <a:rPr kumimoji="0" lang="en-US" altLang="ja-JP" sz="1200" b="1" kern="0">
                <a:solidFill>
                  <a:prstClr val="black"/>
                </a:solidFill>
                <a:latin typeface="Meiryo UI"/>
                <a:ea typeface="Meiryo UI"/>
              </a:rPr>
              <a:t>】</a:t>
            </a:r>
            <a:r>
              <a:rPr kumimoji="0" lang="ja-JP" altLang="en-US" sz="1200" kern="0">
                <a:solidFill>
                  <a:prstClr val="black"/>
                </a:solidFill>
                <a:latin typeface="Meiryo UI"/>
                <a:ea typeface="Meiryo UI"/>
              </a:rPr>
              <a:t>「電気業」、 「ガス・熱供給業」 、「鉱業」、「建設業」は労働生産性が全国平均よりも高く（前頁参照）、付加価値シェアが</a:t>
            </a:r>
            <a:r>
              <a:rPr kumimoji="0" lang="en-US" altLang="ja-JP" sz="1200" kern="0">
                <a:solidFill>
                  <a:prstClr val="black"/>
                </a:solidFill>
                <a:latin typeface="Meiryo UI"/>
                <a:ea typeface="Meiryo UI"/>
              </a:rPr>
              <a:t>1%</a:t>
            </a:r>
            <a:r>
              <a:rPr kumimoji="0" lang="ja-JP" altLang="en-US" sz="1200" kern="0">
                <a:solidFill>
                  <a:prstClr val="black"/>
                </a:solidFill>
                <a:latin typeface="Meiryo UI"/>
                <a:ea typeface="Meiryo UI"/>
              </a:rPr>
              <a:t>以上であるため、地域の中で稼ぐ力が高い産業である。</a:t>
            </a:r>
            <a:r>
              <a:rPr lang="en-US" altLang="ja-JP" sz="1200" b="1">
                <a:solidFill>
                  <a:srgbClr val="7DD4A5"/>
                </a:solidFill>
                <a:latin typeface="Meiryo UI" panose="020B0604030504040204" pitchFamily="50" charset="-128"/>
                <a:ea typeface="Meiryo UI" panose="020B0604030504040204" pitchFamily="50" charset="-128"/>
              </a:rPr>
              <a:t>【</a:t>
            </a:r>
            <a:r>
              <a:rPr lang="ja-JP" altLang="en-US" sz="1200" b="1">
                <a:solidFill>
                  <a:srgbClr val="7DD4A5"/>
                </a:solidFill>
                <a:latin typeface="Meiryo UI" panose="020B0604030504040204" pitchFamily="50" charset="-128"/>
                <a:ea typeface="Meiryo UI" panose="020B0604030504040204" pitchFamily="50" charset="-128"/>
              </a:rPr>
              <a:t>労働生産性・付加価値シェア</a:t>
            </a:r>
            <a:r>
              <a:rPr lang="en-US" altLang="ja-JP" sz="1200" b="1">
                <a:solidFill>
                  <a:srgbClr val="7DD4A5"/>
                </a:solidFill>
                <a:latin typeface="Meiryo UI" panose="020B0604030504040204" pitchFamily="50" charset="-128"/>
                <a:ea typeface="Meiryo UI" panose="020B0604030504040204" pitchFamily="50" charset="-128"/>
              </a:rPr>
              <a:t>】</a:t>
            </a:r>
          </a:p>
          <a:p>
            <a:pPr marL="285750" lvl="1" indent="-285750">
              <a:spcBef>
                <a:spcPts val="300"/>
              </a:spcBef>
              <a:buFont typeface="Wingdings" panose="05000000000000000000" pitchFamily="2" charset="2"/>
              <a:buChar char="n"/>
              <a:defRPr/>
            </a:pPr>
            <a:r>
              <a:rPr kumimoji="0" lang="en-US" altLang="ja-JP" sz="1200" b="1" kern="0">
                <a:solidFill>
                  <a:prstClr val="black"/>
                </a:solidFill>
                <a:latin typeface="Meiryo UI"/>
                <a:ea typeface="Meiryo UI"/>
              </a:rPr>
              <a:t>【</a:t>
            </a:r>
            <a:r>
              <a:rPr kumimoji="0" lang="ja-JP" altLang="en-US" sz="1200" b="1" kern="0">
                <a:solidFill>
                  <a:prstClr val="black"/>
                </a:solidFill>
                <a:latin typeface="Meiryo UI"/>
                <a:ea typeface="Meiryo UI"/>
              </a:rPr>
              <a:t>地域が得意な産業</a:t>
            </a:r>
            <a:r>
              <a:rPr kumimoji="0" lang="en-US" altLang="ja-JP" sz="1200" b="1" kern="0">
                <a:solidFill>
                  <a:prstClr val="black"/>
                </a:solidFill>
                <a:latin typeface="Meiryo UI"/>
                <a:ea typeface="Meiryo UI"/>
              </a:rPr>
              <a:t>】</a:t>
            </a:r>
            <a:r>
              <a:rPr kumimoji="0" lang="ja-JP" altLang="en-US" sz="1200" kern="0">
                <a:solidFill>
                  <a:prstClr val="black"/>
                </a:solidFill>
                <a:latin typeface="Meiryo UI"/>
                <a:ea typeface="Meiryo UI"/>
              </a:rPr>
              <a:t>「水道業」（</a:t>
            </a:r>
            <a:r>
              <a:rPr kumimoji="0" lang="en-US" altLang="ja-JP" sz="1200" kern="0">
                <a:solidFill>
                  <a:prstClr val="black"/>
                </a:solidFill>
                <a:latin typeface="Meiryo UI"/>
                <a:ea typeface="Meiryo UI"/>
              </a:rPr>
              <a:t>4.07</a:t>
            </a:r>
            <a:r>
              <a:rPr kumimoji="0" lang="ja-JP" altLang="en-US" sz="1200" kern="0">
                <a:solidFill>
                  <a:prstClr val="black"/>
                </a:solidFill>
                <a:latin typeface="Meiryo UI"/>
                <a:ea typeface="Meiryo UI"/>
              </a:rPr>
              <a:t>）、「建設業」（</a:t>
            </a:r>
            <a:r>
              <a:rPr kumimoji="0" lang="en-US" altLang="ja-JP" sz="1200" kern="0">
                <a:solidFill>
                  <a:prstClr val="black"/>
                </a:solidFill>
                <a:latin typeface="Meiryo UI"/>
                <a:ea typeface="Meiryo UI"/>
              </a:rPr>
              <a:t>2.97</a:t>
            </a:r>
            <a:r>
              <a:rPr kumimoji="0" lang="ja-JP" altLang="en-US" sz="1200" kern="0">
                <a:solidFill>
                  <a:prstClr val="black"/>
                </a:solidFill>
                <a:latin typeface="Meiryo UI"/>
                <a:ea typeface="Meiryo UI"/>
              </a:rPr>
              <a:t>）、「教育」（</a:t>
            </a:r>
            <a:r>
              <a:rPr kumimoji="0" lang="en-US" altLang="ja-JP" sz="1200" kern="0">
                <a:solidFill>
                  <a:prstClr val="black"/>
                </a:solidFill>
                <a:latin typeface="Meiryo UI"/>
                <a:ea typeface="Meiryo UI"/>
              </a:rPr>
              <a:t>2.64</a:t>
            </a:r>
            <a:r>
              <a:rPr kumimoji="0" lang="ja-JP" altLang="en-US" sz="1200" kern="0">
                <a:solidFill>
                  <a:prstClr val="black"/>
                </a:solidFill>
                <a:latin typeface="Meiryo UI"/>
                <a:ea typeface="Meiryo UI"/>
              </a:rPr>
              <a:t>）などの産業は修正特化係数が</a:t>
            </a:r>
            <a:r>
              <a:rPr kumimoji="0" lang="en-US" altLang="ja-JP" sz="1200" kern="0">
                <a:solidFill>
                  <a:prstClr val="black"/>
                </a:solidFill>
                <a:latin typeface="Meiryo UI"/>
                <a:ea typeface="Meiryo UI"/>
              </a:rPr>
              <a:t>1</a:t>
            </a:r>
            <a:r>
              <a:rPr kumimoji="0" lang="ja-JP" altLang="en-US" sz="1200" kern="0">
                <a:solidFill>
                  <a:prstClr val="black"/>
                </a:solidFill>
                <a:latin typeface="Meiryo UI"/>
                <a:ea typeface="Meiryo UI"/>
              </a:rPr>
              <a:t>を超えており、地域が得意な産業となっている。</a:t>
            </a:r>
            <a:r>
              <a:rPr lang="en-US" altLang="ja-JP" sz="1200" b="1">
                <a:solidFill>
                  <a:srgbClr val="7DD4A5"/>
                </a:solidFill>
                <a:latin typeface="Meiryo UI" panose="020B0604030504040204" pitchFamily="50" charset="-128"/>
                <a:ea typeface="Meiryo UI" panose="020B0604030504040204" pitchFamily="50" charset="-128"/>
              </a:rPr>
              <a:t>【</a:t>
            </a:r>
            <a:r>
              <a:rPr lang="ja-JP" altLang="en-US" sz="1200" b="1">
                <a:solidFill>
                  <a:srgbClr val="7DD4A5"/>
                </a:solidFill>
                <a:latin typeface="Meiryo UI" panose="020B0604030504040204" pitchFamily="50" charset="-128"/>
                <a:ea typeface="Meiryo UI" panose="020B0604030504040204" pitchFamily="50" charset="-128"/>
              </a:rPr>
              <a:t>修正特化係数（付加価値額）</a:t>
            </a:r>
            <a:r>
              <a:rPr lang="en-US" altLang="ja-JP" sz="1200" b="1">
                <a:solidFill>
                  <a:srgbClr val="7DD4A5"/>
                </a:solidFill>
                <a:latin typeface="Meiryo UI" panose="020B0604030504040204" pitchFamily="50" charset="-128"/>
                <a:ea typeface="Meiryo UI" panose="020B0604030504040204" pitchFamily="50" charset="-128"/>
              </a:rPr>
              <a:t>】</a:t>
            </a:r>
            <a:endParaRPr kumimoji="0" lang="ja-JP" altLang="en-US" sz="1200" b="0" i="0" u="none" strike="noStrike" kern="0" cap="none" spc="0" normalizeH="0" baseline="0" noProof="0">
              <a:ln>
                <a:noFill/>
              </a:ln>
              <a:solidFill>
                <a:prstClr val="black"/>
              </a:solidFill>
              <a:effectLst/>
              <a:uLnTx/>
              <a:uFillTx/>
              <a:latin typeface="Meiryo UI"/>
              <a:ea typeface="Meiryo UI"/>
              <a:cs typeface="+mn-cs"/>
            </a:endParaRPr>
          </a:p>
        </p:txBody>
      </p:sp>
      <p:sp>
        <p:nvSpPr>
          <p:cNvPr id="36" name="Oval 22">
            <a:extLst>
              <a:ext uri="{FF2B5EF4-FFF2-40B4-BE49-F238E27FC236}">
                <a16:creationId xmlns:a16="http://schemas.microsoft.com/office/drawing/2014/main" id="{3FB53DB4-4D87-9BF7-E819-910A9F2D0427}"/>
              </a:ext>
            </a:extLst>
          </p:cNvPr>
          <p:cNvSpPr/>
          <p:nvPr/>
        </p:nvSpPr>
        <p:spPr>
          <a:xfrm>
            <a:off x="7623018" y="3675359"/>
            <a:ext cx="2870062" cy="3494986"/>
          </a:xfrm>
          <a:prstGeom prst="rect">
            <a:avLst/>
          </a:prstGeom>
          <a:solidFill>
            <a:srgbClr val="7DD4A5"/>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
                <a:srgbClr val="6076B4"/>
              </a:buClr>
              <a:buSzTx/>
              <a:buFontTx/>
              <a:buNone/>
              <a:tabLst/>
              <a:defRPr/>
            </a:pPr>
            <a:r>
              <a:rPr lang="en-US" altLang="ja-JP" sz="1400" b="1">
                <a:solidFill>
                  <a:prstClr val="black"/>
                </a:solidFill>
                <a:latin typeface="Meiryo UI" panose="020B0604030504040204" pitchFamily="50" charset="-128"/>
                <a:ea typeface="Meiryo UI" panose="020B0604030504040204" pitchFamily="50" charset="-128"/>
              </a:rPr>
              <a:t>【</a:t>
            </a:r>
            <a:r>
              <a:rPr kumimoji="1" lang="ja-JP" altLang="en-US" sz="1400"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稼ぐ力が高い産業</a:t>
            </a:r>
            <a:r>
              <a:rPr kumimoji="1" lang="en-US" altLang="ja-JP" sz="1400"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a:t>
            </a:r>
          </a:p>
          <a:p>
            <a:pPr marL="285750" marR="0" lvl="0" indent="-285750" algn="l" defTabSz="914400" rtl="0" eaLnBrk="1" fontAlgn="base" latinLnBrk="0" hangingPunct="1">
              <a:lnSpc>
                <a:spcPct val="100000"/>
              </a:lnSpc>
              <a:spcBef>
                <a:spcPct val="0"/>
              </a:spcBef>
              <a:spcAft>
                <a:spcPts val="600"/>
              </a:spcAft>
              <a:buClr>
                <a:srgbClr val="6076B4"/>
              </a:buClr>
              <a:buSzTx/>
              <a:buFont typeface="Wingdings" panose="05000000000000000000" pitchFamily="2" charset="2"/>
              <a:buChar char="ü"/>
              <a:tabLst/>
              <a:defRPr/>
            </a:pPr>
            <a:r>
              <a:rPr lang="ja-JP" altLang="en-US" sz="1400">
                <a:solidFill>
                  <a:prstClr val="black"/>
                </a:solidFill>
                <a:latin typeface="Meiryo UI" panose="020B0604030504040204" pitchFamily="50" charset="-128"/>
                <a:ea typeface="Meiryo UI" panose="020B0604030504040204" pitchFamily="50" charset="-128"/>
              </a:rPr>
              <a:t>「鉱業」において地域外依存からの脱却、地域内取引の拡大に向けた支援が有効な可能性がある。</a:t>
            </a:r>
            <a:endParaRPr lang="en-US" altLang="ja-JP" sz="1400">
              <a:solidFill>
                <a:prstClr val="black"/>
              </a:solidFill>
              <a:latin typeface="Meiryo UI" panose="020B0604030504040204" pitchFamily="50" charset="-128"/>
              <a:ea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
                <a:srgbClr val="6076B4"/>
              </a:buClr>
              <a:buSzTx/>
              <a:buFontTx/>
              <a:buNone/>
              <a:tabLst/>
              <a:defRPr/>
            </a:pPr>
            <a:r>
              <a:rPr lang="en-US" altLang="ja-JP" sz="1400" b="1">
                <a:solidFill>
                  <a:prstClr val="black"/>
                </a:solidFill>
                <a:latin typeface="Meiryo UI" panose="020B0604030504040204" pitchFamily="50" charset="-128"/>
                <a:ea typeface="Meiryo UI" panose="020B0604030504040204" pitchFamily="50" charset="-128"/>
              </a:rPr>
              <a:t>【</a:t>
            </a:r>
            <a:r>
              <a:rPr lang="ja-JP" altLang="en-US" sz="1400" b="1">
                <a:solidFill>
                  <a:prstClr val="black"/>
                </a:solidFill>
                <a:latin typeface="Meiryo UI" panose="020B0604030504040204" pitchFamily="50" charset="-128"/>
                <a:ea typeface="Meiryo UI" panose="020B0604030504040204" pitchFamily="50" charset="-128"/>
              </a:rPr>
              <a:t>地域が得意な産業</a:t>
            </a:r>
            <a:r>
              <a:rPr lang="en-US" altLang="ja-JP" sz="1400" b="1">
                <a:solidFill>
                  <a:prstClr val="black"/>
                </a:solidFill>
                <a:latin typeface="Meiryo UI" panose="020B0604030504040204" pitchFamily="50" charset="-128"/>
                <a:ea typeface="Meiryo UI" panose="020B0604030504040204" pitchFamily="50" charset="-128"/>
              </a:rPr>
              <a:t>】</a:t>
            </a:r>
          </a:p>
          <a:p>
            <a:pPr marL="285750" marR="0" lvl="0" indent="-285750" algn="l" defTabSz="914400" rtl="0" eaLnBrk="1" fontAlgn="base" latinLnBrk="0" hangingPunct="1">
              <a:lnSpc>
                <a:spcPct val="100000"/>
              </a:lnSpc>
              <a:spcBef>
                <a:spcPct val="0"/>
              </a:spcBef>
              <a:spcAft>
                <a:spcPct val="0"/>
              </a:spcAft>
              <a:buClr>
                <a:srgbClr val="6076B4"/>
              </a:buClr>
              <a:buSzTx/>
              <a:buFont typeface="Wingdings" panose="05000000000000000000" pitchFamily="2" charset="2"/>
              <a:buChar char="ü"/>
              <a:tabLst/>
              <a:defRPr/>
            </a:pPr>
            <a:r>
              <a:rPr kumimoji="1" lang="ja-JP" altLang="en-US" sz="14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「教育」において地域内取引の拡大に向けた支援が有効な可能性がある。</a:t>
            </a:r>
            <a:endParaRPr kumimoji="1" lang="en-US" altLang="ja-JP" sz="14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Tree>
    <p:extLst>
      <p:ext uri="{BB962C8B-B14F-4D97-AF65-F5344CB8AC3E}">
        <p14:creationId xmlns:p14="http://schemas.microsoft.com/office/powerpoint/2010/main" val="23165831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DFD96B-FF6E-0FE1-B044-9643447F639C}"/>
            </a:ext>
          </a:extLst>
        </p:cNvPr>
        <p:cNvGrpSpPr/>
        <p:nvPr/>
      </p:nvGrpSpPr>
      <p:grpSpPr>
        <a:xfrm>
          <a:off x="0" y="0"/>
          <a:ext cx="0" cy="0"/>
          <a:chOff x="0" y="0"/>
          <a:chExt cx="0" cy="0"/>
        </a:xfrm>
      </p:grpSpPr>
      <p:sp>
        <p:nvSpPr>
          <p:cNvPr id="35" name="正方形/長方形 24">
            <a:extLst>
              <a:ext uri="{FF2B5EF4-FFF2-40B4-BE49-F238E27FC236}">
                <a16:creationId xmlns:a16="http://schemas.microsoft.com/office/drawing/2014/main" id="{52A16D43-F928-12D5-E7F7-7D17B24F21CE}"/>
              </a:ext>
            </a:extLst>
          </p:cNvPr>
          <p:cNvSpPr/>
          <p:nvPr/>
        </p:nvSpPr>
        <p:spPr>
          <a:xfrm>
            <a:off x="6128424" y="1937487"/>
            <a:ext cx="4006173" cy="3968013"/>
          </a:xfrm>
          <a:prstGeom prst="rect">
            <a:avLst/>
          </a:prstGeom>
          <a:solidFill>
            <a:sysClr val="window" lastClr="FFFFFF">
              <a:lumMod val="95000"/>
            </a:sysClr>
          </a:solidFill>
          <a:ln w="12700" cap="flat" cmpd="sng" algn="ctr">
            <a:noFill/>
            <a:prstDash val="solid"/>
            <a:miter lim="800000"/>
          </a:ln>
          <a:effectLst/>
        </p:spPr>
        <p:txBody>
          <a:bodyPr rtlCol="0" anchor="ctr"/>
          <a:lstStyle/>
          <a:p>
            <a:pPr marL="285750" indent="-285750">
              <a:spcAft>
                <a:spcPts val="600"/>
              </a:spcAft>
              <a:buFont typeface="Arial" panose="020B0604020202020204" pitchFamily="34" charset="0"/>
              <a:buChar char="•"/>
            </a:pPr>
            <a:r>
              <a:rPr lang="ja-JP" altLang="en-US" sz="1600" b="1">
                <a:latin typeface="Meiryo UI" panose="020B0604030504040204" pitchFamily="50" charset="-128"/>
                <a:ea typeface="Meiryo UI" panose="020B0604030504040204" pitchFamily="50" charset="-128"/>
              </a:rPr>
              <a:t>生産（付加価値額）で稼いだ所得が、分配（所得）や支出においてどのように流出</a:t>
            </a:r>
            <a:r>
              <a:rPr lang="en-US" altLang="ja-JP" sz="1600" b="1">
                <a:latin typeface="Meiryo UI" panose="020B0604030504040204" pitchFamily="50" charset="-128"/>
                <a:ea typeface="Meiryo UI" panose="020B0604030504040204" pitchFamily="50" charset="-128"/>
              </a:rPr>
              <a:t>/</a:t>
            </a:r>
            <a:r>
              <a:rPr lang="ja-JP" altLang="en-US" sz="1600" b="1">
                <a:latin typeface="Meiryo UI" panose="020B0604030504040204" pitchFamily="50" charset="-128"/>
                <a:ea typeface="Meiryo UI" panose="020B0604030504040204" pitchFamily="50" charset="-128"/>
              </a:rPr>
              <a:t>流入しているのか、地域での所得の流れ方の全体像を把握します。</a:t>
            </a:r>
            <a:endParaRPr lang="en-US" altLang="ja-JP" sz="1600" b="1">
              <a:latin typeface="Meiryo UI" panose="020B0604030504040204" pitchFamily="50" charset="-128"/>
              <a:ea typeface="Meiryo UI" panose="020B0604030504040204" pitchFamily="50" charset="-128"/>
            </a:endParaRPr>
          </a:p>
          <a:p>
            <a:pPr lvl="1">
              <a:spcAft>
                <a:spcPts val="600"/>
              </a:spcAft>
            </a:pPr>
            <a:r>
              <a:rPr lang="ja-JP" altLang="en-US" sz="1200">
                <a:latin typeface="Meiryo UI" panose="020B0604030504040204" pitchFamily="50" charset="-128"/>
                <a:ea typeface="Meiryo UI" panose="020B0604030504040204" pitchFamily="50" charset="-128"/>
              </a:rPr>
              <a:t>（分析結果の例）</a:t>
            </a:r>
            <a:endParaRPr lang="en-US" altLang="ja-JP" sz="1200">
              <a:latin typeface="Meiryo UI" panose="020B0604030504040204" pitchFamily="50" charset="-128"/>
              <a:ea typeface="Meiryo UI" panose="020B0604030504040204" pitchFamily="50" charset="-128"/>
            </a:endParaRPr>
          </a:p>
          <a:p>
            <a:pPr marL="742950" lvl="1" indent="-285750">
              <a:spcAft>
                <a:spcPts val="600"/>
              </a:spcAft>
              <a:buFont typeface="Wingdings" panose="05000000000000000000" pitchFamily="2" charset="2"/>
              <a:buChar char="Ø"/>
            </a:pPr>
            <a:r>
              <a:rPr lang="ja-JP" altLang="en-US" sz="1200">
                <a:latin typeface="Meiryo UI" panose="020B0604030504040204" pitchFamily="50" charset="-128"/>
                <a:ea typeface="Meiryo UI" panose="020B0604030504040204" pitchFamily="50" charset="-128"/>
              </a:rPr>
              <a:t>生産では</a:t>
            </a:r>
            <a:r>
              <a:rPr lang="en-US" altLang="ja-JP" sz="1200">
                <a:latin typeface="Meiryo UI" panose="020B0604030504040204" pitchFamily="50" charset="-128"/>
                <a:ea typeface="Meiryo UI" panose="020B0604030504040204" pitchFamily="50" charset="-128"/>
              </a:rPr>
              <a:t>2,254</a:t>
            </a:r>
            <a:r>
              <a:rPr lang="ja-JP" altLang="en-US" sz="1200">
                <a:latin typeface="Meiryo UI" panose="020B0604030504040204" pitchFamily="50" charset="-128"/>
                <a:ea typeface="Meiryo UI" panose="020B0604030504040204" pitchFamily="50" charset="-128"/>
              </a:rPr>
              <a:t>億円の付加価値を創出している。分配で地域外から所得が</a:t>
            </a:r>
            <a:r>
              <a:rPr lang="en-US" altLang="ja-JP" sz="1200">
                <a:latin typeface="Meiryo UI" panose="020B0604030504040204" pitchFamily="50" charset="-128"/>
                <a:ea typeface="Meiryo UI" panose="020B0604030504040204" pitchFamily="50" charset="-128"/>
              </a:rPr>
              <a:t>1,104</a:t>
            </a:r>
            <a:r>
              <a:rPr lang="ja-JP" altLang="en-US" sz="1200">
                <a:latin typeface="Meiryo UI" panose="020B0604030504040204" pitchFamily="50" charset="-128"/>
                <a:ea typeface="Meiryo UI" panose="020B0604030504040204" pitchFamily="50" charset="-128"/>
              </a:rPr>
              <a:t>億円流入し、支出において地域外へ</a:t>
            </a:r>
            <a:r>
              <a:rPr lang="en-US" altLang="ja-JP" sz="1200">
                <a:latin typeface="Meiryo UI" panose="020B0604030504040204" pitchFamily="50" charset="-128"/>
                <a:ea typeface="Meiryo UI" panose="020B0604030504040204" pitchFamily="50" charset="-128"/>
              </a:rPr>
              <a:t>1,104</a:t>
            </a:r>
            <a:r>
              <a:rPr lang="ja-JP" altLang="en-US" sz="1200">
                <a:latin typeface="Meiryo UI" panose="020B0604030504040204" pitchFamily="50" charset="-128"/>
                <a:ea typeface="Meiryo UI" panose="020B0604030504040204" pitchFamily="50" charset="-128"/>
              </a:rPr>
              <a:t>億円流出している。支出において地域外に所得が流出する構造となっている。</a:t>
            </a:r>
            <a:endParaRPr kumimoji="0" lang="en-US" altLang="ja-JP" sz="1100" kern="0">
              <a:solidFill>
                <a:srgbClr val="000000"/>
              </a:solidFill>
              <a:latin typeface="Meiryo UI" panose="020B0604030504040204" pitchFamily="50" charset="-128"/>
              <a:ea typeface="Meiryo UI" panose="020B0604030504040204" pitchFamily="50" charset="-128"/>
            </a:endParaRPr>
          </a:p>
        </p:txBody>
      </p:sp>
      <p:sp>
        <p:nvSpPr>
          <p:cNvPr id="38" name="正方形/長方形 24">
            <a:extLst>
              <a:ext uri="{FF2B5EF4-FFF2-40B4-BE49-F238E27FC236}">
                <a16:creationId xmlns:a16="http://schemas.microsoft.com/office/drawing/2014/main" id="{FF8CC383-F5C1-A36A-6BC0-2A0D944AF27C}"/>
              </a:ext>
            </a:extLst>
          </p:cNvPr>
          <p:cNvSpPr/>
          <p:nvPr/>
        </p:nvSpPr>
        <p:spPr>
          <a:xfrm>
            <a:off x="1543050" y="6057900"/>
            <a:ext cx="8591548" cy="1179960"/>
          </a:xfrm>
          <a:prstGeom prst="rect">
            <a:avLst/>
          </a:prstGeom>
          <a:noFill/>
          <a:ln w="952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ja-JP" altLang="en-US" sz="1200">
                <a:solidFill>
                  <a:srgbClr val="2E2E38"/>
                </a:solidFill>
                <a:latin typeface="Meiryo UI" panose="020B0604030504040204" pitchFamily="50" charset="-128"/>
                <a:ea typeface="Meiryo UI" panose="020B0604030504040204" pitchFamily="50" charset="-128"/>
              </a:rPr>
              <a:t>地域経済循環図は地域のお金の流れを生産（所得を</a:t>
            </a:r>
            <a:r>
              <a:rPr lang="ja-JP" altLang="en-US" sz="1200">
                <a:solidFill>
                  <a:schemeClr val="tx1"/>
                </a:solidFill>
                <a:latin typeface="Meiryo UI" panose="020B0604030504040204" pitchFamily="50" charset="-128"/>
                <a:ea typeface="Meiryo UI" panose="020B0604030504040204" pitchFamily="50" charset="-128"/>
              </a:rPr>
              <a:t>生み出す</a:t>
            </a:r>
            <a:r>
              <a:rPr lang="ja-JP" altLang="en-US" sz="1200">
                <a:solidFill>
                  <a:srgbClr val="2E2E38"/>
                </a:solidFill>
                <a:latin typeface="Meiryo UI" panose="020B0604030504040204" pitchFamily="50" charset="-128"/>
                <a:ea typeface="Meiryo UI" panose="020B0604030504040204" pitchFamily="50" charset="-128"/>
              </a:rPr>
              <a:t>）、分配（家計や企業の所得の受け取り）、支出（消費や投資などの所得の使い方）の</a:t>
            </a:r>
            <a:r>
              <a:rPr lang="en-US" altLang="ja-JP" sz="1200">
                <a:solidFill>
                  <a:srgbClr val="2E2E38"/>
                </a:solidFill>
                <a:latin typeface="Meiryo UI" panose="020B0604030504040204" pitchFamily="50" charset="-128"/>
                <a:ea typeface="Meiryo UI" panose="020B0604030504040204" pitchFamily="50" charset="-128"/>
              </a:rPr>
              <a:t>3</a:t>
            </a:r>
            <a:r>
              <a:rPr lang="ja-JP" altLang="en-US" sz="1200">
                <a:solidFill>
                  <a:srgbClr val="2E2E38"/>
                </a:solidFill>
                <a:latin typeface="Meiryo UI" panose="020B0604030504040204" pitchFamily="50" charset="-128"/>
                <a:ea typeface="Meiryo UI" panose="020B0604030504040204" pitchFamily="50" charset="-128"/>
              </a:rPr>
              <a:t>面で</a:t>
            </a:r>
            <a:r>
              <a:rPr lang="en-US" altLang="ja-JP" sz="1200">
                <a:solidFill>
                  <a:srgbClr val="2E2E38"/>
                </a:solidFill>
                <a:latin typeface="Meiryo UI" panose="020B0604030504040204" pitchFamily="50" charset="-128"/>
                <a:ea typeface="Meiryo UI" panose="020B0604030504040204" pitchFamily="50" charset="-128"/>
              </a:rPr>
              <a:t>『</a:t>
            </a:r>
            <a:r>
              <a:rPr lang="ja-JP" altLang="en-US" sz="1200">
                <a:solidFill>
                  <a:srgbClr val="2E2E38"/>
                </a:solidFill>
                <a:latin typeface="Meiryo UI" panose="020B0604030504040204" pitchFamily="50" charset="-128"/>
                <a:ea typeface="Meiryo UI" panose="020B0604030504040204" pitchFamily="50" charset="-128"/>
              </a:rPr>
              <a:t>見える化</a:t>
            </a:r>
            <a:r>
              <a:rPr lang="en-US" altLang="ja-JP" sz="1200">
                <a:solidFill>
                  <a:srgbClr val="2E2E38"/>
                </a:solidFill>
                <a:latin typeface="Meiryo UI" panose="020B0604030504040204" pitchFamily="50" charset="-128"/>
                <a:ea typeface="Meiryo UI" panose="020B0604030504040204" pitchFamily="50" charset="-128"/>
              </a:rPr>
              <a:t>』</a:t>
            </a:r>
            <a:r>
              <a:rPr lang="ja-JP" altLang="en-US" sz="1200">
                <a:solidFill>
                  <a:srgbClr val="2E2E38"/>
                </a:solidFill>
                <a:latin typeface="Meiryo UI" panose="020B0604030504040204" pitchFamily="50" charset="-128"/>
                <a:ea typeface="Meiryo UI" panose="020B0604030504040204" pitchFamily="50" charset="-128"/>
              </a:rPr>
              <a:t>します。</a:t>
            </a:r>
            <a:endParaRPr kumimoji="1" lang="en-US" altLang="ja-JP" sz="1200" b="0" i="0" u="none" strike="noStrike" kern="1200" cap="none" spc="0" normalizeH="0" baseline="0" noProof="0">
              <a:ln>
                <a:noFill/>
              </a:ln>
              <a:solidFill>
                <a:srgbClr val="2E2E38"/>
              </a:solidFill>
              <a:effectLst/>
              <a:uLnTx/>
              <a:uFillTx/>
              <a:latin typeface="Meiryo UI" panose="020B0604030504040204" pitchFamily="50" charset="-128"/>
              <a:ea typeface="Meiryo UI" panose="020B0604030504040204" pitchFamily="50" charset="-128"/>
            </a:endParaRPr>
          </a:p>
          <a:p>
            <a:pPr marL="285750" lvl="0" indent="-285750">
              <a:buFont typeface="Arial" panose="020B0604020202020204" pitchFamily="34" charset="0"/>
              <a:buChar char="•"/>
              <a:defRPr/>
            </a:pPr>
            <a:r>
              <a:rPr lang="ja-JP" altLang="en-US" sz="1200">
                <a:solidFill>
                  <a:srgbClr val="2E2E38"/>
                </a:solidFill>
                <a:latin typeface="Meiryo UI" panose="020B0604030504040204" pitchFamily="50" charset="-128"/>
                <a:ea typeface="Meiryo UI" panose="020B0604030504040204" pitchFamily="50" charset="-128"/>
              </a:rPr>
              <a:t>生産においてどの程度所得を稼いでいるのか、その所得が分配及び支出においてどの程度地域内に循環できているのか、という観点で分析します。</a:t>
            </a:r>
          </a:p>
        </p:txBody>
      </p:sp>
      <p:sp>
        <p:nvSpPr>
          <p:cNvPr id="39" name="正方形/長方形 24">
            <a:extLst>
              <a:ext uri="{FF2B5EF4-FFF2-40B4-BE49-F238E27FC236}">
                <a16:creationId xmlns:a16="http://schemas.microsoft.com/office/drawing/2014/main" id="{583E3794-6F3A-7D30-9B7F-250D220B7D14}"/>
              </a:ext>
            </a:extLst>
          </p:cNvPr>
          <p:cNvSpPr/>
          <p:nvPr/>
        </p:nvSpPr>
        <p:spPr>
          <a:xfrm>
            <a:off x="558800" y="6057900"/>
            <a:ext cx="877066" cy="1179960"/>
          </a:xfrm>
          <a:prstGeom prst="rect">
            <a:avLst/>
          </a:prstGeom>
          <a:noFill/>
          <a:ln w="952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lang="ja-JP" altLang="en-US" sz="1200" b="1" noProof="0">
                <a:solidFill>
                  <a:schemeClr val="tx1"/>
                </a:solidFill>
                <a:latin typeface="Meiryo UI" panose="020B0604030504040204" pitchFamily="50" charset="-128"/>
                <a:ea typeface="Meiryo UI" panose="020B0604030504040204" pitchFamily="50" charset="-128"/>
              </a:rPr>
              <a:t>基礎知識</a:t>
            </a:r>
            <a:endParaRPr kumimoji="1" lang="en-US" altLang="ja-JP" sz="1200" b="1" i="0" u="none" strike="noStrike" kern="120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endParaRPr>
          </a:p>
        </p:txBody>
      </p:sp>
      <p:pic>
        <p:nvPicPr>
          <p:cNvPr id="40" name="図 39" descr="グラフ, 棒グラフ&#10;&#10;AI 生成コンテンツは誤りを含む可能性があります。">
            <a:extLst>
              <a:ext uri="{FF2B5EF4-FFF2-40B4-BE49-F238E27FC236}">
                <a16:creationId xmlns:a16="http://schemas.microsoft.com/office/drawing/2014/main" id="{A371B2FB-4F56-D28C-0510-6C4451E640D3}"/>
              </a:ext>
            </a:extLst>
          </p:cNvPr>
          <p:cNvPicPr>
            <a:picLocks noChangeAspect="1"/>
          </p:cNvPicPr>
          <p:nvPr/>
        </p:nvPicPr>
        <p:blipFill>
          <a:blip r:embed="rId2"/>
          <a:stretch>
            <a:fillRect/>
          </a:stretch>
        </p:blipFill>
        <p:spPr>
          <a:xfrm>
            <a:off x="1080967" y="2604697"/>
            <a:ext cx="4312467" cy="3300803"/>
          </a:xfrm>
          <a:prstGeom prst="rect">
            <a:avLst/>
          </a:prstGeom>
          <a:ln>
            <a:solidFill>
              <a:schemeClr val="bg1">
                <a:lumMod val="85000"/>
              </a:schemeClr>
            </a:solidFill>
          </a:ln>
        </p:spPr>
      </p:pic>
      <p:sp>
        <p:nvSpPr>
          <p:cNvPr id="41" name="正方形/長方形 24">
            <a:extLst>
              <a:ext uri="{FF2B5EF4-FFF2-40B4-BE49-F238E27FC236}">
                <a16:creationId xmlns:a16="http://schemas.microsoft.com/office/drawing/2014/main" id="{C55E8571-6B3C-8FBB-EBBF-669332E8CAF8}"/>
              </a:ext>
            </a:extLst>
          </p:cNvPr>
          <p:cNvSpPr/>
          <p:nvPr/>
        </p:nvSpPr>
        <p:spPr>
          <a:xfrm>
            <a:off x="6128426" y="1558842"/>
            <a:ext cx="4006172" cy="269012"/>
          </a:xfrm>
          <a:prstGeom prst="rect">
            <a:avLst/>
          </a:prstGeom>
          <a:solidFill>
            <a:srgbClr val="687A70"/>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rPr>
              <a:t>分析の視点</a:t>
            </a:r>
            <a:endParaRPr kumimoji="0" lang="en-US" altLang="ja-JP" sz="1600" b="1"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endParaRPr>
          </a:p>
        </p:txBody>
      </p:sp>
      <p:sp>
        <p:nvSpPr>
          <p:cNvPr id="43" name="正方形/長方形 24">
            <a:extLst>
              <a:ext uri="{FF2B5EF4-FFF2-40B4-BE49-F238E27FC236}">
                <a16:creationId xmlns:a16="http://schemas.microsoft.com/office/drawing/2014/main" id="{04198934-2ED9-30F3-C6E7-CEC6EF4533D5}"/>
              </a:ext>
            </a:extLst>
          </p:cNvPr>
          <p:cNvSpPr/>
          <p:nvPr/>
        </p:nvSpPr>
        <p:spPr>
          <a:xfrm>
            <a:off x="559392" y="1564185"/>
            <a:ext cx="5355617" cy="269012"/>
          </a:xfrm>
          <a:prstGeom prst="rect">
            <a:avLst/>
          </a:prstGeom>
          <a:solidFill>
            <a:srgbClr val="687A70"/>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rPr>
              <a:t>データ</a:t>
            </a:r>
            <a:endParaRPr kumimoji="0" lang="en-US" altLang="ja-JP" sz="1600" b="1"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endParaRPr>
          </a:p>
        </p:txBody>
      </p:sp>
      <p:sp>
        <p:nvSpPr>
          <p:cNvPr id="44" name="吹き出し: 線 43">
            <a:extLst>
              <a:ext uri="{FF2B5EF4-FFF2-40B4-BE49-F238E27FC236}">
                <a16:creationId xmlns:a16="http://schemas.microsoft.com/office/drawing/2014/main" id="{BB07B4AF-9995-E0C8-7CF4-B6921810A010}"/>
              </a:ext>
            </a:extLst>
          </p:cNvPr>
          <p:cNvSpPr/>
          <p:nvPr/>
        </p:nvSpPr>
        <p:spPr>
          <a:xfrm>
            <a:off x="3867856" y="2669148"/>
            <a:ext cx="817334" cy="407269"/>
          </a:xfrm>
          <a:prstGeom prst="borderCallout1">
            <a:avLst>
              <a:gd name="adj1" fmla="val 78514"/>
              <a:gd name="adj2" fmla="val -284"/>
              <a:gd name="adj3" fmla="val 131165"/>
              <a:gd name="adj4" fmla="val -22356"/>
            </a:avLst>
          </a:prstGeom>
          <a:solidFill>
            <a:srgbClr val="C5C5C5"/>
          </a:solidFill>
          <a:ln w="12700" cap="flat" cmpd="sng" algn="ctr">
            <a:solidFill>
              <a:srgbClr val="7F7F7F"/>
            </a:solidFill>
            <a:prstDash val="solid"/>
            <a:miter lim="800000"/>
          </a:ln>
          <a:effectLst/>
        </p:spPr>
        <p:txBody>
          <a:bodyPr lIns="36000" tIns="36000" rIns="36000" b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2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rPr>
              <a:t>1,104</a:t>
            </a:r>
            <a:r>
              <a:rPr kumimoji="0" lang="ja-JP" altLang="en-US" sz="12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rPr>
              <a:t>億円</a:t>
            </a:r>
            <a:endParaRPr kumimoji="0" lang="en-US" altLang="ja-JP" sz="12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rPr>
              <a:t>流入</a:t>
            </a:r>
          </a:p>
        </p:txBody>
      </p:sp>
      <p:sp>
        <p:nvSpPr>
          <p:cNvPr id="45" name="吹き出し: 線 44">
            <a:extLst>
              <a:ext uri="{FF2B5EF4-FFF2-40B4-BE49-F238E27FC236}">
                <a16:creationId xmlns:a16="http://schemas.microsoft.com/office/drawing/2014/main" id="{A03F941B-6D8B-213C-53DD-41F655B75E6D}"/>
              </a:ext>
            </a:extLst>
          </p:cNvPr>
          <p:cNvSpPr/>
          <p:nvPr/>
        </p:nvSpPr>
        <p:spPr>
          <a:xfrm>
            <a:off x="4628303" y="4189956"/>
            <a:ext cx="817334" cy="407269"/>
          </a:xfrm>
          <a:prstGeom prst="borderCallout1">
            <a:avLst>
              <a:gd name="adj1" fmla="val 99512"/>
              <a:gd name="adj2" fmla="val 40764"/>
              <a:gd name="adj3" fmla="val 265949"/>
              <a:gd name="adj4" fmla="val -505"/>
            </a:avLst>
          </a:prstGeom>
          <a:solidFill>
            <a:srgbClr val="C5C5C5"/>
          </a:solidFill>
          <a:ln w="12700" cap="flat" cmpd="sng" algn="ctr">
            <a:solidFill>
              <a:srgbClr val="7F7F7F"/>
            </a:solidFill>
            <a:prstDash val="solid"/>
            <a:miter lim="800000"/>
          </a:ln>
          <a:effectLst/>
        </p:spPr>
        <p:txBody>
          <a:bodyPr lIns="36000" tIns="36000" rIns="36000" b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2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rPr>
              <a:t>1,104</a:t>
            </a:r>
            <a:r>
              <a:rPr kumimoji="0" lang="ja-JP" altLang="en-US" sz="12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rPr>
              <a:t>億円</a:t>
            </a:r>
            <a:endParaRPr kumimoji="0" lang="en-US" altLang="ja-JP" sz="12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rPr>
              <a:t>流出</a:t>
            </a:r>
          </a:p>
        </p:txBody>
      </p:sp>
      <p:cxnSp>
        <p:nvCxnSpPr>
          <p:cNvPr id="46" name="直線コネクタ 45">
            <a:extLst>
              <a:ext uri="{FF2B5EF4-FFF2-40B4-BE49-F238E27FC236}">
                <a16:creationId xmlns:a16="http://schemas.microsoft.com/office/drawing/2014/main" id="{7EECBE51-28FA-3B70-CB6B-B80649393FC0}"/>
              </a:ext>
            </a:extLst>
          </p:cNvPr>
          <p:cNvCxnSpPr>
            <a:endCxn id="45" idx="1"/>
          </p:cNvCxnSpPr>
          <p:nvPr/>
        </p:nvCxnSpPr>
        <p:spPr>
          <a:xfrm flipH="1" flipV="1">
            <a:off x="5036970" y="4597225"/>
            <a:ext cx="17629" cy="533572"/>
          </a:xfrm>
          <a:prstGeom prst="line">
            <a:avLst/>
          </a:prstGeom>
        </p:spPr>
        <p:style>
          <a:lnRef idx="1">
            <a:schemeClr val="accent1"/>
          </a:lnRef>
          <a:fillRef idx="0">
            <a:schemeClr val="accent1"/>
          </a:fillRef>
          <a:effectRef idx="0">
            <a:schemeClr val="accent1"/>
          </a:effectRef>
          <a:fontRef idx="minor">
            <a:schemeClr val="tx1"/>
          </a:fontRef>
        </p:style>
      </p:cxnSp>
      <p:sp>
        <p:nvSpPr>
          <p:cNvPr id="48" name="タイトル 1">
            <a:extLst>
              <a:ext uri="{FF2B5EF4-FFF2-40B4-BE49-F238E27FC236}">
                <a16:creationId xmlns:a16="http://schemas.microsoft.com/office/drawing/2014/main" id="{19D51FB7-1448-350E-9624-1B9CF07DE85C}"/>
              </a:ext>
            </a:extLst>
          </p:cNvPr>
          <p:cNvSpPr>
            <a:spLocks noGrp="1"/>
          </p:cNvSpPr>
          <p:nvPr>
            <p:ph type="title"/>
          </p:nvPr>
        </p:nvSpPr>
        <p:spPr>
          <a:xfrm>
            <a:off x="605549" y="207081"/>
            <a:ext cx="9832579" cy="463029"/>
          </a:xfrm>
        </p:spPr>
        <p:txBody>
          <a:bodyPr vert="horz">
            <a:normAutofit/>
          </a:bodyPr>
          <a:lstStyle/>
          <a:p>
            <a:r>
              <a:rPr lang="ja-JP" altLang="en-US" sz="2200"/>
              <a:t>（参考）地域経済循環の全体構造を把握する</a:t>
            </a:r>
            <a:r>
              <a:rPr lang="en-US" altLang="ja-JP" sz="2200"/>
              <a:t>-</a:t>
            </a:r>
            <a:r>
              <a:rPr lang="ja-JP" altLang="en-US" sz="2000"/>
              <a:t>地域経済循環分析</a:t>
            </a:r>
          </a:p>
        </p:txBody>
      </p:sp>
      <p:sp>
        <p:nvSpPr>
          <p:cNvPr id="49" name="Text Placeholder 7">
            <a:extLst>
              <a:ext uri="{FF2B5EF4-FFF2-40B4-BE49-F238E27FC236}">
                <a16:creationId xmlns:a16="http://schemas.microsoft.com/office/drawing/2014/main" id="{F62C9C7A-D067-D30E-FCDA-F8FE779D27AD}"/>
              </a:ext>
            </a:extLst>
          </p:cNvPr>
          <p:cNvSpPr txBox="1">
            <a:spLocks/>
          </p:cNvSpPr>
          <p:nvPr/>
        </p:nvSpPr>
        <p:spPr>
          <a:xfrm>
            <a:off x="215925" y="985250"/>
            <a:ext cx="10261551" cy="570926"/>
          </a:xfrm>
          <a:prstGeom prst="rect">
            <a:avLst/>
          </a:prstGeom>
          <a:noFill/>
          <a:ln>
            <a:noFill/>
          </a:ln>
        </p:spPr>
        <p:txBody>
          <a:bodyPr vert="horz" wrap="square" lIns="38862" tIns="38862" rIns="38862" bIns="38862" rtlCol="0" anchor="t" anchorCtr="0">
            <a:spAutoFit/>
          </a:bodyPr>
          <a:lstStyle>
            <a:lvl1pPr marL="342900" indent="-342900" algn="l" defTabSz="914400" rtl="0" eaLnBrk="1" latinLnBrk="0" hangingPunct="1">
              <a:spcBef>
                <a:spcPts val="600"/>
              </a:spcBef>
              <a:spcAft>
                <a:spcPts val="600"/>
              </a:spcAft>
              <a:buClr>
                <a:srgbClr val="002060"/>
              </a:buClr>
              <a:buFont typeface="Wingdings" panose="05000000000000000000" pitchFamily="2" charset="2"/>
              <a:buChar char="l"/>
              <a:defRPr kumimoji="1" lang="ja-JP" altLang="en-US" sz="20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42950" indent="-285750" algn="l" defTabSz="914400" rtl="0" eaLnBrk="1" latinLnBrk="0" hangingPunct="1">
              <a:spcBef>
                <a:spcPts val="600"/>
              </a:spcBef>
              <a:spcAft>
                <a:spcPts val="600"/>
              </a:spcAft>
              <a:buFont typeface="Arial" pitchFamily="34" charset="0"/>
              <a:buChar char="–"/>
              <a:defRPr kumimoji="1" sz="14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lgn="l" defTabSz="914400" rtl="0" eaLnBrk="1" latinLnBrk="0" hangingPunct="1">
              <a:spcBef>
                <a:spcPts val="600"/>
              </a:spcBef>
              <a:spcAft>
                <a:spcPts val="600"/>
              </a:spcAft>
              <a:buFont typeface="Arial" pitchFamily="34" charset="0"/>
              <a:buChar char="•"/>
              <a:defRPr kumimoji="1" sz="105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194310" lvl="0" indent="-194310" defTabSz="987095">
              <a:spcBef>
                <a:spcPts val="0"/>
              </a:spcBef>
              <a:spcAft>
                <a:spcPts val="0"/>
              </a:spcAft>
              <a:defRPr/>
            </a:pPr>
            <a:r>
              <a:rPr kumimoji="0" lang="ja-JP" altLang="en-US" sz="1600" kern="0">
                <a:solidFill>
                  <a:srgbClr val="000000"/>
                </a:solidFill>
                <a:latin typeface="Meiryo UI"/>
                <a:ea typeface="Meiryo UI"/>
              </a:rPr>
              <a:t>地域全体の経済構造を見て、生産（付加価値額）で稼いだ所得が、分配（所得）や支出においてどのように流出</a:t>
            </a:r>
            <a:r>
              <a:rPr kumimoji="0" lang="en-US" altLang="ja-JP" sz="1600" kern="0">
                <a:solidFill>
                  <a:srgbClr val="000000"/>
                </a:solidFill>
                <a:latin typeface="Meiryo UI"/>
                <a:ea typeface="Meiryo UI"/>
              </a:rPr>
              <a:t>/</a:t>
            </a:r>
            <a:r>
              <a:rPr kumimoji="0" lang="ja-JP" altLang="en-US" sz="1600" kern="0">
                <a:solidFill>
                  <a:srgbClr val="000000"/>
                </a:solidFill>
                <a:latin typeface="Meiryo UI"/>
                <a:ea typeface="Meiryo UI"/>
              </a:rPr>
              <a:t>流入しており、循環しているのかを把握する</a:t>
            </a:r>
            <a:endParaRPr kumimoji="1" lang="ja-JP" altLang="en-US" sz="1511" i="0" u="none" strike="noStrike" kern="1200" cap="none" spc="0" normalizeH="0" baseline="0" noProof="0">
              <a:ln>
                <a:noFill/>
              </a:ln>
              <a:solidFill>
                <a:prstClr val="black"/>
              </a:solidFill>
              <a:effectLst/>
              <a:uLnTx/>
              <a:uFillTx/>
            </a:endParaRPr>
          </a:p>
        </p:txBody>
      </p:sp>
      <p:sp>
        <p:nvSpPr>
          <p:cNvPr id="6" name="正方形/長方形 5">
            <a:extLst>
              <a:ext uri="{FF2B5EF4-FFF2-40B4-BE49-F238E27FC236}">
                <a16:creationId xmlns:a16="http://schemas.microsoft.com/office/drawing/2014/main" id="{634971C8-7C99-67CF-583C-D0D6D7A7ADE5}"/>
              </a:ext>
            </a:extLst>
          </p:cNvPr>
          <p:cNvSpPr/>
          <p:nvPr/>
        </p:nvSpPr>
        <p:spPr>
          <a:xfrm>
            <a:off x="578418" y="1844459"/>
            <a:ext cx="5335998" cy="750930"/>
          </a:xfrm>
          <a:prstGeom prst="rect">
            <a:avLst/>
          </a:prstGeom>
          <a:noFill/>
          <a:ln w="12700" cap="flat" cmpd="sng" algn="ctr">
            <a:noFill/>
            <a:prstDash val="solid"/>
            <a:miter lim="800000"/>
          </a:ln>
          <a:effectLst/>
        </p:spPr>
        <p:txBody>
          <a:bodyPr rtlCol="0" anchor="ctr"/>
          <a:lstStyle/>
          <a:p>
            <a:pPr lvl="0" algn="ctr" fontAlgn="auto">
              <a:defRPr/>
            </a:pPr>
            <a:r>
              <a:rPr lang="en-US" altLang="ja-JP" sz="1050" b="1">
                <a:solidFill>
                  <a:prstClr val="black"/>
                </a:solidFill>
                <a:latin typeface="Meiryo UI" panose="020B0604030504040204" pitchFamily="50" charset="-128"/>
                <a:ea typeface="Meiryo UI" panose="020B0604030504040204" pitchFamily="50" charset="-128"/>
              </a:rPr>
              <a:t>【</a:t>
            </a:r>
            <a:r>
              <a:rPr lang="ja-JP" altLang="en-US" sz="1050" b="1">
                <a:solidFill>
                  <a:prstClr val="black"/>
                </a:solidFill>
                <a:latin typeface="Meiryo UI" panose="020B0604030504040204" pitchFamily="50" charset="-128"/>
                <a:ea typeface="Meiryo UI" panose="020B0604030504040204" pitchFamily="50" charset="-128"/>
              </a:rPr>
              <a:t>出典</a:t>
            </a:r>
            <a:r>
              <a:rPr lang="en-US" altLang="ja-JP" sz="1050" b="1">
                <a:solidFill>
                  <a:prstClr val="black"/>
                </a:solidFill>
                <a:latin typeface="Meiryo UI" panose="020B0604030504040204" pitchFamily="50" charset="-128"/>
                <a:ea typeface="Meiryo UI" panose="020B0604030504040204" pitchFamily="50" charset="-128"/>
              </a:rPr>
              <a:t>】</a:t>
            </a:r>
          </a:p>
          <a:p>
            <a:pPr lvl="0" algn="ctr" fontAlgn="auto">
              <a:spcAft>
                <a:spcPts val="600"/>
              </a:spcAft>
              <a:defRPr/>
            </a:pPr>
            <a:r>
              <a:rPr kumimoji="0" lang="en-US" altLang="ja-JP" sz="1050" b="1" kern="0">
                <a:solidFill>
                  <a:srgbClr val="0070C0"/>
                </a:solidFill>
                <a:latin typeface="Meiryo UI" panose="020B0604030504040204" pitchFamily="50" charset="-128"/>
                <a:ea typeface="Meiryo UI" panose="020B0604030504040204" pitchFamily="50" charset="-128"/>
                <a:hlinkClick r:id="rId3">
                  <a:extLst>
                    <a:ext uri="{A12FA001-AC4F-418D-AE19-62706E023703}">
                      <ahyp:hlinkClr xmlns:ahyp="http://schemas.microsoft.com/office/drawing/2018/hyperlinkcolor" val="tx"/>
                    </a:ext>
                  </a:extLst>
                </a:hlinkClick>
              </a:rPr>
              <a:t>RESAS </a:t>
            </a:r>
            <a:r>
              <a:rPr kumimoji="0" lang="ja-JP" altLang="en-US" sz="1050" b="1" kern="0">
                <a:solidFill>
                  <a:srgbClr val="0070C0"/>
                </a:solidFill>
                <a:latin typeface="Meiryo UI" panose="020B0604030504040204" pitchFamily="50" charset="-128"/>
                <a:ea typeface="Meiryo UI" panose="020B0604030504040204" pitchFamily="50" charset="-128"/>
                <a:hlinkClick r:id="rId3">
                  <a:extLst>
                    <a:ext uri="{A12FA001-AC4F-418D-AE19-62706E023703}">
                      <ahyp:hlinkClr xmlns:ahyp="http://schemas.microsoft.com/office/drawing/2018/hyperlinkcolor" val="tx"/>
                    </a:ext>
                  </a:extLst>
                </a:hlinkClick>
              </a:rPr>
              <a:t>地域経済循環分析</a:t>
            </a:r>
            <a:endParaRPr kumimoji="0" lang="en-US" altLang="ja-JP" sz="1050" b="1" u="sng" kern="0">
              <a:solidFill>
                <a:srgbClr val="0070C0"/>
              </a:solidFill>
              <a:latin typeface="Meiryo UI" panose="020B0604030504040204" pitchFamily="50" charset="-128"/>
              <a:ea typeface="Meiryo UI" panose="020B0604030504040204"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050" b="1" i="0" strike="noStrike" kern="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rPr>
              <a:t>【RAIDA-AI</a:t>
            </a:r>
            <a:r>
              <a:rPr kumimoji="0" lang="ja-JP" altLang="en-US" sz="1050" b="1" i="0" strike="noStrike" kern="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rPr>
              <a:t>（地域の産業活性化</a:t>
            </a:r>
            <a:r>
              <a:rPr kumimoji="0" lang="ja-JP" altLang="en-US" sz="1050" b="1" kern="0">
                <a:solidFill>
                  <a:schemeClr val="tx1"/>
                </a:solidFill>
                <a:latin typeface="Meiryo UI" panose="020B0604030504040204" pitchFamily="50" charset="-128"/>
                <a:ea typeface="Meiryo UI" panose="020B0604030504040204" pitchFamily="50" charset="-128"/>
              </a:rPr>
              <a:t>）</a:t>
            </a:r>
            <a:r>
              <a:rPr kumimoji="0" lang="en-US" altLang="ja-JP" sz="1050" b="1" kern="0">
                <a:solidFill>
                  <a:schemeClr val="tx1"/>
                </a:solidFill>
                <a:latin typeface="Meiryo UI" panose="020B0604030504040204" pitchFamily="50" charset="-128"/>
                <a:ea typeface="Meiryo UI" panose="020B0604030504040204" pitchFamily="50" charset="-128"/>
              </a:rPr>
              <a:t>】</a:t>
            </a:r>
            <a:endParaRPr kumimoji="0" lang="en-US" altLang="ja-JP" sz="1050" b="1" i="0" strike="noStrike" kern="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endParaRPr>
          </a:p>
          <a:p>
            <a:pPr algn="ctr"/>
            <a:r>
              <a:rPr lang="ja-JP" altLang="en-US" sz="1050" b="1" u="sng">
                <a:solidFill>
                  <a:srgbClr val="000000"/>
                </a:solidFill>
                <a:latin typeface="Meiryo UI"/>
                <a:ea typeface="Meiryo UI"/>
              </a:rPr>
              <a:t>地域経済循環の全体構造を把握する＞地域経済循環分析</a:t>
            </a:r>
            <a:endParaRPr kumimoji="0" lang="ja-JP" altLang="en-US" sz="1050" b="1" u="sng" kern="0">
              <a:solidFill>
                <a:srgbClr val="000000"/>
              </a:solidFill>
              <a:latin typeface="Meiryo UI"/>
              <a:ea typeface="Meiryo UI"/>
            </a:endParaRPr>
          </a:p>
        </p:txBody>
      </p:sp>
    </p:spTree>
    <p:extLst>
      <p:ext uri="{BB962C8B-B14F-4D97-AF65-F5344CB8AC3E}">
        <p14:creationId xmlns:p14="http://schemas.microsoft.com/office/powerpoint/2010/main" val="9577617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B996A9-BF3B-2308-24F7-A86D0DFC5F72}"/>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FFBF5C3A-54D9-948C-1E81-0D0A5C1CB3CD}"/>
              </a:ext>
            </a:extLst>
          </p:cNvPr>
          <p:cNvSpPr>
            <a:spLocks noGrp="1"/>
          </p:cNvSpPr>
          <p:nvPr>
            <p:ph type="title"/>
          </p:nvPr>
        </p:nvSpPr>
        <p:spPr>
          <a:xfrm>
            <a:off x="605549" y="207081"/>
            <a:ext cx="9832579" cy="463029"/>
          </a:xfrm>
        </p:spPr>
        <p:txBody>
          <a:bodyPr vert="horz">
            <a:normAutofit/>
          </a:bodyPr>
          <a:lstStyle/>
          <a:p>
            <a:r>
              <a:rPr lang="ja-JP" altLang="en-US" sz="2200"/>
              <a:t>（参考）地域経済循環の全体構造を把握する</a:t>
            </a:r>
            <a:r>
              <a:rPr lang="en-US" altLang="ja-JP" sz="2200"/>
              <a:t>-</a:t>
            </a:r>
            <a:r>
              <a:rPr lang="ja-JP" altLang="en-US" sz="2000"/>
              <a:t>分配（所得）</a:t>
            </a:r>
          </a:p>
        </p:txBody>
      </p:sp>
      <p:sp>
        <p:nvSpPr>
          <p:cNvPr id="3" name="Text Placeholder 7">
            <a:extLst>
              <a:ext uri="{FF2B5EF4-FFF2-40B4-BE49-F238E27FC236}">
                <a16:creationId xmlns:a16="http://schemas.microsoft.com/office/drawing/2014/main" id="{67DD6306-698C-3684-DEC9-826780108C9F}"/>
              </a:ext>
            </a:extLst>
          </p:cNvPr>
          <p:cNvSpPr txBox="1">
            <a:spLocks/>
          </p:cNvSpPr>
          <p:nvPr/>
        </p:nvSpPr>
        <p:spPr>
          <a:xfrm>
            <a:off x="215925" y="985250"/>
            <a:ext cx="10261551" cy="324704"/>
          </a:xfrm>
          <a:prstGeom prst="rect">
            <a:avLst/>
          </a:prstGeom>
          <a:noFill/>
          <a:ln>
            <a:noFill/>
          </a:ln>
        </p:spPr>
        <p:txBody>
          <a:bodyPr vert="horz" wrap="square" lIns="38862" tIns="38862" rIns="38862" bIns="38862" rtlCol="0" anchor="t" anchorCtr="0">
            <a:spAutoFit/>
          </a:bodyPr>
          <a:lstStyle>
            <a:lvl1pPr marL="342900" indent="-342900" algn="l" defTabSz="914400" rtl="0" eaLnBrk="1" latinLnBrk="0" hangingPunct="1">
              <a:spcBef>
                <a:spcPts val="600"/>
              </a:spcBef>
              <a:spcAft>
                <a:spcPts val="600"/>
              </a:spcAft>
              <a:buClr>
                <a:srgbClr val="002060"/>
              </a:buClr>
              <a:buFont typeface="Wingdings" panose="05000000000000000000" pitchFamily="2" charset="2"/>
              <a:buChar char="l"/>
              <a:defRPr kumimoji="1" lang="ja-JP" altLang="en-US" sz="20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42950" indent="-285750" algn="l" defTabSz="914400" rtl="0" eaLnBrk="1" latinLnBrk="0" hangingPunct="1">
              <a:spcBef>
                <a:spcPts val="600"/>
              </a:spcBef>
              <a:spcAft>
                <a:spcPts val="600"/>
              </a:spcAft>
              <a:buFont typeface="Arial" pitchFamily="34" charset="0"/>
              <a:buChar char="–"/>
              <a:defRPr kumimoji="1" sz="14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lgn="l" defTabSz="914400" rtl="0" eaLnBrk="1" latinLnBrk="0" hangingPunct="1">
              <a:spcBef>
                <a:spcPts val="600"/>
              </a:spcBef>
              <a:spcAft>
                <a:spcPts val="600"/>
              </a:spcAft>
              <a:buFont typeface="Arial" pitchFamily="34" charset="0"/>
              <a:buChar char="•"/>
              <a:defRPr kumimoji="1" sz="105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194310" lvl="0" indent="-194310" defTabSz="987095">
              <a:spcBef>
                <a:spcPts val="0"/>
              </a:spcBef>
              <a:spcAft>
                <a:spcPts val="0"/>
              </a:spcAft>
              <a:defRPr/>
            </a:pPr>
            <a:r>
              <a:rPr lang="ja-JP" altLang="en-US" sz="1600">
                <a:solidFill>
                  <a:srgbClr val="2E2E38"/>
                </a:solidFill>
              </a:rPr>
              <a:t>雇用者所得やその他所得の流出入状況から所得流出が生じているかを把握する。</a:t>
            </a:r>
            <a:endParaRPr kumimoji="1" lang="ja-JP" altLang="en-US" sz="1511" i="0" u="none" strike="noStrike" kern="1200" cap="none" spc="0" normalizeH="0" baseline="0" noProof="0">
              <a:ln>
                <a:noFill/>
              </a:ln>
              <a:solidFill>
                <a:prstClr val="black"/>
              </a:solidFill>
              <a:effectLst/>
              <a:uLnTx/>
              <a:uFillTx/>
            </a:endParaRPr>
          </a:p>
        </p:txBody>
      </p:sp>
      <p:sp>
        <p:nvSpPr>
          <p:cNvPr id="4" name="正方形/長方形 24">
            <a:extLst>
              <a:ext uri="{FF2B5EF4-FFF2-40B4-BE49-F238E27FC236}">
                <a16:creationId xmlns:a16="http://schemas.microsoft.com/office/drawing/2014/main" id="{A1811061-A6A0-E6C1-2275-759391A26EB1}"/>
              </a:ext>
            </a:extLst>
          </p:cNvPr>
          <p:cNvSpPr/>
          <p:nvPr/>
        </p:nvSpPr>
        <p:spPr>
          <a:xfrm>
            <a:off x="6128424" y="1937487"/>
            <a:ext cx="4006173" cy="3968013"/>
          </a:xfrm>
          <a:prstGeom prst="rect">
            <a:avLst/>
          </a:prstGeom>
          <a:solidFill>
            <a:sysClr val="window" lastClr="FFFFFF">
              <a:lumMod val="95000"/>
            </a:sysClr>
          </a:solidFill>
          <a:ln w="12700" cap="flat" cmpd="sng" algn="ctr">
            <a:noFill/>
            <a:prstDash val="solid"/>
            <a:miter lim="800000"/>
          </a:ln>
          <a:effectLst/>
        </p:spPr>
        <p:txBody>
          <a:bodyPr rtlCol="0" anchor="ctr"/>
          <a:lstStyle/>
          <a:p>
            <a:pPr marL="285750" indent="-285750">
              <a:spcAft>
                <a:spcPts val="600"/>
              </a:spcAft>
              <a:buFont typeface="Arial" panose="020B0604020202020204" pitchFamily="34" charset="0"/>
              <a:buChar char="•"/>
            </a:pPr>
            <a:r>
              <a:rPr lang="ja-JP" altLang="en-US" sz="1600" b="1">
                <a:latin typeface="Meiryo UI" panose="020B0604030504040204" pitchFamily="50" charset="-128"/>
                <a:ea typeface="Meiryo UI" panose="020B0604030504040204" pitchFamily="50" charset="-128"/>
              </a:rPr>
              <a:t>雇用者所得、その他所得それぞれにおいて所得の流出入状況を把握します。地域外への流出がある場合には、地域で稼いだ所得が分配で地域外に流出しています。</a:t>
            </a:r>
            <a:endParaRPr lang="en-US" altLang="ja-JP" sz="1600" b="1">
              <a:latin typeface="Meiryo UI" panose="020B0604030504040204" pitchFamily="50" charset="-128"/>
              <a:ea typeface="Meiryo UI" panose="020B0604030504040204" pitchFamily="50" charset="-128"/>
            </a:endParaRPr>
          </a:p>
          <a:p>
            <a:pPr lvl="1">
              <a:spcAft>
                <a:spcPts val="600"/>
              </a:spcAft>
            </a:pPr>
            <a:r>
              <a:rPr lang="ja-JP" altLang="en-US" sz="1200">
                <a:latin typeface="Meiryo UI" panose="020B0604030504040204" pitchFamily="50" charset="-128"/>
                <a:ea typeface="Meiryo UI" panose="020B0604030504040204" pitchFamily="50" charset="-128"/>
              </a:rPr>
              <a:t>（分析結果の例）</a:t>
            </a:r>
            <a:endParaRPr lang="en-US" altLang="ja-JP" sz="1200">
              <a:latin typeface="Meiryo UI" panose="020B0604030504040204" pitchFamily="50" charset="-128"/>
              <a:ea typeface="Meiryo UI" panose="020B0604030504040204" pitchFamily="50" charset="-128"/>
            </a:endParaRPr>
          </a:p>
          <a:p>
            <a:pPr marL="742950" lvl="1" indent="-285750">
              <a:spcAft>
                <a:spcPts val="600"/>
              </a:spcAft>
              <a:buFont typeface="Wingdings" panose="05000000000000000000" pitchFamily="2" charset="2"/>
              <a:buChar char="Ø"/>
            </a:pPr>
            <a:r>
              <a:rPr lang="ja-JP" altLang="en-US" sz="1200">
                <a:latin typeface="Meiryo UI" panose="020B0604030504040204" pitchFamily="50" charset="-128"/>
                <a:ea typeface="Meiryo UI" panose="020B0604030504040204" pitchFamily="50" charset="-128"/>
              </a:rPr>
              <a:t>雇用者所得は</a:t>
            </a:r>
            <a:r>
              <a:rPr lang="en-US" altLang="ja-JP" sz="1200">
                <a:latin typeface="Meiryo UI" panose="020B0604030504040204" pitchFamily="50" charset="-128"/>
                <a:ea typeface="Meiryo UI" panose="020B0604030504040204" pitchFamily="50" charset="-128"/>
              </a:rPr>
              <a:t>329</a:t>
            </a:r>
            <a:r>
              <a:rPr lang="ja-JP" altLang="en-US" sz="1200">
                <a:latin typeface="Meiryo UI" panose="020B0604030504040204" pitchFamily="50" charset="-128"/>
                <a:ea typeface="Meiryo UI" panose="020B0604030504040204" pitchFamily="50" charset="-128"/>
              </a:rPr>
              <a:t>億円、その他所得で</a:t>
            </a:r>
            <a:r>
              <a:rPr lang="en-US" altLang="ja-JP" sz="1200">
                <a:latin typeface="Meiryo UI" panose="020B0604030504040204" pitchFamily="50" charset="-128"/>
                <a:ea typeface="Meiryo UI" panose="020B0604030504040204" pitchFamily="50" charset="-128"/>
              </a:rPr>
              <a:t>778</a:t>
            </a:r>
            <a:r>
              <a:rPr lang="ja-JP" altLang="en-US" sz="1200">
                <a:latin typeface="Meiryo UI" panose="020B0604030504040204" pitchFamily="50" charset="-128"/>
                <a:ea typeface="Meiryo UI" panose="020B0604030504040204" pitchFamily="50" charset="-128"/>
              </a:rPr>
              <a:t>億円地域外から流入している。</a:t>
            </a:r>
            <a:endParaRPr lang="en-US" altLang="ja-JP" sz="1600" b="1">
              <a:latin typeface="Meiryo UI" panose="020B0604030504040204" pitchFamily="50" charset="-128"/>
              <a:ea typeface="Meiryo UI" panose="020B0604030504040204" pitchFamily="50" charset="-128"/>
            </a:endParaRPr>
          </a:p>
          <a:p>
            <a:pPr marL="285750" indent="-285750">
              <a:spcAft>
                <a:spcPts val="600"/>
              </a:spcAft>
              <a:buFont typeface="Arial" panose="020B0604020202020204" pitchFamily="34" charset="0"/>
              <a:buChar char="•"/>
            </a:pPr>
            <a:r>
              <a:rPr lang="ja-JP" altLang="en-US" sz="1600" b="1">
                <a:latin typeface="Meiryo UI" panose="020B0604030504040204" pitchFamily="50" charset="-128"/>
                <a:ea typeface="Meiryo UI" panose="020B0604030504040204" pitchFamily="50" charset="-128"/>
              </a:rPr>
              <a:t>地域外への流出がある場合には、地域で稼いだ所得が分配で地域外に流出しており、地域外からの流入がある場合には、地域外で稼いだ所得が分配で地域に流入している状態です。その他の所得の流出は財産所得、企業所得、財政移転等によって生じます。</a:t>
            </a:r>
            <a:endParaRPr kumimoji="0" lang="en-US" altLang="ja-JP" sz="1100" kern="0">
              <a:solidFill>
                <a:srgbClr val="000000"/>
              </a:solidFill>
              <a:latin typeface="Meiryo UI" panose="020B0604030504040204" pitchFamily="50" charset="-128"/>
              <a:ea typeface="Meiryo UI" panose="020B0604030504040204" pitchFamily="50" charset="-128"/>
            </a:endParaRPr>
          </a:p>
        </p:txBody>
      </p:sp>
      <p:pic>
        <p:nvPicPr>
          <p:cNvPr id="7" name="図 6" descr="グラフ, ウォーターフォール図, 箱ひげ図&#10;&#10;AI 生成コンテンツは誤りを含む可能性があります。">
            <a:extLst>
              <a:ext uri="{FF2B5EF4-FFF2-40B4-BE49-F238E27FC236}">
                <a16:creationId xmlns:a16="http://schemas.microsoft.com/office/drawing/2014/main" id="{70B88F4B-5E48-37DF-AC70-458431029CAB}"/>
              </a:ext>
            </a:extLst>
          </p:cNvPr>
          <p:cNvPicPr>
            <a:picLocks noChangeAspect="1"/>
          </p:cNvPicPr>
          <p:nvPr/>
        </p:nvPicPr>
        <p:blipFill>
          <a:blip r:embed="rId2"/>
          <a:stretch>
            <a:fillRect/>
          </a:stretch>
        </p:blipFill>
        <p:spPr>
          <a:xfrm>
            <a:off x="558800" y="3233020"/>
            <a:ext cx="5356800" cy="1613305"/>
          </a:xfrm>
          <a:prstGeom prst="rect">
            <a:avLst/>
          </a:prstGeom>
          <a:ln>
            <a:solidFill>
              <a:schemeClr val="bg1">
                <a:lumMod val="85000"/>
              </a:schemeClr>
            </a:solidFill>
          </a:ln>
        </p:spPr>
      </p:pic>
      <p:sp>
        <p:nvSpPr>
          <p:cNvPr id="8" name="正方形/長方形 24">
            <a:extLst>
              <a:ext uri="{FF2B5EF4-FFF2-40B4-BE49-F238E27FC236}">
                <a16:creationId xmlns:a16="http://schemas.microsoft.com/office/drawing/2014/main" id="{A37B3A49-18FE-C693-55AF-C641D8D932D1}"/>
              </a:ext>
            </a:extLst>
          </p:cNvPr>
          <p:cNvSpPr/>
          <p:nvPr/>
        </p:nvSpPr>
        <p:spPr>
          <a:xfrm>
            <a:off x="1543050" y="6057900"/>
            <a:ext cx="8591548" cy="1179960"/>
          </a:xfrm>
          <a:prstGeom prst="rect">
            <a:avLst/>
          </a:prstGeom>
          <a:noFill/>
          <a:ln w="952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lvl="0" indent="-285750">
              <a:buFont typeface="Arial" panose="020B0604020202020204" pitchFamily="34" charset="0"/>
              <a:buChar char="•"/>
              <a:defRPr/>
            </a:pPr>
            <a:r>
              <a:rPr lang="ja-JP" altLang="en-US" sz="1200">
                <a:solidFill>
                  <a:srgbClr val="2E2E38"/>
                </a:solidFill>
                <a:latin typeface="Meiryo UI" panose="020B0604030504040204" pitchFamily="50" charset="-128"/>
                <a:ea typeface="Meiryo UI" panose="020B0604030504040204" pitchFamily="50" charset="-128"/>
              </a:rPr>
              <a:t>雇用者所得は雇用者に支払われた所得を指します。</a:t>
            </a:r>
            <a:endParaRPr lang="en-US" altLang="ja-JP" sz="1200">
              <a:solidFill>
                <a:srgbClr val="2E2E38"/>
              </a:solidFill>
              <a:latin typeface="Meiryo UI" panose="020B0604030504040204" pitchFamily="50" charset="-128"/>
              <a:ea typeface="Meiryo UI" panose="020B0604030504040204" pitchFamily="50" charset="-128"/>
            </a:endParaRPr>
          </a:p>
          <a:p>
            <a:pPr marL="285750" lvl="0" indent="-285750">
              <a:buFont typeface="Arial" panose="020B0604020202020204" pitchFamily="34" charset="0"/>
              <a:buChar char="•"/>
              <a:defRPr/>
            </a:pPr>
            <a:r>
              <a:rPr lang="ja-JP" altLang="en-US" sz="1200">
                <a:solidFill>
                  <a:srgbClr val="2E2E38"/>
                </a:solidFill>
                <a:latin typeface="Meiryo UI" panose="020B0604030504040204" pitchFamily="50" charset="-128"/>
                <a:ea typeface="Meiryo UI" panose="020B0604030504040204" pitchFamily="50" charset="-128"/>
              </a:rPr>
              <a:t>その他所得は</a:t>
            </a:r>
            <a:r>
              <a:rPr lang="zh-TW" altLang="en-US" sz="1200" b="0" i="0">
                <a:solidFill>
                  <a:srgbClr val="000000"/>
                </a:solidFill>
                <a:effectLst/>
                <a:latin typeface="Meiryo UI" panose="020B0604030504040204" pitchFamily="50" charset="-128"/>
                <a:ea typeface="Meiryo UI" panose="020B0604030504040204" pitchFamily="50" charset="-128"/>
              </a:rPr>
              <a:t>財産所得、企業所得、</a:t>
            </a:r>
            <a:r>
              <a:rPr lang="ja-JP" altLang="en-US" sz="1200" b="0" i="0">
                <a:solidFill>
                  <a:schemeClr val="tx1"/>
                </a:solidFill>
                <a:effectLst/>
                <a:latin typeface="Meiryo UI" panose="020B0604030504040204" pitchFamily="50" charset="-128"/>
                <a:ea typeface="Meiryo UI" panose="020B0604030504040204" pitchFamily="50" charset="-128"/>
              </a:rPr>
              <a:t>交付税、社会保障給付、補助金</a:t>
            </a:r>
            <a:r>
              <a:rPr lang="zh-TW" altLang="en-US" sz="1200" b="0" i="0">
                <a:solidFill>
                  <a:srgbClr val="000000"/>
                </a:solidFill>
                <a:effectLst/>
                <a:latin typeface="Meiryo UI" panose="020B0604030504040204" pitchFamily="50" charset="-128"/>
                <a:ea typeface="Meiryo UI" panose="020B0604030504040204" pitchFamily="50" charset="-128"/>
              </a:rPr>
              <a:t>等、雇用者所得以外</a:t>
            </a:r>
            <a:r>
              <a:rPr lang="ja-JP" altLang="en-US" sz="1200" b="0" i="0">
                <a:solidFill>
                  <a:srgbClr val="000000"/>
                </a:solidFill>
                <a:effectLst/>
                <a:latin typeface="Meiryo UI" panose="020B0604030504040204" pitchFamily="50" charset="-128"/>
                <a:ea typeface="Meiryo UI" panose="020B0604030504040204" pitchFamily="50" charset="-128"/>
              </a:rPr>
              <a:t>の所得を指します。これらの内訳を区別することはできませんが、域外からの「その他所得」の流入が多い地域は財政の再分配に依存している可能性があります。</a:t>
            </a:r>
            <a:endParaRPr lang="en-US" altLang="ja-JP" sz="1200">
              <a:solidFill>
                <a:srgbClr val="2E2E38"/>
              </a:solidFill>
              <a:latin typeface="Meiryo UI" panose="020B0604030504040204" pitchFamily="50" charset="-128"/>
              <a:ea typeface="Meiryo UI" panose="020B0604030504040204" pitchFamily="50" charset="-128"/>
            </a:endParaRPr>
          </a:p>
        </p:txBody>
      </p:sp>
      <p:sp>
        <p:nvSpPr>
          <p:cNvPr id="9" name="正方形/長方形 24">
            <a:extLst>
              <a:ext uri="{FF2B5EF4-FFF2-40B4-BE49-F238E27FC236}">
                <a16:creationId xmlns:a16="http://schemas.microsoft.com/office/drawing/2014/main" id="{BA362F75-5B61-5E18-6FA4-C0249F53D107}"/>
              </a:ext>
            </a:extLst>
          </p:cNvPr>
          <p:cNvSpPr/>
          <p:nvPr/>
        </p:nvSpPr>
        <p:spPr>
          <a:xfrm>
            <a:off x="558800" y="6057900"/>
            <a:ext cx="877066" cy="1179960"/>
          </a:xfrm>
          <a:prstGeom prst="rect">
            <a:avLst/>
          </a:prstGeom>
          <a:noFill/>
          <a:ln w="952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lang="ja-JP" altLang="en-US" sz="1200" b="1" noProof="0">
                <a:solidFill>
                  <a:schemeClr val="tx1"/>
                </a:solidFill>
                <a:latin typeface="Meiryo UI" panose="020B0604030504040204" pitchFamily="50" charset="-128"/>
                <a:ea typeface="Meiryo UI" panose="020B0604030504040204" pitchFamily="50" charset="-128"/>
              </a:rPr>
              <a:t>基礎知識</a:t>
            </a:r>
            <a:endParaRPr kumimoji="1" lang="en-US" altLang="ja-JP" sz="1200" b="1" i="0" u="none" strike="noStrike" kern="120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endParaRPr>
          </a:p>
        </p:txBody>
      </p:sp>
      <p:sp>
        <p:nvSpPr>
          <p:cNvPr id="10" name="正方形/長方形 24">
            <a:extLst>
              <a:ext uri="{FF2B5EF4-FFF2-40B4-BE49-F238E27FC236}">
                <a16:creationId xmlns:a16="http://schemas.microsoft.com/office/drawing/2014/main" id="{DE8A68A4-086E-7A93-0BE0-CD20D8C50A31}"/>
              </a:ext>
            </a:extLst>
          </p:cNvPr>
          <p:cNvSpPr/>
          <p:nvPr/>
        </p:nvSpPr>
        <p:spPr>
          <a:xfrm>
            <a:off x="6128426" y="1558842"/>
            <a:ext cx="4006172" cy="269012"/>
          </a:xfrm>
          <a:prstGeom prst="rect">
            <a:avLst/>
          </a:prstGeom>
          <a:solidFill>
            <a:srgbClr val="687A70"/>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rPr>
              <a:t>分析の視点</a:t>
            </a:r>
            <a:endParaRPr kumimoji="0" lang="en-US" altLang="ja-JP" sz="1600" b="1"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endParaRPr>
          </a:p>
        </p:txBody>
      </p:sp>
      <p:sp>
        <p:nvSpPr>
          <p:cNvPr id="11" name="正方形/長方形 24">
            <a:extLst>
              <a:ext uri="{FF2B5EF4-FFF2-40B4-BE49-F238E27FC236}">
                <a16:creationId xmlns:a16="http://schemas.microsoft.com/office/drawing/2014/main" id="{92939C5E-5C2D-C912-2C3F-4D770CDC6CDD}"/>
              </a:ext>
            </a:extLst>
          </p:cNvPr>
          <p:cNvSpPr/>
          <p:nvPr/>
        </p:nvSpPr>
        <p:spPr>
          <a:xfrm>
            <a:off x="559983" y="1564185"/>
            <a:ext cx="5355617" cy="269012"/>
          </a:xfrm>
          <a:prstGeom prst="rect">
            <a:avLst/>
          </a:prstGeom>
          <a:solidFill>
            <a:srgbClr val="687A70"/>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rPr>
              <a:t>データ</a:t>
            </a:r>
            <a:endParaRPr kumimoji="0" lang="en-US" altLang="ja-JP" sz="1600" b="1"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endParaRPr>
          </a:p>
        </p:txBody>
      </p:sp>
      <p:sp>
        <p:nvSpPr>
          <p:cNvPr id="12" name="正方形/長方形 11">
            <a:extLst>
              <a:ext uri="{FF2B5EF4-FFF2-40B4-BE49-F238E27FC236}">
                <a16:creationId xmlns:a16="http://schemas.microsoft.com/office/drawing/2014/main" id="{A8E42634-AAA6-3D29-5A87-D6803D3F042D}"/>
              </a:ext>
            </a:extLst>
          </p:cNvPr>
          <p:cNvSpPr/>
          <p:nvPr/>
        </p:nvSpPr>
        <p:spPr>
          <a:xfrm>
            <a:off x="1937124" y="3669920"/>
            <a:ext cx="431426" cy="197230"/>
          </a:xfrm>
          <a:prstGeom prst="rect">
            <a:avLst/>
          </a:prstGeom>
          <a:noFill/>
          <a:ln w="19050">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buClr>
                <a:schemeClr val="accent1"/>
              </a:buClr>
            </a:pPr>
            <a:endParaRPr kumimoji="1" lang="ja-JP" altLang="en-US" sz="1200">
              <a:solidFill>
                <a:schemeClr val="tx2"/>
              </a:solidFill>
              <a:latin typeface="Meiryo UI" panose="020B0604030504040204" pitchFamily="50" charset="-128"/>
              <a:ea typeface="Meiryo UI" panose="020B0604030504040204" pitchFamily="50" charset="-128"/>
            </a:endParaRPr>
          </a:p>
        </p:txBody>
      </p:sp>
      <p:sp>
        <p:nvSpPr>
          <p:cNvPr id="13" name="正方形/長方形 12">
            <a:extLst>
              <a:ext uri="{FF2B5EF4-FFF2-40B4-BE49-F238E27FC236}">
                <a16:creationId xmlns:a16="http://schemas.microsoft.com/office/drawing/2014/main" id="{79264C8A-BAF4-1A87-D3D8-3D0DFCBB9D2E}"/>
              </a:ext>
            </a:extLst>
          </p:cNvPr>
          <p:cNvSpPr/>
          <p:nvPr/>
        </p:nvSpPr>
        <p:spPr>
          <a:xfrm>
            <a:off x="4413624" y="3752470"/>
            <a:ext cx="431426" cy="197230"/>
          </a:xfrm>
          <a:prstGeom prst="rect">
            <a:avLst/>
          </a:prstGeom>
          <a:noFill/>
          <a:ln w="19050">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buClr>
                <a:schemeClr val="accent1"/>
              </a:buClr>
            </a:pPr>
            <a:endParaRPr kumimoji="1" lang="ja-JP" altLang="en-US" sz="1200">
              <a:solidFill>
                <a:schemeClr val="tx2"/>
              </a:solidFill>
              <a:latin typeface="Meiryo UI" panose="020B0604030504040204" pitchFamily="50" charset="-128"/>
              <a:ea typeface="Meiryo UI" panose="020B0604030504040204" pitchFamily="50" charset="-128"/>
            </a:endParaRPr>
          </a:p>
        </p:txBody>
      </p:sp>
      <p:sp>
        <p:nvSpPr>
          <p:cNvPr id="19" name="正方形/長方形 18">
            <a:extLst>
              <a:ext uri="{FF2B5EF4-FFF2-40B4-BE49-F238E27FC236}">
                <a16:creationId xmlns:a16="http://schemas.microsoft.com/office/drawing/2014/main" id="{E012658F-E846-58C1-DE99-F32C73DCB9A9}"/>
              </a:ext>
            </a:extLst>
          </p:cNvPr>
          <p:cNvSpPr/>
          <p:nvPr/>
        </p:nvSpPr>
        <p:spPr>
          <a:xfrm>
            <a:off x="578418" y="1844459"/>
            <a:ext cx="5335998" cy="750930"/>
          </a:xfrm>
          <a:prstGeom prst="rect">
            <a:avLst/>
          </a:prstGeom>
          <a:noFill/>
          <a:ln w="12700" cap="flat" cmpd="sng" algn="ctr">
            <a:noFill/>
            <a:prstDash val="solid"/>
            <a:miter lim="800000"/>
          </a:ln>
          <a:effectLst/>
        </p:spPr>
        <p:txBody>
          <a:bodyPr rtlCol="0" anchor="ctr"/>
          <a:lstStyle/>
          <a:p>
            <a:pPr lvl="0" algn="ctr" fontAlgn="auto">
              <a:defRPr/>
            </a:pPr>
            <a:r>
              <a:rPr lang="en-US" altLang="ja-JP" sz="1050" b="1">
                <a:solidFill>
                  <a:prstClr val="black"/>
                </a:solidFill>
                <a:latin typeface="Meiryo UI" panose="020B0604030504040204" pitchFamily="50" charset="-128"/>
                <a:ea typeface="Meiryo UI" panose="020B0604030504040204" pitchFamily="50" charset="-128"/>
              </a:rPr>
              <a:t>【</a:t>
            </a:r>
            <a:r>
              <a:rPr lang="ja-JP" altLang="en-US" sz="1050" b="1">
                <a:solidFill>
                  <a:prstClr val="black"/>
                </a:solidFill>
                <a:latin typeface="Meiryo UI" panose="020B0604030504040204" pitchFamily="50" charset="-128"/>
                <a:ea typeface="Meiryo UI" panose="020B0604030504040204" pitchFamily="50" charset="-128"/>
              </a:rPr>
              <a:t>出典</a:t>
            </a:r>
            <a:r>
              <a:rPr lang="en-US" altLang="ja-JP" sz="1050" b="1">
                <a:solidFill>
                  <a:prstClr val="black"/>
                </a:solidFill>
                <a:latin typeface="Meiryo UI" panose="020B0604030504040204" pitchFamily="50" charset="-128"/>
                <a:ea typeface="Meiryo UI" panose="020B0604030504040204" pitchFamily="50" charset="-128"/>
              </a:rPr>
              <a:t>】</a:t>
            </a:r>
          </a:p>
          <a:p>
            <a:pPr lvl="0" algn="ctr" fontAlgn="auto">
              <a:spcAft>
                <a:spcPts val="600"/>
              </a:spcAft>
              <a:defRPr/>
            </a:pPr>
            <a:r>
              <a:rPr kumimoji="0" lang="en-US" altLang="ja-JP" sz="1050" b="1" kern="0">
                <a:solidFill>
                  <a:srgbClr val="0070C0"/>
                </a:solidFill>
                <a:latin typeface="Meiryo UI" panose="020B0604030504040204" pitchFamily="50" charset="-128"/>
                <a:ea typeface="Meiryo UI" panose="020B0604030504040204" pitchFamily="50" charset="-128"/>
                <a:hlinkClick r:id="rId3">
                  <a:extLst>
                    <a:ext uri="{A12FA001-AC4F-418D-AE19-62706E023703}">
                      <ahyp:hlinkClr xmlns:ahyp="http://schemas.microsoft.com/office/drawing/2018/hyperlinkcolor" val="tx"/>
                    </a:ext>
                  </a:extLst>
                </a:hlinkClick>
              </a:rPr>
              <a:t>RESAS </a:t>
            </a:r>
            <a:r>
              <a:rPr kumimoji="0" lang="ja-JP" altLang="en-US" sz="1050" b="1" kern="0">
                <a:solidFill>
                  <a:srgbClr val="0070C0"/>
                </a:solidFill>
                <a:latin typeface="Meiryo UI" panose="020B0604030504040204" pitchFamily="50" charset="-128"/>
                <a:ea typeface="Meiryo UI" panose="020B0604030504040204" pitchFamily="50" charset="-128"/>
                <a:hlinkClick r:id="rId3">
                  <a:extLst>
                    <a:ext uri="{A12FA001-AC4F-418D-AE19-62706E023703}">
                      <ahyp:hlinkClr xmlns:ahyp="http://schemas.microsoft.com/office/drawing/2018/hyperlinkcolor" val="tx"/>
                    </a:ext>
                  </a:extLst>
                </a:hlinkClick>
              </a:rPr>
              <a:t>地域経済循環分析</a:t>
            </a:r>
            <a:endParaRPr kumimoji="0" lang="en-US" altLang="ja-JP" sz="1050" b="1" u="sng" kern="0">
              <a:solidFill>
                <a:srgbClr val="0070C0"/>
              </a:solidFill>
              <a:latin typeface="Meiryo UI" panose="020B0604030504040204" pitchFamily="50" charset="-128"/>
              <a:ea typeface="Meiryo UI" panose="020B0604030504040204"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050" b="1" i="0" strike="noStrike" kern="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rPr>
              <a:t>【RAIDA-AI</a:t>
            </a:r>
            <a:r>
              <a:rPr kumimoji="0" lang="ja-JP" altLang="en-US" sz="1050" b="1" i="0" strike="noStrike" kern="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rPr>
              <a:t>（地域の産業活性化</a:t>
            </a:r>
            <a:r>
              <a:rPr kumimoji="0" lang="ja-JP" altLang="en-US" sz="1050" b="1" kern="0">
                <a:solidFill>
                  <a:schemeClr val="tx1"/>
                </a:solidFill>
                <a:latin typeface="Meiryo UI" panose="020B0604030504040204" pitchFamily="50" charset="-128"/>
                <a:ea typeface="Meiryo UI" panose="020B0604030504040204" pitchFamily="50" charset="-128"/>
              </a:rPr>
              <a:t>）</a:t>
            </a:r>
            <a:r>
              <a:rPr kumimoji="0" lang="en-US" altLang="ja-JP" sz="1050" b="1" kern="0">
                <a:solidFill>
                  <a:schemeClr val="tx1"/>
                </a:solidFill>
                <a:latin typeface="Meiryo UI" panose="020B0604030504040204" pitchFamily="50" charset="-128"/>
                <a:ea typeface="Meiryo UI" panose="020B0604030504040204" pitchFamily="50" charset="-128"/>
              </a:rPr>
              <a:t>】</a:t>
            </a:r>
            <a:endParaRPr kumimoji="0" lang="en-US" altLang="ja-JP" sz="1050" b="1" i="0" strike="noStrike" kern="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endParaRPr>
          </a:p>
          <a:p>
            <a:pPr algn="ctr"/>
            <a:r>
              <a:rPr lang="ja-JP" altLang="en-US" sz="1050" b="1" u="sng">
                <a:solidFill>
                  <a:srgbClr val="000000"/>
                </a:solidFill>
                <a:latin typeface="Meiryo UI"/>
                <a:ea typeface="Meiryo UI"/>
              </a:rPr>
              <a:t>地域経済循環の全体構造を把握する＞分配（所得）</a:t>
            </a:r>
            <a:endParaRPr kumimoji="0" lang="ja-JP" altLang="en-US" sz="1050" b="1" u="sng" kern="0">
              <a:solidFill>
                <a:srgbClr val="000000"/>
              </a:solidFill>
              <a:latin typeface="Meiryo UI"/>
              <a:ea typeface="Meiryo UI"/>
            </a:endParaRPr>
          </a:p>
        </p:txBody>
      </p:sp>
    </p:spTree>
    <p:extLst>
      <p:ext uri="{BB962C8B-B14F-4D97-AF65-F5344CB8AC3E}">
        <p14:creationId xmlns:p14="http://schemas.microsoft.com/office/powerpoint/2010/main" val="34228556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DF1BD0-EDC3-790B-F205-3C6333D5008E}"/>
            </a:ext>
          </a:extLst>
        </p:cNvPr>
        <p:cNvGrpSpPr/>
        <p:nvPr/>
      </p:nvGrpSpPr>
      <p:grpSpPr>
        <a:xfrm>
          <a:off x="0" y="0"/>
          <a:ext cx="0" cy="0"/>
          <a:chOff x="0" y="0"/>
          <a:chExt cx="0" cy="0"/>
        </a:xfrm>
      </p:grpSpPr>
      <p:sp>
        <p:nvSpPr>
          <p:cNvPr id="2" name="正方形/長方形 24">
            <a:extLst>
              <a:ext uri="{FF2B5EF4-FFF2-40B4-BE49-F238E27FC236}">
                <a16:creationId xmlns:a16="http://schemas.microsoft.com/office/drawing/2014/main" id="{1E90C618-F761-6624-7D57-4E5A91469AEC}"/>
              </a:ext>
            </a:extLst>
          </p:cNvPr>
          <p:cNvSpPr/>
          <p:nvPr/>
        </p:nvSpPr>
        <p:spPr>
          <a:xfrm>
            <a:off x="6128424" y="1937487"/>
            <a:ext cx="4006173" cy="3968013"/>
          </a:xfrm>
          <a:prstGeom prst="rect">
            <a:avLst/>
          </a:prstGeom>
          <a:solidFill>
            <a:sysClr val="window" lastClr="FFFFFF">
              <a:lumMod val="95000"/>
            </a:sysClr>
          </a:solidFill>
          <a:ln w="12700" cap="flat" cmpd="sng" algn="ctr">
            <a:noFill/>
            <a:prstDash val="solid"/>
            <a:miter lim="800000"/>
          </a:ln>
          <a:effectLst/>
        </p:spPr>
        <p:txBody>
          <a:bodyPr rtlCol="0" anchor="ctr"/>
          <a:lstStyle/>
          <a:p>
            <a:pPr marL="285750" indent="-285750">
              <a:spcAft>
                <a:spcPts val="600"/>
              </a:spcAft>
              <a:buFont typeface="Arial" panose="020B0604020202020204" pitchFamily="34" charset="0"/>
              <a:buChar char="•"/>
            </a:pPr>
            <a:r>
              <a:rPr lang="ja-JP" altLang="en-US" sz="1600" b="1">
                <a:latin typeface="Meiryo UI" panose="020B0604030504040204" pitchFamily="50" charset="-128"/>
                <a:ea typeface="Meiryo UI" panose="020B0604030504040204" pitchFamily="50" charset="-128"/>
              </a:rPr>
              <a:t>民間消費額、民間投資は企業の設備投資等を示します。その他支出において所得の流出入状況を把握します。地域外への流出がある場合には、地域で稼いだ所得が支出で地域外に流出しています。</a:t>
            </a:r>
            <a:endParaRPr lang="en-US" altLang="ja-JP" sz="1600" b="1">
              <a:latin typeface="Meiryo UI" panose="020B0604030504040204" pitchFamily="50" charset="-128"/>
              <a:ea typeface="Meiryo UI" panose="020B0604030504040204" pitchFamily="50" charset="-128"/>
            </a:endParaRPr>
          </a:p>
          <a:p>
            <a:pPr marL="457200" marR="0" lvl="1" indent="0" algn="l" defTabSz="914400" rtl="0" eaLnBrk="1" fontAlgn="auto" latinLnBrk="0" hangingPunct="1">
              <a:lnSpc>
                <a:spcPct val="100000"/>
              </a:lnSpc>
              <a:spcBef>
                <a:spcPts val="0"/>
              </a:spcBef>
              <a:spcAft>
                <a:spcPts val="600"/>
              </a:spcAft>
              <a:buClrTx/>
              <a:buSzTx/>
              <a:buFontTx/>
              <a:buNone/>
              <a:tabLst/>
              <a:defRPr/>
            </a:pPr>
            <a:r>
              <a:rPr kumimoji="1" lang="ja-JP" altLang="en-US" sz="12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rPr>
              <a:t>（分析結果の例）</a:t>
            </a:r>
            <a:endParaRPr lang="ja-JP" altLang="en-US" sz="1600" b="1">
              <a:latin typeface="Meiryo UI" panose="020B0604030504040204" pitchFamily="50" charset="-128"/>
              <a:ea typeface="Meiryo UI" panose="020B0604030504040204" pitchFamily="50" charset="-128"/>
            </a:endParaRPr>
          </a:p>
          <a:p>
            <a:pPr marL="742950" lvl="1" indent="-285750">
              <a:spcAft>
                <a:spcPts val="600"/>
              </a:spcAft>
              <a:buFont typeface="Wingdings" panose="05000000000000000000" pitchFamily="2" charset="2"/>
              <a:buChar char="Ø"/>
            </a:pPr>
            <a:r>
              <a:rPr lang="ja-JP" altLang="en-US" sz="1200">
                <a:latin typeface="Meiryo UI" panose="020B0604030504040204" pitchFamily="50" charset="-128"/>
                <a:ea typeface="Meiryo UI" panose="020B0604030504040204" pitchFamily="50" charset="-128"/>
              </a:rPr>
              <a:t>民間消費で</a:t>
            </a:r>
            <a:r>
              <a:rPr lang="en-US" altLang="ja-JP" sz="1200">
                <a:latin typeface="Meiryo UI" panose="020B0604030504040204" pitchFamily="50" charset="-128"/>
                <a:ea typeface="Meiryo UI" panose="020B0604030504040204" pitchFamily="50" charset="-128"/>
              </a:rPr>
              <a:t>98</a:t>
            </a:r>
            <a:r>
              <a:rPr lang="ja-JP" altLang="en-US" sz="1200">
                <a:latin typeface="Meiryo UI" panose="020B0604030504040204" pitchFamily="50" charset="-128"/>
                <a:ea typeface="Meiryo UI" panose="020B0604030504040204" pitchFamily="50" charset="-128"/>
              </a:rPr>
              <a:t>億円、民間投資で</a:t>
            </a:r>
            <a:r>
              <a:rPr lang="en-US" altLang="ja-JP" sz="1200">
                <a:latin typeface="Meiryo UI" panose="020B0604030504040204" pitchFamily="50" charset="-128"/>
                <a:ea typeface="Meiryo UI" panose="020B0604030504040204" pitchFamily="50" charset="-128"/>
              </a:rPr>
              <a:t>176</a:t>
            </a:r>
            <a:r>
              <a:rPr lang="ja-JP" altLang="en-US" sz="1200">
                <a:latin typeface="Meiryo UI" panose="020B0604030504040204" pitchFamily="50" charset="-128"/>
                <a:ea typeface="Meiryo UI" panose="020B0604030504040204" pitchFamily="50" charset="-128"/>
              </a:rPr>
              <a:t>億円、その他支出で</a:t>
            </a:r>
            <a:r>
              <a:rPr lang="en-US" altLang="ja-JP" sz="1200">
                <a:latin typeface="Meiryo UI" panose="020B0604030504040204" pitchFamily="50" charset="-128"/>
                <a:ea typeface="Meiryo UI" panose="020B0604030504040204" pitchFamily="50" charset="-128"/>
              </a:rPr>
              <a:t>1,029</a:t>
            </a:r>
            <a:r>
              <a:rPr lang="ja-JP" altLang="en-US" sz="1200">
                <a:latin typeface="Meiryo UI" panose="020B0604030504040204" pitchFamily="50" charset="-128"/>
                <a:ea typeface="Meiryo UI" panose="020B0604030504040204" pitchFamily="50" charset="-128"/>
              </a:rPr>
              <a:t>億円地域外へ流出している。特にその他支出で所得の流出が激しいことがわかる。</a:t>
            </a:r>
            <a:endParaRPr lang="en-US" altLang="ja-JP" sz="1200">
              <a:latin typeface="Meiryo UI" panose="020B0604030504040204" pitchFamily="50" charset="-128"/>
              <a:ea typeface="Meiryo UI" panose="020B0604030504040204" pitchFamily="50" charset="-128"/>
            </a:endParaRPr>
          </a:p>
          <a:p>
            <a:pPr marL="285750" indent="-285750">
              <a:spcAft>
                <a:spcPts val="600"/>
              </a:spcAft>
              <a:buFont typeface="Arial" panose="020B0604020202020204" pitchFamily="34" charset="0"/>
              <a:buChar char="•"/>
            </a:pPr>
            <a:r>
              <a:rPr lang="ja-JP" altLang="en-US" sz="1600" b="1">
                <a:latin typeface="Meiryo UI" panose="020B0604030504040204" pitchFamily="50" charset="-128"/>
                <a:ea typeface="Meiryo UI" panose="020B0604030504040204" pitchFamily="50" charset="-128"/>
              </a:rPr>
              <a:t>民間消費は、地域住民消費と地域内消費の</a:t>
            </a:r>
            <a:r>
              <a:rPr lang="en-US" altLang="ja-JP" sz="1600" b="1">
                <a:latin typeface="Meiryo UI" panose="020B0604030504040204" pitchFamily="50" charset="-128"/>
                <a:ea typeface="Meiryo UI" panose="020B0604030504040204" pitchFamily="50" charset="-128"/>
              </a:rPr>
              <a:t>2</a:t>
            </a:r>
            <a:r>
              <a:rPr lang="ja-JP" altLang="en-US" sz="1600" b="1">
                <a:latin typeface="Meiryo UI" panose="020B0604030504040204" pitchFamily="50" charset="-128"/>
                <a:ea typeface="Meiryo UI" panose="020B0604030504040204" pitchFamily="50" charset="-128"/>
              </a:rPr>
              <a:t>種類に分かれます。地域外への流出がある場合には、地域で稼いだ所得が支出で地域外に流出しており、地域外からの流入がある場合には、地域外の住民・企業による支出が地域に流入している状態です。</a:t>
            </a:r>
          </a:p>
          <a:p>
            <a:pPr marL="285750" indent="-285750">
              <a:spcAft>
                <a:spcPts val="600"/>
              </a:spcAft>
              <a:buFont typeface="Arial" panose="020B0604020202020204" pitchFamily="34" charset="0"/>
              <a:buChar char="•"/>
            </a:pPr>
            <a:r>
              <a:rPr lang="ja-JP" altLang="en-US" sz="1600" b="1">
                <a:latin typeface="Meiryo UI" panose="020B0604030504040204" pitchFamily="50" charset="-128"/>
                <a:ea typeface="Meiryo UI" panose="020B0604030504040204" pitchFamily="50" charset="-128"/>
              </a:rPr>
              <a:t>民間投資は企業の設備投資等を示します。</a:t>
            </a:r>
            <a:endParaRPr lang="en-US" altLang="ja-JP" sz="1600" b="1">
              <a:latin typeface="Meiryo UI" panose="020B0604030504040204" pitchFamily="50" charset="-128"/>
              <a:ea typeface="Meiryo UI" panose="020B0604030504040204" pitchFamily="50" charset="-128"/>
            </a:endParaRPr>
          </a:p>
        </p:txBody>
      </p:sp>
      <p:pic>
        <p:nvPicPr>
          <p:cNvPr id="4" name="図 3" descr="グラフ, ウォーターフォール図&#10;&#10;AI 生成コンテンツは誤りを含む可能性があります。">
            <a:extLst>
              <a:ext uri="{FF2B5EF4-FFF2-40B4-BE49-F238E27FC236}">
                <a16:creationId xmlns:a16="http://schemas.microsoft.com/office/drawing/2014/main" id="{3723F5F0-8494-EA48-3671-67D7F1900356}"/>
              </a:ext>
            </a:extLst>
          </p:cNvPr>
          <p:cNvPicPr>
            <a:picLocks noChangeAspect="1"/>
          </p:cNvPicPr>
          <p:nvPr/>
        </p:nvPicPr>
        <p:blipFill>
          <a:blip r:embed="rId2"/>
          <a:stretch>
            <a:fillRect/>
          </a:stretch>
        </p:blipFill>
        <p:spPr>
          <a:xfrm>
            <a:off x="558800" y="3209316"/>
            <a:ext cx="5356800" cy="1668849"/>
          </a:xfrm>
          <a:prstGeom prst="rect">
            <a:avLst/>
          </a:prstGeom>
          <a:ln>
            <a:solidFill>
              <a:schemeClr val="bg1">
                <a:lumMod val="85000"/>
              </a:schemeClr>
            </a:solidFill>
          </a:ln>
        </p:spPr>
      </p:pic>
      <p:sp>
        <p:nvSpPr>
          <p:cNvPr id="6" name="正方形/長方形 24">
            <a:extLst>
              <a:ext uri="{FF2B5EF4-FFF2-40B4-BE49-F238E27FC236}">
                <a16:creationId xmlns:a16="http://schemas.microsoft.com/office/drawing/2014/main" id="{754E6CEF-ECE4-FA04-58DB-6BEE846DE99C}"/>
              </a:ext>
            </a:extLst>
          </p:cNvPr>
          <p:cNvSpPr/>
          <p:nvPr/>
        </p:nvSpPr>
        <p:spPr>
          <a:xfrm>
            <a:off x="1543050" y="6057900"/>
            <a:ext cx="8591548" cy="1179960"/>
          </a:xfrm>
          <a:prstGeom prst="rect">
            <a:avLst/>
          </a:prstGeom>
          <a:noFill/>
          <a:ln w="952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lvl="0" indent="-285750">
              <a:buFont typeface="Arial" panose="020B0604020202020204" pitchFamily="34" charset="0"/>
              <a:buChar char="•"/>
              <a:defRPr/>
            </a:pPr>
            <a:r>
              <a:rPr lang="ja-JP" altLang="en-US" sz="1200">
                <a:solidFill>
                  <a:srgbClr val="2E2E38"/>
                </a:solidFill>
                <a:latin typeface="Meiryo UI" panose="020B0604030504040204" pitchFamily="50" charset="-128"/>
                <a:ea typeface="Meiryo UI" panose="020B0604030504040204" pitchFamily="50" charset="-128"/>
              </a:rPr>
              <a:t>民間消費額は買い物等の地域内住民による消費と観光などの地域外住民による消費等が該当します。</a:t>
            </a:r>
            <a:endParaRPr lang="en-US" altLang="ja-JP" sz="1200">
              <a:solidFill>
                <a:srgbClr val="2E2E38"/>
              </a:solidFill>
              <a:latin typeface="Meiryo UI" panose="020B0604030504040204" pitchFamily="50" charset="-128"/>
              <a:ea typeface="Meiryo UI" panose="020B0604030504040204" pitchFamily="50" charset="-128"/>
            </a:endParaRPr>
          </a:p>
          <a:p>
            <a:pPr marL="285750" lvl="0" indent="-285750">
              <a:buFont typeface="Arial" panose="020B0604020202020204" pitchFamily="34" charset="0"/>
              <a:buChar char="•"/>
              <a:defRPr/>
            </a:pPr>
            <a:r>
              <a:rPr lang="ja-JP" altLang="en-US" sz="1200">
                <a:solidFill>
                  <a:srgbClr val="2E2E38"/>
                </a:solidFill>
                <a:latin typeface="Meiryo UI" panose="020B0604030504040204" pitchFamily="50" charset="-128"/>
                <a:ea typeface="Meiryo UI" panose="020B0604030504040204" pitchFamily="50" charset="-128"/>
              </a:rPr>
              <a:t>民間投資額は民間企業の設備投資等です。</a:t>
            </a:r>
            <a:endParaRPr lang="en-US" altLang="ja-JP" sz="1200">
              <a:solidFill>
                <a:srgbClr val="2E2E38"/>
              </a:solidFill>
              <a:latin typeface="Meiryo UI" panose="020B0604030504040204" pitchFamily="50" charset="-128"/>
              <a:ea typeface="Meiryo UI" panose="020B0604030504040204" pitchFamily="50" charset="-128"/>
            </a:endParaRPr>
          </a:p>
          <a:p>
            <a:pPr marL="285750" lvl="0" indent="-285750">
              <a:buFont typeface="Arial" panose="020B0604020202020204" pitchFamily="34" charset="0"/>
              <a:buChar char="•"/>
              <a:defRPr/>
            </a:pPr>
            <a:r>
              <a:rPr lang="ja-JP" altLang="en-US" sz="1200">
                <a:solidFill>
                  <a:srgbClr val="2E2E38"/>
                </a:solidFill>
                <a:latin typeface="Meiryo UI" panose="020B0604030504040204" pitchFamily="50" charset="-128"/>
                <a:ea typeface="Meiryo UI" panose="020B0604030504040204" pitchFamily="50" charset="-128"/>
              </a:rPr>
              <a:t>その他支出は政府支出、地域内産業の移輸出入収支額等が該当します。</a:t>
            </a:r>
            <a:r>
              <a:rPr lang="ja-JP" altLang="en-US" sz="1200" b="0" i="0">
                <a:solidFill>
                  <a:srgbClr val="000000"/>
                </a:solidFill>
                <a:effectLst/>
                <a:latin typeface="Meiryo UI" panose="020B0604030504040204" pitchFamily="50" charset="-128"/>
                <a:ea typeface="Meiryo UI" panose="020B0604030504040204" pitchFamily="50" charset="-128"/>
              </a:rPr>
              <a:t>移輸入が移輸出を大きく上回り、その差が政府支出額を上回る場合（域外からの財・サービスの購入を通じた所得流出額が政府支出額よりも大きい場合）は、「その他支出」の金額がマイナスとなります。</a:t>
            </a:r>
            <a:endParaRPr lang="ja-JP" altLang="en-US" sz="1200">
              <a:solidFill>
                <a:srgbClr val="2E2E38"/>
              </a:solidFill>
              <a:latin typeface="Meiryo UI" panose="020B0604030504040204" pitchFamily="50" charset="-128"/>
              <a:ea typeface="Meiryo UI" panose="020B0604030504040204" pitchFamily="50" charset="-128"/>
            </a:endParaRPr>
          </a:p>
        </p:txBody>
      </p:sp>
      <p:sp>
        <p:nvSpPr>
          <p:cNvPr id="7" name="正方形/長方形 24">
            <a:extLst>
              <a:ext uri="{FF2B5EF4-FFF2-40B4-BE49-F238E27FC236}">
                <a16:creationId xmlns:a16="http://schemas.microsoft.com/office/drawing/2014/main" id="{A0E76C94-B3C2-A584-3BC1-109C3F85F3FE}"/>
              </a:ext>
            </a:extLst>
          </p:cNvPr>
          <p:cNvSpPr/>
          <p:nvPr/>
        </p:nvSpPr>
        <p:spPr>
          <a:xfrm>
            <a:off x="558800" y="6057900"/>
            <a:ext cx="877066" cy="1179960"/>
          </a:xfrm>
          <a:prstGeom prst="rect">
            <a:avLst/>
          </a:prstGeom>
          <a:noFill/>
          <a:ln w="952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lang="ja-JP" altLang="en-US" sz="1200" b="1" noProof="0">
                <a:solidFill>
                  <a:schemeClr val="tx1"/>
                </a:solidFill>
                <a:latin typeface="Meiryo UI" panose="020B0604030504040204" pitchFamily="50" charset="-128"/>
                <a:ea typeface="Meiryo UI" panose="020B0604030504040204" pitchFamily="50" charset="-128"/>
              </a:rPr>
              <a:t>基礎知識</a:t>
            </a:r>
            <a:endParaRPr kumimoji="1" lang="en-US" altLang="ja-JP" sz="1200" b="1" i="0" u="none" strike="noStrike" kern="120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endParaRPr>
          </a:p>
        </p:txBody>
      </p:sp>
      <p:sp>
        <p:nvSpPr>
          <p:cNvPr id="8" name="正方形/長方形 24">
            <a:extLst>
              <a:ext uri="{FF2B5EF4-FFF2-40B4-BE49-F238E27FC236}">
                <a16:creationId xmlns:a16="http://schemas.microsoft.com/office/drawing/2014/main" id="{3EB00580-6299-2E5C-8129-32B06BA1CA3A}"/>
              </a:ext>
            </a:extLst>
          </p:cNvPr>
          <p:cNvSpPr/>
          <p:nvPr/>
        </p:nvSpPr>
        <p:spPr>
          <a:xfrm>
            <a:off x="6128426" y="1558842"/>
            <a:ext cx="4006172" cy="269012"/>
          </a:xfrm>
          <a:prstGeom prst="rect">
            <a:avLst/>
          </a:prstGeom>
          <a:solidFill>
            <a:srgbClr val="687A70"/>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rPr>
              <a:t>分析の視点</a:t>
            </a:r>
            <a:endParaRPr kumimoji="0" lang="en-US" altLang="ja-JP" sz="1600" b="1"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endParaRPr>
          </a:p>
        </p:txBody>
      </p:sp>
      <p:sp>
        <p:nvSpPr>
          <p:cNvPr id="9" name="正方形/長方形 24">
            <a:extLst>
              <a:ext uri="{FF2B5EF4-FFF2-40B4-BE49-F238E27FC236}">
                <a16:creationId xmlns:a16="http://schemas.microsoft.com/office/drawing/2014/main" id="{79855A60-0A11-BFC1-1465-E5F4E89BB4AF}"/>
              </a:ext>
            </a:extLst>
          </p:cNvPr>
          <p:cNvSpPr/>
          <p:nvPr/>
        </p:nvSpPr>
        <p:spPr>
          <a:xfrm>
            <a:off x="559983" y="1564185"/>
            <a:ext cx="5355617" cy="269012"/>
          </a:xfrm>
          <a:prstGeom prst="rect">
            <a:avLst/>
          </a:prstGeom>
          <a:solidFill>
            <a:srgbClr val="687A70"/>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rPr>
              <a:t>データ</a:t>
            </a:r>
            <a:endParaRPr kumimoji="0" lang="en-US" altLang="ja-JP" sz="1600" b="1"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endParaRPr>
          </a:p>
        </p:txBody>
      </p:sp>
      <p:sp>
        <p:nvSpPr>
          <p:cNvPr id="10" name="正方形/長方形 9">
            <a:extLst>
              <a:ext uri="{FF2B5EF4-FFF2-40B4-BE49-F238E27FC236}">
                <a16:creationId xmlns:a16="http://schemas.microsoft.com/office/drawing/2014/main" id="{43A5972C-3815-9C5E-F59F-480EE353ABA0}"/>
              </a:ext>
            </a:extLst>
          </p:cNvPr>
          <p:cNvSpPr/>
          <p:nvPr/>
        </p:nvSpPr>
        <p:spPr>
          <a:xfrm>
            <a:off x="4743450" y="4156833"/>
            <a:ext cx="485297" cy="190784"/>
          </a:xfrm>
          <a:prstGeom prst="rect">
            <a:avLst/>
          </a:prstGeom>
          <a:noFill/>
          <a:ln w="19050">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buClr>
                <a:schemeClr val="accent1"/>
              </a:buClr>
            </a:pPr>
            <a:endParaRPr kumimoji="1" lang="ja-JP" altLang="en-US" sz="1200">
              <a:solidFill>
                <a:schemeClr val="tx2"/>
              </a:solidFill>
              <a:latin typeface="Meiryo UI" panose="020B0604030504040204" pitchFamily="50" charset="-128"/>
              <a:ea typeface="Meiryo UI" panose="020B0604030504040204" pitchFamily="50" charset="-128"/>
            </a:endParaRPr>
          </a:p>
        </p:txBody>
      </p:sp>
      <p:sp>
        <p:nvSpPr>
          <p:cNvPr id="11" name="正方形/長方形 10">
            <a:extLst>
              <a:ext uri="{FF2B5EF4-FFF2-40B4-BE49-F238E27FC236}">
                <a16:creationId xmlns:a16="http://schemas.microsoft.com/office/drawing/2014/main" id="{B1983AA8-C79A-176D-B9D8-F9EC9A59C691}"/>
              </a:ext>
            </a:extLst>
          </p:cNvPr>
          <p:cNvSpPr/>
          <p:nvPr/>
        </p:nvSpPr>
        <p:spPr>
          <a:xfrm>
            <a:off x="3143250" y="4252083"/>
            <a:ext cx="485297" cy="190784"/>
          </a:xfrm>
          <a:prstGeom prst="rect">
            <a:avLst/>
          </a:prstGeom>
          <a:noFill/>
          <a:ln w="19050">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buClr>
                <a:schemeClr val="accent1"/>
              </a:buClr>
            </a:pPr>
            <a:endParaRPr kumimoji="1" lang="ja-JP" altLang="en-US" sz="1200">
              <a:solidFill>
                <a:schemeClr val="tx2"/>
              </a:solidFill>
              <a:latin typeface="Meiryo UI" panose="020B0604030504040204" pitchFamily="50" charset="-128"/>
              <a:ea typeface="Meiryo UI" panose="020B0604030504040204" pitchFamily="50" charset="-128"/>
            </a:endParaRPr>
          </a:p>
        </p:txBody>
      </p:sp>
      <p:sp>
        <p:nvSpPr>
          <p:cNvPr id="12" name="正方形/長方形 11">
            <a:extLst>
              <a:ext uri="{FF2B5EF4-FFF2-40B4-BE49-F238E27FC236}">
                <a16:creationId xmlns:a16="http://schemas.microsoft.com/office/drawing/2014/main" id="{2AD544B8-F2A2-C94D-CEE7-A0EF39959237}"/>
              </a:ext>
            </a:extLst>
          </p:cNvPr>
          <p:cNvSpPr/>
          <p:nvPr/>
        </p:nvSpPr>
        <p:spPr>
          <a:xfrm>
            <a:off x="1492250" y="3477383"/>
            <a:ext cx="485297" cy="190784"/>
          </a:xfrm>
          <a:prstGeom prst="rect">
            <a:avLst/>
          </a:prstGeom>
          <a:noFill/>
          <a:ln w="19050">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buClr>
                <a:schemeClr val="accent1"/>
              </a:buClr>
            </a:pPr>
            <a:endParaRPr kumimoji="1" lang="ja-JP" altLang="en-US" sz="1200">
              <a:solidFill>
                <a:schemeClr val="tx2"/>
              </a:solidFill>
              <a:latin typeface="Meiryo UI" panose="020B0604030504040204" pitchFamily="50" charset="-128"/>
              <a:ea typeface="Meiryo UI" panose="020B0604030504040204" pitchFamily="50" charset="-128"/>
            </a:endParaRPr>
          </a:p>
        </p:txBody>
      </p:sp>
      <p:sp>
        <p:nvSpPr>
          <p:cNvPr id="14" name="タイトル 1">
            <a:extLst>
              <a:ext uri="{FF2B5EF4-FFF2-40B4-BE49-F238E27FC236}">
                <a16:creationId xmlns:a16="http://schemas.microsoft.com/office/drawing/2014/main" id="{C97EF043-3FC3-1E49-2356-F6CDC3D25F87}"/>
              </a:ext>
            </a:extLst>
          </p:cNvPr>
          <p:cNvSpPr>
            <a:spLocks noGrp="1"/>
          </p:cNvSpPr>
          <p:nvPr>
            <p:ph type="title"/>
          </p:nvPr>
        </p:nvSpPr>
        <p:spPr>
          <a:xfrm>
            <a:off x="605549" y="207081"/>
            <a:ext cx="9832579" cy="463029"/>
          </a:xfrm>
        </p:spPr>
        <p:txBody>
          <a:bodyPr vert="horz">
            <a:normAutofit/>
          </a:bodyPr>
          <a:lstStyle/>
          <a:p>
            <a:r>
              <a:rPr lang="ja-JP" altLang="en-US" sz="2200"/>
              <a:t>（参考）地域経済循環の全体構造を把握する</a:t>
            </a:r>
            <a:r>
              <a:rPr lang="en-US" altLang="ja-JP" sz="2200"/>
              <a:t>-</a:t>
            </a:r>
            <a:r>
              <a:rPr lang="ja-JP" altLang="en-US" sz="2000"/>
              <a:t>支出</a:t>
            </a:r>
          </a:p>
        </p:txBody>
      </p:sp>
      <p:sp>
        <p:nvSpPr>
          <p:cNvPr id="15" name="Text Placeholder 7">
            <a:extLst>
              <a:ext uri="{FF2B5EF4-FFF2-40B4-BE49-F238E27FC236}">
                <a16:creationId xmlns:a16="http://schemas.microsoft.com/office/drawing/2014/main" id="{BDC3BC96-0ADA-7B9D-478B-C1872FBC4E88}"/>
              </a:ext>
            </a:extLst>
          </p:cNvPr>
          <p:cNvSpPr txBox="1">
            <a:spLocks/>
          </p:cNvSpPr>
          <p:nvPr/>
        </p:nvSpPr>
        <p:spPr>
          <a:xfrm>
            <a:off x="215925" y="985250"/>
            <a:ext cx="10261551" cy="324704"/>
          </a:xfrm>
          <a:prstGeom prst="rect">
            <a:avLst/>
          </a:prstGeom>
          <a:noFill/>
          <a:ln>
            <a:noFill/>
          </a:ln>
        </p:spPr>
        <p:txBody>
          <a:bodyPr vert="horz" wrap="square" lIns="38862" tIns="38862" rIns="38862" bIns="38862" rtlCol="0" anchor="t" anchorCtr="0">
            <a:spAutoFit/>
          </a:bodyPr>
          <a:lstStyle>
            <a:lvl1pPr marL="342900" indent="-342900" algn="l" defTabSz="914400" rtl="0" eaLnBrk="1" latinLnBrk="0" hangingPunct="1">
              <a:spcBef>
                <a:spcPts val="600"/>
              </a:spcBef>
              <a:spcAft>
                <a:spcPts val="600"/>
              </a:spcAft>
              <a:buClr>
                <a:srgbClr val="002060"/>
              </a:buClr>
              <a:buFont typeface="Wingdings" panose="05000000000000000000" pitchFamily="2" charset="2"/>
              <a:buChar char="l"/>
              <a:defRPr kumimoji="1" lang="ja-JP" altLang="en-US" sz="20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42950" indent="-285750" algn="l" defTabSz="914400" rtl="0" eaLnBrk="1" latinLnBrk="0" hangingPunct="1">
              <a:spcBef>
                <a:spcPts val="600"/>
              </a:spcBef>
              <a:spcAft>
                <a:spcPts val="600"/>
              </a:spcAft>
              <a:buFont typeface="Arial" pitchFamily="34" charset="0"/>
              <a:buChar char="–"/>
              <a:defRPr kumimoji="1" sz="14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lgn="l" defTabSz="914400" rtl="0" eaLnBrk="1" latinLnBrk="0" hangingPunct="1">
              <a:spcBef>
                <a:spcPts val="600"/>
              </a:spcBef>
              <a:spcAft>
                <a:spcPts val="600"/>
              </a:spcAft>
              <a:buFont typeface="Arial" pitchFamily="34" charset="0"/>
              <a:buChar char="•"/>
              <a:defRPr kumimoji="1" sz="105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194310" lvl="0" indent="-194310" defTabSz="987095">
              <a:spcBef>
                <a:spcPts val="0"/>
              </a:spcBef>
              <a:spcAft>
                <a:spcPts val="0"/>
              </a:spcAft>
              <a:defRPr/>
            </a:pPr>
            <a:r>
              <a:rPr lang="ja-JP" altLang="en-US" sz="1600">
                <a:solidFill>
                  <a:srgbClr val="2E2E38"/>
                </a:solidFill>
              </a:rPr>
              <a:t>民間消費、民間投資、その他支出の流出入状況から所得流出が生じているかを把握する。</a:t>
            </a:r>
            <a:endParaRPr kumimoji="1" lang="ja-JP" altLang="en-US" sz="1511" i="0" u="none" strike="noStrike" kern="1200" cap="none" spc="0" normalizeH="0" baseline="0" noProof="0">
              <a:ln>
                <a:noFill/>
              </a:ln>
              <a:solidFill>
                <a:prstClr val="black"/>
              </a:solidFill>
              <a:effectLst/>
              <a:uLnTx/>
              <a:uFillTx/>
            </a:endParaRPr>
          </a:p>
        </p:txBody>
      </p:sp>
      <p:sp>
        <p:nvSpPr>
          <p:cNvPr id="19" name="正方形/長方形 18">
            <a:extLst>
              <a:ext uri="{FF2B5EF4-FFF2-40B4-BE49-F238E27FC236}">
                <a16:creationId xmlns:a16="http://schemas.microsoft.com/office/drawing/2014/main" id="{B7444155-834B-CA1D-CF04-3B63DF6979A0}"/>
              </a:ext>
            </a:extLst>
          </p:cNvPr>
          <p:cNvSpPr/>
          <p:nvPr/>
        </p:nvSpPr>
        <p:spPr>
          <a:xfrm>
            <a:off x="578418" y="1844459"/>
            <a:ext cx="5335998" cy="750930"/>
          </a:xfrm>
          <a:prstGeom prst="rect">
            <a:avLst/>
          </a:prstGeom>
          <a:noFill/>
          <a:ln w="12700" cap="flat" cmpd="sng" algn="ctr">
            <a:noFill/>
            <a:prstDash val="solid"/>
            <a:miter lim="800000"/>
          </a:ln>
          <a:effectLst/>
        </p:spPr>
        <p:txBody>
          <a:bodyPr rtlCol="0" anchor="ctr"/>
          <a:lstStyle/>
          <a:p>
            <a:pPr lvl="0" algn="ctr" fontAlgn="auto">
              <a:defRPr/>
            </a:pPr>
            <a:r>
              <a:rPr lang="en-US" altLang="ja-JP" sz="1050" b="1">
                <a:solidFill>
                  <a:prstClr val="black"/>
                </a:solidFill>
                <a:latin typeface="Meiryo UI" panose="020B0604030504040204" pitchFamily="50" charset="-128"/>
                <a:ea typeface="Meiryo UI" panose="020B0604030504040204" pitchFamily="50" charset="-128"/>
              </a:rPr>
              <a:t>【</a:t>
            </a:r>
            <a:r>
              <a:rPr lang="ja-JP" altLang="en-US" sz="1050" b="1">
                <a:solidFill>
                  <a:prstClr val="black"/>
                </a:solidFill>
                <a:latin typeface="Meiryo UI" panose="020B0604030504040204" pitchFamily="50" charset="-128"/>
                <a:ea typeface="Meiryo UI" panose="020B0604030504040204" pitchFamily="50" charset="-128"/>
              </a:rPr>
              <a:t>出典</a:t>
            </a:r>
            <a:r>
              <a:rPr lang="en-US" altLang="ja-JP" sz="1050" b="1">
                <a:solidFill>
                  <a:prstClr val="black"/>
                </a:solidFill>
                <a:latin typeface="Meiryo UI" panose="020B0604030504040204" pitchFamily="50" charset="-128"/>
                <a:ea typeface="Meiryo UI" panose="020B0604030504040204" pitchFamily="50" charset="-128"/>
              </a:rPr>
              <a:t>】</a:t>
            </a:r>
          </a:p>
          <a:p>
            <a:pPr lvl="0" algn="ctr" fontAlgn="auto">
              <a:spcAft>
                <a:spcPts val="600"/>
              </a:spcAft>
              <a:defRPr/>
            </a:pPr>
            <a:r>
              <a:rPr kumimoji="0" lang="en-US" altLang="ja-JP" sz="1050" b="1" kern="0">
                <a:solidFill>
                  <a:srgbClr val="0070C0"/>
                </a:solidFill>
                <a:latin typeface="Meiryo UI" panose="020B0604030504040204" pitchFamily="50" charset="-128"/>
                <a:ea typeface="Meiryo UI" panose="020B0604030504040204" pitchFamily="50" charset="-128"/>
                <a:hlinkClick r:id="rId3">
                  <a:extLst>
                    <a:ext uri="{A12FA001-AC4F-418D-AE19-62706E023703}">
                      <ahyp:hlinkClr xmlns:ahyp="http://schemas.microsoft.com/office/drawing/2018/hyperlinkcolor" val="tx"/>
                    </a:ext>
                  </a:extLst>
                </a:hlinkClick>
              </a:rPr>
              <a:t>RESAS </a:t>
            </a:r>
            <a:r>
              <a:rPr kumimoji="0" lang="ja-JP" altLang="en-US" sz="1050" b="1" kern="0">
                <a:solidFill>
                  <a:srgbClr val="0070C0"/>
                </a:solidFill>
                <a:latin typeface="Meiryo UI" panose="020B0604030504040204" pitchFamily="50" charset="-128"/>
                <a:ea typeface="Meiryo UI" panose="020B0604030504040204" pitchFamily="50" charset="-128"/>
                <a:hlinkClick r:id="rId3">
                  <a:extLst>
                    <a:ext uri="{A12FA001-AC4F-418D-AE19-62706E023703}">
                      <ahyp:hlinkClr xmlns:ahyp="http://schemas.microsoft.com/office/drawing/2018/hyperlinkcolor" val="tx"/>
                    </a:ext>
                  </a:extLst>
                </a:hlinkClick>
              </a:rPr>
              <a:t>地域経済循環分析</a:t>
            </a:r>
            <a:endParaRPr kumimoji="0" lang="en-US" altLang="ja-JP" sz="1050" b="1" u="sng" kern="0">
              <a:solidFill>
                <a:srgbClr val="0070C0"/>
              </a:solidFill>
              <a:latin typeface="Meiryo UI" panose="020B0604030504040204" pitchFamily="50" charset="-128"/>
              <a:ea typeface="Meiryo UI" panose="020B0604030504040204"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050" b="1" i="0" strike="noStrike" kern="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rPr>
              <a:t>【RAIDA-AI</a:t>
            </a:r>
            <a:r>
              <a:rPr kumimoji="0" lang="ja-JP" altLang="en-US" sz="1050" b="1" i="0" strike="noStrike" kern="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rPr>
              <a:t>（地域の産業活性化</a:t>
            </a:r>
            <a:r>
              <a:rPr kumimoji="0" lang="ja-JP" altLang="en-US" sz="1050" b="1" kern="0">
                <a:solidFill>
                  <a:schemeClr val="tx1"/>
                </a:solidFill>
                <a:latin typeface="Meiryo UI" panose="020B0604030504040204" pitchFamily="50" charset="-128"/>
                <a:ea typeface="Meiryo UI" panose="020B0604030504040204" pitchFamily="50" charset="-128"/>
              </a:rPr>
              <a:t>）</a:t>
            </a:r>
            <a:r>
              <a:rPr kumimoji="0" lang="en-US" altLang="ja-JP" sz="1050" b="1" kern="0">
                <a:solidFill>
                  <a:schemeClr val="tx1"/>
                </a:solidFill>
                <a:latin typeface="Meiryo UI" panose="020B0604030504040204" pitchFamily="50" charset="-128"/>
                <a:ea typeface="Meiryo UI" panose="020B0604030504040204" pitchFamily="50" charset="-128"/>
              </a:rPr>
              <a:t>】</a:t>
            </a:r>
            <a:endParaRPr kumimoji="0" lang="en-US" altLang="ja-JP" sz="1050" b="1" i="0" strike="noStrike" kern="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endParaRPr>
          </a:p>
          <a:p>
            <a:pPr algn="ctr"/>
            <a:r>
              <a:rPr lang="ja-JP" altLang="en-US" sz="1050" b="1" u="sng">
                <a:solidFill>
                  <a:srgbClr val="000000"/>
                </a:solidFill>
                <a:latin typeface="Meiryo UI"/>
                <a:ea typeface="Meiryo UI"/>
              </a:rPr>
              <a:t>地域経済循環の全体構造を把握する＞支出</a:t>
            </a:r>
            <a:endParaRPr kumimoji="0" lang="ja-JP" altLang="en-US" sz="1050" b="1" u="sng" kern="0">
              <a:solidFill>
                <a:srgbClr val="000000"/>
              </a:solidFill>
              <a:latin typeface="Meiryo UI"/>
              <a:ea typeface="Meiryo UI"/>
            </a:endParaRPr>
          </a:p>
        </p:txBody>
      </p:sp>
    </p:spTree>
    <p:extLst>
      <p:ext uri="{BB962C8B-B14F-4D97-AF65-F5344CB8AC3E}">
        <p14:creationId xmlns:p14="http://schemas.microsoft.com/office/powerpoint/2010/main" val="37146695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5F745C-1D27-6541-565E-7231B4313A54}"/>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4DCDF1CC-AFD1-BAFD-2AD6-B86428BEB928}"/>
              </a:ext>
            </a:extLst>
          </p:cNvPr>
          <p:cNvSpPr>
            <a:spLocks noGrp="1"/>
          </p:cNvSpPr>
          <p:nvPr>
            <p:ph type="title"/>
          </p:nvPr>
        </p:nvSpPr>
        <p:spPr/>
        <p:txBody>
          <a:bodyPr vert="horz">
            <a:normAutofit/>
          </a:bodyPr>
          <a:lstStyle/>
          <a:p>
            <a:r>
              <a:rPr kumimoji="1" lang="ja-JP" altLang="en-US"/>
              <a:t>分析サマリー</a:t>
            </a:r>
            <a:endParaRPr kumimoji="1" lang="ja-JP" altLang="en-US" sz="2000"/>
          </a:p>
        </p:txBody>
      </p:sp>
      <p:sp>
        <p:nvSpPr>
          <p:cNvPr id="6" name="Rectangle 5">
            <a:extLst>
              <a:ext uri="{FF2B5EF4-FFF2-40B4-BE49-F238E27FC236}">
                <a16:creationId xmlns:a16="http://schemas.microsoft.com/office/drawing/2014/main" id="{5CD956E2-2AD7-5D14-01CA-B6C956F7575E}"/>
              </a:ext>
            </a:extLst>
          </p:cNvPr>
          <p:cNvSpPr/>
          <p:nvPr/>
        </p:nvSpPr>
        <p:spPr>
          <a:xfrm>
            <a:off x="1337253" y="1306834"/>
            <a:ext cx="5992746" cy="256220"/>
          </a:xfrm>
          <a:prstGeom prst="rect">
            <a:avLst/>
          </a:prstGeom>
          <a:solidFill>
            <a:srgbClr val="687A70"/>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a:ln>
                  <a:noFill/>
                </a:ln>
                <a:solidFill>
                  <a:srgbClr val="FFFFFF"/>
                </a:solidFill>
                <a:effectLst/>
                <a:uLnTx/>
                <a:uFillTx/>
                <a:latin typeface="Meiryo UI"/>
                <a:ea typeface="Meiryo UI"/>
                <a:cs typeface="+mn-cs"/>
              </a:rPr>
              <a:t>分析結果</a:t>
            </a:r>
          </a:p>
        </p:txBody>
      </p:sp>
      <p:sp>
        <p:nvSpPr>
          <p:cNvPr id="22" name="Rectangle 21">
            <a:extLst>
              <a:ext uri="{FF2B5EF4-FFF2-40B4-BE49-F238E27FC236}">
                <a16:creationId xmlns:a16="http://schemas.microsoft.com/office/drawing/2014/main" id="{532EB561-9D32-75E7-B08A-639AD263A26F}"/>
              </a:ext>
            </a:extLst>
          </p:cNvPr>
          <p:cNvSpPr/>
          <p:nvPr/>
        </p:nvSpPr>
        <p:spPr>
          <a:xfrm>
            <a:off x="7623018" y="1308312"/>
            <a:ext cx="2870063" cy="256220"/>
          </a:xfrm>
          <a:prstGeom prst="rect">
            <a:avLst/>
          </a:prstGeom>
          <a:solidFill>
            <a:srgbClr val="687A70"/>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a:ln>
                  <a:noFill/>
                </a:ln>
                <a:solidFill>
                  <a:srgbClr val="FFFFFF"/>
                </a:solidFill>
                <a:effectLst/>
                <a:uLnTx/>
                <a:uFillTx/>
                <a:latin typeface="Meiryo UI"/>
                <a:ea typeface="Meiryo UI"/>
                <a:cs typeface="+mn-cs"/>
              </a:rPr>
              <a:t>優先的に取り組むべき地域課題</a:t>
            </a:r>
          </a:p>
        </p:txBody>
      </p:sp>
      <p:sp>
        <p:nvSpPr>
          <p:cNvPr id="7" name="Text Placeholder 7">
            <a:extLst>
              <a:ext uri="{FF2B5EF4-FFF2-40B4-BE49-F238E27FC236}">
                <a16:creationId xmlns:a16="http://schemas.microsoft.com/office/drawing/2014/main" id="{7681BFAD-E334-8F7A-201F-E0B92708E813}"/>
              </a:ext>
            </a:extLst>
          </p:cNvPr>
          <p:cNvSpPr txBox="1">
            <a:spLocks/>
          </p:cNvSpPr>
          <p:nvPr/>
        </p:nvSpPr>
        <p:spPr>
          <a:xfrm>
            <a:off x="215925" y="985250"/>
            <a:ext cx="10261551" cy="310983"/>
          </a:xfrm>
          <a:prstGeom prst="rect">
            <a:avLst/>
          </a:prstGeom>
          <a:noFill/>
          <a:ln>
            <a:noFill/>
          </a:ln>
        </p:spPr>
        <p:txBody>
          <a:bodyPr vert="horz" wrap="square" lIns="38862" tIns="38862" rIns="38862" bIns="38862" rtlCol="0" anchor="t" anchorCtr="0">
            <a:spAutoFit/>
          </a:bodyPr>
          <a:lstStyle>
            <a:lvl1pPr marL="342900" indent="-342900" algn="l" defTabSz="914400" rtl="0" eaLnBrk="1" latinLnBrk="0" hangingPunct="1">
              <a:spcBef>
                <a:spcPts val="600"/>
              </a:spcBef>
              <a:spcAft>
                <a:spcPts val="600"/>
              </a:spcAft>
              <a:buClr>
                <a:srgbClr val="002060"/>
              </a:buClr>
              <a:buFont typeface="Wingdings" panose="05000000000000000000" pitchFamily="2" charset="2"/>
              <a:buChar char="l"/>
              <a:defRPr kumimoji="1" lang="ja-JP" altLang="en-US" sz="20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42950" indent="-285750" algn="l" defTabSz="914400" rtl="0" eaLnBrk="1" latinLnBrk="0" hangingPunct="1">
              <a:spcBef>
                <a:spcPts val="600"/>
              </a:spcBef>
              <a:spcAft>
                <a:spcPts val="600"/>
              </a:spcAft>
              <a:buFont typeface="Arial" pitchFamily="34" charset="0"/>
              <a:buChar char="–"/>
              <a:defRPr kumimoji="1" sz="14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lgn="l" defTabSz="914400" rtl="0" eaLnBrk="1" latinLnBrk="0" hangingPunct="1">
              <a:spcBef>
                <a:spcPts val="600"/>
              </a:spcBef>
              <a:spcAft>
                <a:spcPts val="600"/>
              </a:spcAft>
              <a:buFont typeface="Arial" pitchFamily="34" charset="0"/>
              <a:buChar char="•"/>
              <a:defRPr kumimoji="1" sz="105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194310" marR="0" lvl="0" indent="-194310" algn="l" defTabSz="987095" rtl="0" eaLnBrk="1" fontAlgn="auto" latinLnBrk="0" hangingPunct="1">
              <a:lnSpc>
                <a:spcPct val="100000"/>
              </a:lnSpc>
              <a:spcBef>
                <a:spcPts val="0"/>
              </a:spcBef>
              <a:spcAft>
                <a:spcPts val="0"/>
              </a:spcAft>
              <a:buClr>
                <a:srgbClr val="002060"/>
              </a:buClr>
              <a:buSzTx/>
              <a:buFont typeface="Wingdings" panose="05000000000000000000" pitchFamily="2" charset="2"/>
              <a:buChar char="l"/>
              <a:tabLst/>
              <a:defRPr/>
            </a:pPr>
            <a:r>
              <a:rPr kumimoji="1" lang="ja-JP" altLang="en-US" sz="1511"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rPr>
              <a:t>これまでの分析結果を踏まえて、優先的に取り組むべき地域課題を特定する。</a:t>
            </a:r>
          </a:p>
        </p:txBody>
      </p:sp>
      <p:sp>
        <p:nvSpPr>
          <p:cNvPr id="4" name="TextBox 31">
            <a:extLst>
              <a:ext uri="{FF2B5EF4-FFF2-40B4-BE49-F238E27FC236}">
                <a16:creationId xmlns:a16="http://schemas.microsoft.com/office/drawing/2014/main" id="{1060373E-6EE4-5853-465C-5A01480B00A7}"/>
              </a:ext>
            </a:extLst>
          </p:cNvPr>
          <p:cNvSpPr txBox="1"/>
          <p:nvPr/>
        </p:nvSpPr>
        <p:spPr>
          <a:xfrm>
            <a:off x="5129273" y="1089159"/>
            <a:ext cx="2338324" cy="230832"/>
          </a:xfrm>
          <a:prstGeom prst="rect">
            <a:avLst/>
          </a:prstGeom>
          <a:noFill/>
        </p:spPr>
        <p:txBody>
          <a:bodyPr wrap="square">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1" lang="ja-JP" altLang="en-US" sz="900"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凡例：</a:t>
            </a:r>
            <a:r>
              <a:rPr kumimoji="1" lang="en-US" altLang="ja-JP" sz="900" b="1" i="0" u="none" strike="noStrike" kern="1200" cap="none" spc="0" normalizeH="0" baseline="0" noProof="0">
                <a:ln>
                  <a:noFill/>
                </a:ln>
                <a:solidFill>
                  <a:srgbClr val="7DD4A5"/>
                </a:solidFill>
                <a:effectLst/>
                <a:uLnTx/>
                <a:uFillTx/>
                <a:latin typeface="Meiryo UI" panose="020B0604030504040204" pitchFamily="50" charset="-128"/>
                <a:ea typeface="Meiryo UI" panose="020B0604030504040204" pitchFamily="50" charset="-128"/>
                <a:cs typeface="+mn-cs"/>
              </a:rPr>
              <a:t>【</a:t>
            </a:r>
            <a:r>
              <a:rPr kumimoji="1" lang="ja-JP" altLang="en-US" sz="900" b="1" i="0" u="none" strike="noStrike" kern="1200" cap="none" spc="0" normalizeH="0" baseline="0" noProof="0">
                <a:ln>
                  <a:noFill/>
                </a:ln>
                <a:solidFill>
                  <a:srgbClr val="7DD4A5"/>
                </a:solidFill>
                <a:effectLst/>
                <a:uLnTx/>
                <a:uFillTx/>
                <a:latin typeface="Meiryo UI" panose="020B0604030504040204" pitchFamily="50" charset="-128"/>
                <a:ea typeface="Meiryo UI" panose="020B0604030504040204" pitchFamily="50" charset="-128"/>
                <a:cs typeface="+mn-cs"/>
              </a:rPr>
              <a:t>分析データ</a:t>
            </a:r>
            <a:r>
              <a:rPr kumimoji="1" lang="en-US" altLang="ja-JP" sz="900" b="1" i="0" u="none" strike="noStrike" kern="1200" cap="none" spc="0" normalizeH="0" baseline="0" noProof="0">
                <a:ln>
                  <a:noFill/>
                </a:ln>
                <a:solidFill>
                  <a:srgbClr val="7DD4A5"/>
                </a:solidFill>
                <a:effectLst/>
                <a:uLnTx/>
                <a:uFillTx/>
                <a:latin typeface="Meiryo UI" panose="020B0604030504040204" pitchFamily="50" charset="-128"/>
                <a:ea typeface="Meiryo UI" panose="020B0604030504040204" pitchFamily="50" charset="-128"/>
                <a:cs typeface="+mn-cs"/>
              </a:rPr>
              <a:t>】</a:t>
            </a:r>
            <a:endParaRPr kumimoji="1" lang="ja-JP" altLang="en-US" sz="90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21" name="Isosceles Triangle 20">
            <a:extLst>
              <a:ext uri="{FF2B5EF4-FFF2-40B4-BE49-F238E27FC236}">
                <a16:creationId xmlns:a16="http://schemas.microsoft.com/office/drawing/2014/main" id="{D75BF2A5-890D-E19C-F65A-7B38CA58AB86}"/>
              </a:ext>
            </a:extLst>
          </p:cNvPr>
          <p:cNvSpPr/>
          <p:nvPr/>
        </p:nvSpPr>
        <p:spPr>
          <a:xfrm rot="5400000">
            <a:off x="6497309" y="2535117"/>
            <a:ext cx="1958400" cy="180000"/>
          </a:xfrm>
          <a:prstGeom prst="triangle">
            <a:avLst>
              <a:gd name="adj" fmla="val 50000"/>
            </a:avLst>
          </a:prstGeom>
          <a:solidFill>
            <a:srgbClr val="687A70"/>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600" b="1" i="0" u="none" strike="noStrike" kern="0" cap="none" spc="0" normalizeH="0" baseline="0" noProof="0">
              <a:ln>
                <a:noFill/>
              </a:ln>
              <a:solidFill>
                <a:srgbClr val="FFFFFF"/>
              </a:solidFill>
              <a:effectLst/>
              <a:uLnTx/>
              <a:uFillTx/>
              <a:latin typeface="Meiryo UI"/>
              <a:ea typeface="Meiryo UI"/>
              <a:cs typeface="+mn-cs"/>
            </a:endParaRPr>
          </a:p>
        </p:txBody>
      </p:sp>
      <p:sp>
        <p:nvSpPr>
          <p:cNvPr id="11" name="Rectangle 11">
            <a:extLst>
              <a:ext uri="{FF2B5EF4-FFF2-40B4-BE49-F238E27FC236}">
                <a16:creationId xmlns:a16="http://schemas.microsoft.com/office/drawing/2014/main" id="{5F21863A-1E84-DDBF-FFA3-3B339A658A42}"/>
              </a:ext>
            </a:extLst>
          </p:cNvPr>
          <p:cNvSpPr/>
          <p:nvPr/>
        </p:nvSpPr>
        <p:spPr>
          <a:xfrm>
            <a:off x="215927" y="1608685"/>
            <a:ext cx="553694" cy="1995886"/>
          </a:xfrm>
          <a:prstGeom prst="rect">
            <a:avLst/>
          </a:prstGeom>
          <a:solidFill>
            <a:srgbClr val="687A70"/>
          </a:solidFill>
          <a:ln w="12700" cap="flat" cmpd="sng" algn="ctr">
            <a:noFill/>
            <a:prstDash val="solid"/>
            <a:miter lim="800000"/>
          </a:ln>
          <a:effectLst/>
        </p:spPr>
        <p:txBody>
          <a:bodyPr vert="eaVert"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600" b="1" kern="0">
                <a:solidFill>
                  <a:srgbClr val="FFFFFF"/>
                </a:solidFill>
                <a:latin typeface="Meiryo UI"/>
                <a:ea typeface="Meiryo UI"/>
              </a:rPr>
              <a:t>地域の所得・雇用</a:t>
            </a:r>
            <a:r>
              <a:rPr kumimoji="0" lang="en-US" altLang="ja-JP" sz="1600" b="1" kern="0">
                <a:solidFill>
                  <a:srgbClr val="FFFFFF"/>
                </a:solidFill>
                <a:latin typeface="Meiryo UI"/>
                <a:ea typeface="Meiryo UI"/>
              </a:rPr>
              <a:t>TOP5</a:t>
            </a:r>
            <a:r>
              <a:rPr kumimoji="0" lang="ja-JP" altLang="en-US" sz="1600" b="1" kern="0">
                <a:solidFill>
                  <a:srgbClr val="FFFFFF"/>
                </a:solidFill>
                <a:latin typeface="Meiryo UI"/>
                <a:ea typeface="Meiryo UI"/>
              </a:rPr>
              <a:t>産業</a:t>
            </a:r>
            <a:endParaRPr kumimoji="0" lang="ja-JP" altLang="en-US" sz="1600" b="1" i="0" u="none" strike="noStrike" kern="0" cap="none" spc="0" normalizeH="0" baseline="0" noProof="0">
              <a:ln>
                <a:noFill/>
              </a:ln>
              <a:solidFill>
                <a:srgbClr val="FFFFFF"/>
              </a:solidFill>
              <a:effectLst/>
              <a:uLnTx/>
              <a:uFillTx/>
              <a:latin typeface="Meiryo UI"/>
              <a:ea typeface="Meiryo UI"/>
              <a:cs typeface="+mn-cs"/>
            </a:endParaRPr>
          </a:p>
        </p:txBody>
      </p:sp>
      <p:sp>
        <p:nvSpPr>
          <p:cNvPr id="8" name="Rectangle 11">
            <a:extLst>
              <a:ext uri="{FF2B5EF4-FFF2-40B4-BE49-F238E27FC236}">
                <a16:creationId xmlns:a16="http://schemas.microsoft.com/office/drawing/2014/main" id="{D5905F85-5EBB-EB3B-917F-880F89DC1BB1}"/>
              </a:ext>
            </a:extLst>
          </p:cNvPr>
          <p:cNvSpPr/>
          <p:nvPr/>
        </p:nvSpPr>
        <p:spPr>
          <a:xfrm>
            <a:off x="810040" y="2842786"/>
            <a:ext cx="486793" cy="761782"/>
          </a:xfrm>
          <a:prstGeom prst="rect">
            <a:avLst/>
          </a:prstGeom>
          <a:solidFill>
            <a:srgbClr val="687A70"/>
          </a:solidFill>
          <a:ln w="12700" cap="flat" cmpd="sng" algn="ctr">
            <a:noFill/>
            <a:prstDash val="solid"/>
            <a:miter lim="800000"/>
          </a:ln>
          <a:effectLst/>
        </p:spPr>
        <p:txBody>
          <a:bodyPr vert="eaVert"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100" b="1" i="0" u="none" strike="noStrike" kern="0" cap="none" spc="0" normalizeH="0" baseline="0" noProof="0">
                <a:ln>
                  <a:noFill/>
                </a:ln>
                <a:solidFill>
                  <a:srgbClr val="FFFFFF"/>
                </a:solidFill>
                <a:effectLst/>
                <a:uLnTx/>
                <a:uFillTx/>
                <a:latin typeface="Meiryo UI"/>
                <a:ea typeface="Meiryo UI"/>
                <a:cs typeface="+mn-cs"/>
              </a:rPr>
              <a:t>今後の</a:t>
            </a:r>
            <a:endParaRPr kumimoji="0" lang="en-US" altLang="ja-JP" sz="1100" b="1" i="0" u="none" strike="noStrike" kern="0" cap="none" spc="0" normalizeH="0" baseline="0" noProof="0">
              <a:ln>
                <a:noFill/>
              </a:ln>
              <a:solidFill>
                <a:srgbClr val="FFFFFF"/>
              </a:solidFill>
              <a:effectLst/>
              <a:uLnTx/>
              <a:uFillTx/>
              <a:latin typeface="Meiryo UI"/>
              <a:ea typeface="Meiryo UI"/>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100" b="1" i="0" u="none" strike="noStrike" kern="0" cap="none" spc="0" normalizeH="0" baseline="0" noProof="0">
                <a:ln>
                  <a:noFill/>
                </a:ln>
                <a:solidFill>
                  <a:srgbClr val="FFFFFF"/>
                </a:solidFill>
                <a:effectLst/>
                <a:uLnTx/>
                <a:uFillTx/>
                <a:latin typeface="Meiryo UI"/>
                <a:ea typeface="Meiryo UI"/>
                <a:cs typeface="+mn-cs"/>
              </a:rPr>
              <a:t>注力</a:t>
            </a:r>
            <a:endParaRPr kumimoji="0" lang="en-US" altLang="ja-JP" sz="1100" b="1" i="0" u="none" strike="noStrike" kern="0" cap="none" spc="0" normalizeH="0" baseline="0" noProof="0">
              <a:ln>
                <a:noFill/>
              </a:ln>
              <a:solidFill>
                <a:srgbClr val="FFFFFF"/>
              </a:solidFill>
              <a:effectLst/>
              <a:uLnTx/>
              <a:uFillTx/>
              <a:latin typeface="Meiryo UI"/>
              <a:ea typeface="Meiryo UI"/>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100" b="1" i="0" u="none" strike="noStrike" kern="0" cap="none" spc="0" normalizeH="0" baseline="0" noProof="0">
                <a:ln>
                  <a:noFill/>
                </a:ln>
                <a:solidFill>
                  <a:srgbClr val="FFFFFF"/>
                </a:solidFill>
                <a:effectLst/>
                <a:uLnTx/>
                <a:uFillTx/>
                <a:latin typeface="Meiryo UI"/>
                <a:ea typeface="Meiryo UI"/>
                <a:cs typeface="+mn-cs"/>
              </a:rPr>
              <a:t>ポイント</a:t>
            </a:r>
            <a:endParaRPr kumimoji="0" lang="en-US" altLang="ja-JP" sz="1100" b="1" i="0" u="none" strike="noStrike" kern="0" cap="none" spc="0" normalizeH="0" baseline="0" noProof="0">
              <a:ln>
                <a:noFill/>
              </a:ln>
              <a:solidFill>
                <a:srgbClr val="FFFFFF"/>
              </a:solidFill>
              <a:effectLst/>
              <a:uLnTx/>
              <a:uFillTx/>
              <a:latin typeface="Meiryo UI"/>
              <a:ea typeface="Meiryo UI"/>
              <a:cs typeface="+mn-cs"/>
            </a:endParaRPr>
          </a:p>
        </p:txBody>
      </p:sp>
      <p:sp>
        <p:nvSpPr>
          <p:cNvPr id="10" name="Rectangle 11">
            <a:extLst>
              <a:ext uri="{FF2B5EF4-FFF2-40B4-BE49-F238E27FC236}">
                <a16:creationId xmlns:a16="http://schemas.microsoft.com/office/drawing/2014/main" id="{7419C73A-B6C5-B842-E888-EA33AD07B8AF}"/>
              </a:ext>
            </a:extLst>
          </p:cNvPr>
          <p:cNvSpPr/>
          <p:nvPr/>
        </p:nvSpPr>
        <p:spPr>
          <a:xfrm>
            <a:off x="810040" y="1608685"/>
            <a:ext cx="486793" cy="1163313"/>
          </a:xfrm>
          <a:prstGeom prst="rect">
            <a:avLst/>
          </a:prstGeom>
          <a:solidFill>
            <a:srgbClr val="687A70"/>
          </a:solidFill>
          <a:ln w="12700" cap="flat" cmpd="sng" algn="ctr">
            <a:noFill/>
            <a:prstDash val="solid"/>
            <a:miter lim="800000"/>
          </a:ln>
          <a:effectLst/>
        </p:spPr>
        <p:txBody>
          <a:bodyPr vert="eaVert"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100" b="1" i="0" u="none" strike="noStrike" kern="0" cap="none" spc="0" normalizeH="0" baseline="0" noProof="0">
                <a:ln>
                  <a:noFill/>
                </a:ln>
                <a:solidFill>
                  <a:srgbClr val="FFFFFF"/>
                </a:solidFill>
                <a:effectLst/>
                <a:uLnTx/>
                <a:uFillTx/>
                <a:latin typeface="Meiryo UI"/>
                <a:ea typeface="Meiryo UI"/>
                <a:cs typeface="+mn-cs"/>
              </a:rPr>
              <a:t>地域の</a:t>
            </a:r>
            <a:endParaRPr kumimoji="0" lang="en-US" altLang="ja-JP" sz="1100" b="1" i="0" u="none" strike="noStrike" kern="0" cap="none" spc="0" normalizeH="0" baseline="0" noProof="0">
              <a:ln>
                <a:noFill/>
              </a:ln>
              <a:solidFill>
                <a:srgbClr val="FFFFFF"/>
              </a:solidFill>
              <a:effectLst/>
              <a:uLnTx/>
              <a:uFillTx/>
              <a:latin typeface="Meiryo UI"/>
              <a:ea typeface="Meiryo UI"/>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100" b="1" i="0" u="none" strike="noStrike" kern="0" cap="none" spc="0" normalizeH="0" baseline="0" noProof="0">
                <a:ln>
                  <a:noFill/>
                </a:ln>
                <a:solidFill>
                  <a:srgbClr val="FFFFFF"/>
                </a:solidFill>
                <a:effectLst/>
                <a:uLnTx/>
                <a:uFillTx/>
                <a:latin typeface="Meiryo UI"/>
                <a:ea typeface="Meiryo UI"/>
                <a:cs typeface="+mn-cs"/>
              </a:rPr>
              <a:t>所得・雇用</a:t>
            </a:r>
            <a:endParaRPr kumimoji="0" lang="en-US" altLang="ja-JP" sz="1100" b="1" i="0" u="none" strike="noStrike" kern="0" cap="none" spc="0" normalizeH="0" baseline="0" noProof="0">
              <a:ln>
                <a:noFill/>
              </a:ln>
              <a:solidFill>
                <a:srgbClr val="FFFFFF"/>
              </a:solidFill>
              <a:effectLst/>
              <a:uLnTx/>
              <a:uFillTx/>
              <a:latin typeface="Meiryo UI"/>
              <a:ea typeface="Meiryo UI"/>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ja-JP" sz="1100" b="1" i="0" u="none" strike="noStrike" kern="0" cap="none" spc="0" normalizeH="0" baseline="0" noProof="0">
                <a:ln>
                  <a:noFill/>
                </a:ln>
                <a:solidFill>
                  <a:srgbClr val="FFFFFF"/>
                </a:solidFill>
                <a:effectLst/>
                <a:uLnTx/>
                <a:uFillTx/>
                <a:latin typeface="Meiryo UI"/>
                <a:ea typeface="Meiryo UI"/>
                <a:cs typeface="+mn-cs"/>
              </a:rPr>
              <a:t>TOP5</a:t>
            </a:r>
            <a:r>
              <a:rPr kumimoji="0" lang="ja-JP" altLang="en-US" sz="1100" b="1" i="0" u="none" strike="noStrike" kern="0" cap="none" spc="0" normalizeH="0" baseline="0" noProof="0">
                <a:ln>
                  <a:noFill/>
                </a:ln>
                <a:solidFill>
                  <a:srgbClr val="FFFFFF"/>
                </a:solidFill>
                <a:effectLst/>
                <a:uLnTx/>
                <a:uFillTx/>
                <a:latin typeface="Meiryo UI"/>
                <a:ea typeface="Meiryo UI"/>
                <a:cs typeface="+mn-cs"/>
              </a:rPr>
              <a:t>産業</a:t>
            </a:r>
            <a:endParaRPr kumimoji="0" lang="en-US" altLang="ja-JP" sz="1100" b="1" i="0" u="none" strike="noStrike" kern="0" cap="none" spc="0" normalizeH="0" baseline="0" noProof="0">
              <a:ln>
                <a:noFill/>
              </a:ln>
              <a:solidFill>
                <a:srgbClr val="FFFFFF"/>
              </a:solidFill>
              <a:effectLst/>
              <a:uLnTx/>
              <a:uFillTx/>
              <a:latin typeface="Meiryo UI"/>
              <a:ea typeface="Meiryo UI"/>
              <a:cs typeface="+mn-cs"/>
            </a:endParaRPr>
          </a:p>
        </p:txBody>
      </p:sp>
      <p:sp>
        <p:nvSpPr>
          <p:cNvPr id="13" name="Oval 22">
            <a:extLst>
              <a:ext uri="{FF2B5EF4-FFF2-40B4-BE49-F238E27FC236}">
                <a16:creationId xmlns:a16="http://schemas.microsoft.com/office/drawing/2014/main" id="{98A625F9-FFF3-FE1A-3741-24DB5580AA60}"/>
              </a:ext>
            </a:extLst>
          </p:cNvPr>
          <p:cNvSpPr/>
          <p:nvPr/>
        </p:nvSpPr>
        <p:spPr>
          <a:xfrm>
            <a:off x="7623018" y="1610171"/>
            <a:ext cx="2870062" cy="1994400"/>
          </a:xfrm>
          <a:prstGeom prst="rect">
            <a:avLst/>
          </a:prstGeom>
          <a:solidFill>
            <a:srgbClr val="7DD4A5"/>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
                <a:srgbClr val="6076B4"/>
              </a:buClr>
              <a:buSzTx/>
              <a:buFontTx/>
              <a:buNone/>
              <a:tabLst/>
              <a:defRPr/>
            </a:pPr>
            <a:endParaRPr lang="en-US" altLang="ja-JP" sz="1400">
              <a:solidFill>
                <a:prstClr val="black"/>
              </a:solidFill>
              <a:latin typeface="Meiryo UI" panose="020B0604030504040204" pitchFamily="50" charset="-128"/>
              <a:ea typeface="Meiryo UI" panose="020B0604030504040204" pitchFamily="50" charset="-128"/>
            </a:endParaRPr>
          </a:p>
        </p:txBody>
      </p:sp>
      <p:sp>
        <p:nvSpPr>
          <p:cNvPr id="28" name="Isosceles Triangle 20">
            <a:extLst>
              <a:ext uri="{FF2B5EF4-FFF2-40B4-BE49-F238E27FC236}">
                <a16:creationId xmlns:a16="http://schemas.microsoft.com/office/drawing/2014/main" id="{0B6E78F4-8454-28A8-BE9C-8147E59988DD}"/>
              </a:ext>
            </a:extLst>
          </p:cNvPr>
          <p:cNvSpPr/>
          <p:nvPr/>
        </p:nvSpPr>
        <p:spPr>
          <a:xfrm rot="5400000">
            <a:off x="5728623" y="5333074"/>
            <a:ext cx="3495600" cy="180171"/>
          </a:xfrm>
          <a:prstGeom prst="triangle">
            <a:avLst>
              <a:gd name="adj" fmla="val 50000"/>
            </a:avLst>
          </a:prstGeom>
          <a:solidFill>
            <a:srgbClr val="687A70"/>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600" b="1" i="0" u="none" strike="noStrike" kern="0" cap="none" spc="0" normalizeH="0" baseline="0" noProof="0">
              <a:ln>
                <a:noFill/>
              </a:ln>
              <a:solidFill>
                <a:srgbClr val="FFFFFF"/>
              </a:solidFill>
              <a:effectLst/>
              <a:uLnTx/>
              <a:uFillTx/>
              <a:latin typeface="Meiryo UI"/>
              <a:ea typeface="Meiryo UI"/>
              <a:cs typeface="+mn-cs"/>
            </a:endParaRPr>
          </a:p>
        </p:txBody>
      </p:sp>
      <p:sp>
        <p:nvSpPr>
          <p:cNvPr id="30" name="Rectangle 11">
            <a:extLst>
              <a:ext uri="{FF2B5EF4-FFF2-40B4-BE49-F238E27FC236}">
                <a16:creationId xmlns:a16="http://schemas.microsoft.com/office/drawing/2014/main" id="{6D7FA7A8-3AAD-2117-C01F-6EA37E2A174E}"/>
              </a:ext>
            </a:extLst>
          </p:cNvPr>
          <p:cNvSpPr/>
          <p:nvPr/>
        </p:nvSpPr>
        <p:spPr>
          <a:xfrm>
            <a:off x="215927" y="3675359"/>
            <a:ext cx="553694" cy="3494986"/>
          </a:xfrm>
          <a:prstGeom prst="rect">
            <a:avLst/>
          </a:prstGeom>
          <a:solidFill>
            <a:srgbClr val="687A70"/>
          </a:solidFill>
          <a:ln w="12700" cap="flat" cmpd="sng" algn="ctr">
            <a:noFill/>
            <a:prstDash val="solid"/>
            <a:miter lim="800000"/>
          </a:ln>
          <a:effectLst/>
        </p:spPr>
        <p:txBody>
          <a:bodyPr vert="eaVert"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a:ln>
                  <a:noFill/>
                </a:ln>
                <a:solidFill>
                  <a:srgbClr val="FFFFFF"/>
                </a:solidFill>
                <a:effectLst/>
                <a:uLnTx/>
                <a:uFillTx/>
                <a:latin typeface="Meiryo UI"/>
                <a:ea typeface="Meiryo UI"/>
                <a:cs typeface="+mn-cs"/>
              </a:rPr>
              <a:t>稼ぐ力が高い産業</a:t>
            </a:r>
            <a:r>
              <a:rPr kumimoji="0" lang="en-US" altLang="ja-JP" sz="1600" b="1" i="0" u="none" strike="noStrike" kern="0" cap="none" spc="0" normalizeH="0" baseline="0" noProof="0">
                <a:ln>
                  <a:noFill/>
                </a:ln>
                <a:solidFill>
                  <a:srgbClr val="FFFFFF"/>
                </a:solidFill>
                <a:effectLst/>
                <a:uLnTx/>
                <a:uFillTx/>
                <a:latin typeface="Meiryo UI"/>
                <a:ea typeface="Meiryo UI"/>
                <a:cs typeface="+mn-cs"/>
              </a:rPr>
              <a:t>/</a:t>
            </a:r>
            <a:r>
              <a:rPr kumimoji="0" lang="ja-JP" altLang="en-US" sz="1600" b="1" i="0" u="none" strike="noStrike" kern="0" cap="none" spc="0" normalizeH="0" baseline="0" noProof="0">
                <a:ln>
                  <a:noFill/>
                </a:ln>
                <a:solidFill>
                  <a:srgbClr val="FFFFFF"/>
                </a:solidFill>
                <a:effectLst/>
                <a:uLnTx/>
                <a:uFillTx/>
                <a:latin typeface="Meiryo UI"/>
                <a:ea typeface="Meiryo UI"/>
                <a:cs typeface="+mn-cs"/>
              </a:rPr>
              <a:t>地域が得意な産業</a:t>
            </a:r>
          </a:p>
        </p:txBody>
      </p:sp>
      <p:sp>
        <p:nvSpPr>
          <p:cNvPr id="31" name="Rectangle 11">
            <a:extLst>
              <a:ext uri="{FF2B5EF4-FFF2-40B4-BE49-F238E27FC236}">
                <a16:creationId xmlns:a16="http://schemas.microsoft.com/office/drawing/2014/main" id="{AEE5922E-A877-A401-E800-7B775670CAEE}"/>
              </a:ext>
            </a:extLst>
          </p:cNvPr>
          <p:cNvSpPr/>
          <p:nvPr/>
        </p:nvSpPr>
        <p:spPr>
          <a:xfrm>
            <a:off x="810040" y="4963391"/>
            <a:ext cx="486793" cy="2206953"/>
          </a:xfrm>
          <a:prstGeom prst="rect">
            <a:avLst/>
          </a:prstGeom>
          <a:solidFill>
            <a:srgbClr val="687A70"/>
          </a:solidFill>
          <a:ln w="12700" cap="flat" cmpd="sng" algn="ctr">
            <a:noFill/>
            <a:prstDash val="solid"/>
            <a:miter lim="800000"/>
          </a:ln>
          <a:effectLst/>
        </p:spPr>
        <p:txBody>
          <a:bodyPr vert="eaVert"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100" b="1" i="0" u="none" strike="noStrike" kern="0" cap="none" spc="0" normalizeH="0" baseline="0" noProof="0">
                <a:ln>
                  <a:noFill/>
                </a:ln>
                <a:solidFill>
                  <a:srgbClr val="FFFFFF"/>
                </a:solidFill>
                <a:effectLst/>
                <a:uLnTx/>
                <a:uFillTx/>
                <a:latin typeface="Meiryo UI"/>
                <a:ea typeface="Meiryo UI"/>
                <a:cs typeface="+mn-cs"/>
              </a:rPr>
              <a:t>今後の注力ポイント</a:t>
            </a:r>
            <a:endParaRPr kumimoji="0" lang="en-US" altLang="ja-JP" sz="1100" b="1" i="0" u="none" strike="noStrike" kern="0" cap="none" spc="0" normalizeH="0" baseline="0" noProof="0">
              <a:ln>
                <a:noFill/>
              </a:ln>
              <a:solidFill>
                <a:srgbClr val="FFFFFF"/>
              </a:solidFill>
              <a:effectLst/>
              <a:uLnTx/>
              <a:uFillTx/>
              <a:latin typeface="Meiryo UI"/>
              <a:ea typeface="Meiryo UI"/>
              <a:cs typeface="+mn-cs"/>
            </a:endParaRPr>
          </a:p>
        </p:txBody>
      </p:sp>
      <p:sp>
        <p:nvSpPr>
          <p:cNvPr id="32" name="Rectangle 11">
            <a:extLst>
              <a:ext uri="{FF2B5EF4-FFF2-40B4-BE49-F238E27FC236}">
                <a16:creationId xmlns:a16="http://schemas.microsoft.com/office/drawing/2014/main" id="{E86AC83E-7E06-2E01-8BAA-E27D6A78A99F}"/>
              </a:ext>
            </a:extLst>
          </p:cNvPr>
          <p:cNvSpPr/>
          <p:nvPr/>
        </p:nvSpPr>
        <p:spPr>
          <a:xfrm>
            <a:off x="810040" y="3675356"/>
            <a:ext cx="486793" cy="1217247"/>
          </a:xfrm>
          <a:prstGeom prst="rect">
            <a:avLst/>
          </a:prstGeom>
          <a:solidFill>
            <a:srgbClr val="687A70"/>
          </a:solidFill>
          <a:ln w="12700" cap="flat" cmpd="sng" algn="ctr">
            <a:noFill/>
            <a:prstDash val="solid"/>
            <a:miter lim="800000"/>
          </a:ln>
          <a:effectLst/>
        </p:spPr>
        <p:txBody>
          <a:bodyPr vert="eaVert" lIns="36000" tIns="0" rIns="36000" bIns="0" rtlCol="0" anchor="ctr"/>
          <a:lstStyle/>
          <a:p>
            <a:pPr algn="ctr"/>
            <a:r>
              <a:rPr kumimoji="0" lang="ja-JP" altLang="en-US" sz="1100" b="1" kern="0">
                <a:solidFill>
                  <a:srgbClr val="FFFFFF"/>
                </a:solidFill>
                <a:latin typeface="Meiryo UI"/>
                <a:ea typeface="Meiryo UI"/>
              </a:rPr>
              <a:t>稼ぐ力が高い産業</a:t>
            </a:r>
            <a:r>
              <a:rPr kumimoji="0" lang="en-US" altLang="ja-JP" sz="1100" b="1" kern="0">
                <a:solidFill>
                  <a:srgbClr val="FFFFFF"/>
                </a:solidFill>
                <a:latin typeface="Meiryo UI"/>
                <a:ea typeface="Meiryo UI"/>
              </a:rPr>
              <a:t>/</a:t>
            </a:r>
            <a:r>
              <a:rPr kumimoji="0" lang="ja-JP" altLang="en-US" sz="1100" b="1" kern="0">
                <a:solidFill>
                  <a:srgbClr val="FFFFFF"/>
                </a:solidFill>
                <a:latin typeface="Meiryo UI"/>
                <a:ea typeface="Meiryo UI"/>
              </a:rPr>
              <a:t>地域が得意な産業</a:t>
            </a:r>
            <a:endParaRPr kumimoji="0" lang="en-US" altLang="ja-JP" sz="1100" b="1" kern="0">
              <a:solidFill>
                <a:srgbClr val="FFFFFF"/>
              </a:solidFill>
              <a:latin typeface="Meiryo UI"/>
              <a:ea typeface="Meiryo UI"/>
            </a:endParaRPr>
          </a:p>
        </p:txBody>
      </p:sp>
      <p:sp>
        <p:nvSpPr>
          <p:cNvPr id="16" name="Rectangle 9">
            <a:extLst>
              <a:ext uri="{FF2B5EF4-FFF2-40B4-BE49-F238E27FC236}">
                <a16:creationId xmlns:a16="http://schemas.microsoft.com/office/drawing/2014/main" id="{0FEBB734-6817-EFE9-110A-2A647831BFAA}"/>
              </a:ext>
            </a:extLst>
          </p:cNvPr>
          <p:cNvSpPr/>
          <p:nvPr/>
        </p:nvSpPr>
        <p:spPr>
          <a:xfrm>
            <a:off x="1337252" y="2842787"/>
            <a:ext cx="5992747" cy="761783"/>
          </a:xfrm>
          <a:prstGeom prst="rect">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285750" indent="-285750">
              <a:spcBef>
                <a:spcPts val="600"/>
              </a:spcBef>
              <a:spcAft>
                <a:spcPts val="600"/>
              </a:spcAft>
              <a:buFont typeface="Wingdings" panose="05000000000000000000" pitchFamily="2" charset="2"/>
              <a:buChar char="n"/>
              <a:defRPr/>
            </a:pPr>
            <a:endParaRPr kumimoji="0" lang="en-US" altLang="ja-JP" sz="1200" kern="0">
              <a:solidFill>
                <a:prstClr val="black"/>
              </a:solidFill>
              <a:latin typeface="Meiryo UI"/>
              <a:ea typeface="Meiryo UI"/>
            </a:endParaRPr>
          </a:p>
        </p:txBody>
      </p:sp>
      <p:sp>
        <p:nvSpPr>
          <p:cNvPr id="12" name="Rectangle 9">
            <a:extLst>
              <a:ext uri="{FF2B5EF4-FFF2-40B4-BE49-F238E27FC236}">
                <a16:creationId xmlns:a16="http://schemas.microsoft.com/office/drawing/2014/main" id="{E97CE9AB-FEF1-7DCE-46E0-F68E31AFE03F}"/>
              </a:ext>
            </a:extLst>
          </p:cNvPr>
          <p:cNvSpPr/>
          <p:nvPr/>
        </p:nvSpPr>
        <p:spPr>
          <a:xfrm>
            <a:off x="1337252" y="1608686"/>
            <a:ext cx="5992747" cy="1163313"/>
          </a:xfrm>
          <a:prstGeom prst="rect">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2857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n"/>
              <a:tabLst/>
              <a:defRPr/>
            </a:pPr>
            <a:endParaRPr lang="en-US" altLang="ja-JP" sz="1200" b="1">
              <a:solidFill>
                <a:srgbClr val="7DD4A5"/>
              </a:solidFill>
              <a:latin typeface="Meiryo UI" panose="020B0604030504040204" pitchFamily="50" charset="-128"/>
              <a:ea typeface="Meiryo UI" panose="020B0604030504040204" pitchFamily="50" charset="-128"/>
            </a:endParaRPr>
          </a:p>
        </p:txBody>
      </p:sp>
      <p:sp>
        <p:nvSpPr>
          <p:cNvPr id="33" name="Rectangle 9">
            <a:extLst>
              <a:ext uri="{FF2B5EF4-FFF2-40B4-BE49-F238E27FC236}">
                <a16:creationId xmlns:a16="http://schemas.microsoft.com/office/drawing/2014/main" id="{5C01E38A-BE5E-C8F3-A14C-8929DBCBDB33}"/>
              </a:ext>
            </a:extLst>
          </p:cNvPr>
          <p:cNvSpPr/>
          <p:nvPr/>
        </p:nvSpPr>
        <p:spPr>
          <a:xfrm>
            <a:off x="1337252" y="4963391"/>
            <a:ext cx="5992747" cy="2206954"/>
          </a:xfrm>
          <a:prstGeom prst="rect">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285750" indent="-285750">
              <a:spcAft>
                <a:spcPts val="600"/>
              </a:spcAft>
              <a:buFont typeface="Wingdings" panose="05000000000000000000" pitchFamily="2" charset="2"/>
              <a:buChar char="n"/>
            </a:pPr>
            <a:endParaRPr lang="en-US" altLang="ja-JP" sz="1200">
              <a:solidFill>
                <a:schemeClr val="tx1"/>
              </a:solidFill>
              <a:latin typeface="Meiryo UI" panose="020B0604030504040204" pitchFamily="50" charset="-128"/>
              <a:ea typeface="Meiryo UI" panose="020B0604030504040204" pitchFamily="50" charset="-128"/>
            </a:endParaRPr>
          </a:p>
        </p:txBody>
      </p:sp>
      <p:sp>
        <p:nvSpPr>
          <p:cNvPr id="34" name="Rectangle 9">
            <a:extLst>
              <a:ext uri="{FF2B5EF4-FFF2-40B4-BE49-F238E27FC236}">
                <a16:creationId xmlns:a16="http://schemas.microsoft.com/office/drawing/2014/main" id="{E2D3840A-D7B1-8B35-49CE-AFE20CFC7343}"/>
              </a:ext>
            </a:extLst>
          </p:cNvPr>
          <p:cNvSpPr/>
          <p:nvPr/>
        </p:nvSpPr>
        <p:spPr>
          <a:xfrm>
            <a:off x="1337252" y="3675358"/>
            <a:ext cx="5992747" cy="1217247"/>
          </a:xfrm>
          <a:prstGeom prst="rect">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285750" lvl="1" indent="-285750">
              <a:buFont typeface="Wingdings" panose="05000000000000000000" pitchFamily="2" charset="2"/>
              <a:buChar char="n"/>
              <a:defRPr/>
            </a:pPr>
            <a:endParaRPr kumimoji="0" lang="ja-JP" altLang="en-US" sz="1200" b="0" i="0" u="none" strike="noStrike" kern="0" cap="none" spc="0" normalizeH="0" baseline="0" noProof="0">
              <a:ln>
                <a:noFill/>
              </a:ln>
              <a:solidFill>
                <a:prstClr val="black"/>
              </a:solidFill>
              <a:effectLst/>
              <a:uLnTx/>
              <a:uFillTx/>
              <a:latin typeface="Meiryo UI"/>
              <a:ea typeface="Meiryo UI"/>
              <a:cs typeface="+mn-cs"/>
            </a:endParaRPr>
          </a:p>
        </p:txBody>
      </p:sp>
      <p:sp>
        <p:nvSpPr>
          <p:cNvPr id="36" name="Oval 22">
            <a:extLst>
              <a:ext uri="{FF2B5EF4-FFF2-40B4-BE49-F238E27FC236}">
                <a16:creationId xmlns:a16="http://schemas.microsoft.com/office/drawing/2014/main" id="{7A5CEF0B-4481-AC13-B4CC-1A1768EC6F4E}"/>
              </a:ext>
            </a:extLst>
          </p:cNvPr>
          <p:cNvSpPr/>
          <p:nvPr/>
        </p:nvSpPr>
        <p:spPr>
          <a:xfrm>
            <a:off x="7623018" y="3675359"/>
            <a:ext cx="2870062" cy="3494986"/>
          </a:xfrm>
          <a:prstGeom prst="rect">
            <a:avLst/>
          </a:prstGeom>
          <a:solidFill>
            <a:srgbClr val="7DD4A5"/>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
                <a:srgbClr val="6076B4"/>
              </a:buClr>
              <a:buSzTx/>
              <a:buFontTx/>
              <a:buNone/>
              <a:tabLst/>
              <a:defRPr/>
            </a:pPr>
            <a:endParaRPr kumimoji="1" lang="en-US" altLang="ja-JP" sz="14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Tree>
    <p:extLst>
      <p:ext uri="{BB962C8B-B14F-4D97-AF65-F5344CB8AC3E}">
        <p14:creationId xmlns:p14="http://schemas.microsoft.com/office/powerpoint/2010/main" val="18892321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EEFC2C-D7A5-055E-F55D-986A91F5B037}"/>
            </a:ext>
          </a:extLst>
        </p:cNvPr>
        <p:cNvGrpSpPr/>
        <p:nvPr/>
      </p:nvGrpSpPr>
      <p:grpSpPr>
        <a:xfrm>
          <a:off x="0" y="0"/>
          <a:ext cx="0" cy="0"/>
          <a:chOff x="0" y="0"/>
          <a:chExt cx="0" cy="0"/>
        </a:xfrm>
      </p:grpSpPr>
      <p:sp>
        <p:nvSpPr>
          <p:cNvPr id="2" name="スライド番号プレースホルダー 4">
            <a:extLst>
              <a:ext uri="{FF2B5EF4-FFF2-40B4-BE49-F238E27FC236}">
                <a16:creationId xmlns:a16="http://schemas.microsoft.com/office/drawing/2014/main" id="{76D9ED38-989F-1C3A-8693-1A88FAB5D201}"/>
              </a:ext>
            </a:extLst>
          </p:cNvPr>
          <p:cNvSpPr>
            <a:spLocks noGrp="1"/>
          </p:cNvSpPr>
          <p:nvPr>
            <p:ph type="sldNum" sz="quarter" idx="12"/>
          </p:nvPr>
        </p:nvSpPr>
        <p:spPr>
          <a:xfrm>
            <a:off x="8209818" y="7194496"/>
            <a:ext cx="2495127" cy="402567"/>
          </a:xfrm>
          <a:prstGeom prst="rect">
            <a:avLst/>
          </a:prstGeom>
        </p:spPr>
        <p:txBody>
          <a:bodyPr vert="horz" lIns="91440" tIns="45720" rIns="91440" bIns="45720" rtlCol="0" anchor="ctr"/>
          <a:lstStyle>
            <a:defPPr>
              <a:defRPr lang="en-US"/>
            </a:defPPr>
            <a:lvl1pPr algn="r" rtl="0" fontAlgn="base">
              <a:spcBef>
                <a:spcPct val="0"/>
              </a:spcBef>
              <a:spcAft>
                <a:spcPct val="0"/>
              </a:spcAft>
              <a:defRPr kumimoji="1" sz="1511" kern="120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Meiryo UI" panose="020B0604030504040204" pitchFamily="50" charset="-128"/>
              </a:defRPr>
            </a:lvl1pPr>
            <a:lvl2pPr marL="457200" algn="l" rtl="0" fontAlgn="base">
              <a:spcBef>
                <a:spcPct val="0"/>
              </a:spcBef>
              <a:spcAft>
                <a:spcPct val="0"/>
              </a:spcAft>
              <a:defRPr kumimoji="1" sz="900" kern="1200">
                <a:solidFill>
                  <a:srgbClr val="000000"/>
                </a:solidFill>
                <a:latin typeface="EYInterstate Light" pitchFamily="2" charset="0"/>
                <a:ea typeface="ＭＳ Ｐゴシック" pitchFamily="50" charset="-128"/>
                <a:cs typeface="+mn-cs"/>
              </a:defRPr>
            </a:lvl2pPr>
            <a:lvl3pPr marL="914400" algn="l" rtl="0" fontAlgn="base">
              <a:spcBef>
                <a:spcPct val="0"/>
              </a:spcBef>
              <a:spcAft>
                <a:spcPct val="0"/>
              </a:spcAft>
              <a:defRPr kumimoji="1" sz="900" kern="1200">
                <a:solidFill>
                  <a:srgbClr val="000000"/>
                </a:solidFill>
                <a:latin typeface="EYInterstate Light" pitchFamily="2" charset="0"/>
                <a:ea typeface="ＭＳ Ｐゴシック" pitchFamily="50" charset="-128"/>
                <a:cs typeface="+mn-cs"/>
              </a:defRPr>
            </a:lvl3pPr>
            <a:lvl4pPr marL="1371600" algn="l" rtl="0" fontAlgn="base">
              <a:spcBef>
                <a:spcPct val="0"/>
              </a:spcBef>
              <a:spcAft>
                <a:spcPct val="0"/>
              </a:spcAft>
              <a:defRPr kumimoji="1" sz="900" kern="1200">
                <a:solidFill>
                  <a:srgbClr val="000000"/>
                </a:solidFill>
                <a:latin typeface="EYInterstate Light" pitchFamily="2" charset="0"/>
                <a:ea typeface="ＭＳ Ｐゴシック" pitchFamily="50" charset="-128"/>
                <a:cs typeface="+mn-cs"/>
              </a:defRPr>
            </a:lvl4pPr>
            <a:lvl5pPr marL="1828800" algn="l" rtl="0" fontAlgn="base">
              <a:spcBef>
                <a:spcPct val="0"/>
              </a:spcBef>
              <a:spcAft>
                <a:spcPct val="0"/>
              </a:spcAft>
              <a:defRPr kumimoji="1" sz="900" kern="1200">
                <a:solidFill>
                  <a:srgbClr val="000000"/>
                </a:solidFill>
                <a:latin typeface="EYInterstate Light" pitchFamily="2" charset="0"/>
                <a:ea typeface="ＭＳ Ｐゴシック" pitchFamily="50" charset="-128"/>
                <a:cs typeface="+mn-cs"/>
              </a:defRPr>
            </a:lvl5pPr>
            <a:lvl6pPr marL="2286000" algn="l" defTabSz="914400" rtl="0" eaLnBrk="1" latinLnBrk="0" hangingPunct="1">
              <a:defRPr kumimoji="1" sz="900" kern="1200">
                <a:solidFill>
                  <a:srgbClr val="000000"/>
                </a:solidFill>
                <a:latin typeface="EYInterstate Light" pitchFamily="2" charset="0"/>
                <a:ea typeface="ＭＳ Ｐゴシック" pitchFamily="50" charset="-128"/>
                <a:cs typeface="+mn-cs"/>
              </a:defRPr>
            </a:lvl6pPr>
            <a:lvl7pPr marL="2743200" algn="l" defTabSz="914400" rtl="0" eaLnBrk="1" latinLnBrk="0" hangingPunct="1">
              <a:defRPr kumimoji="1" sz="900" kern="1200">
                <a:solidFill>
                  <a:srgbClr val="000000"/>
                </a:solidFill>
                <a:latin typeface="EYInterstate Light" pitchFamily="2" charset="0"/>
                <a:ea typeface="ＭＳ Ｐゴシック" pitchFamily="50" charset="-128"/>
                <a:cs typeface="+mn-cs"/>
              </a:defRPr>
            </a:lvl7pPr>
            <a:lvl8pPr marL="3200400" algn="l" defTabSz="914400" rtl="0" eaLnBrk="1" latinLnBrk="0" hangingPunct="1">
              <a:defRPr kumimoji="1" sz="900" kern="1200">
                <a:solidFill>
                  <a:srgbClr val="000000"/>
                </a:solidFill>
                <a:latin typeface="EYInterstate Light" pitchFamily="2" charset="0"/>
                <a:ea typeface="ＭＳ Ｐゴシック" pitchFamily="50" charset="-128"/>
                <a:cs typeface="+mn-cs"/>
              </a:defRPr>
            </a:lvl8pPr>
            <a:lvl9pPr marL="3657600" algn="l" defTabSz="914400" rtl="0" eaLnBrk="1" latinLnBrk="0" hangingPunct="1">
              <a:defRPr kumimoji="1" sz="900" kern="1200">
                <a:solidFill>
                  <a:srgbClr val="000000"/>
                </a:solidFill>
                <a:latin typeface="EYInterstate Light" pitchFamily="2" charset="0"/>
                <a:ea typeface="ＭＳ Ｐゴシック" pitchFamily="50" charset="-128"/>
                <a:cs typeface="+mn-cs"/>
              </a:defRPr>
            </a:lvl9pPr>
          </a:lstStyle>
          <a:p>
            <a:fld id="{D9550142-B990-490A-A107-ED7302A7FD52}" type="slidenum">
              <a:rPr lang="ja-JP" altLang="en-US" smtClean="0"/>
              <a:pPr/>
              <a:t>19</a:t>
            </a:fld>
            <a:endParaRPr kumimoji="1" lang="ja-JP" altLang="en-US"/>
          </a:p>
        </p:txBody>
      </p:sp>
      <p:sp>
        <p:nvSpPr>
          <p:cNvPr id="10" name="タイトル 1">
            <a:extLst>
              <a:ext uri="{FF2B5EF4-FFF2-40B4-BE49-F238E27FC236}">
                <a16:creationId xmlns:a16="http://schemas.microsoft.com/office/drawing/2014/main" id="{32ABA923-D753-2DBB-2DAD-89E7699F0273}"/>
              </a:ext>
            </a:extLst>
          </p:cNvPr>
          <p:cNvSpPr txBox="1">
            <a:spLocks/>
          </p:cNvSpPr>
          <p:nvPr/>
        </p:nvSpPr>
        <p:spPr>
          <a:xfrm>
            <a:off x="605549" y="207081"/>
            <a:ext cx="9832579" cy="463029"/>
          </a:xfrm>
          <a:prstGeom prst="rect">
            <a:avLst/>
          </a:prstGeom>
        </p:spPr>
        <p:txBody>
          <a:bodyPr vert="horz" lIns="91440" tIns="45720" rIns="91440" bIns="45720" rtlCol="0" anchor="ctr">
            <a:normAutofit/>
          </a:bodyPr>
          <a:lstStyle>
            <a:lvl1pPr algn="l" defTabSz="987095" rtl="0" eaLnBrk="1" latinLnBrk="0" hangingPunct="1">
              <a:spcBef>
                <a:spcPct val="0"/>
              </a:spcBef>
              <a:buNone/>
              <a:defRPr kumimoji="1" sz="2400" b="1" kern="120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Meiryo UI" panose="020B0604030504040204" pitchFamily="50" charset="-128"/>
              </a:defRPr>
            </a:lvl1pPr>
          </a:lstStyle>
          <a:p>
            <a:pPr marL="0" marR="0" lvl="0" indent="0" algn="l" defTabSz="987095" rtl="0" eaLnBrk="1" fontAlgn="auto" latinLnBrk="0" hangingPunct="1">
              <a:lnSpc>
                <a:spcPct val="100000"/>
              </a:lnSpc>
              <a:spcBef>
                <a:spcPct val="0"/>
              </a:spcBef>
              <a:spcAft>
                <a:spcPts val="0"/>
              </a:spcAft>
              <a:buClrTx/>
              <a:buSzTx/>
              <a:buFontTx/>
              <a:buNone/>
              <a:tabLst/>
              <a:defRPr/>
            </a:pPr>
            <a:r>
              <a:rPr kumimoji="1" lang="ja-JP" altLang="en-US" sz="2400" b="1" i="0" u="none" strike="noStrike" kern="1200" cap="none" spc="0" normalizeH="0" baseline="0" noProof="0">
                <a:ln>
                  <a:noFill/>
                </a:ln>
                <a:solidFill>
                  <a:srgbClr val="000000"/>
                </a:solidFill>
                <a:effectLst/>
                <a:uLnTx/>
                <a:uFillTx/>
                <a:latin typeface="Meiryo UI"/>
                <a:ea typeface="Meiryo UI"/>
                <a:cs typeface="Arial" pitchFamily="34" charset="0"/>
                <a:sym typeface="Meiryo UI" panose="020B0604030504040204" pitchFamily="50" charset="-128"/>
              </a:rPr>
              <a:t>ｘｘｘｘ</a:t>
            </a:r>
            <a:endParaRPr kumimoji="1" lang="ja-JP" altLang="en-US" sz="2400" b="1" i="0" u="none" strike="noStrike" kern="1200" cap="none" spc="0" normalizeH="0" baseline="0" noProof="0">
              <a:ln>
                <a:noFill/>
              </a:ln>
              <a:solidFill>
                <a:sysClr val="windowText" lastClr="000000"/>
              </a:solidFill>
              <a:effectLst/>
              <a:uLnTx/>
              <a:uFillTx/>
              <a:latin typeface="Meiryo UI" panose="020B0604030504040204" pitchFamily="50" charset="-128"/>
              <a:ea typeface="Meiryo UI" panose="020B0604030504040204" pitchFamily="50" charset="-128"/>
              <a:sym typeface="Meiryo UI" panose="020B0604030504040204" pitchFamily="50" charset="-128"/>
            </a:endParaRPr>
          </a:p>
        </p:txBody>
      </p:sp>
      <p:sp>
        <p:nvSpPr>
          <p:cNvPr id="11" name="Text Placeholder 7">
            <a:extLst>
              <a:ext uri="{FF2B5EF4-FFF2-40B4-BE49-F238E27FC236}">
                <a16:creationId xmlns:a16="http://schemas.microsoft.com/office/drawing/2014/main" id="{EDE8BC01-A148-01FF-D084-05742B416417}"/>
              </a:ext>
            </a:extLst>
          </p:cNvPr>
          <p:cNvSpPr txBox="1">
            <a:spLocks/>
          </p:cNvSpPr>
          <p:nvPr/>
        </p:nvSpPr>
        <p:spPr>
          <a:xfrm>
            <a:off x="215925" y="985250"/>
            <a:ext cx="10261551" cy="310983"/>
          </a:xfrm>
          <a:prstGeom prst="rect">
            <a:avLst/>
          </a:prstGeom>
          <a:noFill/>
          <a:ln>
            <a:noFill/>
          </a:ln>
        </p:spPr>
        <p:txBody>
          <a:bodyPr vert="horz" wrap="square" lIns="38862" tIns="38862" rIns="38862" bIns="38862" rtlCol="0" anchor="t" anchorCtr="0">
            <a:spAutoFit/>
          </a:bodyPr>
          <a:lstStyle>
            <a:lvl1pPr marL="342900" indent="-342900" algn="l" defTabSz="914400" rtl="0" eaLnBrk="1" latinLnBrk="0" hangingPunct="1">
              <a:spcBef>
                <a:spcPts val="600"/>
              </a:spcBef>
              <a:spcAft>
                <a:spcPts val="600"/>
              </a:spcAft>
              <a:buClr>
                <a:srgbClr val="002060"/>
              </a:buClr>
              <a:buFont typeface="Wingdings" panose="05000000000000000000" pitchFamily="2" charset="2"/>
              <a:buChar char="l"/>
              <a:defRPr kumimoji="1" lang="ja-JP" altLang="en-US" sz="20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42950" indent="-285750" algn="l" defTabSz="914400" rtl="0" eaLnBrk="1" latinLnBrk="0" hangingPunct="1">
              <a:spcBef>
                <a:spcPts val="600"/>
              </a:spcBef>
              <a:spcAft>
                <a:spcPts val="600"/>
              </a:spcAft>
              <a:buFont typeface="Arial" pitchFamily="34" charset="0"/>
              <a:buChar char="–"/>
              <a:defRPr kumimoji="1" sz="14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lgn="l" defTabSz="914400" rtl="0" eaLnBrk="1" latinLnBrk="0" hangingPunct="1">
              <a:spcBef>
                <a:spcPts val="600"/>
              </a:spcBef>
              <a:spcAft>
                <a:spcPts val="600"/>
              </a:spcAft>
              <a:buFont typeface="Arial" pitchFamily="34" charset="0"/>
              <a:buChar char="•"/>
              <a:defRPr kumimoji="1" sz="105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194310" marR="0" lvl="0" indent="-194310" algn="l" defTabSz="987095" rtl="0" eaLnBrk="1" fontAlgn="auto" latinLnBrk="0" hangingPunct="1">
              <a:lnSpc>
                <a:spcPct val="100000"/>
              </a:lnSpc>
              <a:spcBef>
                <a:spcPts val="0"/>
              </a:spcBef>
              <a:spcAft>
                <a:spcPts val="0"/>
              </a:spcAft>
              <a:buClr>
                <a:srgbClr val="002060"/>
              </a:buClr>
              <a:buSzTx/>
              <a:buFont typeface="Wingdings" panose="05000000000000000000" pitchFamily="2" charset="2"/>
              <a:buChar char="l"/>
              <a:tabLst/>
              <a:defRPr/>
            </a:pPr>
            <a:r>
              <a:rPr kumimoji="1" lang="ja-JP" altLang="en-US" sz="1511"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rPr>
              <a:t>ｘｘｘｘｘ</a:t>
            </a:r>
          </a:p>
        </p:txBody>
      </p:sp>
      <p:sp>
        <p:nvSpPr>
          <p:cNvPr id="12" name="正方形/長方形 24">
            <a:extLst>
              <a:ext uri="{FF2B5EF4-FFF2-40B4-BE49-F238E27FC236}">
                <a16:creationId xmlns:a16="http://schemas.microsoft.com/office/drawing/2014/main" id="{0648E568-8F4E-A56D-4253-7EEF9D1029A4}"/>
              </a:ext>
            </a:extLst>
          </p:cNvPr>
          <p:cNvSpPr/>
          <p:nvPr/>
        </p:nvSpPr>
        <p:spPr>
          <a:xfrm>
            <a:off x="5562598" y="1937487"/>
            <a:ext cx="4572000" cy="5029943"/>
          </a:xfrm>
          <a:prstGeom prst="rect">
            <a:avLst/>
          </a:prstGeom>
          <a:solidFill>
            <a:sysClr val="window" lastClr="FFFFFF">
              <a:lumMod val="95000"/>
            </a:sysClr>
          </a:solidFill>
          <a:ln w="12700" cap="flat" cmpd="sng" algn="ctr">
            <a:noFill/>
            <a:prstDash val="solid"/>
            <a:miter lim="800000"/>
          </a:ln>
          <a:effectLst/>
        </p:spPr>
        <p:txBody>
          <a:bodyPr rtlCol="0" anchor="ctr"/>
          <a:lstStyle/>
          <a:p>
            <a:pPr marL="285750" marR="0" lvl="0" indent="-285750" defTabSz="91440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ja-JP" altLang="en-US" sz="1600" b="1" i="0" u="none" strike="noStrike" kern="0" cap="none" spc="0" normalizeH="0" baseline="0" noProof="0">
                <a:ln>
                  <a:noFill/>
                </a:ln>
                <a:solidFill>
                  <a:srgbClr val="000000"/>
                </a:solidFill>
                <a:effectLst/>
                <a:uLnTx/>
                <a:uFillTx/>
              </a:rPr>
              <a:t>Ｚｚｚｚ</a:t>
            </a:r>
            <a:endParaRPr kumimoji="0" lang="en-US" altLang="ja-JP" sz="1600" b="1" i="0" u="none" strike="noStrike" kern="0" cap="none" spc="0" normalizeH="0" baseline="0" noProof="0">
              <a:ln>
                <a:noFill/>
              </a:ln>
              <a:solidFill>
                <a:srgbClr val="000000"/>
              </a:solidFill>
              <a:effectLst/>
              <a:uLnTx/>
              <a:uFillTx/>
            </a:endParaRPr>
          </a:p>
          <a:p>
            <a:pPr marL="0" marR="0" lvl="1" indent="0" defTabSz="914400" eaLnBrk="1" fontAlgn="auto" latinLnBrk="0" hangingPunct="1">
              <a:lnSpc>
                <a:spcPct val="100000"/>
              </a:lnSpc>
              <a:spcBef>
                <a:spcPts val="0"/>
              </a:spcBef>
              <a:spcAft>
                <a:spcPts val="600"/>
              </a:spcAft>
              <a:buClrTx/>
              <a:buSzTx/>
              <a:buFontTx/>
              <a:buNone/>
              <a:tabLst/>
              <a:defRPr/>
            </a:pPr>
            <a:r>
              <a:rPr kumimoji="0" lang="ja-JP" altLang="en-US" sz="1200" b="0" i="0" u="none" strike="noStrike" kern="0" cap="none" spc="0" normalizeH="0" baseline="0" noProof="0">
                <a:ln>
                  <a:noFill/>
                </a:ln>
                <a:solidFill>
                  <a:srgbClr val="000000"/>
                </a:solidFill>
                <a:effectLst/>
                <a:uLnTx/>
                <a:uFillTx/>
              </a:rPr>
              <a:t>（分析結果の例）</a:t>
            </a:r>
            <a:endParaRPr kumimoji="0" lang="en-US" altLang="ja-JP" sz="1200" b="0" i="0" u="none" strike="noStrike" kern="0" cap="none" spc="0" normalizeH="0" baseline="0" noProof="0">
              <a:ln>
                <a:noFill/>
              </a:ln>
              <a:solidFill>
                <a:srgbClr val="000000"/>
              </a:solidFill>
              <a:effectLst/>
              <a:uLnTx/>
              <a:uFillTx/>
            </a:endParaRPr>
          </a:p>
          <a:p>
            <a:pPr marL="742950" marR="0" lvl="1" indent="-285750" defTabSz="914400" eaLnBrk="1" fontAlgn="auto" latinLnBrk="0" hangingPunct="1">
              <a:lnSpc>
                <a:spcPct val="100000"/>
              </a:lnSpc>
              <a:spcBef>
                <a:spcPts val="0"/>
              </a:spcBef>
              <a:spcAft>
                <a:spcPts val="600"/>
              </a:spcAft>
              <a:buClrTx/>
              <a:buSzTx/>
              <a:buFont typeface="Wingdings" panose="05000000000000000000" pitchFamily="2" charset="2"/>
              <a:buChar char="Ø"/>
              <a:tabLst/>
              <a:defRPr/>
            </a:pPr>
            <a:r>
              <a:rPr kumimoji="0" lang="ja-JP" altLang="en-US" sz="1200" b="0" i="0" u="none" strike="noStrike" kern="0" cap="none" spc="0" normalizeH="0" baseline="0" noProof="0">
                <a:ln>
                  <a:noFill/>
                </a:ln>
                <a:solidFill>
                  <a:srgbClr val="000000"/>
                </a:solidFill>
                <a:effectLst/>
                <a:uLnTx/>
                <a:uFillTx/>
              </a:rPr>
              <a:t>ｘｘｘｘｘ</a:t>
            </a:r>
          </a:p>
        </p:txBody>
      </p:sp>
      <p:sp>
        <p:nvSpPr>
          <p:cNvPr id="13" name="正方形/長方形 24">
            <a:extLst>
              <a:ext uri="{FF2B5EF4-FFF2-40B4-BE49-F238E27FC236}">
                <a16:creationId xmlns:a16="http://schemas.microsoft.com/office/drawing/2014/main" id="{1094FF24-2356-216E-3933-55EF3CD0FAE8}"/>
              </a:ext>
            </a:extLst>
          </p:cNvPr>
          <p:cNvSpPr/>
          <p:nvPr/>
        </p:nvSpPr>
        <p:spPr>
          <a:xfrm>
            <a:off x="5562598" y="1558842"/>
            <a:ext cx="4572000" cy="269012"/>
          </a:xfrm>
          <a:prstGeom prst="rect">
            <a:avLst/>
          </a:prstGeom>
          <a:solidFill>
            <a:srgbClr val="687A7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a:ln>
                  <a:noFill/>
                </a:ln>
                <a:solidFill>
                  <a:srgbClr val="FFFFFF"/>
                </a:solidFill>
                <a:effectLst/>
                <a:uLnTx/>
                <a:uFillTx/>
              </a:rPr>
              <a:t>分析の視点</a:t>
            </a:r>
            <a:endParaRPr kumimoji="0" lang="en-US" altLang="ja-JP" sz="1600" b="1" i="0" u="none" strike="noStrike" kern="0" cap="none" spc="0" normalizeH="0" baseline="0" noProof="0">
              <a:ln>
                <a:noFill/>
              </a:ln>
              <a:solidFill>
                <a:srgbClr val="FFFFFF"/>
              </a:solidFill>
              <a:effectLst/>
              <a:uLnTx/>
              <a:uFillTx/>
            </a:endParaRPr>
          </a:p>
        </p:txBody>
      </p:sp>
      <p:sp>
        <p:nvSpPr>
          <p:cNvPr id="14" name="正方形/長方形 24">
            <a:extLst>
              <a:ext uri="{FF2B5EF4-FFF2-40B4-BE49-F238E27FC236}">
                <a16:creationId xmlns:a16="http://schemas.microsoft.com/office/drawing/2014/main" id="{C1711620-B60F-9A77-39E0-57A085D66119}"/>
              </a:ext>
            </a:extLst>
          </p:cNvPr>
          <p:cNvSpPr/>
          <p:nvPr/>
        </p:nvSpPr>
        <p:spPr>
          <a:xfrm>
            <a:off x="558800" y="1564185"/>
            <a:ext cx="4572000" cy="269012"/>
          </a:xfrm>
          <a:prstGeom prst="rect">
            <a:avLst/>
          </a:prstGeom>
          <a:solidFill>
            <a:srgbClr val="687A7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a:ln>
                  <a:noFill/>
                </a:ln>
                <a:solidFill>
                  <a:srgbClr val="FFFFFF"/>
                </a:solidFill>
                <a:effectLst/>
                <a:uLnTx/>
                <a:uFillTx/>
              </a:rPr>
              <a:t>データ</a:t>
            </a:r>
            <a:endParaRPr kumimoji="0" lang="en-US" altLang="ja-JP" sz="1600" b="1" i="0" u="none" strike="noStrike" kern="0" cap="none" spc="0" normalizeH="0" baseline="0" noProof="0">
              <a:ln>
                <a:noFill/>
              </a:ln>
              <a:solidFill>
                <a:srgbClr val="FFFFFF"/>
              </a:solidFill>
              <a:effectLst/>
              <a:uLnTx/>
              <a:uFillTx/>
            </a:endParaRPr>
          </a:p>
        </p:txBody>
      </p:sp>
      <p:sp>
        <p:nvSpPr>
          <p:cNvPr id="15" name="正方形/長方形 24">
            <a:extLst>
              <a:ext uri="{FF2B5EF4-FFF2-40B4-BE49-F238E27FC236}">
                <a16:creationId xmlns:a16="http://schemas.microsoft.com/office/drawing/2014/main" id="{8028653B-3F1F-4693-4839-1FD0DD631F28}"/>
              </a:ext>
            </a:extLst>
          </p:cNvPr>
          <p:cNvSpPr/>
          <p:nvPr/>
        </p:nvSpPr>
        <p:spPr>
          <a:xfrm>
            <a:off x="558800" y="1953383"/>
            <a:ext cx="4572000" cy="316715"/>
          </a:xfrm>
          <a:prstGeom prst="rect">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600"/>
              </a:spcAft>
              <a:buClrTx/>
              <a:buSzTx/>
              <a:buFontTx/>
              <a:buNone/>
              <a:tabLst/>
              <a:defRPr/>
            </a:pPr>
            <a:r>
              <a:rPr kumimoji="0" lang="ja-JP" altLang="en-US" sz="1400" b="1" i="0" u="sng" strike="noStrike" kern="0" cap="none" spc="0" normalizeH="0" baseline="0" noProof="0">
                <a:ln>
                  <a:noFill/>
                </a:ln>
                <a:solidFill>
                  <a:srgbClr val="0070C0"/>
                </a:solidFill>
                <a:effectLst/>
                <a:uLnTx/>
                <a:uFillTx/>
              </a:rPr>
              <a:t>ｘｘｘｘ</a:t>
            </a:r>
          </a:p>
        </p:txBody>
      </p:sp>
      <p:sp>
        <p:nvSpPr>
          <p:cNvPr id="16" name="正方形/長方形 15">
            <a:extLst>
              <a:ext uri="{FF2B5EF4-FFF2-40B4-BE49-F238E27FC236}">
                <a16:creationId xmlns:a16="http://schemas.microsoft.com/office/drawing/2014/main" id="{0F85A96C-7F00-BF03-866C-64E4B9CBF6F7}"/>
              </a:ext>
            </a:extLst>
          </p:cNvPr>
          <p:cNvSpPr/>
          <p:nvPr/>
        </p:nvSpPr>
        <p:spPr>
          <a:xfrm>
            <a:off x="1449325" y="3597388"/>
            <a:ext cx="2790950" cy="1710141"/>
          </a:xfrm>
          <a:prstGeom prst="rect">
            <a:avLst/>
          </a:prstGeom>
          <a:solidFill>
            <a:sysClr val="window" lastClr="FFFFFF">
              <a:lumMod val="75000"/>
              <a:alpha val="52000"/>
            </a:sysClr>
          </a:solidFill>
          <a:ln w="9525" cap="flat" cmpd="sng" algn="ctr">
            <a:noFill/>
            <a:prstDash val="solid"/>
          </a:ln>
          <a:effectLst/>
        </p:spPr>
        <p:txBody>
          <a:bodyPr rot="0" spcFirstLastPara="0" vertOverflow="overflow" horzOverflow="overflow" vert="horz" wrap="square" lIns="108000" tIns="144000" rIns="108000" bIns="72000" numCol="1" spcCol="0" rtlCol="0" fromWordArt="0" anchor="ctr" anchorCtr="0" forceAA="0" compatLnSpc="1">
            <a:prstTxWarp prst="textNoShape">
              <a:avLst/>
            </a:prstTxWarp>
            <a:no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1600" b="1" i="0" u="none" strike="noStrike" kern="0" cap="none" spc="0" normalizeH="0" baseline="0" noProof="0">
                <a:ln>
                  <a:noFill/>
                </a:ln>
                <a:solidFill>
                  <a:prstClr val="black"/>
                </a:solidFill>
                <a:effectLst/>
                <a:uLnTx/>
                <a:uFillTx/>
                <a:latin typeface="Calibri"/>
                <a:ea typeface="ＭＳ Ｐゴシック" panose="020B0600070205080204" pitchFamily="50" charset="-128"/>
                <a:cs typeface="+mn-cs"/>
              </a:rPr>
              <a:t>グラフ挿入</a:t>
            </a:r>
          </a:p>
        </p:txBody>
      </p:sp>
    </p:spTree>
    <p:extLst>
      <p:ext uri="{BB962C8B-B14F-4D97-AF65-F5344CB8AC3E}">
        <p14:creationId xmlns:p14="http://schemas.microsoft.com/office/powerpoint/2010/main" val="23572641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4">
            <a:extLst>
              <a:ext uri="{FF2B5EF4-FFF2-40B4-BE49-F238E27FC236}">
                <a16:creationId xmlns:a16="http://schemas.microsoft.com/office/drawing/2014/main" id="{A263433A-CF35-C82D-BB18-051CB0B079B6}"/>
              </a:ext>
            </a:extLst>
          </p:cNvPr>
          <p:cNvSpPr>
            <a:spLocks noGrp="1"/>
          </p:cNvSpPr>
          <p:nvPr>
            <p:ph type="sldNum" sz="quarter" idx="12"/>
          </p:nvPr>
        </p:nvSpPr>
        <p:spPr>
          <a:xfrm>
            <a:off x="8209818" y="7194496"/>
            <a:ext cx="2495127" cy="402567"/>
          </a:xfrm>
          <a:prstGeom prst="rect">
            <a:avLst/>
          </a:prstGeom>
        </p:spPr>
        <p:txBody>
          <a:bodyPr vert="horz" lIns="91440" tIns="45720" rIns="91440" bIns="45720" rtlCol="0" anchor="ctr"/>
          <a:lstStyle>
            <a:defPPr>
              <a:defRPr lang="en-US"/>
            </a:defPPr>
            <a:lvl1pPr algn="r" rtl="0" fontAlgn="base">
              <a:spcBef>
                <a:spcPct val="0"/>
              </a:spcBef>
              <a:spcAft>
                <a:spcPct val="0"/>
              </a:spcAft>
              <a:defRPr kumimoji="1" sz="1511" kern="120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Meiryo UI" panose="020B0604030504040204" pitchFamily="50" charset="-128"/>
              </a:defRPr>
            </a:lvl1pPr>
            <a:lvl2pPr marL="457200" algn="l" rtl="0" fontAlgn="base">
              <a:spcBef>
                <a:spcPct val="0"/>
              </a:spcBef>
              <a:spcAft>
                <a:spcPct val="0"/>
              </a:spcAft>
              <a:defRPr kumimoji="1" sz="900" kern="1200">
                <a:solidFill>
                  <a:srgbClr val="000000"/>
                </a:solidFill>
                <a:latin typeface="EYInterstate Light" pitchFamily="2" charset="0"/>
                <a:ea typeface="ＭＳ Ｐゴシック" pitchFamily="50" charset="-128"/>
                <a:cs typeface="+mn-cs"/>
              </a:defRPr>
            </a:lvl2pPr>
            <a:lvl3pPr marL="914400" algn="l" rtl="0" fontAlgn="base">
              <a:spcBef>
                <a:spcPct val="0"/>
              </a:spcBef>
              <a:spcAft>
                <a:spcPct val="0"/>
              </a:spcAft>
              <a:defRPr kumimoji="1" sz="900" kern="1200">
                <a:solidFill>
                  <a:srgbClr val="000000"/>
                </a:solidFill>
                <a:latin typeface="EYInterstate Light" pitchFamily="2" charset="0"/>
                <a:ea typeface="ＭＳ Ｐゴシック" pitchFamily="50" charset="-128"/>
                <a:cs typeface="+mn-cs"/>
              </a:defRPr>
            </a:lvl3pPr>
            <a:lvl4pPr marL="1371600" algn="l" rtl="0" fontAlgn="base">
              <a:spcBef>
                <a:spcPct val="0"/>
              </a:spcBef>
              <a:spcAft>
                <a:spcPct val="0"/>
              </a:spcAft>
              <a:defRPr kumimoji="1" sz="900" kern="1200">
                <a:solidFill>
                  <a:srgbClr val="000000"/>
                </a:solidFill>
                <a:latin typeface="EYInterstate Light" pitchFamily="2" charset="0"/>
                <a:ea typeface="ＭＳ Ｐゴシック" pitchFamily="50" charset="-128"/>
                <a:cs typeface="+mn-cs"/>
              </a:defRPr>
            </a:lvl4pPr>
            <a:lvl5pPr marL="1828800" algn="l" rtl="0" fontAlgn="base">
              <a:spcBef>
                <a:spcPct val="0"/>
              </a:spcBef>
              <a:spcAft>
                <a:spcPct val="0"/>
              </a:spcAft>
              <a:defRPr kumimoji="1" sz="900" kern="1200">
                <a:solidFill>
                  <a:srgbClr val="000000"/>
                </a:solidFill>
                <a:latin typeface="EYInterstate Light" pitchFamily="2" charset="0"/>
                <a:ea typeface="ＭＳ Ｐゴシック" pitchFamily="50" charset="-128"/>
                <a:cs typeface="+mn-cs"/>
              </a:defRPr>
            </a:lvl5pPr>
            <a:lvl6pPr marL="2286000" algn="l" defTabSz="914400" rtl="0" eaLnBrk="1" latinLnBrk="0" hangingPunct="1">
              <a:defRPr kumimoji="1" sz="900" kern="1200">
                <a:solidFill>
                  <a:srgbClr val="000000"/>
                </a:solidFill>
                <a:latin typeface="EYInterstate Light" pitchFamily="2" charset="0"/>
                <a:ea typeface="ＭＳ Ｐゴシック" pitchFamily="50" charset="-128"/>
                <a:cs typeface="+mn-cs"/>
              </a:defRPr>
            </a:lvl6pPr>
            <a:lvl7pPr marL="2743200" algn="l" defTabSz="914400" rtl="0" eaLnBrk="1" latinLnBrk="0" hangingPunct="1">
              <a:defRPr kumimoji="1" sz="900" kern="1200">
                <a:solidFill>
                  <a:srgbClr val="000000"/>
                </a:solidFill>
                <a:latin typeface="EYInterstate Light" pitchFamily="2" charset="0"/>
                <a:ea typeface="ＭＳ Ｐゴシック" pitchFamily="50" charset="-128"/>
                <a:cs typeface="+mn-cs"/>
              </a:defRPr>
            </a:lvl7pPr>
            <a:lvl8pPr marL="3200400" algn="l" defTabSz="914400" rtl="0" eaLnBrk="1" latinLnBrk="0" hangingPunct="1">
              <a:defRPr kumimoji="1" sz="900" kern="1200">
                <a:solidFill>
                  <a:srgbClr val="000000"/>
                </a:solidFill>
                <a:latin typeface="EYInterstate Light" pitchFamily="2" charset="0"/>
                <a:ea typeface="ＭＳ Ｐゴシック" pitchFamily="50" charset="-128"/>
                <a:cs typeface="+mn-cs"/>
              </a:defRPr>
            </a:lvl8pPr>
            <a:lvl9pPr marL="3657600" algn="l" defTabSz="914400" rtl="0" eaLnBrk="1" latinLnBrk="0" hangingPunct="1">
              <a:defRPr kumimoji="1" sz="900" kern="1200">
                <a:solidFill>
                  <a:srgbClr val="000000"/>
                </a:solidFill>
                <a:latin typeface="EYInterstate Light" pitchFamily="2" charset="0"/>
                <a:ea typeface="ＭＳ Ｐゴシック" pitchFamily="50" charset="-128"/>
                <a:cs typeface="+mn-cs"/>
              </a:defRPr>
            </a:lvl9pPr>
          </a:lstStyle>
          <a:p>
            <a:fld id="{D9550142-B990-490A-A107-ED7302A7FD52}" type="slidenum">
              <a:rPr lang="ja-JP" altLang="en-US" smtClean="0"/>
              <a:pPr/>
              <a:t>2</a:t>
            </a:fld>
            <a:endParaRPr kumimoji="1" lang="ja-JP" altLang="en-US"/>
          </a:p>
        </p:txBody>
      </p:sp>
      <p:sp>
        <p:nvSpPr>
          <p:cNvPr id="10" name="テキスト ボックス 9">
            <a:extLst>
              <a:ext uri="{FF2B5EF4-FFF2-40B4-BE49-F238E27FC236}">
                <a16:creationId xmlns:a16="http://schemas.microsoft.com/office/drawing/2014/main" id="{5DF87854-8126-E713-B563-CD52CE5BF45A}"/>
              </a:ext>
            </a:extLst>
          </p:cNvPr>
          <p:cNvSpPr txBox="1"/>
          <p:nvPr/>
        </p:nvSpPr>
        <p:spPr>
          <a:xfrm>
            <a:off x="605548" y="204972"/>
            <a:ext cx="184731" cy="457818"/>
          </a:xfrm>
          <a:prstGeom prst="rect">
            <a:avLst/>
          </a:prstGeom>
          <a:noFill/>
        </p:spPr>
        <p:txBody>
          <a:bodyPr wrap="none" rtlCol="0">
            <a:spAutoFit/>
          </a:bodyPr>
          <a:lstStyle/>
          <a:p>
            <a:pPr defTabSz="987095" fontAlgn="auto">
              <a:spcBef>
                <a:spcPts val="0"/>
              </a:spcBef>
              <a:spcAft>
                <a:spcPts val="0"/>
              </a:spcAft>
            </a:pPr>
            <a:endParaRPr lang="ja-JP" altLang="en-US" sz="2375" b="1">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二等辺三角形 10">
            <a:extLst>
              <a:ext uri="{FF2B5EF4-FFF2-40B4-BE49-F238E27FC236}">
                <a16:creationId xmlns:a16="http://schemas.microsoft.com/office/drawing/2014/main" id="{4B3759CD-1920-FC28-008C-EE4D7560699C}"/>
              </a:ext>
            </a:extLst>
          </p:cNvPr>
          <p:cNvSpPr/>
          <p:nvPr/>
        </p:nvSpPr>
        <p:spPr>
          <a:xfrm>
            <a:off x="723493" y="3093962"/>
            <a:ext cx="260364" cy="3652375"/>
          </a:xfrm>
          <a:prstGeom prst="triangle">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5400000" scaled="1"/>
            <a:tileRect/>
          </a:gradFill>
          <a:ln w="9525" cap="flat" cmpd="sng" algn="ctr">
            <a:noFill/>
            <a:prstDash val="solid"/>
            <a:miter lim="800000"/>
          </a:ln>
          <a:effectLst/>
        </p:spPr>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
                <a:srgbClr val="7F7F7F"/>
              </a:buClr>
              <a:buSzTx/>
              <a:buFontTx/>
              <a:buNone/>
              <a:tabLst/>
              <a:defRPr/>
            </a:pPr>
            <a:endParaRPr kumimoji="0" lang="ja-JP" altLang="en-US" sz="1200" b="0" i="0" u="none" strike="noStrike" kern="0" cap="none" spc="0" normalizeH="0" baseline="0" noProof="0">
              <a:ln>
                <a:noFill/>
              </a:ln>
              <a:solidFill>
                <a:srgbClr val="000000"/>
              </a:solidFill>
              <a:effectLst/>
              <a:uLnTx/>
              <a:uFillTx/>
              <a:latin typeface="Meiryo UI"/>
              <a:ea typeface="Meiryo UI"/>
              <a:cs typeface="+mn-cs"/>
            </a:endParaRPr>
          </a:p>
        </p:txBody>
      </p:sp>
      <p:sp>
        <p:nvSpPr>
          <p:cNvPr id="13" name="正方形/長方形 12">
            <a:extLst>
              <a:ext uri="{FF2B5EF4-FFF2-40B4-BE49-F238E27FC236}">
                <a16:creationId xmlns:a16="http://schemas.microsoft.com/office/drawing/2014/main" id="{3DA09356-58EA-48DA-8AC1-92A5599FEA82}"/>
              </a:ext>
            </a:extLst>
          </p:cNvPr>
          <p:cNvSpPr/>
          <p:nvPr/>
        </p:nvSpPr>
        <p:spPr>
          <a:xfrm>
            <a:off x="558800" y="1585875"/>
            <a:ext cx="4329395" cy="509626"/>
          </a:xfrm>
          <a:prstGeom prst="rect">
            <a:avLst/>
          </a:prstGeom>
          <a:solidFill>
            <a:sysClr val="window" lastClr="FFFFFF">
              <a:lumMod val="75000"/>
            </a:sysClr>
          </a:solidFill>
          <a:ln w="9525" cap="flat" cmpd="sng" algn="ctr">
            <a:noFill/>
            <a:prstDash val="solid"/>
            <a:miter lim="800000"/>
          </a:ln>
          <a:effectLst/>
        </p:spPr>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
                <a:srgbClr val="7F7F7F"/>
              </a:buClr>
              <a:buSzTx/>
              <a:buFontTx/>
              <a:buNone/>
              <a:tabLst/>
              <a:defRPr/>
            </a:pPr>
            <a:r>
              <a:rPr kumimoji="0" lang="ja-JP" altLang="en-US" sz="1400" b="1" i="0" u="none" strike="noStrike" kern="0" cap="none" spc="0" normalizeH="0" baseline="0" noProof="0">
                <a:ln>
                  <a:noFill/>
                </a:ln>
                <a:solidFill>
                  <a:srgbClr val="000000"/>
                </a:solidFill>
                <a:effectLst/>
                <a:uLnTx/>
                <a:uFillTx/>
                <a:latin typeface="Meiryo UI"/>
                <a:ea typeface="Meiryo UI"/>
                <a:cs typeface="+mn-cs"/>
              </a:rPr>
              <a:t>地域課題を検討する際にデータを活用できていますか？</a:t>
            </a:r>
          </a:p>
        </p:txBody>
      </p:sp>
      <p:sp>
        <p:nvSpPr>
          <p:cNvPr id="15" name="正方形/長方形 14">
            <a:extLst>
              <a:ext uri="{FF2B5EF4-FFF2-40B4-BE49-F238E27FC236}">
                <a16:creationId xmlns:a16="http://schemas.microsoft.com/office/drawing/2014/main" id="{778FF0A2-4077-C3AC-6184-C34E38199970}"/>
              </a:ext>
            </a:extLst>
          </p:cNvPr>
          <p:cNvSpPr/>
          <p:nvPr/>
        </p:nvSpPr>
        <p:spPr>
          <a:xfrm>
            <a:off x="5805205" y="1587999"/>
            <a:ext cx="4329395" cy="509626"/>
          </a:xfrm>
          <a:prstGeom prst="rect">
            <a:avLst/>
          </a:prstGeom>
          <a:solidFill>
            <a:sysClr val="window" lastClr="FFFFFF">
              <a:lumMod val="75000"/>
            </a:sysClr>
          </a:solidFill>
          <a:ln w="9525" cap="flat" cmpd="sng" algn="ctr">
            <a:noFill/>
            <a:prstDash val="solid"/>
            <a:miter lim="800000"/>
          </a:ln>
          <a:effectLst/>
        </p:spPr>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
                <a:srgbClr val="7F7F7F"/>
              </a:buClr>
              <a:buSzTx/>
              <a:buFontTx/>
              <a:buNone/>
              <a:tabLst/>
              <a:defRPr/>
            </a:pPr>
            <a:r>
              <a:rPr kumimoji="0" lang="ja-JP" altLang="en-US" sz="1400" b="1" i="0" u="none" strike="noStrike" kern="0" cap="none" spc="0" normalizeH="0" baseline="0" noProof="0">
                <a:ln>
                  <a:noFill/>
                </a:ln>
                <a:solidFill>
                  <a:srgbClr val="000000"/>
                </a:solidFill>
                <a:effectLst/>
                <a:uLnTx/>
                <a:uFillTx/>
                <a:latin typeface="Meiryo UI"/>
                <a:ea typeface="Meiryo UI"/>
                <a:cs typeface="+mn-cs"/>
              </a:rPr>
              <a:t>データから体系的に地域の課題や施策を検討できます。</a:t>
            </a:r>
          </a:p>
        </p:txBody>
      </p:sp>
      <p:sp>
        <p:nvSpPr>
          <p:cNvPr id="16" name="正方形/長方形 15">
            <a:extLst>
              <a:ext uri="{FF2B5EF4-FFF2-40B4-BE49-F238E27FC236}">
                <a16:creationId xmlns:a16="http://schemas.microsoft.com/office/drawing/2014/main" id="{AAF6E075-A8AF-309F-EF8C-8568D246F418}"/>
              </a:ext>
            </a:extLst>
          </p:cNvPr>
          <p:cNvSpPr/>
          <p:nvPr/>
        </p:nvSpPr>
        <p:spPr>
          <a:xfrm>
            <a:off x="558800" y="2170632"/>
            <a:ext cx="4329394" cy="4850880"/>
          </a:xfrm>
          <a:prstGeom prst="rect">
            <a:avLst/>
          </a:prstGeom>
          <a:noFill/>
          <a:ln w="9525" cap="flat" cmpd="sng" algn="ctr">
            <a:solidFill>
              <a:srgbClr val="C5C5C5"/>
            </a:solidFill>
            <a:prstDash val="solid"/>
            <a:miter lim="800000"/>
          </a:ln>
          <a:effectLst/>
        </p:spPr>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
                <a:srgbClr val="7F7F7F"/>
              </a:buClr>
              <a:buSzTx/>
              <a:buFontTx/>
              <a:buNone/>
              <a:tabLst/>
              <a:defRPr/>
            </a:pPr>
            <a:endParaRPr kumimoji="0" lang="ja-JP" altLang="en-US" sz="1200" b="0" i="0" u="none" strike="noStrike" kern="0" cap="none" spc="0" normalizeH="0" baseline="0" noProof="0">
              <a:ln>
                <a:noFill/>
              </a:ln>
              <a:solidFill>
                <a:srgbClr val="000000"/>
              </a:solidFill>
              <a:effectLst/>
              <a:uLnTx/>
              <a:uFillTx/>
              <a:latin typeface="Meiryo UI"/>
              <a:ea typeface="Meiryo UI"/>
              <a:cs typeface="+mn-cs"/>
            </a:endParaRPr>
          </a:p>
        </p:txBody>
      </p:sp>
      <p:sp>
        <p:nvSpPr>
          <p:cNvPr id="17" name="正方形/長方形 16">
            <a:extLst>
              <a:ext uri="{FF2B5EF4-FFF2-40B4-BE49-F238E27FC236}">
                <a16:creationId xmlns:a16="http://schemas.microsoft.com/office/drawing/2014/main" id="{282D4000-3305-EF7A-61F9-51E86B92418D}"/>
              </a:ext>
            </a:extLst>
          </p:cNvPr>
          <p:cNvSpPr/>
          <p:nvPr/>
        </p:nvSpPr>
        <p:spPr>
          <a:xfrm>
            <a:off x="5805205" y="2170633"/>
            <a:ext cx="4329394" cy="4850880"/>
          </a:xfrm>
          <a:prstGeom prst="rect">
            <a:avLst/>
          </a:prstGeom>
          <a:noFill/>
          <a:ln w="9525" cap="flat" cmpd="sng" algn="ctr">
            <a:solidFill>
              <a:srgbClr val="C5C5C5"/>
            </a:solidFill>
            <a:prstDash val="solid"/>
            <a:miter lim="800000"/>
          </a:ln>
          <a:effectLst/>
        </p:spPr>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
                <a:srgbClr val="7F7F7F"/>
              </a:buClr>
              <a:buSzTx/>
              <a:buFontTx/>
              <a:buNone/>
              <a:tabLst/>
              <a:defRPr/>
            </a:pPr>
            <a:endParaRPr kumimoji="0" lang="en-US" altLang="ja-JP" sz="1200" b="0" i="0" u="none" strike="noStrike" kern="0" cap="none" spc="0" normalizeH="0" baseline="0" noProof="0">
              <a:ln>
                <a:noFill/>
              </a:ln>
              <a:solidFill>
                <a:srgbClr val="000000"/>
              </a:solidFill>
              <a:effectLst/>
              <a:uLnTx/>
              <a:uFillTx/>
              <a:latin typeface="Meiryo UI"/>
              <a:ea typeface="Meiryo UI"/>
              <a:cs typeface="+mn-cs"/>
            </a:endParaRPr>
          </a:p>
        </p:txBody>
      </p:sp>
      <p:sp>
        <p:nvSpPr>
          <p:cNvPr id="18" name="吹き出し: 四角形 17">
            <a:extLst>
              <a:ext uri="{FF2B5EF4-FFF2-40B4-BE49-F238E27FC236}">
                <a16:creationId xmlns:a16="http://schemas.microsoft.com/office/drawing/2014/main" id="{B7359E56-E05D-767F-AB0A-CB1A3EA635D9}"/>
              </a:ext>
            </a:extLst>
          </p:cNvPr>
          <p:cNvSpPr/>
          <p:nvPr/>
        </p:nvSpPr>
        <p:spPr>
          <a:xfrm>
            <a:off x="1778974" y="5023359"/>
            <a:ext cx="2935843" cy="710946"/>
          </a:xfrm>
          <a:prstGeom prst="wedgeRectCallout">
            <a:avLst>
              <a:gd name="adj1" fmla="val -56872"/>
              <a:gd name="adj2" fmla="val 7572"/>
            </a:avLst>
          </a:prstGeom>
          <a:solidFill>
            <a:sysClr val="window" lastClr="FFFFFF"/>
          </a:solidFill>
          <a:ln w="9525" cap="flat" cmpd="sng" algn="ctr">
            <a:solidFill>
              <a:srgbClr val="7F7F7F"/>
            </a:solidFill>
            <a:prstDash val="solid"/>
            <a:miter lim="800000"/>
          </a:ln>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85725" marR="0" lvl="0" indent="-85725" defTabSz="914400" eaLnBrk="1" fontAlgn="auto" latinLnBrk="0" hangingPunct="1">
              <a:lnSpc>
                <a:spcPct val="100000"/>
              </a:lnSpc>
              <a:spcBef>
                <a:spcPts val="0"/>
              </a:spcBef>
              <a:spcAft>
                <a:spcPts val="0"/>
              </a:spcAft>
              <a:buClr>
                <a:srgbClr val="7F7F7F"/>
              </a:buClr>
              <a:buSzTx/>
              <a:buFont typeface="Arial" panose="020B0604020202020204" pitchFamily="34" charset="0"/>
              <a:buChar char="•"/>
              <a:tabLst/>
              <a:defRPr/>
            </a:pPr>
            <a:r>
              <a:rPr kumimoji="0" lang="ja-JP" altLang="en-US" sz="1200" b="0" i="0" u="none" strike="noStrike" kern="0" cap="none" spc="0" normalizeH="0" baseline="0" noProof="0">
                <a:ln>
                  <a:noFill/>
                </a:ln>
                <a:solidFill>
                  <a:srgbClr val="000000"/>
                </a:solidFill>
                <a:effectLst/>
                <a:uLnTx/>
                <a:uFillTx/>
                <a:latin typeface="Meiryo UI"/>
                <a:ea typeface="Meiryo UI"/>
                <a:cs typeface="+mn-cs"/>
              </a:rPr>
              <a:t>自地域の課題を大まかには把握しているが、</a:t>
            </a:r>
            <a:r>
              <a:rPr kumimoji="0" lang="ja-JP" altLang="en-US" sz="1200" b="1" i="0" u="none" strike="noStrike" kern="0" cap="none" spc="0" normalizeH="0" baseline="0" noProof="0">
                <a:ln>
                  <a:noFill/>
                </a:ln>
                <a:solidFill>
                  <a:srgbClr val="000000"/>
                </a:solidFill>
                <a:effectLst/>
                <a:uLnTx/>
                <a:uFillTx/>
                <a:latin typeface="Meiryo UI"/>
                <a:ea typeface="Meiryo UI"/>
                <a:cs typeface="+mn-cs"/>
              </a:rPr>
              <a:t>政策として何をしたら良いのか議論できるレベルで課題を具体的に捉えられていない</a:t>
            </a:r>
            <a:endParaRPr kumimoji="0" lang="en-US" altLang="ja-JP" sz="1200" b="1" i="0" u="none" strike="noStrike" kern="0" cap="none" spc="0" normalizeH="0" baseline="0" noProof="0">
              <a:ln>
                <a:noFill/>
              </a:ln>
              <a:solidFill>
                <a:srgbClr val="000000"/>
              </a:solidFill>
              <a:effectLst/>
              <a:uLnTx/>
              <a:uFillTx/>
              <a:latin typeface="Meiryo UI"/>
              <a:ea typeface="Meiryo UI"/>
              <a:cs typeface="+mn-cs"/>
            </a:endParaRPr>
          </a:p>
        </p:txBody>
      </p:sp>
      <p:sp>
        <p:nvSpPr>
          <p:cNvPr id="19" name="吹き出し: 四角形 18">
            <a:extLst>
              <a:ext uri="{FF2B5EF4-FFF2-40B4-BE49-F238E27FC236}">
                <a16:creationId xmlns:a16="http://schemas.microsoft.com/office/drawing/2014/main" id="{BC62A470-EF92-C203-3EAA-DAAFE47289DD}"/>
              </a:ext>
            </a:extLst>
          </p:cNvPr>
          <p:cNvSpPr/>
          <p:nvPr/>
        </p:nvSpPr>
        <p:spPr>
          <a:xfrm>
            <a:off x="1778974" y="6035066"/>
            <a:ext cx="2935843" cy="773920"/>
          </a:xfrm>
          <a:prstGeom prst="wedgeRectCallout">
            <a:avLst>
              <a:gd name="adj1" fmla="val -57830"/>
              <a:gd name="adj2" fmla="val 4553"/>
            </a:avLst>
          </a:prstGeom>
          <a:solidFill>
            <a:sysClr val="window" lastClr="FFFFFF"/>
          </a:solidFill>
          <a:ln w="9525" cap="flat" cmpd="sng" algn="ctr">
            <a:solidFill>
              <a:srgbClr val="7F7F7F"/>
            </a:solidFill>
            <a:prstDash val="solid"/>
            <a:miter lim="800000"/>
          </a:ln>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85725" marR="0" lvl="0" indent="-85725" defTabSz="914400" eaLnBrk="1" fontAlgn="auto" latinLnBrk="0" hangingPunct="1">
              <a:lnSpc>
                <a:spcPct val="100000"/>
              </a:lnSpc>
              <a:spcBef>
                <a:spcPts val="0"/>
              </a:spcBef>
              <a:spcAft>
                <a:spcPts val="0"/>
              </a:spcAft>
              <a:buClr>
                <a:srgbClr val="7F7F7F"/>
              </a:buClr>
              <a:buSzTx/>
              <a:buFont typeface="Arial" panose="020B0604020202020204" pitchFamily="34" charset="0"/>
              <a:buChar char="•"/>
              <a:tabLst/>
              <a:defRPr/>
            </a:pPr>
            <a:r>
              <a:rPr kumimoji="0" lang="en-US" altLang="ja-JP" sz="1200" b="0" i="0" u="none" strike="noStrike" kern="0" cap="none" spc="0" normalizeH="0" baseline="0" noProof="0">
                <a:ln>
                  <a:noFill/>
                </a:ln>
                <a:solidFill>
                  <a:srgbClr val="000000"/>
                </a:solidFill>
                <a:effectLst/>
                <a:uLnTx/>
                <a:uFillTx/>
                <a:latin typeface="Meiryo UI"/>
                <a:ea typeface="Meiryo UI"/>
                <a:cs typeface="+mn-cs"/>
              </a:rPr>
              <a:t>RESAS</a:t>
            </a:r>
            <a:r>
              <a:rPr kumimoji="0" lang="ja-JP" altLang="en-US" sz="1200" b="0" i="0" u="none" strike="noStrike" kern="0" cap="none" spc="0" normalizeH="0" baseline="0" noProof="0">
                <a:ln>
                  <a:noFill/>
                </a:ln>
                <a:solidFill>
                  <a:srgbClr val="000000"/>
                </a:solidFill>
                <a:effectLst/>
                <a:uLnTx/>
                <a:uFillTx/>
                <a:latin typeface="Meiryo UI"/>
                <a:ea typeface="Meiryo UI"/>
                <a:cs typeface="+mn-cs"/>
              </a:rPr>
              <a:t>はある程度触っているが、</a:t>
            </a:r>
            <a:r>
              <a:rPr kumimoji="0" lang="ja-JP" altLang="en-US" sz="1200" b="1" i="0" u="none" strike="noStrike" kern="0" cap="none" spc="0" normalizeH="0" baseline="0" noProof="0">
                <a:ln>
                  <a:noFill/>
                </a:ln>
                <a:solidFill>
                  <a:srgbClr val="000000"/>
                </a:solidFill>
                <a:effectLst/>
                <a:uLnTx/>
                <a:uFillTx/>
                <a:latin typeface="Meiryo UI"/>
                <a:ea typeface="Meiryo UI"/>
                <a:cs typeface="+mn-cs"/>
              </a:rPr>
              <a:t>より自地域の課題を明確にするためには、どの様なデータを追加で分析すれば良いのか</a:t>
            </a:r>
            <a:r>
              <a:rPr kumimoji="0" lang="ja-JP" altLang="en-US" sz="1200" b="0" i="0" u="none" strike="noStrike" kern="0" cap="none" spc="0" normalizeH="0" baseline="0" noProof="0">
                <a:ln>
                  <a:noFill/>
                </a:ln>
                <a:solidFill>
                  <a:srgbClr val="000000"/>
                </a:solidFill>
                <a:effectLst/>
                <a:uLnTx/>
                <a:uFillTx/>
                <a:latin typeface="Meiryo UI"/>
                <a:ea typeface="Meiryo UI"/>
                <a:cs typeface="+mn-cs"/>
              </a:rPr>
              <a:t>知りたい</a:t>
            </a:r>
            <a:endParaRPr kumimoji="0" lang="en-US" altLang="ja-JP" sz="1200" b="0" i="0" u="none" strike="noStrike" kern="0" cap="none" spc="0" normalizeH="0" baseline="0" noProof="0">
              <a:ln>
                <a:noFill/>
              </a:ln>
              <a:solidFill>
                <a:srgbClr val="000000"/>
              </a:solidFill>
              <a:effectLst/>
              <a:uLnTx/>
              <a:uFillTx/>
              <a:latin typeface="Meiryo UI"/>
              <a:ea typeface="Meiryo UI"/>
              <a:cs typeface="+mn-cs"/>
            </a:endParaRPr>
          </a:p>
        </p:txBody>
      </p:sp>
      <p:sp>
        <p:nvSpPr>
          <p:cNvPr id="20" name="吹き出し: 四角形 19">
            <a:extLst>
              <a:ext uri="{FF2B5EF4-FFF2-40B4-BE49-F238E27FC236}">
                <a16:creationId xmlns:a16="http://schemas.microsoft.com/office/drawing/2014/main" id="{654466B1-FEE4-2019-F297-806BA82964A0}"/>
              </a:ext>
            </a:extLst>
          </p:cNvPr>
          <p:cNvSpPr/>
          <p:nvPr/>
        </p:nvSpPr>
        <p:spPr>
          <a:xfrm>
            <a:off x="1778974" y="4072864"/>
            <a:ext cx="2935843" cy="649736"/>
          </a:xfrm>
          <a:prstGeom prst="wedgeRectCallout">
            <a:avLst>
              <a:gd name="adj1" fmla="val -56429"/>
              <a:gd name="adj2" fmla="val 5649"/>
            </a:avLst>
          </a:prstGeom>
          <a:solidFill>
            <a:sysClr val="window" lastClr="FFFFFF"/>
          </a:solidFill>
          <a:ln w="9525" cap="flat" cmpd="sng" algn="ctr">
            <a:solidFill>
              <a:srgbClr val="7F7F7F"/>
            </a:solidFill>
            <a:prstDash val="solid"/>
            <a:miter lim="800000"/>
          </a:ln>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85725" marR="0" lvl="0" indent="-85725" defTabSz="914400" eaLnBrk="1" fontAlgn="auto" latinLnBrk="0" hangingPunct="1">
              <a:lnSpc>
                <a:spcPct val="100000"/>
              </a:lnSpc>
              <a:spcBef>
                <a:spcPts val="0"/>
              </a:spcBef>
              <a:spcAft>
                <a:spcPts val="0"/>
              </a:spcAft>
              <a:buClr>
                <a:srgbClr val="7F7F7F"/>
              </a:buClr>
              <a:buSzTx/>
              <a:buFont typeface="Arial" panose="020B0604020202020204" pitchFamily="34" charset="0"/>
              <a:buChar char="•"/>
              <a:tabLst/>
              <a:defRPr/>
            </a:pPr>
            <a:r>
              <a:rPr kumimoji="0" lang="ja-JP" altLang="en-US" sz="1200" b="0" i="0" u="none" strike="noStrike" kern="0" cap="none" spc="0" normalizeH="0" baseline="0" noProof="0">
                <a:ln>
                  <a:noFill/>
                </a:ln>
                <a:solidFill>
                  <a:srgbClr val="000000"/>
                </a:solidFill>
                <a:effectLst/>
                <a:uLnTx/>
                <a:uFillTx/>
                <a:latin typeface="Meiryo UI"/>
                <a:ea typeface="Meiryo UI"/>
                <a:cs typeface="+mn-cs"/>
              </a:rPr>
              <a:t>画面が多く、</a:t>
            </a:r>
            <a:r>
              <a:rPr kumimoji="0" lang="ja-JP" altLang="en-US" sz="1200" b="1" i="0" u="none" strike="noStrike" kern="0" cap="none" spc="0" normalizeH="0" baseline="0" noProof="0">
                <a:ln>
                  <a:noFill/>
                </a:ln>
                <a:solidFill>
                  <a:srgbClr val="000000"/>
                </a:solidFill>
                <a:effectLst/>
                <a:uLnTx/>
                <a:uFillTx/>
                <a:latin typeface="Meiryo UI"/>
                <a:ea typeface="Meiryo UI"/>
                <a:cs typeface="+mn-cs"/>
              </a:rPr>
              <a:t>どのグラフを使い、どの様な流れで分析を行えば自地域の課題を明確にできるのか</a:t>
            </a:r>
            <a:r>
              <a:rPr kumimoji="0" lang="ja-JP" altLang="en-US" sz="1200" b="0" i="0" u="none" strike="noStrike" kern="0" cap="none" spc="0" normalizeH="0" baseline="0" noProof="0">
                <a:ln>
                  <a:noFill/>
                </a:ln>
                <a:solidFill>
                  <a:srgbClr val="000000"/>
                </a:solidFill>
                <a:effectLst/>
                <a:uLnTx/>
                <a:uFillTx/>
                <a:latin typeface="Meiryo UI"/>
                <a:ea typeface="Meiryo UI"/>
                <a:cs typeface="+mn-cs"/>
              </a:rPr>
              <a:t>よく分からない</a:t>
            </a:r>
            <a:endParaRPr kumimoji="0" lang="en-US" altLang="ja-JP" sz="1200" b="0" i="0" u="none" strike="noStrike" kern="0" cap="none" spc="0" normalizeH="0" baseline="0" noProof="0">
              <a:ln>
                <a:noFill/>
              </a:ln>
              <a:solidFill>
                <a:srgbClr val="000000"/>
              </a:solidFill>
              <a:effectLst/>
              <a:uLnTx/>
              <a:uFillTx/>
              <a:latin typeface="Meiryo UI"/>
              <a:ea typeface="Meiryo UI"/>
              <a:cs typeface="+mn-cs"/>
            </a:endParaRPr>
          </a:p>
        </p:txBody>
      </p:sp>
      <p:sp>
        <p:nvSpPr>
          <p:cNvPr id="21" name="吹き出し: 四角形 20">
            <a:extLst>
              <a:ext uri="{FF2B5EF4-FFF2-40B4-BE49-F238E27FC236}">
                <a16:creationId xmlns:a16="http://schemas.microsoft.com/office/drawing/2014/main" id="{1D4E4F66-89EC-2DB0-891E-02EC4E66EB4F}"/>
              </a:ext>
            </a:extLst>
          </p:cNvPr>
          <p:cNvSpPr/>
          <p:nvPr/>
        </p:nvSpPr>
        <p:spPr>
          <a:xfrm>
            <a:off x="1778974" y="3160637"/>
            <a:ext cx="2935843" cy="686117"/>
          </a:xfrm>
          <a:prstGeom prst="wedgeRectCallout">
            <a:avLst>
              <a:gd name="adj1" fmla="val -56139"/>
              <a:gd name="adj2" fmla="val 4922"/>
            </a:avLst>
          </a:prstGeom>
          <a:solidFill>
            <a:sysClr val="window" lastClr="FFFFFF"/>
          </a:solidFill>
          <a:ln w="9525" cap="flat" cmpd="sng" algn="ctr">
            <a:solidFill>
              <a:srgbClr val="7F7F7F"/>
            </a:solidFill>
            <a:prstDash val="solid"/>
            <a:miter lim="800000"/>
          </a:ln>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85725" marR="0" lvl="0" indent="-85725" defTabSz="914400" eaLnBrk="1" fontAlgn="auto" latinLnBrk="0" hangingPunct="1">
              <a:lnSpc>
                <a:spcPct val="100000"/>
              </a:lnSpc>
              <a:spcBef>
                <a:spcPts val="0"/>
              </a:spcBef>
              <a:spcAft>
                <a:spcPts val="0"/>
              </a:spcAft>
              <a:buClr>
                <a:srgbClr val="7F7F7F"/>
              </a:buClr>
              <a:buSzTx/>
              <a:buFont typeface="Arial" panose="020B0604020202020204" pitchFamily="34" charset="0"/>
              <a:buChar char="•"/>
              <a:tabLst/>
              <a:defRPr/>
            </a:pPr>
            <a:r>
              <a:rPr kumimoji="0" lang="ja-JP" altLang="en-US" sz="1200" b="1" i="0" u="none" strike="noStrike" kern="0" cap="none" spc="0" normalizeH="0" baseline="0" noProof="0">
                <a:ln>
                  <a:noFill/>
                </a:ln>
                <a:solidFill>
                  <a:srgbClr val="000000"/>
                </a:solidFill>
                <a:effectLst/>
                <a:uLnTx/>
                <a:uFillTx/>
                <a:latin typeface="Meiryo UI"/>
                <a:ea typeface="Meiryo UI"/>
                <a:cs typeface="+mn-cs"/>
              </a:rPr>
              <a:t>グラフやデータをどう解釈・評価したら良いのか</a:t>
            </a:r>
            <a:r>
              <a:rPr kumimoji="0" lang="ja-JP" altLang="en-US" sz="1200" b="0" i="0" u="none" strike="noStrike" kern="0" cap="none" spc="0" normalizeH="0" baseline="0" noProof="0">
                <a:ln>
                  <a:noFill/>
                </a:ln>
                <a:solidFill>
                  <a:srgbClr val="000000"/>
                </a:solidFill>
                <a:effectLst/>
                <a:uLnTx/>
                <a:uFillTx/>
                <a:latin typeface="Meiryo UI"/>
                <a:ea typeface="Meiryo UI"/>
                <a:cs typeface="+mn-cs"/>
              </a:rPr>
              <a:t>よく分からない</a:t>
            </a:r>
            <a:endParaRPr kumimoji="0" lang="en-US" altLang="ja-JP" sz="1200" b="0" i="0" u="none" strike="noStrike" kern="0" cap="none" spc="0" normalizeH="0" baseline="0" noProof="0">
              <a:ln>
                <a:noFill/>
              </a:ln>
              <a:solidFill>
                <a:srgbClr val="000000"/>
              </a:solidFill>
              <a:effectLst/>
              <a:uLnTx/>
              <a:uFillTx/>
              <a:latin typeface="Meiryo UI"/>
              <a:ea typeface="Meiryo UI"/>
              <a:cs typeface="+mn-cs"/>
            </a:endParaRPr>
          </a:p>
        </p:txBody>
      </p:sp>
      <p:sp>
        <p:nvSpPr>
          <p:cNvPr id="22" name="テキスト ボックス 21">
            <a:extLst>
              <a:ext uri="{FF2B5EF4-FFF2-40B4-BE49-F238E27FC236}">
                <a16:creationId xmlns:a16="http://schemas.microsoft.com/office/drawing/2014/main" id="{A8E0367A-0E21-5AD6-121F-B39E0F17C936}"/>
              </a:ext>
            </a:extLst>
          </p:cNvPr>
          <p:cNvSpPr txBox="1"/>
          <p:nvPr/>
        </p:nvSpPr>
        <p:spPr>
          <a:xfrm>
            <a:off x="530225" y="2174439"/>
            <a:ext cx="4329394" cy="914400"/>
          </a:xfrm>
          <a:prstGeom prst="rect">
            <a:avLst/>
          </a:prstGeom>
          <a:noFill/>
        </p:spPr>
        <p:txBody>
          <a:bodyPr wrap="square" lIns="108000" tIns="72000" rIns="108000" bIns="72000" rtlCol="0" anchor="t">
            <a:noAutofit/>
          </a:bodyPr>
          <a:lstStyle/>
          <a:p>
            <a:pPr marL="285750" indent="-285750" defTabSz="1043056" fontAlgn="auto">
              <a:spcBef>
                <a:spcPts val="0"/>
              </a:spcBef>
              <a:spcAft>
                <a:spcPts val="0"/>
              </a:spcAft>
              <a:buClr>
                <a:srgbClr val="747480"/>
              </a:buClr>
              <a:buFont typeface="Wingdings" panose="05000000000000000000" pitchFamily="2" charset="2"/>
              <a:buChar char="n"/>
            </a:pPr>
            <a:r>
              <a:rPr lang="ja-JP" altLang="en-US" sz="1400">
                <a:solidFill>
                  <a:srgbClr val="2E2E38"/>
                </a:solidFill>
                <a:latin typeface="Meiryo UI"/>
                <a:ea typeface="Meiryo UI"/>
              </a:rPr>
              <a:t>地域経済・社会政策や事業の立案に向けて、地域の課題を調査する際に</a:t>
            </a:r>
            <a:r>
              <a:rPr lang="en-US" altLang="ja-JP" sz="1400">
                <a:solidFill>
                  <a:srgbClr val="2E2E38"/>
                </a:solidFill>
                <a:latin typeface="Meiryo UI"/>
                <a:ea typeface="Meiryo UI"/>
              </a:rPr>
              <a:t>…</a:t>
            </a:r>
          </a:p>
          <a:p>
            <a:pPr marL="444500" indent="-265113" defTabSz="1043056" fontAlgn="auto">
              <a:spcBef>
                <a:spcPts val="0"/>
              </a:spcBef>
              <a:spcAft>
                <a:spcPts val="0"/>
              </a:spcAft>
              <a:buClr>
                <a:srgbClr val="747480"/>
              </a:buClr>
              <a:buFont typeface="Wingdings" panose="05000000000000000000" pitchFamily="2" charset="2"/>
              <a:buChar char="Ø"/>
            </a:pPr>
            <a:r>
              <a:rPr lang="ja-JP" altLang="en-US" sz="1200">
                <a:solidFill>
                  <a:srgbClr val="2E2E38"/>
                </a:solidFill>
                <a:latin typeface="Meiryo UI"/>
                <a:ea typeface="Meiryo UI"/>
              </a:rPr>
              <a:t>地域の産業・人口政策など</a:t>
            </a:r>
          </a:p>
        </p:txBody>
      </p:sp>
      <p:sp>
        <p:nvSpPr>
          <p:cNvPr id="23" name="テキスト ボックス 22">
            <a:extLst>
              <a:ext uri="{FF2B5EF4-FFF2-40B4-BE49-F238E27FC236}">
                <a16:creationId xmlns:a16="http://schemas.microsoft.com/office/drawing/2014/main" id="{FEC9C0C6-1F49-09C7-6BE6-2BBBBE66FF8D}"/>
              </a:ext>
            </a:extLst>
          </p:cNvPr>
          <p:cNvSpPr txBox="1"/>
          <p:nvPr/>
        </p:nvSpPr>
        <p:spPr>
          <a:xfrm>
            <a:off x="718763" y="6677548"/>
            <a:ext cx="265094" cy="277409"/>
          </a:xfrm>
          <a:prstGeom prst="rect">
            <a:avLst/>
          </a:prstGeom>
          <a:noFill/>
        </p:spPr>
        <p:txBody>
          <a:bodyPr wrap="square" lIns="108000" tIns="72000" rIns="108000" bIns="72000" rtlCol="0" anchor="t">
            <a:noAutofit/>
          </a:bodyPr>
          <a:lstStyle/>
          <a:p>
            <a:pPr algn="ctr" defTabSz="1043056" fontAlgn="auto">
              <a:spcBef>
                <a:spcPts val="0"/>
              </a:spcBef>
              <a:spcAft>
                <a:spcPts val="600"/>
              </a:spcAft>
              <a:buClr>
                <a:srgbClr val="747480"/>
              </a:buClr>
            </a:pPr>
            <a:r>
              <a:rPr lang="ja-JP" altLang="en-US" sz="1400" b="1">
                <a:solidFill>
                  <a:srgbClr val="2E2E38"/>
                </a:solidFill>
                <a:latin typeface="Meiryo UI"/>
                <a:ea typeface="Meiryo UI"/>
              </a:rPr>
              <a:t>高</a:t>
            </a:r>
          </a:p>
        </p:txBody>
      </p:sp>
      <p:sp>
        <p:nvSpPr>
          <p:cNvPr id="24" name="テキスト ボックス 23">
            <a:extLst>
              <a:ext uri="{FF2B5EF4-FFF2-40B4-BE49-F238E27FC236}">
                <a16:creationId xmlns:a16="http://schemas.microsoft.com/office/drawing/2014/main" id="{49B4AECF-C694-6C9A-50EA-C1EEDA476797}"/>
              </a:ext>
            </a:extLst>
          </p:cNvPr>
          <p:cNvSpPr txBox="1"/>
          <p:nvPr/>
        </p:nvSpPr>
        <p:spPr>
          <a:xfrm>
            <a:off x="737489" y="2862920"/>
            <a:ext cx="260364" cy="313606"/>
          </a:xfrm>
          <a:prstGeom prst="rect">
            <a:avLst/>
          </a:prstGeom>
          <a:noFill/>
        </p:spPr>
        <p:txBody>
          <a:bodyPr wrap="square" lIns="108000" tIns="72000" rIns="108000" bIns="72000" rtlCol="0" anchor="t">
            <a:noAutofit/>
          </a:bodyPr>
          <a:lstStyle/>
          <a:p>
            <a:pPr algn="ctr" defTabSz="1043056" fontAlgn="auto">
              <a:spcBef>
                <a:spcPts val="0"/>
              </a:spcBef>
              <a:spcAft>
                <a:spcPts val="600"/>
              </a:spcAft>
              <a:buClr>
                <a:srgbClr val="747480"/>
              </a:buClr>
            </a:pPr>
            <a:r>
              <a:rPr lang="ja-JP" altLang="en-US" sz="1400" b="1">
                <a:solidFill>
                  <a:srgbClr val="2E2E38"/>
                </a:solidFill>
                <a:latin typeface="Meiryo UI"/>
                <a:ea typeface="Meiryo UI"/>
              </a:rPr>
              <a:t>低</a:t>
            </a:r>
          </a:p>
        </p:txBody>
      </p:sp>
      <p:pic>
        <p:nvPicPr>
          <p:cNvPr id="25" name="図 24">
            <a:extLst>
              <a:ext uri="{FF2B5EF4-FFF2-40B4-BE49-F238E27FC236}">
                <a16:creationId xmlns:a16="http://schemas.microsoft.com/office/drawing/2014/main" id="{B9928E7B-CE31-B8EA-4357-3BF7C5ED573B}"/>
              </a:ext>
            </a:extLst>
          </p:cNvPr>
          <p:cNvPicPr>
            <a:picLocks noChangeAspect="1"/>
          </p:cNvPicPr>
          <p:nvPr/>
        </p:nvPicPr>
        <p:blipFill>
          <a:blip r:embed="rId3"/>
          <a:stretch>
            <a:fillRect/>
          </a:stretch>
        </p:blipFill>
        <p:spPr>
          <a:xfrm>
            <a:off x="1041361" y="3181334"/>
            <a:ext cx="631650" cy="636349"/>
          </a:xfrm>
          <a:prstGeom prst="rect">
            <a:avLst/>
          </a:prstGeom>
        </p:spPr>
      </p:pic>
      <p:pic>
        <p:nvPicPr>
          <p:cNvPr id="26" name="図 25">
            <a:extLst>
              <a:ext uri="{FF2B5EF4-FFF2-40B4-BE49-F238E27FC236}">
                <a16:creationId xmlns:a16="http://schemas.microsoft.com/office/drawing/2014/main" id="{1B2144D8-AA79-DF10-2F48-A29B552CDDC0}"/>
              </a:ext>
            </a:extLst>
          </p:cNvPr>
          <p:cNvPicPr>
            <a:picLocks noChangeAspect="1"/>
          </p:cNvPicPr>
          <p:nvPr/>
        </p:nvPicPr>
        <p:blipFill>
          <a:blip r:embed="rId4"/>
          <a:stretch>
            <a:fillRect/>
          </a:stretch>
        </p:blipFill>
        <p:spPr>
          <a:xfrm>
            <a:off x="1021533" y="6077788"/>
            <a:ext cx="663614" cy="668550"/>
          </a:xfrm>
          <a:prstGeom prst="rect">
            <a:avLst/>
          </a:prstGeom>
        </p:spPr>
      </p:pic>
      <p:pic>
        <p:nvPicPr>
          <p:cNvPr id="27" name="図 26">
            <a:extLst>
              <a:ext uri="{FF2B5EF4-FFF2-40B4-BE49-F238E27FC236}">
                <a16:creationId xmlns:a16="http://schemas.microsoft.com/office/drawing/2014/main" id="{EAEB96FC-B9A3-1118-251C-C1F0A31EAA40}"/>
              </a:ext>
            </a:extLst>
          </p:cNvPr>
          <p:cNvPicPr>
            <a:picLocks noChangeAspect="1"/>
          </p:cNvPicPr>
          <p:nvPr/>
        </p:nvPicPr>
        <p:blipFill>
          <a:blip r:embed="rId5"/>
          <a:stretch>
            <a:fillRect/>
          </a:stretch>
        </p:blipFill>
        <p:spPr>
          <a:xfrm>
            <a:off x="1041528" y="4064719"/>
            <a:ext cx="631650" cy="636349"/>
          </a:xfrm>
          <a:prstGeom prst="rect">
            <a:avLst/>
          </a:prstGeom>
        </p:spPr>
      </p:pic>
      <p:pic>
        <p:nvPicPr>
          <p:cNvPr id="28" name="図 27">
            <a:extLst>
              <a:ext uri="{FF2B5EF4-FFF2-40B4-BE49-F238E27FC236}">
                <a16:creationId xmlns:a16="http://schemas.microsoft.com/office/drawing/2014/main" id="{CB6B14F0-E81C-AEAC-1DB6-D3689143FB62}"/>
              </a:ext>
            </a:extLst>
          </p:cNvPr>
          <p:cNvPicPr>
            <a:picLocks noChangeAspect="1"/>
          </p:cNvPicPr>
          <p:nvPr/>
        </p:nvPicPr>
        <p:blipFill>
          <a:blip r:embed="rId6"/>
          <a:stretch>
            <a:fillRect/>
          </a:stretch>
        </p:blipFill>
        <p:spPr>
          <a:xfrm>
            <a:off x="1010709" y="5043354"/>
            <a:ext cx="687038" cy="692149"/>
          </a:xfrm>
          <a:prstGeom prst="rect">
            <a:avLst/>
          </a:prstGeom>
        </p:spPr>
      </p:pic>
      <p:sp>
        <p:nvSpPr>
          <p:cNvPr id="29" name="吹き出し: 四角形 28">
            <a:extLst>
              <a:ext uri="{FF2B5EF4-FFF2-40B4-BE49-F238E27FC236}">
                <a16:creationId xmlns:a16="http://schemas.microsoft.com/office/drawing/2014/main" id="{16AE26FB-2908-F29B-47CA-802ECF06C6E6}"/>
              </a:ext>
            </a:extLst>
          </p:cNvPr>
          <p:cNvSpPr/>
          <p:nvPr/>
        </p:nvSpPr>
        <p:spPr>
          <a:xfrm>
            <a:off x="6696979" y="4948710"/>
            <a:ext cx="3180446" cy="860245"/>
          </a:xfrm>
          <a:prstGeom prst="wedgeRectCallout">
            <a:avLst>
              <a:gd name="adj1" fmla="val -56872"/>
              <a:gd name="adj2" fmla="val 7572"/>
            </a:avLst>
          </a:prstGeom>
          <a:solidFill>
            <a:sysClr val="window" lastClr="FFFFFF"/>
          </a:solidFill>
          <a:ln w="9525" cap="flat" cmpd="sng" algn="ctr">
            <a:solidFill>
              <a:srgbClr val="7F7F7F"/>
            </a:solidFill>
            <a:prstDash val="solid"/>
            <a:miter lim="800000"/>
          </a:ln>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85725" marR="0" lvl="0" indent="-85725" defTabSz="914400" eaLnBrk="1" fontAlgn="auto" latinLnBrk="0" hangingPunct="1">
              <a:lnSpc>
                <a:spcPct val="100000"/>
              </a:lnSpc>
              <a:spcBef>
                <a:spcPts val="0"/>
              </a:spcBef>
              <a:spcAft>
                <a:spcPts val="0"/>
              </a:spcAft>
              <a:buClr>
                <a:srgbClr val="7F7F7F"/>
              </a:buClr>
              <a:buSzTx/>
              <a:buFont typeface="Arial" panose="020B0604020202020204" pitchFamily="34" charset="0"/>
              <a:buChar char="•"/>
              <a:tabLst/>
              <a:defRPr/>
            </a:pPr>
            <a:r>
              <a:rPr kumimoji="0" lang="ja-JP" altLang="en-US" sz="1200" b="1" i="0" u="none" strike="noStrike" kern="0" cap="none" spc="0" normalizeH="0" baseline="0" noProof="0">
                <a:ln>
                  <a:noFill/>
                </a:ln>
                <a:solidFill>
                  <a:srgbClr val="000000"/>
                </a:solidFill>
                <a:effectLst/>
                <a:uLnTx/>
                <a:uFillTx/>
                <a:latin typeface="Meiryo UI"/>
                <a:ea typeface="Meiryo UI"/>
                <a:cs typeface="+mn-cs"/>
              </a:rPr>
              <a:t>様々なグラフやデータを組み合わせて地域の課題を絞り込み、要因を特定していく方法</a:t>
            </a:r>
            <a:r>
              <a:rPr kumimoji="0" lang="ja-JP" altLang="en-US" sz="1200" b="0" i="0" u="none" strike="noStrike" kern="0" cap="none" spc="0" normalizeH="0" baseline="0" noProof="0">
                <a:ln>
                  <a:noFill/>
                </a:ln>
                <a:solidFill>
                  <a:srgbClr val="000000"/>
                </a:solidFill>
                <a:effectLst/>
                <a:uLnTx/>
                <a:uFillTx/>
                <a:latin typeface="Meiryo UI"/>
                <a:ea typeface="Meiryo UI"/>
                <a:cs typeface="+mn-cs"/>
              </a:rPr>
              <a:t>がわかりました</a:t>
            </a:r>
            <a:endParaRPr kumimoji="0" lang="en-US" altLang="ja-JP" sz="1200" b="1" i="0" u="none" strike="noStrike" kern="0" cap="none" spc="0" normalizeH="0" baseline="0" noProof="0">
              <a:ln>
                <a:noFill/>
              </a:ln>
              <a:solidFill>
                <a:srgbClr val="000000"/>
              </a:solidFill>
              <a:effectLst/>
              <a:uLnTx/>
              <a:uFillTx/>
              <a:latin typeface="Meiryo UI"/>
              <a:ea typeface="Meiryo UI"/>
              <a:cs typeface="+mn-cs"/>
            </a:endParaRPr>
          </a:p>
        </p:txBody>
      </p:sp>
      <p:sp>
        <p:nvSpPr>
          <p:cNvPr id="30" name="吹き出し: 四角形 29">
            <a:extLst>
              <a:ext uri="{FF2B5EF4-FFF2-40B4-BE49-F238E27FC236}">
                <a16:creationId xmlns:a16="http://schemas.microsoft.com/office/drawing/2014/main" id="{35597EF2-BB60-B061-A113-8927C567D0C6}"/>
              </a:ext>
            </a:extLst>
          </p:cNvPr>
          <p:cNvSpPr/>
          <p:nvPr/>
        </p:nvSpPr>
        <p:spPr>
          <a:xfrm>
            <a:off x="6696979" y="6035066"/>
            <a:ext cx="3180446" cy="773920"/>
          </a:xfrm>
          <a:prstGeom prst="wedgeRectCallout">
            <a:avLst>
              <a:gd name="adj1" fmla="val -57830"/>
              <a:gd name="adj2" fmla="val 4553"/>
            </a:avLst>
          </a:prstGeom>
          <a:solidFill>
            <a:sysClr val="window" lastClr="FFFFFF"/>
          </a:solidFill>
          <a:ln w="9525" cap="flat" cmpd="sng" algn="ctr">
            <a:solidFill>
              <a:srgbClr val="7F7F7F"/>
            </a:solidFill>
            <a:prstDash val="solid"/>
            <a:miter lim="800000"/>
          </a:ln>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85725" marR="0" lvl="0" indent="-85725" defTabSz="914400" eaLnBrk="1" fontAlgn="auto" latinLnBrk="0" hangingPunct="1">
              <a:lnSpc>
                <a:spcPct val="100000"/>
              </a:lnSpc>
              <a:spcBef>
                <a:spcPts val="0"/>
              </a:spcBef>
              <a:spcAft>
                <a:spcPts val="0"/>
              </a:spcAft>
              <a:buClr>
                <a:srgbClr val="7F7F7F"/>
              </a:buClr>
              <a:buSzTx/>
              <a:buFont typeface="Arial" panose="020B0604020202020204" pitchFamily="34" charset="0"/>
              <a:buChar char="•"/>
              <a:tabLst/>
              <a:defRPr/>
            </a:pPr>
            <a:r>
              <a:rPr kumimoji="0" lang="en-US" altLang="ja-JP" sz="1200" b="0" i="0" u="none" strike="noStrike" kern="0" cap="none" spc="0" normalizeH="0" baseline="0" noProof="0">
                <a:ln>
                  <a:noFill/>
                </a:ln>
                <a:solidFill>
                  <a:srgbClr val="000000"/>
                </a:solidFill>
                <a:effectLst/>
                <a:uLnTx/>
                <a:uFillTx/>
                <a:latin typeface="Meiryo UI"/>
                <a:ea typeface="Meiryo UI"/>
                <a:cs typeface="+mn-cs"/>
              </a:rPr>
              <a:t>RESAS</a:t>
            </a:r>
            <a:r>
              <a:rPr kumimoji="0" lang="ja-JP" altLang="en-US" sz="1200" b="0" i="0" u="none" strike="noStrike" kern="0" cap="none" spc="0" normalizeH="0" baseline="0" noProof="0">
                <a:ln>
                  <a:noFill/>
                </a:ln>
                <a:solidFill>
                  <a:srgbClr val="000000"/>
                </a:solidFill>
                <a:effectLst/>
                <a:uLnTx/>
                <a:uFillTx/>
                <a:latin typeface="Meiryo UI"/>
                <a:ea typeface="Meiryo UI"/>
                <a:cs typeface="+mn-cs"/>
              </a:rPr>
              <a:t>から分かったことを</a:t>
            </a:r>
            <a:r>
              <a:rPr kumimoji="0" lang="ja-JP" altLang="en-US" sz="1200" b="1" i="0" u="none" strike="noStrike" kern="0" cap="none" spc="0" normalizeH="0" baseline="0" noProof="0">
                <a:ln>
                  <a:noFill/>
                </a:ln>
                <a:solidFill>
                  <a:srgbClr val="000000"/>
                </a:solidFill>
                <a:effectLst/>
                <a:uLnTx/>
                <a:uFillTx/>
                <a:latin typeface="Meiryo UI"/>
                <a:ea typeface="Meiryo UI"/>
                <a:cs typeface="+mn-cs"/>
              </a:rPr>
              <a:t>さらに掘り下げて分析していくには、どんなデータをどの様に使えば良いのか</a:t>
            </a:r>
            <a:r>
              <a:rPr kumimoji="0" lang="ja-JP" altLang="en-US" sz="1200" b="0" i="0" u="none" strike="noStrike" kern="0" cap="none" spc="0" normalizeH="0" baseline="0" noProof="0">
                <a:ln>
                  <a:noFill/>
                </a:ln>
                <a:solidFill>
                  <a:srgbClr val="000000"/>
                </a:solidFill>
                <a:effectLst/>
                <a:uLnTx/>
                <a:uFillTx/>
                <a:latin typeface="Meiryo UI"/>
                <a:ea typeface="Meiryo UI"/>
                <a:cs typeface="+mn-cs"/>
              </a:rPr>
              <a:t>わかりました</a:t>
            </a:r>
            <a:endParaRPr kumimoji="0" lang="en-US" altLang="ja-JP" sz="1200" b="0" i="0" u="none" strike="noStrike" kern="0" cap="none" spc="0" normalizeH="0" baseline="0" noProof="0">
              <a:ln>
                <a:noFill/>
              </a:ln>
              <a:solidFill>
                <a:srgbClr val="000000"/>
              </a:solidFill>
              <a:effectLst/>
              <a:uLnTx/>
              <a:uFillTx/>
              <a:latin typeface="Meiryo UI"/>
              <a:ea typeface="Meiryo UI"/>
              <a:cs typeface="+mn-cs"/>
            </a:endParaRPr>
          </a:p>
        </p:txBody>
      </p:sp>
      <p:sp>
        <p:nvSpPr>
          <p:cNvPr id="31" name="吹き出し: 四角形 30">
            <a:extLst>
              <a:ext uri="{FF2B5EF4-FFF2-40B4-BE49-F238E27FC236}">
                <a16:creationId xmlns:a16="http://schemas.microsoft.com/office/drawing/2014/main" id="{BD00CEFF-D55F-BB21-0375-68B23FCE9637}"/>
              </a:ext>
            </a:extLst>
          </p:cNvPr>
          <p:cNvSpPr/>
          <p:nvPr/>
        </p:nvSpPr>
        <p:spPr>
          <a:xfrm>
            <a:off x="6696979" y="4072864"/>
            <a:ext cx="3180446" cy="649736"/>
          </a:xfrm>
          <a:prstGeom prst="wedgeRectCallout">
            <a:avLst>
              <a:gd name="adj1" fmla="val -56429"/>
              <a:gd name="adj2" fmla="val 5649"/>
            </a:avLst>
          </a:prstGeom>
          <a:solidFill>
            <a:sysClr val="window" lastClr="FFFFFF"/>
          </a:solidFill>
          <a:ln w="9525" cap="flat" cmpd="sng" algn="ctr">
            <a:solidFill>
              <a:srgbClr val="7F7F7F"/>
            </a:solidFill>
            <a:prstDash val="solid"/>
            <a:miter lim="800000"/>
          </a:ln>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85725" marR="0" lvl="0" indent="-85725" defTabSz="914400" eaLnBrk="1" fontAlgn="auto" latinLnBrk="0" hangingPunct="1">
              <a:lnSpc>
                <a:spcPct val="100000"/>
              </a:lnSpc>
              <a:spcBef>
                <a:spcPts val="0"/>
              </a:spcBef>
              <a:spcAft>
                <a:spcPts val="0"/>
              </a:spcAft>
              <a:buClr>
                <a:srgbClr val="7F7F7F"/>
              </a:buClr>
              <a:buSzTx/>
              <a:buFont typeface="Arial" panose="020B0604020202020204" pitchFamily="34" charset="0"/>
              <a:buChar char="•"/>
              <a:tabLst/>
              <a:defRPr/>
            </a:pPr>
            <a:r>
              <a:rPr kumimoji="0" lang="ja-JP" altLang="en-US" sz="1200" b="1" i="0" u="none" strike="noStrike" kern="0" cap="none" spc="0" normalizeH="0" baseline="0" noProof="0">
                <a:ln>
                  <a:noFill/>
                </a:ln>
                <a:solidFill>
                  <a:srgbClr val="000000"/>
                </a:solidFill>
                <a:effectLst/>
                <a:uLnTx/>
                <a:uFillTx/>
                <a:latin typeface="Meiryo UI"/>
                <a:ea typeface="Meiryo UI"/>
                <a:cs typeface="+mn-cs"/>
              </a:rPr>
              <a:t>どの様な順番でグラフを読み解いていけば、自地域の問題を把握できるのか</a:t>
            </a:r>
            <a:r>
              <a:rPr kumimoji="0" lang="ja-JP" altLang="en-US" sz="1200" b="0" i="0" u="none" strike="noStrike" kern="0" cap="none" spc="0" normalizeH="0" baseline="0" noProof="0">
                <a:ln>
                  <a:noFill/>
                </a:ln>
                <a:solidFill>
                  <a:srgbClr val="000000"/>
                </a:solidFill>
                <a:effectLst/>
                <a:uLnTx/>
                <a:uFillTx/>
                <a:latin typeface="Meiryo UI"/>
                <a:ea typeface="Meiryo UI"/>
                <a:cs typeface="+mn-cs"/>
              </a:rPr>
              <a:t>わかりました</a:t>
            </a:r>
            <a:endParaRPr kumimoji="0" lang="en-US" altLang="ja-JP" sz="1200" b="0" i="0" u="none" strike="noStrike" kern="0" cap="none" spc="0" normalizeH="0" baseline="0" noProof="0">
              <a:ln>
                <a:noFill/>
              </a:ln>
              <a:solidFill>
                <a:srgbClr val="000000"/>
              </a:solidFill>
              <a:effectLst/>
              <a:uLnTx/>
              <a:uFillTx/>
              <a:latin typeface="Meiryo UI"/>
              <a:ea typeface="Meiryo UI"/>
              <a:cs typeface="+mn-cs"/>
            </a:endParaRPr>
          </a:p>
        </p:txBody>
      </p:sp>
      <p:sp>
        <p:nvSpPr>
          <p:cNvPr id="32" name="吹き出し: 四角形 31">
            <a:extLst>
              <a:ext uri="{FF2B5EF4-FFF2-40B4-BE49-F238E27FC236}">
                <a16:creationId xmlns:a16="http://schemas.microsoft.com/office/drawing/2014/main" id="{FDDE6346-BF94-A866-5F00-8E922F943012}"/>
              </a:ext>
            </a:extLst>
          </p:cNvPr>
          <p:cNvSpPr/>
          <p:nvPr/>
        </p:nvSpPr>
        <p:spPr>
          <a:xfrm>
            <a:off x="6696979" y="3160637"/>
            <a:ext cx="3180446" cy="686117"/>
          </a:xfrm>
          <a:prstGeom prst="wedgeRectCallout">
            <a:avLst>
              <a:gd name="adj1" fmla="val -56139"/>
              <a:gd name="adj2" fmla="val 4922"/>
            </a:avLst>
          </a:prstGeom>
          <a:solidFill>
            <a:sysClr val="window" lastClr="FFFFFF"/>
          </a:solidFill>
          <a:ln w="9525" cap="flat" cmpd="sng" algn="ctr">
            <a:solidFill>
              <a:srgbClr val="7F7F7F"/>
            </a:solidFill>
            <a:prstDash val="solid"/>
            <a:miter lim="800000"/>
          </a:ln>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85725" marR="0" lvl="0" indent="-85725" defTabSz="914400" eaLnBrk="1" fontAlgn="auto" latinLnBrk="0" hangingPunct="1">
              <a:lnSpc>
                <a:spcPct val="100000"/>
              </a:lnSpc>
              <a:spcBef>
                <a:spcPts val="0"/>
              </a:spcBef>
              <a:spcAft>
                <a:spcPts val="0"/>
              </a:spcAft>
              <a:buClr>
                <a:srgbClr val="7F7F7F"/>
              </a:buClr>
              <a:buSzTx/>
              <a:buFont typeface="Arial" panose="020B0604020202020204" pitchFamily="34" charset="0"/>
              <a:buChar char="•"/>
              <a:tabLst/>
              <a:defRPr/>
            </a:pPr>
            <a:r>
              <a:rPr kumimoji="0" lang="ja-JP" altLang="en-US" sz="1200" b="0" i="0" u="none" strike="noStrike" kern="0" cap="none" spc="0" normalizeH="0" baseline="0" noProof="0">
                <a:ln>
                  <a:noFill/>
                </a:ln>
                <a:solidFill>
                  <a:srgbClr val="000000"/>
                </a:solidFill>
                <a:effectLst/>
                <a:uLnTx/>
                <a:uFillTx/>
                <a:latin typeface="Meiryo UI"/>
                <a:ea typeface="Meiryo UI"/>
                <a:cs typeface="+mn-cs"/>
              </a:rPr>
              <a:t>それぞれの</a:t>
            </a:r>
            <a:r>
              <a:rPr kumimoji="0" lang="ja-JP" altLang="en-US" sz="1200" b="1" i="0" u="none" strike="noStrike" kern="0" cap="none" spc="0" normalizeH="0" baseline="0" noProof="0">
                <a:ln>
                  <a:noFill/>
                </a:ln>
                <a:solidFill>
                  <a:srgbClr val="000000"/>
                </a:solidFill>
                <a:effectLst/>
                <a:uLnTx/>
                <a:uFillTx/>
                <a:latin typeface="Meiryo UI"/>
                <a:ea typeface="Meiryo UI"/>
                <a:cs typeface="+mn-cs"/>
              </a:rPr>
              <a:t>グラフを使う目的や読み方がわかりました</a:t>
            </a:r>
            <a:endParaRPr kumimoji="0" lang="en-US" altLang="ja-JP" sz="1200" b="1" i="0" u="none" strike="noStrike" kern="0" cap="none" spc="0" normalizeH="0" baseline="0" noProof="0">
              <a:ln>
                <a:noFill/>
              </a:ln>
              <a:solidFill>
                <a:srgbClr val="000000"/>
              </a:solidFill>
              <a:effectLst/>
              <a:uLnTx/>
              <a:uFillTx/>
              <a:latin typeface="Meiryo UI"/>
              <a:ea typeface="Meiryo UI"/>
              <a:cs typeface="+mn-cs"/>
            </a:endParaRPr>
          </a:p>
        </p:txBody>
      </p:sp>
      <p:pic>
        <p:nvPicPr>
          <p:cNvPr id="33" name="図 32">
            <a:extLst>
              <a:ext uri="{FF2B5EF4-FFF2-40B4-BE49-F238E27FC236}">
                <a16:creationId xmlns:a16="http://schemas.microsoft.com/office/drawing/2014/main" id="{D79C074C-CC6A-0CE2-3741-38AD7CDCEAE7}"/>
              </a:ext>
            </a:extLst>
          </p:cNvPr>
          <p:cNvPicPr>
            <a:picLocks noChangeAspect="1"/>
          </p:cNvPicPr>
          <p:nvPr/>
        </p:nvPicPr>
        <p:blipFill>
          <a:blip r:embed="rId3"/>
          <a:stretch>
            <a:fillRect/>
          </a:stretch>
        </p:blipFill>
        <p:spPr>
          <a:xfrm>
            <a:off x="5921266" y="3181334"/>
            <a:ext cx="631650" cy="636349"/>
          </a:xfrm>
          <a:prstGeom prst="rect">
            <a:avLst/>
          </a:prstGeom>
        </p:spPr>
      </p:pic>
      <p:pic>
        <p:nvPicPr>
          <p:cNvPr id="34" name="図 33">
            <a:extLst>
              <a:ext uri="{FF2B5EF4-FFF2-40B4-BE49-F238E27FC236}">
                <a16:creationId xmlns:a16="http://schemas.microsoft.com/office/drawing/2014/main" id="{26BC4963-EBB4-A328-5243-16A1D3451D3C}"/>
              </a:ext>
            </a:extLst>
          </p:cNvPr>
          <p:cNvPicPr>
            <a:picLocks noChangeAspect="1"/>
          </p:cNvPicPr>
          <p:nvPr/>
        </p:nvPicPr>
        <p:blipFill>
          <a:blip r:embed="rId4"/>
          <a:stretch>
            <a:fillRect/>
          </a:stretch>
        </p:blipFill>
        <p:spPr>
          <a:xfrm>
            <a:off x="5901438" y="6077788"/>
            <a:ext cx="663614" cy="668550"/>
          </a:xfrm>
          <a:prstGeom prst="rect">
            <a:avLst/>
          </a:prstGeom>
        </p:spPr>
      </p:pic>
      <p:pic>
        <p:nvPicPr>
          <p:cNvPr id="35" name="図 34">
            <a:extLst>
              <a:ext uri="{FF2B5EF4-FFF2-40B4-BE49-F238E27FC236}">
                <a16:creationId xmlns:a16="http://schemas.microsoft.com/office/drawing/2014/main" id="{2E71D222-DE2C-0DCA-CADD-3EE17A728CFF}"/>
              </a:ext>
            </a:extLst>
          </p:cNvPr>
          <p:cNvPicPr>
            <a:picLocks noChangeAspect="1"/>
          </p:cNvPicPr>
          <p:nvPr/>
        </p:nvPicPr>
        <p:blipFill>
          <a:blip r:embed="rId5"/>
          <a:stretch>
            <a:fillRect/>
          </a:stretch>
        </p:blipFill>
        <p:spPr>
          <a:xfrm>
            <a:off x="5921433" y="4064719"/>
            <a:ext cx="631650" cy="636349"/>
          </a:xfrm>
          <a:prstGeom prst="rect">
            <a:avLst/>
          </a:prstGeom>
        </p:spPr>
      </p:pic>
      <p:pic>
        <p:nvPicPr>
          <p:cNvPr id="36" name="図 35">
            <a:extLst>
              <a:ext uri="{FF2B5EF4-FFF2-40B4-BE49-F238E27FC236}">
                <a16:creationId xmlns:a16="http://schemas.microsoft.com/office/drawing/2014/main" id="{A8F2A25D-E838-B548-6A04-814F2E734F9F}"/>
              </a:ext>
            </a:extLst>
          </p:cNvPr>
          <p:cNvPicPr>
            <a:picLocks noChangeAspect="1"/>
          </p:cNvPicPr>
          <p:nvPr/>
        </p:nvPicPr>
        <p:blipFill>
          <a:blip r:embed="rId6"/>
          <a:stretch>
            <a:fillRect/>
          </a:stretch>
        </p:blipFill>
        <p:spPr>
          <a:xfrm>
            <a:off x="5890614" y="5043354"/>
            <a:ext cx="687038" cy="692149"/>
          </a:xfrm>
          <a:prstGeom prst="rect">
            <a:avLst/>
          </a:prstGeom>
        </p:spPr>
      </p:pic>
      <p:sp>
        <p:nvSpPr>
          <p:cNvPr id="37" name="テキスト ボックス 36">
            <a:extLst>
              <a:ext uri="{FF2B5EF4-FFF2-40B4-BE49-F238E27FC236}">
                <a16:creationId xmlns:a16="http://schemas.microsoft.com/office/drawing/2014/main" id="{E6F87A4E-551F-A079-CF10-FD7717BD965A}"/>
              </a:ext>
            </a:extLst>
          </p:cNvPr>
          <p:cNvSpPr txBox="1"/>
          <p:nvPr/>
        </p:nvSpPr>
        <p:spPr>
          <a:xfrm rot="1253632">
            <a:off x="1354637" y="3051402"/>
            <a:ext cx="424708" cy="385031"/>
          </a:xfrm>
          <a:prstGeom prst="rect">
            <a:avLst/>
          </a:prstGeom>
          <a:noFill/>
        </p:spPr>
        <p:txBody>
          <a:bodyPr wrap="square" lIns="108000" tIns="72000" rIns="108000" bIns="72000" rtlCol="0" anchor="t">
            <a:noAutofit/>
          </a:bodyPr>
          <a:lstStyle/>
          <a:p>
            <a:pPr defTabSz="1043056" fontAlgn="auto">
              <a:spcBef>
                <a:spcPts val="0"/>
              </a:spcBef>
              <a:spcAft>
                <a:spcPts val="600"/>
              </a:spcAft>
              <a:buClr>
                <a:srgbClr val="747480"/>
              </a:buClr>
            </a:pPr>
            <a:r>
              <a:rPr lang="ja-JP" altLang="en-US" sz="1600" b="1">
                <a:solidFill>
                  <a:srgbClr val="0070C0"/>
                </a:solidFill>
                <a:latin typeface="Meiryo UI"/>
                <a:ea typeface="Meiryo UI"/>
              </a:rPr>
              <a:t>？</a:t>
            </a:r>
          </a:p>
        </p:txBody>
      </p:sp>
      <p:sp>
        <p:nvSpPr>
          <p:cNvPr id="38" name="テキスト ボックス 37">
            <a:extLst>
              <a:ext uri="{FF2B5EF4-FFF2-40B4-BE49-F238E27FC236}">
                <a16:creationId xmlns:a16="http://schemas.microsoft.com/office/drawing/2014/main" id="{1110ECF7-8B67-FBA8-7B27-6BF7E397940A}"/>
              </a:ext>
            </a:extLst>
          </p:cNvPr>
          <p:cNvSpPr txBox="1"/>
          <p:nvPr/>
        </p:nvSpPr>
        <p:spPr>
          <a:xfrm rot="1253632">
            <a:off x="1354637" y="3929105"/>
            <a:ext cx="424708" cy="385031"/>
          </a:xfrm>
          <a:prstGeom prst="rect">
            <a:avLst/>
          </a:prstGeom>
          <a:noFill/>
        </p:spPr>
        <p:txBody>
          <a:bodyPr wrap="square" lIns="108000" tIns="72000" rIns="108000" bIns="72000" rtlCol="0" anchor="t">
            <a:noAutofit/>
          </a:bodyPr>
          <a:lstStyle/>
          <a:p>
            <a:pPr defTabSz="1043056" fontAlgn="auto">
              <a:spcBef>
                <a:spcPts val="0"/>
              </a:spcBef>
              <a:spcAft>
                <a:spcPts val="600"/>
              </a:spcAft>
              <a:buClr>
                <a:srgbClr val="747480"/>
              </a:buClr>
            </a:pPr>
            <a:r>
              <a:rPr lang="ja-JP" altLang="en-US" sz="1600" b="1">
                <a:solidFill>
                  <a:srgbClr val="0070C0"/>
                </a:solidFill>
                <a:latin typeface="Meiryo UI"/>
                <a:ea typeface="Meiryo UI"/>
              </a:rPr>
              <a:t>？</a:t>
            </a:r>
          </a:p>
        </p:txBody>
      </p:sp>
      <p:sp>
        <p:nvSpPr>
          <p:cNvPr id="39" name="テキスト ボックス 38">
            <a:extLst>
              <a:ext uri="{FF2B5EF4-FFF2-40B4-BE49-F238E27FC236}">
                <a16:creationId xmlns:a16="http://schemas.microsoft.com/office/drawing/2014/main" id="{F1A29F28-5094-88BE-4102-2BEF88018FEF}"/>
              </a:ext>
            </a:extLst>
          </p:cNvPr>
          <p:cNvSpPr txBox="1"/>
          <p:nvPr/>
        </p:nvSpPr>
        <p:spPr>
          <a:xfrm rot="1253632">
            <a:off x="1354637" y="4919538"/>
            <a:ext cx="424708" cy="385031"/>
          </a:xfrm>
          <a:prstGeom prst="rect">
            <a:avLst/>
          </a:prstGeom>
          <a:noFill/>
        </p:spPr>
        <p:txBody>
          <a:bodyPr wrap="square" lIns="108000" tIns="72000" rIns="108000" bIns="72000" rtlCol="0" anchor="t">
            <a:noAutofit/>
          </a:bodyPr>
          <a:lstStyle/>
          <a:p>
            <a:pPr defTabSz="1043056" fontAlgn="auto">
              <a:spcBef>
                <a:spcPts val="0"/>
              </a:spcBef>
              <a:spcAft>
                <a:spcPts val="600"/>
              </a:spcAft>
              <a:buClr>
                <a:srgbClr val="747480"/>
              </a:buClr>
            </a:pPr>
            <a:r>
              <a:rPr lang="ja-JP" altLang="en-US" sz="1600" b="1">
                <a:solidFill>
                  <a:srgbClr val="0070C0"/>
                </a:solidFill>
                <a:latin typeface="Meiryo UI"/>
                <a:ea typeface="Meiryo UI"/>
              </a:rPr>
              <a:t>？</a:t>
            </a:r>
          </a:p>
        </p:txBody>
      </p:sp>
      <p:sp>
        <p:nvSpPr>
          <p:cNvPr id="40" name="テキスト ボックス 39">
            <a:extLst>
              <a:ext uri="{FF2B5EF4-FFF2-40B4-BE49-F238E27FC236}">
                <a16:creationId xmlns:a16="http://schemas.microsoft.com/office/drawing/2014/main" id="{4F2E5C9A-E976-0ABA-A15D-FFFBFEB05E87}"/>
              </a:ext>
            </a:extLst>
          </p:cNvPr>
          <p:cNvSpPr txBox="1"/>
          <p:nvPr/>
        </p:nvSpPr>
        <p:spPr>
          <a:xfrm rot="1253632">
            <a:off x="1354637" y="5942877"/>
            <a:ext cx="424708" cy="385031"/>
          </a:xfrm>
          <a:prstGeom prst="rect">
            <a:avLst/>
          </a:prstGeom>
          <a:noFill/>
        </p:spPr>
        <p:txBody>
          <a:bodyPr wrap="square" lIns="108000" tIns="72000" rIns="108000" bIns="72000" rtlCol="0" anchor="t">
            <a:noAutofit/>
          </a:bodyPr>
          <a:lstStyle/>
          <a:p>
            <a:pPr defTabSz="1043056" fontAlgn="auto">
              <a:spcBef>
                <a:spcPts val="0"/>
              </a:spcBef>
              <a:spcAft>
                <a:spcPts val="600"/>
              </a:spcAft>
              <a:buClr>
                <a:srgbClr val="747480"/>
              </a:buClr>
            </a:pPr>
            <a:r>
              <a:rPr lang="ja-JP" altLang="en-US" sz="1600" b="1">
                <a:solidFill>
                  <a:srgbClr val="0070C0"/>
                </a:solidFill>
                <a:latin typeface="Meiryo UI"/>
                <a:ea typeface="Meiryo UI"/>
              </a:rPr>
              <a:t>？</a:t>
            </a:r>
          </a:p>
        </p:txBody>
      </p:sp>
      <p:sp>
        <p:nvSpPr>
          <p:cNvPr id="41" name="テキスト ボックス 40">
            <a:extLst>
              <a:ext uri="{FF2B5EF4-FFF2-40B4-BE49-F238E27FC236}">
                <a16:creationId xmlns:a16="http://schemas.microsoft.com/office/drawing/2014/main" id="{84FDFF40-750C-9A55-CB14-6A5CBC69F49A}"/>
              </a:ext>
            </a:extLst>
          </p:cNvPr>
          <p:cNvSpPr txBox="1"/>
          <p:nvPr/>
        </p:nvSpPr>
        <p:spPr>
          <a:xfrm>
            <a:off x="6213394" y="2989225"/>
            <a:ext cx="424708" cy="385031"/>
          </a:xfrm>
          <a:prstGeom prst="rect">
            <a:avLst/>
          </a:prstGeom>
          <a:noFill/>
        </p:spPr>
        <p:txBody>
          <a:bodyPr wrap="square" lIns="108000" tIns="72000" rIns="108000" bIns="72000" rtlCol="0" anchor="t">
            <a:noAutofit/>
          </a:bodyPr>
          <a:lstStyle/>
          <a:p>
            <a:pPr defTabSz="1043056" fontAlgn="auto">
              <a:spcBef>
                <a:spcPts val="0"/>
              </a:spcBef>
              <a:spcAft>
                <a:spcPts val="600"/>
              </a:spcAft>
              <a:buClr>
                <a:srgbClr val="747480"/>
              </a:buClr>
            </a:pPr>
            <a:r>
              <a:rPr lang="ja-JP" altLang="en-US" sz="1600" b="1">
                <a:solidFill>
                  <a:srgbClr val="FF0000"/>
                </a:solidFill>
                <a:latin typeface="Meiryo UI"/>
                <a:ea typeface="Meiryo UI"/>
              </a:rPr>
              <a:t>！</a:t>
            </a:r>
          </a:p>
        </p:txBody>
      </p:sp>
      <p:sp>
        <p:nvSpPr>
          <p:cNvPr id="42" name="テキスト ボックス 41">
            <a:extLst>
              <a:ext uri="{FF2B5EF4-FFF2-40B4-BE49-F238E27FC236}">
                <a16:creationId xmlns:a16="http://schemas.microsoft.com/office/drawing/2014/main" id="{05DFCE3C-138A-E97E-1498-A633A09AC375}"/>
              </a:ext>
            </a:extLst>
          </p:cNvPr>
          <p:cNvSpPr txBox="1"/>
          <p:nvPr/>
        </p:nvSpPr>
        <p:spPr>
          <a:xfrm>
            <a:off x="6213394" y="3912838"/>
            <a:ext cx="424708" cy="385031"/>
          </a:xfrm>
          <a:prstGeom prst="rect">
            <a:avLst/>
          </a:prstGeom>
          <a:noFill/>
        </p:spPr>
        <p:txBody>
          <a:bodyPr wrap="square" lIns="108000" tIns="72000" rIns="108000" bIns="72000" rtlCol="0" anchor="t">
            <a:noAutofit/>
          </a:bodyPr>
          <a:lstStyle/>
          <a:p>
            <a:pPr defTabSz="1043056" fontAlgn="auto">
              <a:spcBef>
                <a:spcPts val="0"/>
              </a:spcBef>
              <a:spcAft>
                <a:spcPts val="600"/>
              </a:spcAft>
              <a:buClr>
                <a:srgbClr val="747480"/>
              </a:buClr>
            </a:pPr>
            <a:r>
              <a:rPr lang="ja-JP" altLang="en-US" sz="1600" b="1">
                <a:solidFill>
                  <a:srgbClr val="FF0000"/>
                </a:solidFill>
                <a:latin typeface="Meiryo UI"/>
                <a:ea typeface="Meiryo UI"/>
              </a:rPr>
              <a:t>！</a:t>
            </a:r>
          </a:p>
        </p:txBody>
      </p:sp>
      <p:sp>
        <p:nvSpPr>
          <p:cNvPr id="43" name="テキスト ボックス 42">
            <a:extLst>
              <a:ext uri="{FF2B5EF4-FFF2-40B4-BE49-F238E27FC236}">
                <a16:creationId xmlns:a16="http://schemas.microsoft.com/office/drawing/2014/main" id="{2D4E75C4-1C78-35C3-8C9D-16C13EB4CD39}"/>
              </a:ext>
            </a:extLst>
          </p:cNvPr>
          <p:cNvSpPr txBox="1"/>
          <p:nvPr/>
        </p:nvSpPr>
        <p:spPr>
          <a:xfrm>
            <a:off x="6213394" y="4895874"/>
            <a:ext cx="424708" cy="385031"/>
          </a:xfrm>
          <a:prstGeom prst="rect">
            <a:avLst/>
          </a:prstGeom>
          <a:noFill/>
        </p:spPr>
        <p:txBody>
          <a:bodyPr wrap="square" lIns="108000" tIns="72000" rIns="108000" bIns="72000" rtlCol="0" anchor="t">
            <a:noAutofit/>
          </a:bodyPr>
          <a:lstStyle/>
          <a:p>
            <a:pPr defTabSz="1043056" fontAlgn="auto">
              <a:spcBef>
                <a:spcPts val="0"/>
              </a:spcBef>
              <a:spcAft>
                <a:spcPts val="600"/>
              </a:spcAft>
              <a:buClr>
                <a:srgbClr val="747480"/>
              </a:buClr>
            </a:pPr>
            <a:r>
              <a:rPr lang="ja-JP" altLang="en-US" sz="1600" b="1">
                <a:solidFill>
                  <a:srgbClr val="FF0000"/>
                </a:solidFill>
                <a:latin typeface="Meiryo UI"/>
                <a:ea typeface="Meiryo UI"/>
              </a:rPr>
              <a:t>！</a:t>
            </a:r>
          </a:p>
        </p:txBody>
      </p:sp>
      <p:sp>
        <p:nvSpPr>
          <p:cNvPr id="44" name="テキスト ボックス 43">
            <a:extLst>
              <a:ext uri="{FF2B5EF4-FFF2-40B4-BE49-F238E27FC236}">
                <a16:creationId xmlns:a16="http://schemas.microsoft.com/office/drawing/2014/main" id="{246C615C-42C8-2670-E4CD-834C038D82D1}"/>
              </a:ext>
            </a:extLst>
          </p:cNvPr>
          <p:cNvSpPr txBox="1"/>
          <p:nvPr/>
        </p:nvSpPr>
        <p:spPr>
          <a:xfrm>
            <a:off x="6213394" y="5904776"/>
            <a:ext cx="424708" cy="385031"/>
          </a:xfrm>
          <a:prstGeom prst="rect">
            <a:avLst/>
          </a:prstGeom>
          <a:noFill/>
        </p:spPr>
        <p:txBody>
          <a:bodyPr wrap="square" lIns="108000" tIns="72000" rIns="108000" bIns="72000" rtlCol="0" anchor="t">
            <a:noAutofit/>
          </a:bodyPr>
          <a:lstStyle/>
          <a:p>
            <a:pPr defTabSz="1043056" fontAlgn="auto">
              <a:spcBef>
                <a:spcPts val="0"/>
              </a:spcBef>
              <a:spcAft>
                <a:spcPts val="600"/>
              </a:spcAft>
              <a:buClr>
                <a:srgbClr val="747480"/>
              </a:buClr>
            </a:pPr>
            <a:r>
              <a:rPr lang="ja-JP" altLang="en-US" sz="1600" b="1">
                <a:solidFill>
                  <a:srgbClr val="FF0000"/>
                </a:solidFill>
                <a:latin typeface="Meiryo UI"/>
                <a:ea typeface="Meiryo UI"/>
              </a:rPr>
              <a:t>！</a:t>
            </a:r>
          </a:p>
        </p:txBody>
      </p:sp>
      <p:sp>
        <p:nvSpPr>
          <p:cNvPr id="45" name="テキスト ボックス 44">
            <a:extLst>
              <a:ext uri="{FF2B5EF4-FFF2-40B4-BE49-F238E27FC236}">
                <a16:creationId xmlns:a16="http://schemas.microsoft.com/office/drawing/2014/main" id="{045B6276-D1B0-6B3B-98A9-8A12E7E45481}"/>
              </a:ext>
            </a:extLst>
          </p:cNvPr>
          <p:cNvSpPr txBox="1"/>
          <p:nvPr/>
        </p:nvSpPr>
        <p:spPr>
          <a:xfrm>
            <a:off x="5811341" y="2174439"/>
            <a:ext cx="4329394" cy="914400"/>
          </a:xfrm>
          <a:prstGeom prst="rect">
            <a:avLst/>
          </a:prstGeom>
          <a:noFill/>
        </p:spPr>
        <p:txBody>
          <a:bodyPr wrap="square" lIns="108000" tIns="72000" rIns="108000" bIns="72000" rtlCol="0" anchor="t">
            <a:noAutofit/>
          </a:bodyPr>
          <a:lstStyle/>
          <a:p>
            <a:pPr marL="285750" indent="-285750" defTabSz="1043056" fontAlgn="auto">
              <a:spcBef>
                <a:spcPts val="0"/>
              </a:spcBef>
              <a:spcAft>
                <a:spcPts val="600"/>
              </a:spcAft>
              <a:buClr>
                <a:srgbClr val="747480"/>
              </a:buClr>
              <a:buFont typeface="Wingdings" panose="05000000000000000000" pitchFamily="2" charset="2"/>
              <a:buChar char="ü"/>
            </a:pPr>
            <a:r>
              <a:rPr lang="ja-JP" altLang="en-US" sz="1400">
                <a:solidFill>
                  <a:srgbClr val="2E2E38"/>
                </a:solidFill>
                <a:latin typeface="Meiryo UI"/>
                <a:ea typeface="Meiryo UI"/>
              </a:rPr>
              <a:t>「地域課題分析ナビゲーション」を活用することで、</a:t>
            </a:r>
            <a:br>
              <a:rPr lang="en-US" altLang="ja-JP" sz="1400">
                <a:solidFill>
                  <a:srgbClr val="2E2E38"/>
                </a:solidFill>
                <a:latin typeface="Meiryo UI"/>
                <a:ea typeface="Meiryo UI"/>
              </a:rPr>
            </a:br>
            <a:r>
              <a:rPr lang="ja-JP" altLang="en-US" sz="1400">
                <a:solidFill>
                  <a:srgbClr val="2E2E38"/>
                </a:solidFill>
                <a:latin typeface="Meiryo UI"/>
                <a:ea typeface="Meiryo UI"/>
              </a:rPr>
              <a:t>地域で優先的に取り組むべき課題を把握できます</a:t>
            </a:r>
          </a:p>
        </p:txBody>
      </p:sp>
      <p:sp>
        <p:nvSpPr>
          <p:cNvPr id="46" name="テキスト ボックス 45">
            <a:extLst>
              <a:ext uri="{FF2B5EF4-FFF2-40B4-BE49-F238E27FC236}">
                <a16:creationId xmlns:a16="http://schemas.microsoft.com/office/drawing/2014/main" id="{61050634-B352-97D4-2978-FC03C2FD2470}"/>
              </a:ext>
            </a:extLst>
          </p:cNvPr>
          <p:cNvSpPr txBox="1"/>
          <p:nvPr/>
        </p:nvSpPr>
        <p:spPr>
          <a:xfrm>
            <a:off x="716516" y="3160637"/>
            <a:ext cx="350185" cy="3505789"/>
          </a:xfrm>
          <a:prstGeom prst="rect">
            <a:avLst/>
          </a:prstGeom>
          <a:noFill/>
        </p:spPr>
        <p:txBody>
          <a:bodyPr vert="eaVert" wrap="square" lIns="108000" tIns="72000" rIns="108000" bIns="72000" rtlCol="0" anchor="t">
            <a:noAutofit/>
          </a:bodyPr>
          <a:lstStyle/>
          <a:p>
            <a:pPr algn="ctr" defTabSz="1043056" fontAlgn="auto">
              <a:spcBef>
                <a:spcPts val="0"/>
              </a:spcBef>
              <a:spcAft>
                <a:spcPts val="600"/>
              </a:spcAft>
              <a:buClr>
                <a:srgbClr val="747480"/>
              </a:buClr>
            </a:pPr>
            <a:r>
              <a:rPr lang="ja-JP" altLang="en-US" sz="1400">
                <a:solidFill>
                  <a:srgbClr val="2E2E38"/>
                </a:solidFill>
                <a:latin typeface="Meiryo UI"/>
                <a:ea typeface="Meiryo UI"/>
              </a:rPr>
              <a:t>データ分析スキル</a:t>
            </a:r>
          </a:p>
        </p:txBody>
      </p:sp>
      <p:sp>
        <p:nvSpPr>
          <p:cNvPr id="47" name="矢印: 右 13">
            <a:extLst>
              <a:ext uri="{FF2B5EF4-FFF2-40B4-BE49-F238E27FC236}">
                <a16:creationId xmlns:a16="http://schemas.microsoft.com/office/drawing/2014/main" id="{24F3AD30-D802-CAB6-54A9-F3D3D74B8081}"/>
              </a:ext>
            </a:extLst>
          </p:cNvPr>
          <p:cNvSpPr/>
          <p:nvPr/>
        </p:nvSpPr>
        <p:spPr>
          <a:xfrm>
            <a:off x="4991859" y="3042687"/>
            <a:ext cx="742192" cy="3779357"/>
          </a:xfrm>
          <a:prstGeom prst="rightArrow">
            <a:avLst/>
          </a:prstGeom>
          <a:solidFill>
            <a:sysClr val="window" lastClr="FFFFFF">
              <a:lumMod val="85000"/>
            </a:sysClr>
          </a:solidFill>
          <a:ln w="9525" cap="flat" cmpd="sng" algn="ctr">
            <a:noFill/>
            <a:prstDash val="solid"/>
            <a:miter lim="800000"/>
          </a:ln>
          <a:effectLst/>
        </p:spPr>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
                <a:srgbClr val="7F7F7F"/>
              </a:buClr>
              <a:buSzTx/>
              <a:buFontTx/>
              <a:buNone/>
              <a:tabLst/>
              <a:defRPr/>
            </a:pPr>
            <a:endParaRPr kumimoji="0" lang="ja-JP" altLang="en-US" sz="1200" b="0" i="0" u="none" strike="noStrike" kern="0" cap="none" spc="0" normalizeH="0" baseline="0" noProof="0">
              <a:ln>
                <a:noFill/>
              </a:ln>
              <a:solidFill>
                <a:srgbClr val="000000"/>
              </a:solidFill>
              <a:effectLst/>
              <a:uLnTx/>
              <a:uFillTx/>
              <a:latin typeface="Meiryo UI"/>
              <a:ea typeface="Meiryo UI"/>
              <a:cs typeface="+mn-cs"/>
            </a:endParaRPr>
          </a:p>
        </p:txBody>
      </p:sp>
      <p:sp>
        <p:nvSpPr>
          <p:cNvPr id="48" name="テキスト ボックス 47">
            <a:extLst>
              <a:ext uri="{FF2B5EF4-FFF2-40B4-BE49-F238E27FC236}">
                <a16:creationId xmlns:a16="http://schemas.microsoft.com/office/drawing/2014/main" id="{F1293C6E-4B11-7231-C2AE-182B2F74F672}"/>
              </a:ext>
            </a:extLst>
          </p:cNvPr>
          <p:cNvSpPr txBox="1"/>
          <p:nvPr/>
        </p:nvSpPr>
        <p:spPr>
          <a:xfrm>
            <a:off x="5311308" y="3042687"/>
            <a:ext cx="350185" cy="3779357"/>
          </a:xfrm>
          <a:prstGeom prst="rect">
            <a:avLst/>
          </a:prstGeom>
          <a:noFill/>
        </p:spPr>
        <p:txBody>
          <a:bodyPr vert="eaVert" wrap="square" lIns="108000" tIns="72000" rIns="108000" bIns="72000" rtlCol="0" anchor="t">
            <a:noAutofit/>
          </a:bodyPr>
          <a:lstStyle/>
          <a:p>
            <a:pPr algn="ctr" defTabSz="1043056" fontAlgn="auto">
              <a:spcBef>
                <a:spcPts val="0"/>
              </a:spcBef>
              <a:spcAft>
                <a:spcPts val="600"/>
              </a:spcAft>
              <a:buClr>
                <a:srgbClr val="747480"/>
              </a:buClr>
            </a:pPr>
            <a:r>
              <a:rPr lang="ja-JP" altLang="en-US" sz="1400">
                <a:solidFill>
                  <a:srgbClr val="2E2E38"/>
                </a:solidFill>
                <a:latin typeface="Meiryo UI"/>
                <a:ea typeface="Meiryo UI"/>
              </a:rPr>
              <a:t>地域課題分析ナビゲーションを活用</a:t>
            </a:r>
          </a:p>
        </p:txBody>
      </p:sp>
      <p:sp>
        <p:nvSpPr>
          <p:cNvPr id="49" name="タイトル 1">
            <a:extLst>
              <a:ext uri="{FF2B5EF4-FFF2-40B4-BE49-F238E27FC236}">
                <a16:creationId xmlns:a16="http://schemas.microsoft.com/office/drawing/2014/main" id="{F6A18AC7-2094-0B72-65AD-EA5ACDF2FB5D}"/>
              </a:ext>
            </a:extLst>
          </p:cNvPr>
          <p:cNvSpPr>
            <a:spLocks noGrp="1"/>
          </p:cNvSpPr>
          <p:nvPr>
            <p:ph type="title"/>
          </p:nvPr>
        </p:nvSpPr>
        <p:spPr>
          <a:xfrm>
            <a:off x="605549" y="207081"/>
            <a:ext cx="9832579" cy="463029"/>
          </a:xfrm>
        </p:spPr>
        <p:txBody>
          <a:bodyPr vert="horz">
            <a:normAutofit/>
          </a:bodyPr>
          <a:lstStyle/>
          <a:p>
            <a:r>
              <a:rPr lang="ja-JP" altLang="en-US" sz="2400" b="1">
                <a:solidFill>
                  <a:prstClr val="black"/>
                </a:solidFill>
                <a:latin typeface="Meiryo UI" panose="020B0604030504040204" pitchFamily="50" charset="-128"/>
                <a:ea typeface="Meiryo UI" panose="020B0604030504040204" pitchFamily="50" charset="-128"/>
                <a:cs typeface="Meiryo UI" panose="020B0604030504040204" pitchFamily="50" charset="-128"/>
              </a:rPr>
              <a:t>地域課題分析ナビゲーション活用の効果</a:t>
            </a:r>
            <a:endParaRPr lang="ja-JP" altLang="en-US"/>
          </a:p>
        </p:txBody>
      </p:sp>
      <p:sp>
        <p:nvSpPr>
          <p:cNvPr id="50" name="Text Placeholder 7">
            <a:extLst>
              <a:ext uri="{FF2B5EF4-FFF2-40B4-BE49-F238E27FC236}">
                <a16:creationId xmlns:a16="http://schemas.microsoft.com/office/drawing/2014/main" id="{50D80541-799E-5114-118D-6FC1CEEE382A}"/>
              </a:ext>
            </a:extLst>
          </p:cNvPr>
          <p:cNvSpPr txBox="1">
            <a:spLocks/>
          </p:cNvSpPr>
          <p:nvPr/>
        </p:nvSpPr>
        <p:spPr>
          <a:xfrm>
            <a:off x="215925" y="985250"/>
            <a:ext cx="10261551" cy="310983"/>
          </a:xfrm>
          <a:prstGeom prst="rect">
            <a:avLst/>
          </a:prstGeom>
          <a:noFill/>
          <a:ln>
            <a:noFill/>
          </a:ln>
        </p:spPr>
        <p:txBody>
          <a:bodyPr vert="horz" wrap="square" lIns="38862" tIns="38862" rIns="38862" bIns="38862" rtlCol="0" anchor="t" anchorCtr="0">
            <a:spAutoFit/>
          </a:bodyPr>
          <a:lstStyle>
            <a:lvl1pPr marL="342900" indent="-342900" algn="l" defTabSz="914400" rtl="0" eaLnBrk="1" latinLnBrk="0" hangingPunct="1">
              <a:spcBef>
                <a:spcPts val="600"/>
              </a:spcBef>
              <a:spcAft>
                <a:spcPts val="600"/>
              </a:spcAft>
              <a:buClr>
                <a:srgbClr val="002060"/>
              </a:buClr>
              <a:buFont typeface="Wingdings" panose="05000000000000000000" pitchFamily="2" charset="2"/>
              <a:buChar char="l"/>
              <a:defRPr kumimoji="1" lang="ja-JP" altLang="en-US" sz="20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42950" indent="-285750" algn="l" defTabSz="914400" rtl="0" eaLnBrk="1" latinLnBrk="0" hangingPunct="1">
              <a:spcBef>
                <a:spcPts val="600"/>
              </a:spcBef>
              <a:spcAft>
                <a:spcPts val="600"/>
              </a:spcAft>
              <a:buFont typeface="Arial" pitchFamily="34" charset="0"/>
              <a:buChar char="–"/>
              <a:defRPr kumimoji="1" sz="14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lgn="l" defTabSz="914400" rtl="0" eaLnBrk="1" latinLnBrk="0" hangingPunct="1">
              <a:spcBef>
                <a:spcPts val="600"/>
              </a:spcBef>
              <a:spcAft>
                <a:spcPts val="600"/>
              </a:spcAft>
              <a:buFont typeface="Arial" pitchFamily="34" charset="0"/>
              <a:buChar char="•"/>
              <a:defRPr kumimoji="1" sz="105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194310" indent="-194310" defTabSz="987095" fontAlgn="auto">
              <a:spcBef>
                <a:spcPts val="0"/>
              </a:spcBef>
              <a:spcAft>
                <a:spcPts val="0"/>
              </a:spcAft>
            </a:pPr>
            <a:r>
              <a:rPr lang="ja-JP" altLang="en-US" sz="1511">
                <a:solidFill>
                  <a:prstClr val="black"/>
                </a:solidFill>
              </a:rPr>
              <a:t>データから地域の解決すべき課題を洗い出し、取り組むべき施策を検討します。</a:t>
            </a:r>
            <a:endParaRPr lang="en-US" altLang="ja-JP" sz="1511">
              <a:solidFill>
                <a:prstClr val="black"/>
              </a:solidFill>
            </a:endParaRPr>
          </a:p>
        </p:txBody>
      </p:sp>
    </p:spTree>
    <p:extLst>
      <p:ext uri="{BB962C8B-B14F-4D97-AF65-F5344CB8AC3E}">
        <p14:creationId xmlns:p14="http://schemas.microsoft.com/office/powerpoint/2010/main" val="25375959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D09A9AF-FE22-4FCE-9639-2EEAE3B0D930}"/>
              </a:ext>
            </a:extLst>
          </p:cNvPr>
          <p:cNvSpPr>
            <a:spLocks noGrp="1"/>
          </p:cNvSpPr>
          <p:nvPr>
            <p:ph type="title"/>
          </p:nvPr>
        </p:nvSpPr>
        <p:spPr>
          <a:xfrm>
            <a:off x="558800" y="3258631"/>
            <a:ext cx="9575800" cy="1044000"/>
          </a:xfrm>
          <a:noFill/>
        </p:spPr>
        <p:txBody>
          <a:bodyPr vert="horz" wrap="none" lIns="0" tIns="0" rIns="0" bIns="0" rtlCol="0">
            <a:spAutoFit/>
          </a:bodyPr>
          <a:lstStyle/>
          <a:p>
            <a:pPr>
              <a:spcBef>
                <a:spcPts val="0"/>
              </a:spcBef>
              <a:buClr>
                <a:srgbClr val="002060"/>
              </a:buClr>
              <a:buFont typeface="Wingdings" panose="05000000000000000000" pitchFamily="2" charset="2"/>
            </a:pPr>
            <a:r>
              <a:rPr lang="ja-JP" altLang="en-US" sz="4000">
                <a:solidFill>
                  <a:schemeClr val="tx1"/>
                </a:solidFill>
              </a:rPr>
              <a:t>おわり</a:t>
            </a:r>
          </a:p>
        </p:txBody>
      </p:sp>
      <p:sp>
        <p:nvSpPr>
          <p:cNvPr id="10" name="スライド番号プレースホルダー 4">
            <a:extLst>
              <a:ext uri="{FF2B5EF4-FFF2-40B4-BE49-F238E27FC236}">
                <a16:creationId xmlns:a16="http://schemas.microsoft.com/office/drawing/2014/main" id="{ADA22773-FB1F-04C0-1092-CB7A01F59C4B}"/>
              </a:ext>
            </a:extLst>
          </p:cNvPr>
          <p:cNvSpPr txBox="1">
            <a:spLocks/>
          </p:cNvSpPr>
          <p:nvPr/>
        </p:nvSpPr>
        <p:spPr>
          <a:xfrm>
            <a:off x="8209818" y="7194496"/>
            <a:ext cx="2495127" cy="402567"/>
          </a:xfrm>
          <a:prstGeom prst="rect">
            <a:avLst/>
          </a:prstGeom>
        </p:spPr>
        <p:txBody>
          <a:bodyPr vert="horz" lIns="91440" tIns="45720" rIns="91440" bIns="45720" rtlCol="0" anchor="ctr"/>
          <a:lstStyle>
            <a:defPPr>
              <a:defRPr lang="en-US"/>
            </a:defPPr>
            <a:lvl1pPr marL="0" algn="r" defTabSz="914400" rtl="0" eaLnBrk="1" fontAlgn="base" latinLnBrk="0" hangingPunct="1">
              <a:spcBef>
                <a:spcPct val="0"/>
              </a:spcBef>
              <a:spcAft>
                <a:spcPct val="0"/>
              </a:spcAft>
              <a:defRPr kumimoji="1" sz="1511" kern="120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Meiryo UI" panose="020B0604030504040204" pitchFamily="50" charset="-128"/>
              </a:defRPr>
            </a:lvl1pPr>
            <a:lvl2pPr marL="457200" algn="l" defTabSz="914400" rtl="0" eaLnBrk="1" fontAlgn="base" latinLnBrk="0" hangingPunct="1">
              <a:spcBef>
                <a:spcPct val="0"/>
              </a:spcBef>
              <a:spcAft>
                <a:spcPct val="0"/>
              </a:spcAft>
              <a:defRPr kumimoji="1" sz="900" kern="1200">
                <a:solidFill>
                  <a:srgbClr val="000000"/>
                </a:solidFill>
                <a:latin typeface="EYInterstate Light" pitchFamily="2" charset="0"/>
                <a:ea typeface="ＭＳ Ｐゴシック" pitchFamily="50" charset="-128"/>
                <a:cs typeface="+mn-cs"/>
              </a:defRPr>
            </a:lvl2pPr>
            <a:lvl3pPr marL="914400" algn="l" defTabSz="914400" rtl="0" eaLnBrk="1" fontAlgn="base" latinLnBrk="0" hangingPunct="1">
              <a:spcBef>
                <a:spcPct val="0"/>
              </a:spcBef>
              <a:spcAft>
                <a:spcPct val="0"/>
              </a:spcAft>
              <a:defRPr kumimoji="1" sz="900" kern="1200">
                <a:solidFill>
                  <a:srgbClr val="000000"/>
                </a:solidFill>
                <a:latin typeface="EYInterstate Light" pitchFamily="2" charset="0"/>
                <a:ea typeface="ＭＳ Ｐゴシック" pitchFamily="50" charset="-128"/>
                <a:cs typeface="+mn-cs"/>
              </a:defRPr>
            </a:lvl3pPr>
            <a:lvl4pPr marL="1371600" algn="l" defTabSz="914400" rtl="0" eaLnBrk="1" fontAlgn="base" latinLnBrk="0" hangingPunct="1">
              <a:spcBef>
                <a:spcPct val="0"/>
              </a:spcBef>
              <a:spcAft>
                <a:spcPct val="0"/>
              </a:spcAft>
              <a:defRPr kumimoji="1" sz="900" kern="1200">
                <a:solidFill>
                  <a:srgbClr val="000000"/>
                </a:solidFill>
                <a:latin typeface="EYInterstate Light" pitchFamily="2" charset="0"/>
                <a:ea typeface="ＭＳ Ｐゴシック" pitchFamily="50" charset="-128"/>
                <a:cs typeface="+mn-cs"/>
              </a:defRPr>
            </a:lvl4pPr>
            <a:lvl5pPr marL="1828800" algn="l" defTabSz="914400" rtl="0" eaLnBrk="1" fontAlgn="base" latinLnBrk="0" hangingPunct="1">
              <a:spcBef>
                <a:spcPct val="0"/>
              </a:spcBef>
              <a:spcAft>
                <a:spcPct val="0"/>
              </a:spcAft>
              <a:defRPr kumimoji="1" sz="900" kern="1200">
                <a:solidFill>
                  <a:srgbClr val="000000"/>
                </a:solidFill>
                <a:latin typeface="EYInterstate Light" pitchFamily="2" charset="0"/>
                <a:ea typeface="ＭＳ Ｐゴシック" pitchFamily="50" charset="-128"/>
                <a:cs typeface="+mn-cs"/>
              </a:defRPr>
            </a:lvl5pPr>
            <a:lvl6pPr marL="2286000" algn="l" defTabSz="914400" rtl="0" eaLnBrk="1" latinLnBrk="0" hangingPunct="1">
              <a:defRPr kumimoji="1" sz="900" kern="1200">
                <a:solidFill>
                  <a:srgbClr val="000000"/>
                </a:solidFill>
                <a:latin typeface="EYInterstate Light" pitchFamily="2" charset="0"/>
                <a:ea typeface="ＭＳ Ｐゴシック" pitchFamily="50" charset="-128"/>
                <a:cs typeface="+mn-cs"/>
              </a:defRPr>
            </a:lvl6pPr>
            <a:lvl7pPr marL="2743200" algn="l" defTabSz="914400" rtl="0" eaLnBrk="1" latinLnBrk="0" hangingPunct="1">
              <a:defRPr kumimoji="1" sz="900" kern="1200">
                <a:solidFill>
                  <a:srgbClr val="000000"/>
                </a:solidFill>
                <a:latin typeface="EYInterstate Light" pitchFamily="2" charset="0"/>
                <a:ea typeface="ＭＳ Ｐゴシック" pitchFamily="50" charset="-128"/>
                <a:cs typeface="+mn-cs"/>
              </a:defRPr>
            </a:lvl7pPr>
            <a:lvl8pPr marL="3200400" algn="l" defTabSz="914400" rtl="0" eaLnBrk="1" latinLnBrk="0" hangingPunct="1">
              <a:defRPr kumimoji="1" sz="900" kern="1200">
                <a:solidFill>
                  <a:srgbClr val="000000"/>
                </a:solidFill>
                <a:latin typeface="EYInterstate Light" pitchFamily="2" charset="0"/>
                <a:ea typeface="ＭＳ Ｐゴシック" pitchFamily="50" charset="-128"/>
                <a:cs typeface="+mn-cs"/>
              </a:defRPr>
            </a:lvl8pPr>
            <a:lvl9pPr marL="3657600" algn="l" defTabSz="914400" rtl="0" eaLnBrk="1" latinLnBrk="0" hangingPunct="1">
              <a:defRPr kumimoji="1" sz="900" kern="1200">
                <a:solidFill>
                  <a:srgbClr val="000000"/>
                </a:solidFill>
                <a:latin typeface="EYInterstate Light" pitchFamily="2" charset="0"/>
                <a:ea typeface="ＭＳ Ｐゴシック" pitchFamily="50" charset="-128"/>
                <a:cs typeface="+mn-cs"/>
              </a:defRPr>
            </a:lvl9pPr>
          </a:lstStyle>
          <a:p>
            <a:fld id="{D9550142-B990-490A-A107-ED7302A7FD52}" type="slidenum">
              <a:rPr lang="ja-JP" altLang="en-US" smtClean="0"/>
              <a:pPr/>
              <a:t>20</a:t>
            </a:fld>
            <a:endParaRPr lang="ja-JP" altLang="en-US"/>
          </a:p>
        </p:txBody>
      </p:sp>
    </p:spTree>
    <p:extLst>
      <p:ext uri="{BB962C8B-B14F-4D97-AF65-F5344CB8AC3E}">
        <p14:creationId xmlns:p14="http://schemas.microsoft.com/office/powerpoint/2010/main" val="11775006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14E291-9B84-8F2D-7AF1-CF4E87FE4159}"/>
            </a:ext>
          </a:extLst>
        </p:cNvPr>
        <p:cNvGrpSpPr/>
        <p:nvPr/>
      </p:nvGrpSpPr>
      <p:grpSpPr>
        <a:xfrm>
          <a:off x="0" y="0"/>
          <a:ext cx="0" cy="0"/>
          <a:chOff x="0" y="0"/>
          <a:chExt cx="0" cy="0"/>
        </a:xfrm>
      </p:grpSpPr>
      <p:graphicFrame>
        <p:nvGraphicFramePr>
          <p:cNvPr id="19" name="think-cell data - do not delete" hidden="1">
            <a:extLst>
              <a:ext uri="{FF2B5EF4-FFF2-40B4-BE49-F238E27FC236}">
                <a16:creationId xmlns:a16="http://schemas.microsoft.com/office/drawing/2014/main" id="{E39BDD5E-20F5-0E62-326A-F103BF0D1802}"/>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592" imgH="591" progId="TCLayout.ActiveDocument.1">
                  <p:embed/>
                </p:oleObj>
              </mc:Choice>
              <mc:Fallback>
                <p:oleObj name="think-cellスライド" r:id="rId4" imgW="592" imgH="591" progId="TCLayout.ActiveDocument.1">
                  <p:embed/>
                  <p:pic>
                    <p:nvPicPr>
                      <p:cNvPr id="19" name="think-cell data - do not delete" hidden="1">
                        <a:extLst>
                          <a:ext uri="{FF2B5EF4-FFF2-40B4-BE49-F238E27FC236}">
                            <a16:creationId xmlns:a16="http://schemas.microsoft.com/office/drawing/2014/main" id="{E39BDD5E-20F5-0E62-326A-F103BF0D180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3" name="スライド番号プレースホルダー 4">
            <a:extLst>
              <a:ext uri="{FF2B5EF4-FFF2-40B4-BE49-F238E27FC236}">
                <a16:creationId xmlns:a16="http://schemas.microsoft.com/office/drawing/2014/main" id="{3ECE2C12-AE84-89A7-A8F5-17188C5DBD8A}"/>
              </a:ext>
            </a:extLst>
          </p:cNvPr>
          <p:cNvSpPr>
            <a:spLocks noGrp="1"/>
          </p:cNvSpPr>
          <p:nvPr>
            <p:ph type="sldNum" sz="quarter" idx="12"/>
          </p:nvPr>
        </p:nvSpPr>
        <p:spPr>
          <a:xfrm>
            <a:off x="8209818" y="7194496"/>
            <a:ext cx="2495127" cy="402567"/>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46A05B3-115D-4D5B-96FB-44B1C24AEF8C}" type="slidenum">
              <a:rPr kumimoji="1" lang="ja-JP" altLang="en-US" sz="1511"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sym typeface="Meiryo UI" panose="020B0604030504040204" pitchFamily="50" charset="-128"/>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1" lang="ja-JP" altLang="en-US" sz="1511"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sym typeface="Meiryo UI" panose="020B0604030504040204" pitchFamily="50" charset="-128"/>
            </a:endParaRPr>
          </a:p>
        </p:txBody>
      </p:sp>
      <p:sp>
        <p:nvSpPr>
          <p:cNvPr id="44" name="正方形/長方形 43">
            <a:extLst>
              <a:ext uri="{FF2B5EF4-FFF2-40B4-BE49-F238E27FC236}">
                <a16:creationId xmlns:a16="http://schemas.microsoft.com/office/drawing/2014/main" id="{0F9A66C8-1FC2-1041-6750-8FFABB4AE1C2}"/>
              </a:ext>
            </a:extLst>
          </p:cNvPr>
          <p:cNvSpPr/>
          <p:nvPr/>
        </p:nvSpPr>
        <p:spPr>
          <a:xfrm>
            <a:off x="315486" y="1901084"/>
            <a:ext cx="10062427" cy="488621"/>
          </a:xfrm>
          <a:prstGeom prst="rect">
            <a:avLst/>
          </a:prstGeom>
          <a:solidFill>
            <a:schemeClr val="accent6"/>
          </a:solidFill>
          <a:ln w="12700">
            <a:noFill/>
          </a:ln>
        </p:spPr>
        <p:txBody>
          <a:bodyPr wrap="square" rtlCol="0" anchor="ctr">
            <a:noAutofit/>
          </a:bodyPr>
          <a:lstStyle/>
          <a:p>
            <a:pPr marL="194310" marR="0" lvl="0" indent="-194310" algn="ctr" defTabSz="987095" rtl="0" eaLnBrk="1" fontAlgn="auto" latinLnBrk="0" hangingPunct="1">
              <a:lnSpc>
                <a:spcPct val="100000"/>
              </a:lnSpc>
              <a:spcBef>
                <a:spcPts val="0"/>
              </a:spcBef>
              <a:spcAft>
                <a:spcPts val="0"/>
              </a:spcAft>
              <a:buClrTx/>
              <a:buSzTx/>
              <a:buFontTx/>
              <a:buNone/>
              <a:tabLst/>
              <a:defRPr/>
            </a:pPr>
            <a:r>
              <a:rPr kumimoji="1" lang="ja-JP" altLang="en-US"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sym typeface="Meiryo UI" panose="020B0604030504040204" pitchFamily="50" charset="-128"/>
              </a:rPr>
              <a:t>地域課題分析ナビゲーション</a:t>
            </a:r>
            <a:r>
              <a:rPr kumimoji="1" lang="en-US" altLang="ja-JP"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sym typeface="Meiryo UI" panose="020B0604030504040204" pitchFamily="50" charset="-128"/>
              </a:rPr>
              <a:t>(</a:t>
            </a:r>
            <a:r>
              <a:rPr kumimoji="1" lang="ja-JP" altLang="en-US"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sym typeface="Meiryo UI" panose="020B0604030504040204" pitchFamily="50" charset="-128"/>
              </a:rPr>
              <a:t>地域の産業活性化</a:t>
            </a:r>
            <a:r>
              <a:rPr kumimoji="1" lang="en-US" altLang="ja-JP"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sym typeface="Meiryo UI" panose="020B0604030504040204" pitchFamily="50" charset="-128"/>
              </a:rPr>
              <a:t>)</a:t>
            </a:r>
            <a:r>
              <a:rPr kumimoji="1" lang="ja-JP" altLang="en-US"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sym typeface="Meiryo UI" panose="020B0604030504040204" pitchFamily="50" charset="-128"/>
              </a:rPr>
              <a:t>で分かること</a:t>
            </a:r>
            <a:endParaRPr kumimoji="1" lang="en-US" altLang="ja-JP"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sym typeface="Meiryo UI" panose="020B0604030504040204" pitchFamily="50" charset="-128"/>
            </a:endParaRPr>
          </a:p>
        </p:txBody>
      </p:sp>
      <p:sp>
        <p:nvSpPr>
          <p:cNvPr id="4" name="タイトル 20">
            <a:extLst>
              <a:ext uri="{FF2B5EF4-FFF2-40B4-BE49-F238E27FC236}">
                <a16:creationId xmlns:a16="http://schemas.microsoft.com/office/drawing/2014/main" id="{8DB4C0AE-2D65-CC2B-71A5-8E7E3E7714F9}"/>
              </a:ext>
            </a:extLst>
          </p:cNvPr>
          <p:cNvSpPr>
            <a:spLocks noGrp="1"/>
          </p:cNvSpPr>
          <p:nvPr>
            <p:ph type="title"/>
          </p:nvPr>
        </p:nvSpPr>
        <p:spPr>
          <a:xfrm>
            <a:off x="605549" y="207081"/>
            <a:ext cx="9832579" cy="463029"/>
          </a:xfrm>
        </p:spPr>
        <p:txBody>
          <a:bodyPr/>
          <a:lstStyle/>
          <a:p>
            <a:r>
              <a:rPr lang="ja-JP" altLang="en-US">
                <a:solidFill>
                  <a:prstClr val="black"/>
                </a:solidFill>
              </a:rPr>
              <a:t>地域課題分析ナビゲーション（地域の産業活性化）でわかること</a:t>
            </a:r>
            <a:endParaRPr lang="ja-JP" altLang="en-US"/>
          </a:p>
        </p:txBody>
      </p:sp>
      <p:sp>
        <p:nvSpPr>
          <p:cNvPr id="5" name="Text Placeholder 7">
            <a:extLst>
              <a:ext uri="{FF2B5EF4-FFF2-40B4-BE49-F238E27FC236}">
                <a16:creationId xmlns:a16="http://schemas.microsoft.com/office/drawing/2014/main" id="{37ED6C96-F635-AFD3-8117-E04535D4E0C9}"/>
              </a:ext>
            </a:extLst>
          </p:cNvPr>
          <p:cNvSpPr txBox="1">
            <a:spLocks/>
          </p:cNvSpPr>
          <p:nvPr/>
        </p:nvSpPr>
        <p:spPr>
          <a:xfrm>
            <a:off x="215925" y="985250"/>
            <a:ext cx="10261551" cy="293927"/>
          </a:xfrm>
          <a:prstGeom prst="rect">
            <a:avLst/>
          </a:prstGeom>
          <a:noFill/>
          <a:ln>
            <a:noFill/>
          </a:ln>
        </p:spPr>
        <p:txBody>
          <a:bodyPr vert="horz" wrap="square" lIns="38862" tIns="38862" rIns="38862" bIns="38862" rtlCol="0" anchor="t" anchorCtr="0">
            <a:spAutoFit/>
          </a:bodyPr>
          <a:lstStyle>
            <a:lvl1pPr marL="342900" indent="-342900" algn="l" defTabSz="914400" rtl="0" eaLnBrk="1" latinLnBrk="0" hangingPunct="1">
              <a:spcBef>
                <a:spcPts val="600"/>
              </a:spcBef>
              <a:spcAft>
                <a:spcPts val="600"/>
              </a:spcAft>
              <a:buClr>
                <a:srgbClr val="002060"/>
              </a:buClr>
              <a:buFont typeface="Wingdings" panose="05000000000000000000" pitchFamily="2" charset="2"/>
              <a:buChar char="l"/>
              <a:defRPr kumimoji="1" lang="ja-JP" altLang="en-US" sz="20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42950" indent="-285750" algn="l" defTabSz="914400" rtl="0" eaLnBrk="1" latinLnBrk="0" hangingPunct="1">
              <a:spcBef>
                <a:spcPts val="600"/>
              </a:spcBef>
              <a:spcAft>
                <a:spcPts val="600"/>
              </a:spcAft>
              <a:buFont typeface="Arial" pitchFamily="34" charset="0"/>
              <a:buChar char="–"/>
              <a:defRPr kumimoji="1" sz="14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lgn="l" defTabSz="914400" rtl="0" eaLnBrk="1" latinLnBrk="0" hangingPunct="1">
              <a:spcBef>
                <a:spcPts val="600"/>
              </a:spcBef>
              <a:spcAft>
                <a:spcPts val="600"/>
              </a:spcAft>
              <a:buFont typeface="Arial" pitchFamily="34" charset="0"/>
              <a:buChar char="•"/>
              <a:defRPr kumimoji="1" sz="105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194310" lvl="0" indent="-194310" defTabSz="987095">
              <a:spcBef>
                <a:spcPts val="0"/>
              </a:spcBef>
              <a:spcAft>
                <a:spcPts val="0"/>
              </a:spcAft>
              <a:defRPr/>
            </a:pPr>
            <a:r>
              <a:rPr lang="ja-JP" altLang="en-US" sz="1400"/>
              <a:t>地域の産業活性化に向け、着目すべき産業と今後の注力ポイントが分かる</a:t>
            </a:r>
            <a:endParaRPr kumimoji="1" lang="en-US" altLang="ja-JP" sz="1511" i="0" u="none" strike="noStrike" kern="1200" cap="none" spc="0" normalizeH="0" baseline="0" noProof="0">
              <a:ln>
                <a:noFill/>
              </a:ln>
              <a:solidFill>
                <a:prstClr val="black"/>
              </a:solidFill>
              <a:effectLst/>
              <a:uLnTx/>
              <a:uFillTx/>
              <a:sym typeface="Meiryo UI" panose="020B0604030504040204" pitchFamily="50" charset="-128"/>
            </a:endParaRPr>
          </a:p>
        </p:txBody>
      </p:sp>
      <p:sp>
        <p:nvSpPr>
          <p:cNvPr id="6" name="スライド番号プレースホルダー 4">
            <a:extLst>
              <a:ext uri="{FF2B5EF4-FFF2-40B4-BE49-F238E27FC236}">
                <a16:creationId xmlns:a16="http://schemas.microsoft.com/office/drawing/2014/main" id="{E8362C24-28B8-E334-0028-EA7E07520861}"/>
              </a:ext>
            </a:extLst>
          </p:cNvPr>
          <p:cNvSpPr txBox="1">
            <a:spLocks/>
          </p:cNvSpPr>
          <p:nvPr/>
        </p:nvSpPr>
        <p:spPr>
          <a:xfrm>
            <a:off x="8209818" y="7194496"/>
            <a:ext cx="2495127" cy="402567"/>
          </a:xfrm>
          <a:prstGeom prst="rect">
            <a:avLst/>
          </a:prstGeom>
        </p:spPr>
        <p:txBody>
          <a:bodyPr vert="horz" lIns="91440" tIns="45720" rIns="91440" bIns="45720" rtlCol="0" anchor="ctr"/>
          <a:lstStyle>
            <a:defPPr>
              <a:defRPr lang="ja-JP"/>
            </a:defPPr>
            <a:lvl1pPr marL="0" algn="r" defTabSz="914400" rtl="0" eaLnBrk="1" latinLnBrk="0" hangingPunct="1">
              <a:defRPr kumimoji="1" sz="1511" kern="120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Meiryo UI" panose="020B0604030504040204" pitchFamily="50"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fontAlgn="base">
              <a:spcBef>
                <a:spcPct val="0"/>
              </a:spcBef>
              <a:spcAft>
                <a:spcPct val="0"/>
              </a:spcAft>
              <a:defRPr/>
            </a:pPr>
            <a:fld id="{E46A05B3-115D-4D5B-96FB-44B1C24AEF8C}" type="slidenum">
              <a:rPr lang="ja-JP" altLang="en-US" smtClean="0">
                <a:solidFill>
                  <a:prstClr val="black"/>
                </a:solidFill>
              </a:rPr>
              <a:pPr fontAlgn="base">
                <a:spcBef>
                  <a:spcPct val="0"/>
                </a:spcBef>
                <a:spcAft>
                  <a:spcPct val="0"/>
                </a:spcAft>
                <a:defRPr/>
              </a:pPr>
              <a:t>3</a:t>
            </a:fld>
            <a:endParaRPr lang="ja-JP" altLang="en-US">
              <a:solidFill>
                <a:prstClr val="black"/>
              </a:solidFill>
            </a:endParaRPr>
          </a:p>
        </p:txBody>
      </p:sp>
      <p:sp>
        <p:nvSpPr>
          <p:cNvPr id="33" name="正方形/長方形 32">
            <a:extLst>
              <a:ext uri="{FF2B5EF4-FFF2-40B4-BE49-F238E27FC236}">
                <a16:creationId xmlns:a16="http://schemas.microsoft.com/office/drawing/2014/main" id="{D84B2DC1-2509-BAAF-CF5E-23A7276655A7}"/>
              </a:ext>
            </a:extLst>
          </p:cNvPr>
          <p:cNvSpPr/>
          <p:nvPr/>
        </p:nvSpPr>
        <p:spPr>
          <a:xfrm>
            <a:off x="315486" y="2497942"/>
            <a:ext cx="4230018" cy="488621"/>
          </a:xfrm>
          <a:prstGeom prst="rect">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44000" rIns="108000" bIns="7200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sym typeface="Meiryo UI" panose="020B0604030504040204" pitchFamily="50" charset="-128"/>
              </a:rPr>
              <a:t>着目すべき産業が分かる</a:t>
            </a:r>
            <a:endParaRPr kumimoji="1" lang="ja-JP" altLang="en-US" b="1"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34" name="正方形/長方形 33">
            <a:extLst>
              <a:ext uri="{FF2B5EF4-FFF2-40B4-BE49-F238E27FC236}">
                <a16:creationId xmlns:a16="http://schemas.microsoft.com/office/drawing/2014/main" id="{4EBAE029-B3D1-0376-C706-A18DF0BA618F}"/>
              </a:ext>
            </a:extLst>
          </p:cNvPr>
          <p:cNvSpPr/>
          <p:nvPr/>
        </p:nvSpPr>
        <p:spPr>
          <a:xfrm>
            <a:off x="4986440" y="2497942"/>
            <a:ext cx="5391461" cy="488621"/>
          </a:xfrm>
          <a:prstGeom prst="rect">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44000" rIns="108000" bIns="7200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sym typeface="Meiryo UI" panose="020B0604030504040204" pitchFamily="50" charset="-128"/>
              </a:rPr>
              <a:t>「今後の注力ポイント」</a:t>
            </a:r>
            <a:r>
              <a:rPr kumimoji="1" lang="ja-JP" altLang="en-US"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sym typeface="Meiryo UI" panose="020B0604030504040204" pitchFamily="50" charset="-128"/>
              </a:rPr>
              <a:t>が分かる</a:t>
            </a:r>
            <a:endParaRPr kumimoji="1" lang="ja-JP" altLang="en-US" b="1"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9" name="正方形/長方形 28">
            <a:extLst>
              <a:ext uri="{FF2B5EF4-FFF2-40B4-BE49-F238E27FC236}">
                <a16:creationId xmlns:a16="http://schemas.microsoft.com/office/drawing/2014/main" id="{8BDC69ED-5531-BE54-5DDB-33384D64739A}"/>
              </a:ext>
            </a:extLst>
          </p:cNvPr>
          <p:cNvSpPr/>
          <p:nvPr/>
        </p:nvSpPr>
        <p:spPr>
          <a:xfrm>
            <a:off x="316687" y="3094800"/>
            <a:ext cx="4228999" cy="1570306"/>
          </a:xfrm>
          <a:prstGeom prst="rect">
            <a:avLst/>
          </a:prstGeom>
          <a:solidFill>
            <a:schemeClr val="accent5">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180000" rIns="72000" bIns="180000" numCol="1" spcCol="0" rtlCol="0" fromWordArt="0" anchor="ctr" anchorCtr="0" forceAA="0" compatLnSpc="1">
            <a:prstTxWarp prst="textNoShape">
              <a:avLst/>
            </a:prstTxWarp>
            <a:noAutofit/>
          </a:bodyPr>
          <a:lstStyle/>
          <a:p>
            <a:pPr>
              <a:spcAft>
                <a:spcPts val="300"/>
              </a:spcAft>
            </a:pPr>
            <a:r>
              <a:rPr lang="ja-JP" altLang="en-US" b="1">
                <a:solidFill>
                  <a:schemeClr val="tx1"/>
                </a:solidFill>
                <a:latin typeface="Meiryo UI" panose="020B0604030504040204" pitchFamily="50" charset="-128"/>
                <a:ea typeface="Meiryo UI" panose="020B0604030504040204" pitchFamily="50" charset="-128"/>
              </a:rPr>
              <a:t>所得・雇用</a:t>
            </a:r>
            <a:r>
              <a:rPr lang="en-US" altLang="ja-JP" b="1">
                <a:solidFill>
                  <a:schemeClr val="tx1"/>
                </a:solidFill>
                <a:latin typeface="Meiryo UI" panose="020B0604030504040204" pitchFamily="50" charset="-128"/>
                <a:ea typeface="Meiryo UI" panose="020B0604030504040204" pitchFamily="50" charset="-128"/>
              </a:rPr>
              <a:t>TOP5</a:t>
            </a:r>
            <a:r>
              <a:rPr lang="ja-JP" altLang="en-US" b="1">
                <a:solidFill>
                  <a:schemeClr val="tx1"/>
                </a:solidFill>
                <a:latin typeface="Meiryo UI" panose="020B0604030504040204" pitchFamily="50" charset="-128"/>
                <a:ea typeface="Meiryo UI" panose="020B0604030504040204" pitchFamily="50" charset="-128"/>
              </a:rPr>
              <a:t>産業：</a:t>
            </a:r>
            <a:endParaRPr lang="en-US" altLang="ja-JP" b="1">
              <a:solidFill>
                <a:schemeClr val="tx1"/>
              </a:solidFill>
              <a:latin typeface="Meiryo UI" panose="020B0604030504040204" pitchFamily="50" charset="-128"/>
              <a:ea typeface="Meiryo UI" panose="020B0604030504040204" pitchFamily="50" charset="-128"/>
            </a:endParaRPr>
          </a:p>
          <a:p>
            <a:r>
              <a:rPr lang="ja-JP" altLang="en-US">
                <a:solidFill>
                  <a:schemeClr val="tx1"/>
                </a:solidFill>
                <a:latin typeface="Meiryo UI" panose="020B0604030504040204" pitchFamily="50" charset="-128"/>
                <a:ea typeface="Meiryo UI" panose="020B0604030504040204" pitchFamily="50" charset="-128"/>
              </a:rPr>
              <a:t>付加価値額が高い産業や従業者数が多い産業を把握できる</a:t>
            </a:r>
            <a:endParaRPr lang="en-US" altLang="ja-JP">
              <a:solidFill>
                <a:schemeClr val="tx1"/>
              </a:solidFill>
              <a:latin typeface="Meiryo UI" panose="020B0604030504040204" pitchFamily="50" charset="-128"/>
              <a:ea typeface="Meiryo UI" panose="020B0604030504040204" pitchFamily="50" charset="-128"/>
            </a:endParaRPr>
          </a:p>
        </p:txBody>
      </p:sp>
      <p:sp>
        <p:nvSpPr>
          <p:cNvPr id="31" name="正方形/長方形 30">
            <a:extLst>
              <a:ext uri="{FF2B5EF4-FFF2-40B4-BE49-F238E27FC236}">
                <a16:creationId xmlns:a16="http://schemas.microsoft.com/office/drawing/2014/main" id="{66652A92-82DF-C2D8-4C6D-E85637676C7F}"/>
              </a:ext>
            </a:extLst>
          </p:cNvPr>
          <p:cNvSpPr/>
          <p:nvPr/>
        </p:nvSpPr>
        <p:spPr>
          <a:xfrm>
            <a:off x="4986550" y="3094800"/>
            <a:ext cx="5390163" cy="1570306"/>
          </a:xfrm>
          <a:prstGeom prst="rect">
            <a:avLst/>
          </a:prstGeom>
          <a:solidFill>
            <a:schemeClr val="accent5">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180000" rIns="72000" bIns="180000" numCol="1" spcCol="0" rtlCol="0" fromWordArt="0" anchor="ctr" anchorCtr="0" forceAA="0" compatLnSpc="1">
            <a:prstTxWarp prst="textNoShape">
              <a:avLst/>
            </a:prstTxWarp>
            <a:noAutofit/>
          </a:bodyPr>
          <a:lstStyle/>
          <a:p>
            <a:pPr>
              <a:spcAft>
                <a:spcPts val="300"/>
              </a:spcAft>
            </a:pPr>
            <a:r>
              <a:rPr lang="ja-JP" altLang="en-US" b="1">
                <a:solidFill>
                  <a:schemeClr val="tx1"/>
                </a:solidFill>
                <a:latin typeface="Meiryo UI" panose="020B0604030504040204" pitchFamily="50" charset="-128"/>
                <a:ea typeface="Meiryo UI" panose="020B0604030504040204" pitchFamily="50" charset="-128"/>
              </a:rPr>
              <a:t>業界の動向を踏まえた支援の方向性：</a:t>
            </a:r>
            <a:endParaRPr lang="en-US" altLang="ja-JP" b="1">
              <a:solidFill>
                <a:schemeClr val="tx1"/>
              </a:solidFill>
              <a:latin typeface="Meiryo UI" panose="020B0604030504040204" pitchFamily="50" charset="-128"/>
              <a:ea typeface="Meiryo UI" panose="020B0604030504040204" pitchFamily="50" charset="-128"/>
            </a:endParaRPr>
          </a:p>
          <a:p>
            <a:r>
              <a:rPr lang="ja-JP" altLang="en-US">
                <a:solidFill>
                  <a:schemeClr val="tx1"/>
                </a:solidFill>
                <a:latin typeface="Meiryo UI" panose="020B0604030504040204" pitchFamily="50" charset="-128"/>
                <a:ea typeface="Meiryo UI" panose="020B0604030504040204" pitchFamily="50" charset="-128"/>
              </a:rPr>
              <a:t>「自地域の動向」だけでなく「全国的な業界の傾向」 も</a:t>
            </a:r>
            <a:endParaRPr lang="en-US" altLang="ja-JP">
              <a:solidFill>
                <a:schemeClr val="tx1"/>
              </a:solidFill>
              <a:latin typeface="Meiryo UI" panose="020B0604030504040204" pitchFamily="50" charset="-128"/>
              <a:ea typeface="Meiryo UI" panose="020B0604030504040204" pitchFamily="50" charset="-128"/>
            </a:endParaRPr>
          </a:p>
          <a:p>
            <a:r>
              <a:rPr lang="ja-JP" altLang="en-US">
                <a:solidFill>
                  <a:schemeClr val="tx1"/>
                </a:solidFill>
                <a:latin typeface="Meiryo UI" panose="020B0604030504040204" pitchFamily="50" charset="-128"/>
                <a:ea typeface="Meiryo UI" panose="020B0604030504040204" pitchFamily="50" charset="-128"/>
              </a:rPr>
              <a:t>踏まえて</a:t>
            </a:r>
            <a:r>
              <a:rPr lang="en-US" altLang="ja-JP">
                <a:solidFill>
                  <a:schemeClr val="tx1"/>
                </a:solidFill>
                <a:latin typeface="Meiryo UI" panose="020B0604030504040204" pitchFamily="50" charset="-128"/>
                <a:ea typeface="Meiryo UI" panose="020B0604030504040204" pitchFamily="50" charset="-128"/>
              </a:rPr>
              <a:t>4</a:t>
            </a:r>
            <a:r>
              <a:rPr lang="ja-JP" altLang="en-US">
                <a:solidFill>
                  <a:schemeClr val="tx1"/>
                </a:solidFill>
                <a:latin typeface="Meiryo UI" panose="020B0604030504040204" pitchFamily="50" charset="-128"/>
                <a:ea typeface="Meiryo UI" panose="020B0604030504040204" pitchFamily="50" charset="-128"/>
              </a:rPr>
              <a:t>象限に産業を分類し、産業支援の方向性を</a:t>
            </a:r>
            <a:endParaRPr lang="en-US" altLang="ja-JP">
              <a:solidFill>
                <a:schemeClr val="tx1"/>
              </a:solidFill>
              <a:latin typeface="Meiryo UI" panose="020B0604030504040204" pitchFamily="50" charset="-128"/>
              <a:ea typeface="Meiryo UI" panose="020B0604030504040204" pitchFamily="50" charset="-128"/>
            </a:endParaRPr>
          </a:p>
          <a:p>
            <a:r>
              <a:rPr lang="ja-JP" altLang="en-US">
                <a:solidFill>
                  <a:schemeClr val="tx1"/>
                </a:solidFill>
                <a:latin typeface="Meiryo UI" panose="020B0604030504040204" pitchFamily="50" charset="-128"/>
                <a:ea typeface="Meiryo UI" panose="020B0604030504040204" pitchFamily="50" charset="-128"/>
              </a:rPr>
              <a:t>検討できる</a:t>
            </a:r>
            <a:endParaRPr lang="en-US" altLang="ja-JP">
              <a:solidFill>
                <a:schemeClr val="tx1"/>
              </a:solidFill>
              <a:latin typeface="Meiryo UI" panose="020B0604030504040204" pitchFamily="50" charset="-128"/>
              <a:ea typeface="Meiryo UI" panose="020B0604030504040204" pitchFamily="50" charset="-128"/>
            </a:endParaRPr>
          </a:p>
        </p:txBody>
      </p:sp>
      <p:sp>
        <p:nvSpPr>
          <p:cNvPr id="20" name="正方形/長方形 19">
            <a:extLst>
              <a:ext uri="{FF2B5EF4-FFF2-40B4-BE49-F238E27FC236}">
                <a16:creationId xmlns:a16="http://schemas.microsoft.com/office/drawing/2014/main" id="{73C32B10-7CA0-74BD-E990-1A0CF98686B9}"/>
              </a:ext>
            </a:extLst>
          </p:cNvPr>
          <p:cNvSpPr/>
          <p:nvPr/>
        </p:nvSpPr>
        <p:spPr>
          <a:xfrm>
            <a:off x="316687" y="4773344"/>
            <a:ext cx="4228999" cy="1570306"/>
          </a:xfrm>
          <a:prstGeom prst="rect">
            <a:avLst/>
          </a:prstGeom>
          <a:solidFill>
            <a:schemeClr val="accent5">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180000" rIns="72000" bIns="180000" numCol="1" spcCol="0" rtlCol="0" fromWordArt="0" anchor="ctr" anchorCtr="0" forceAA="0" compatLnSpc="1">
            <a:prstTxWarp prst="textNoShape">
              <a:avLst/>
            </a:prstTxWarp>
            <a:noAutofit/>
          </a:bodyPr>
          <a:lstStyle/>
          <a:p>
            <a:pPr>
              <a:spcAft>
                <a:spcPts val="300"/>
              </a:spcAft>
            </a:pPr>
            <a:r>
              <a:rPr lang="ja-JP" altLang="en-US" b="1">
                <a:solidFill>
                  <a:schemeClr val="tx1"/>
                </a:solidFill>
                <a:latin typeface="Meiryo UI" panose="020B0604030504040204" pitchFamily="50" charset="-128"/>
                <a:ea typeface="Meiryo UI" panose="020B0604030504040204" pitchFamily="50" charset="-128"/>
              </a:rPr>
              <a:t>稼ぐ力が高い産業</a:t>
            </a:r>
            <a:r>
              <a:rPr lang="en-US" altLang="ja-JP" b="1">
                <a:solidFill>
                  <a:schemeClr val="tx1"/>
                </a:solidFill>
                <a:latin typeface="Meiryo UI" panose="020B0604030504040204" pitchFamily="50" charset="-128"/>
                <a:ea typeface="Meiryo UI" panose="020B0604030504040204" pitchFamily="50" charset="-128"/>
              </a:rPr>
              <a:t>/</a:t>
            </a:r>
            <a:r>
              <a:rPr lang="ja-JP" altLang="en-US" b="1">
                <a:solidFill>
                  <a:schemeClr val="tx1"/>
                </a:solidFill>
                <a:latin typeface="Meiryo UI" panose="020B0604030504040204" pitchFamily="50" charset="-128"/>
                <a:ea typeface="Meiryo UI" panose="020B0604030504040204" pitchFamily="50" charset="-128"/>
              </a:rPr>
              <a:t>地域が得意な産業：</a:t>
            </a:r>
            <a:endParaRPr lang="en-US" altLang="ja-JP" b="1">
              <a:solidFill>
                <a:schemeClr val="tx1"/>
              </a:solidFill>
              <a:latin typeface="Meiryo UI" panose="020B0604030504040204" pitchFamily="50" charset="-128"/>
              <a:ea typeface="Meiryo UI" panose="020B0604030504040204" pitchFamily="50" charset="-128"/>
            </a:endParaRPr>
          </a:p>
          <a:p>
            <a:r>
              <a:rPr lang="ja-JP" altLang="en-US">
                <a:solidFill>
                  <a:schemeClr val="tx1"/>
                </a:solidFill>
                <a:latin typeface="Meiryo UI" panose="020B0604030504040204" pitchFamily="50" charset="-128"/>
                <a:ea typeface="Meiryo UI" panose="020B0604030504040204" pitchFamily="50" charset="-128"/>
              </a:rPr>
              <a:t>労働生産性が高い産業や修正特化係数（付加価値額）が高い産業を把握できる</a:t>
            </a:r>
            <a:endParaRPr lang="ja-JP" altLang="en-US" b="1">
              <a:solidFill>
                <a:schemeClr val="tx1"/>
              </a:solidFill>
              <a:latin typeface="Meiryo UI" panose="020B0604030504040204" pitchFamily="50" charset="-128"/>
              <a:ea typeface="Meiryo UI" panose="020B0604030504040204" pitchFamily="50" charset="-128"/>
            </a:endParaRPr>
          </a:p>
        </p:txBody>
      </p:sp>
      <p:sp>
        <p:nvSpPr>
          <p:cNvPr id="21" name="正方形/長方形 20">
            <a:extLst>
              <a:ext uri="{FF2B5EF4-FFF2-40B4-BE49-F238E27FC236}">
                <a16:creationId xmlns:a16="http://schemas.microsoft.com/office/drawing/2014/main" id="{BA76134E-6C0F-87EE-FD81-BBD11BCAABCF}"/>
              </a:ext>
            </a:extLst>
          </p:cNvPr>
          <p:cNvSpPr/>
          <p:nvPr/>
        </p:nvSpPr>
        <p:spPr>
          <a:xfrm>
            <a:off x="4986550" y="4773344"/>
            <a:ext cx="5390163" cy="1570306"/>
          </a:xfrm>
          <a:prstGeom prst="rect">
            <a:avLst/>
          </a:prstGeom>
          <a:solidFill>
            <a:schemeClr val="accent5">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180000" rIns="72000" bIns="180000" numCol="1" spcCol="0" rtlCol="0" fromWordArt="0" anchor="ctr" anchorCtr="0" forceAA="0" compatLnSpc="1">
            <a:prstTxWarp prst="textNoShape">
              <a:avLst/>
            </a:prstTxWarp>
            <a:noAutofit/>
          </a:bodyPr>
          <a:lstStyle/>
          <a:p>
            <a:pPr>
              <a:spcAft>
                <a:spcPts val="300"/>
              </a:spcAft>
            </a:pPr>
            <a:r>
              <a:rPr lang="ja-JP" altLang="en-US" b="1">
                <a:solidFill>
                  <a:schemeClr val="tx1"/>
                </a:solidFill>
                <a:latin typeface="Meiryo UI" panose="020B0604030504040204" pitchFamily="50" charset="-128"/>
                <a:ea typeface="Meiryo UI" panose="020B0604030504040204" pitchFamily="50" charset="-128"/>
              </a:rPr>
              <a:t>地域外依存からの脱却、地域内取引の拡大が必要か：</a:t>
            </a:r>
            <a:endParaRPr lang="en-US" altLang="ja-JP" b="1">
              <a:solidFill>
                <a:schemeClr val="tx1"/>
              </a:solidFill>
              <a:latin typeface="Meiryo UI" panose="020B0604030504040204" pitchFamily="50" charset="-128"/>
              <a:ea typeface="Meiryo UI" panose="020B0604030504040204" pitchFamily="50" charset="-128"/>
            </a:endParaRPr>
          </a:p>
          <a:p>
            <a:r>
              <a:rPr lang="ja-JP" altLang="en-US">
                <a:solidFill>
                  <a:schemeClr val="tx1"/>
                </a:solidFill>
                <a:latin typeface="Meiryo UI" panose="020B0604030504040204" pitchFamily="50" charset="-128"/>
                <a:ea typeface="Meiryo UI" panose="020B0604030504040204" pitchFamily="50" charset="-128"/>
              </a:rPr>
              <a:t>左記産業について、地域外からの稼ぎがあるか、地域内</a:t>
            </a:r>
            <a:endParaRPr lang="en-US" altLang="ja-JP">
              <a:solidFill>
                <a:schemeClr val="tx1"/>
              </a:solidFill>
              <a:latin typeface="Meiryo UI" panose="020B0604030504040204" pitchFamily="50" charset="-128"/>
              <a:ea typeface="Meiryo UI" panose="020B0604030504040204" pitchFamily="50" charset="-128"/>
            </a:endParaRPr>
          </a:p>
          <a:p>
            <a:r>
              <a:rPr lang="ja-JP" altLang="en-US">
                <a:solidFill>
                  <a:schemeClr val="tx1"/>
                </a:solidFill>
                <a:latin typeface="Meiryo UI" panose="020B0604030504040204" pitchFamily="50" charset="-128"/>
                <a:ea typeface="Meiryo UI" panose="020B0604030504040204" pitchFamily="50" charset="-128"/>
              </a:rPr>
              <a:t>取引が多いか、といった観点で今後の注力ポイントを明確にできる</a:t>
            </a:r>
            <a:endParaRPr lang="en-US" altLang="ja-JP" b="1">
              <a:solidFill>
                <a:schemeClr val="tx1"/>
              </a:solidFill>
              <a:latin typeface="Meiryo UI" panose="020B0604030504040204" pitchFamily="50" charset="-128"/>
              <a:ea typeface="Meiryo UI" panose="020B0604030504040204" pitchFamily="50" charset="-128"/>
            </a:endParaRPr>
          </a:p>
        </p:txBody>
      </p:sp>
      <p:sp>
        <p:nvSpPr>
          <p:cNvPr id="24" name="二等辺三角形 23">
            <a:extLst>
              <a:ext uri="{FF2B5EF4-FFF2-40B4-BE49-F238E27FC236}">
                <a16:creationId xmlns:a16="http://schemas.microsoft.com/office/drawing/2014/main" id="{8D22A354-C7A6-2E85-80CB-D8FA0BD0BB95}"/>
              </a:ext>
            </a:extLst>
          </p:cNvPr>
          <p:cNvSpPr/>
          <p:nvPr/>
        </p:nvSpPr>
        <p:spPr>
          <a:xfrm rot="5400000">
            <a:off x="3980892" y="3762040"/>
            <a:ext cx="1570451" cy="235680"/>
          </a:xfrm>
          <a:prstGeom prst="triangle">
            <a:avLst/>
          </a:prstGeom>
          <a:solidFill>
            <a:schemeClr val="accent6">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44000" rIns="108000" bIns="72000" numCol="1" spcCol="0" rtlCol="0" fromWordArt="0" anchor="ctr" anchorCtr="0" forceAA="0" compatLnSpc="1">
            <a:prstTxWarp prst="textNoShape">
              <a:avLst/>
            </a:prstTxWarp>
            <a:noAutofit/>
          </a:bodyPr>
          <a:lstStyle/>
          <a:p>
            <a:pPr algn="ctr"/>
            <a:endParaRPr kumimoji="1" lang="ja-JP" altLang="en-US" b="1">
              <a:solidFill>
                <a:schemeClr val="tx1"/>
              </a:solidFill>
            </a:endParaRPr>
          </a:p>
        </p:txBody>
      </p:sp>
      <p:sp>
        <p:nvSpPr>
          <p:cNvPr id="25" name="二等辺三角形 24">
            <a:extLst>
              <a:ext uri="{FF2B5EF4-FFF2-40B4-BE49-F238E27FC236}">
                <a16:creationId xmlns:a16="http://schemas.microsoft.com/office/drawing/2014/main" id="{C27E947E-3766-CB1E-9D9C-28EB8F9095DD}"/>
              </a:ext>
            </a:extLst>
          </p:cNvPr>
          <p:cNvSpPr/>
          <p:nvPr/>
        </p:nvSpPr>
        <p:spPr>
          <a:xfrm rot="5400000">
            <a:off x="3980892" y="5440584"/>
            <a:ext cx="1570451" cy="235680"/>
          </a:xfrm>
          <a:prstGeom prst="triangle">
            <a:avLst/>
          </a:prstGeom>
          <a:solidFill>
            <a:schemeClr val="accent6">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44000" rIns="108000" bIns="72000" numCol="1" spcCol="0" rtlCol="0" fromWordArt="0" anchor="ctr" anchorCtr="0" forceAA="0" compatLnSpc="1">
            <a:prstTxWarp prst="textNoShape">
              <a:avLst/>
            </a:prstTxWarp>
            <a:noAutofit/>
          </a:bodyPr>
          <a:lstStyle/>
          <a:p>
            <a:pPr algn="ctr"/>
            <a:endParaRPr kumimoji="1" lang="ja-JP" altLang="en-US" b="1">
              <a:solidFill>
                <a:schemeClr val="tx1"/>
              </a:solidFill>
            </a:endParaRPr>
          </a:p>
        </p:txBody>
      </p:sp>
    </p:spTree>
    <p:extLst>
      <p:ext uri="{BB962C8B-B14F-4D97-AF65-F5344CB8AC3E}">
        <p14:creationId xmlns:p14="http://schemas.microsoft.com/office/powerpoint/2010/main" val="24125780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5F164B-EAF7-4628-9E11-62D532D79B8D}"/>
            </a:ext>
          </a:extLst>
        </p:cNvPr>
        <p:cNvGrpSpPr/>
        <p:nvPr/>
      </p:nvGrpSpPr>
      <p:grpSpPr>
        <a:xfrm>
          <a:off x="0" y="0"/>
          <a:ext cx="0" cy="0"/>
          <a:chOff x="0" y="0"/>
          <a:chExt cx="0" cy="0"/>
        </a:xfrm>
      </p:grpSpPr>
      <p:sp>
        <p:nvSpPr>
          <p:cNvPr id="2" name="スライド番号プレースホルダー 4">
            <a:extLst>
              <a:ext uri="{FF2B5EF4-FFF2-40B4-BE49-F238E27FC236}">
                <a16:creationId xmlns:a16="http://schemas.microsoft.com/office/drawing/2014/main" id="{FB462CB9-5651-3EB6-9531-ECC28D70DC71}"/>
              </a:ext>
            </a:extLst>
          </p:cNvPr>
          <p:cNvSpPr>
            <a:spLocks noGrp="1"/>
          </p:cNvSpPr>
          <p:nvPr>
            <p:ph type="sldNum" sz="quarter" idx="12"/>
          </p:nvPr>
        </p:nvSpPr>
        <p:spPr>
          <a:xfrm>
            <a:off x="8209818" y="7194496"/>
            <a:ext cx="2495127" cy="402567"/>
          </a:xfrm>
          <a:prstGeom prst="rect">
            <a:avLst/>
          </a:prstGeom>
        </p:spPr>
        <p:txBody>
          <a:bodyPr vert="horz" lIns="91440" tIns="45720" rIns="91440" bIns="45720" rtlCol="0" anchor="ctr"/>
          <a:lstStyle>
            <a:defPPr>
              <a:defRPr lang="en-US"/>
            </a:defPPr>
            <a:lvl1pPr algn="r" rtl="0" fontAlgn="base">
              <a:spcBef>
                <a:spcPct val="0"/>
              </a:spcBef>
              <a:spcAft>
                <a:spcPct val="0"/>
              </a:spcAft>
              <a:defRPr kumimoji="1" sz="1511" kern="120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Meiryo UI" panose="020B0604030504040204" pitchFamily="50" charset="-128"/>
              </a:defRPr>
            </a:lvl1pPr>
            <a:lvl2pPr marL="457200" algn="l" rtl="0" fontAlgn="base">
              <a:spcBef>
                <a:spcPct val="0"/>
              </a:spcBef>
              <a:spcAft>
                <a:spcPct val="0"/>
              </a:spcAft>
              <a:defRPr kumimoji="1" sz="900" kern="1200">
                <a:solidFill>
                  <a:srgbClr val="000000"/>
                </a:solidFill>
                <a:latin typeface="EYInterstate Light" pitchFamily="2" charset="0"/>
                <a:ea typeface="ＭＳ Ｐゴシック" pitchFamily="50" charset="-128"/>
                <a:cs typeface="+mn-cs"/>
              </a:defRPr>
            </a:lvl2pPr>
            <a:lvl3pPr marL="914400" algn="l" rtl="0" fontAlgn="base">
              <a:spcBef>
                <a:spcPct val="0"/>
              </a:spcBef>
              <a:spcAft>
                <a:spcPct val="0"/>
              </a:spcAft>
              <a:defRPr kumimoji="1" sz="900" kern="1200">
                <a:solidFill>
                  <a:srgbClr val="000000"/>
                </a:solidFill>
                <a:latin typeface="EYInterstate Light" pitchFamily="2" charset="0"/>
                <a:ea typeface="ＭＳ Ｐゴシック" pitchFamily="50" charset="-128"/>
                <a:cs typeface="+mn-cs"/>
              </a:defRPr>
            </a:lvl3pPr>
            <a:lvl4pPr marL="1371600" algn="l" rtl="0" fontAlgn="base">
              <a:spcBef>
                <a:spcPct val="0"/>
              </a:spcBef>
              <a:spcAft>
                <a:spcPct val="0"/>
              </a:spcAft>
              <a:defRPr kumimoji="1" sz="900" kern="1200">
                <a:solidFill>
                  <a:srgbClr val="000000"/>
                </a:solidFill>
                <a:latin typeface="EYInterstate Light" pitchFamily="2" charset="0"/>
                <a:ea typeface="ＭＳ Ｐゴシック" pitchFamily="50" charset="-128"/>
                <a:cs typeface="+mn-cs"/>
              </a:defRPr>
            </a:lvl4pPr>
            <a:lvl5pPr marL="1828800" algn="l" rtl="0" fontAlgn="base">
              <a:spcBef>
                <a:spcPct val="0"/>
              </a:spcBef>
              <a:spcAft>
                <a:spcPct val="0"/>
              </a:spcAft>
              <a:defRPr kumimoji="1" sz="900" kern="1200">
                <a:solidFill>
                  <a:srgbClr val="000000"/>
                </a:solidFill>
                <a:latin typeface="EYInterstate Light" pitchFamily="2" charset="0"/>
                <a:ea typeface="ＭＳ Ｐゴシック" pitchFamily="50" charset="-128"/>
                <a:cs typeface="+mn-cs"/>
              </a:defRPr>
            </a:lvl5pPr>
            <a:lvl6pPr marL="2286000" algn="l" defTabSz="914400" rtl="0" eaLnBrk="1" latinLnBrk="0" hangingPunct="1">
              <a:defRPr kumimoji="1" sz="900" kern="1200">
                <a:solidFill>
                  <a:srgbClr val="000000"/>
                </a:solidFill>
                <a:latin typeface="EYInterstate Light" pitchFamily="2" charset="0"/>
                <a:ea typeface="ＭＳ Ｐゴシック" pitchFamily="50" charset="-128"/>
                <a:cs typeface="+mn-cs"/>
              </a:defRPr>
            </a:lvl6pPr>
            <a:lvl7pPr marL="2743200" algn="l" defTabSz="914400" rtl="0" eaLnBrk="1" latinLnBrk="0" hangingPunct="1">
              <a:defRPr kumimoji="1" sz="900" kern="1200">
                <a:solidFill>
                  <a:srgbClr val="000000"/>
                </a:solidFill>
                <a:latin typeface="EYInterstate Light" pitchFamily="2" charset="0"/>
                <a:ea typeface="ＭＳ Ｐゴシック" pitchFamily="50" charset="-128"/>
                <a:cs typeface="+mn-cs"/>
              </a:defRPr>
            </a:lvl7pPr>
            <a:lvl8pPr marL="3200400" algn="l" defTabSz="914400" rtl="0" eaLnBrk="1" latinLnBrk="0" hangingPunct="1">
              <a:defRPr kumimoji="1" sz="900" kern="1200">
                <a:solidFill>
                  <a:srgbClr val="000000"/>
                </a:solidFill>
                <a:latin typeface="EYInterstate Light" pitchFamily="2" charset="0"/>
                <a:ea typeface="ＭＳ Ｐゴシック" pitchFamily="50" charset="-128"/>
                <a:cs typeface="+mn-cs"/>
              </a:defRPr>
            </a:lvl8pPr>
            <a:lvl9pPr marL="3657600" algn="l" defTabSz="914400" rtl="0" eaLnBrk="1" latinLnBrk="0" hangingPunct="1">
              <a:defRPr kumimoji="1" sz="900" kern="1200">
                <a:solidFill>
                  <a:srgbClr val="000000"/>
                </a:solidFill>
                <a:latin typeface="EYInterstate Light" pitchFamily="2" charset="0"/>
                <a:ea typeface="ＭＳ Ｐゴシック" pitchFamily="50" charset="-128"/>
                <a:cs typeface="+mn-cs"/>
              </a:defRPr>
            </a:lvl9pPr>
          </a:lstStyle>
          <a:p>
            <a:fld id="{D9550142-B990-490A-A107-ED7302A7FD52}" type="slidenum">
              <a:rPr lang="ja-JP" altLang="en-US" smtClean="0"/>
              <a:pPr/>
              <a:t>4</a:t>
            </a:fld>
            <a:endParaRPr kumimoji="1" lang="ja-JP" altLang="en-US"/>
          </a:p>
        </p:txBody>
      </p:sp>
      <p:sp>
        <p:nvSpPr>
          <p:cNvPr id="54" name="タイトル 20">
            <a:extLst>
              <a:ext uri="{FF2B5EF4-FFF2-40B4-BE49-F238E27FC236}">
                <a16:creationId xmlns:a16="http://schemas.microsoft.com/office/drawing/2014/main" id="{139A601B-DE80-90E1-EE00-1B144CC933CF}"/>
              </a:ext>
            </a:extLst>
          </p:cNvPr>
          <p:cNvSpPr txBox="1">
            <a:spLocks/>
          </p:cNvSpPr>
          <p:nvPr/>
        </p:nvSpPr>
        <p:spPr>
          <a:xfrm>
            <a:off x="605549" y="207081"/>
            <a:ext cx="9832579" cy="463029"/>
          </a:xfrm>
          <a:prstGeom prst="rect">
            <a:avLst/>
          </a:prstGeom>
        </p:spPr>
        <p:txBody>
          <a:bodyPr vert="horz" lIns="91440" tIns="45720" rIns="91440" bIns="45720" rtlCol="0" anchor="ctr">
            <a:normAutofit/>
          </a:bodyPr>
          <a:lstStyle>
            <a:lvl1pPr algn="l" defTabSz="987095" rtl="0" eaLnBrk="1" latinLnBrk="0" hangingPunct="1">
              <a:spcBef>
                <a:spcPct val="0"/>
              </a:spcBef>
              <a:buNone/>
              <a:defRPr kumimoji="1" sz="2400" b="1" kern="120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Meiryo UI" panose="020B0604030504040204" pitchFamily="50" charset="-128"/>
              </a:defRPr>
            </a:lvl1pPr>
          </a:lstStyle>
          <a:p>
            <a:pPr marL="0" marR="0" lvl="0" indent="0" algn="l" defTabSz="987095" rtl="0" eaLnBrk="1" fontAlgn="auto" latinLnBrk="0" hangingPunct="1">
              <a:lnSpc>
                <a:spcPct val="100000"/>
              </a:lnSpc>
              <a:spcBef>
                <a:spcPct val="0"/>
              </a:spcBef>
              <a:spcAft>
                <a:spcPts val="0"/>
              </a:spcAft>
              <a:buClrTx/>
              <a:buSzTx/>
              <a:buFontTx/>
              <a:buNone/>
              <a:tabLst/>
              <a:defRPr/>
            </a:pPr>
            <a:r>
              <a:rPr kumimoji="1" lang="ja-JP" altLang="en-US" sz="2400" b="1" i="0" u="none" strike="noStrike" kern="1200" cap="none" spc="0" normalizeH="0" baseline="0" noProof="0">
                <a:ln>
                  <a:noFill/>
                </a:ln>
                <a:solidFill>
                  <a:sysClr val="windowText" lastClr="000000"/>
                </a:solidFill>
                <a:effectLst/>
                <a:uLnTx/>
                <a:uFillTx/>
                <a:latin typeface="Meiryo UI" panose="020B0604030504040204" pitchFamily="50" charset="-128"/>
                <a:ea typeface="Meiryo UI" panose="020B0604030504040204" pitchFamily="50" charset="-128"/>
                <a:sym typeface="Meiryo UI" panose="020B0604030504040204" pitchFamily="50" charset="-128"/>
              </a:rPr>
              <a:t>分析の全体像</a:t>
            </a:r>
          </a:p>
        </p:txBody>
      </p:sp>
      <p:sp>
        <p:nvSpPr>
          <p:cNvPr id="55" name="Text Placeholder 7">
            <a:extLst>
              <a:ext uri="{FF2B5EF4-FFF2-40B4-BE49-F238E27FC236}">
                <a16:creationId xmlns:a16="http://schemas.microsoft.com/office/drawing/2014/main" id="{808698F5-282E-A457-7F48-7BFFBEE806E0}"/>
              </a:ext>
            </a:extLst>
          </p:cNvPr>
          <p:cNvSpPr txBox="1">
            <a:spLocks/>
          </p:cNvSpPr>
          <p:nvPr/>
        </p:nvSpPr>
        <p:spPr>
          <a:xfrm>
            <a:off x="215925" y="985250"/>
            <a:ext cx="10261551" cy="310983"/>
          </a:xfrm>
          <a:prstGeom prst="rect">
            <a:avLst/>
          </a:prstGeom>
          <a:noFill/>
          <a:ln>
            <a:noFill/>
          </a:ln>
        </p:spPr>
        <p:txBody>
          <a:bodyPr vert="horz" wrap="square" lIns="38862" tIns="38862" rIns="38862" bIns="38862" rtlCol="0" anchor="t" anchorCtr="0">
            <a:spAutoFit/>
          </a:bodyPr>
          <a:lstStyle>
            <a:lvl1pPr marL="342900" indent="-342900" algn="l" defTabSz="914400" rtl="0" eaLnBrk="1" latinLnBrk="0" hangingPunct="1">
              <a:spcBef>
                <a:spcPts val="600"/>
              </a:spcBef>
              <a:spcAft>
                <a:spcPts val="600"/>
              </a:spcAft>
              <a:buClr>
                <a:srgbClr val="002060"/>
              </a:buClr>
              <a:buFont typeface="Wingdings" panose="05000000000000000000" pitchFamily="2" charset="2"/>
              <a:buChar char="l"/>
              <a:defRPr kumimoji="1" lang="ja-JP" altLang="en-US" sz="20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42950" indent="-285750" algn="l" defTabSz="914400" rtl="0" eaLnBrk="1" latinLnBrk="0" hangingPunct="1">
              <a:spcBef>
                <a:spcPts val="600"/>
              </a:spcBef>
              <a:spcAft>
                <a:spcPts val="600"/>
              </a:spcAft>
              <a:buFont typeface="Arial" pitchFamily="34" charset="0"/>
              <a:buChar char="–"/>
              <a:defRPr kumimoji="1" sz="14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lgn="l" defTabSz="914400" rtl="0" eaLnBrk="1" latinLnBrk="0" hangingPunct="1">
              <a:spcBef>
                <a:spcPts val="600"/>
              </a:spcBef>
              <a:spcAft>
                <a:spcPts val="600"/>
              </a:spcAft>
              <a:buFont typeface="Arial" pitchFamily="34" charset="0"/>
              <a:buChar char="•"/>
              <a:defRPr kumimoji="1" sz="105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194310" marR="0" lvl="0" indent="-194310" algn="l" defTabSz="987095" rtl="0" eaLnBrk="1" fontAlgn="auto" latinLnBrk="0" hangingPunct="1">
              <a:lnSpc>
                <a:spcPct val="100000"/>
              </a:lnSpc>
              <a:spcBef>
                <a:spcPts val="0"/>
              </a:spcBef>
              <a:spcAft>
                <a:spcPts val="0"/>
              </a:spcAft>
              <a:buClr>
                <a:srgbClr val="002060"/>
              </a:buClr>
              <a:buSzTx/>
              <a:buFont typeface="Wingdings" panose="05000000000000000000" pitchFamily="2" charset="2"/>
              <a:buChar char="l"/>
              <a:tabLst/>
              <a:defRPr/>
            </a:pPr>
            <a:r>
              <a:rPr kumimoji="1" lang="ja-JP" altLang="en-US" sz="1511"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sym typeface="Meiryo UI" panose="020B0604030504040204" pitchFamily="50" charset="-128"/>
              </a:rPr>
              <a:t>ステップに沿って分析を行うことで、優先的に取り組むべき産業課題を特定する</a:t>
            </a:r>
            <a:endParaRPr kumimoji="1" lang="en-US" altLang="ja-JP" sz="1511"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sym typeface="Meiryo UI" panose="020B0604030504040204" pitchFamily="50" charset="-128"/>
            </a:endParaRPr>
          </a:p>
        </p:txBody>
      </p:sp>
      <p:cxnSp>
        <p:nvCxnSpPr>
          <p:cNvPr id="56" name="直線コネクタ 55">
            <a:extLst>
              <a:ext uri="{FF2B5EF4-FFF2-40B4-BE49-F238E27FC236}">
                <a16:creationId xmlns:a16="http://schemas.microsoft.com/office/drawing/2014/main" id="{37B205EC-75D6-1983-D6AA-2F20A96C178A}"/>
              </a:ext>
            </a:extLst>
          </p:cNvPr>
          <p:cNvCxnSpPr>
            <a:cxnSpLocks/>
          </p:cNvCxnSpPr>
          <p:nvPr/>
        </p:nvCxnSpPr>
        <p:spPr>
          <a:xfrm>
            <a:off x="1565039" y="3692547"/>
            <a:ext cx="8540752" cy="0"/>
          </a:xfrm>
          <a:prstGeom prst="line">
            <a:avLst/>
          </a:prstGeom>
          <a:noFill/>
          <a:ln w="9525" cap="flat" cmpd="sng" algn="ctr">
            <a:solidFill>
              <a:srgbClr val="7F7F7F"/>
            </a:solidFill>
            <a:prstDash val="dash"/>
            <a:miter lim="800000"/>
          </a:ln>
          <a:effectLst/>
        </p:spPr>
      </p:cxnSp>
      <p:sp>
        <p:nvSpPr>
          <p:cNvPr id="57" name="正方形/長方形 56">
            <a:extLst>
              <a:ext uri="{FF2B5EF4-FFF2-40B4-BE49-F238E27FC236}">
                <a16:creationId xmlns:a16="http://schemas.microsoft.com/office/drawing/2014/main" id="{BB3B7200-20BA-1B3E-D5D4-DC91F223020C}"/>
              </a:ext>
            </a:extLst>
          </p:cNvPr>
          <p:cNvSpPr/>
          <p:nvPr/>
        </p:nvSpPr>
        <p:spPr bwMode="gray">
          <a:xfrm>
            <a:off x="7675960" y="2275984"/>
            <a:ext cx="2429865" cy="590685"/>
          </a:xfrm>
          <a:prstGeom prst="rect">
            <a:avLst/>
          </a:prstGeom>
          <a:solidFill>
            <a:sysClr val="window" lastClr="FFFFFF"/>
          </a:solidFill>
          <a:ln w="12700" cap="flat" cmpd="sng" algn="ctr">
            <a:solidFill>
              <a:sysClr val="window" lastClr="FFFFFF">
                <a:lumMod val="85000"/>
              </a:sysClr>
            </a:solidFill>
            <a:prstDash val="solid"/>
            <a:miter lim="800000"/>
          </a:ln>
          <a:effectLst/>
        </p:spPr>
        <p:txBody>
          <a:bodyPr lIns="36000" tIns="36000" rIns="36000" bIns="36000" rtlCol="0" anchor="ctr"/>
          <a:lstStyle/>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ja-JP" sz="1200" b="0" i="0" u="none" strike="noStrike" kern="0" cap="none" spc="0" normalizeH="0" baseline="0" noProof="0">
                <a:ln>
                  <a:noFill/>
                </a:ln>
                <a:solidFill>
                  <a:srgbClr val="2E2E38"/>
                </a:solidFill>
                <a:effectLst/>
                <a:uLnTx/>
                <a:uFillTx/>
              </a:rPr>
              <a:t>【</a:t>
            </a:r>
            <a:r>
              <a:rPr kumimoji="0" lang="ja-JP" altLang="en-US" sz="1200" b="0" i="0" u="none" strike="noStrike" kern="0" cap="none" spc="0" normalizeH="0" baseline="0" noProof="0">
                <a:ln>
                  <a:noFill/>
                </a:ln>
                <a:solidFill>
                  <a:srgbClr val="000000"/>
                </a:solidFill>
                <a:effectLst/>
                <a:uLnTx/>
                <a:uFillTx/>
              </a:rPr>
              <a:t>地域経済循環分析</a:t>
            </a:r>
            <a:r>
              <a:rPr kumimoji="0" lang="en-US" altLang="ja-JP" sz="1200" b="0" i="0" u="none" strike="noStrike" kern="0" cap="none" spc="0" normalizeH="0" baseline="0" noProof="0">
                <a:ln>
                  <a:noFill/>
                </a:ln>
                <a:solidFill>
                  <a:srgbClr val="2E2E38"/>
                </a:solidFill>
                <a:effectLst/>
                <a:uLnTx/>
                <a:uFillTx/>
              </a:rPr>
              <a:t>】</a:t>
            </a:r>
            <a:r>
              <a:rPr kumimoji="0" lang="ja-JP" altLang="en-US" sz="1200" b="0" i="0" u="none" strike="noStrike" kern="0" cap="none" spc="0" normalizeH="0" baseline="0" noProof="0">
                <a:ln>
                  <a:noFill/>
                </a:ln>
                <a:solidFill>
                  <a:srgbClr val="2E2E38"/>
                </a:solidFill>
                <a:effectLst/>
                <a:uLnTx/>
                <a:uFillTx/>
                <a:hlinkClick r:id="rId3"/>
              </a:rPr>
              <a:t>従業者数</a:t>
            </a:r>
            <a:endParaRPr kumimoji="0" lang="en-US" altLang="ja-JP" sz="1200" b="0" i="0" u="none" strike="noStrike" kern="0" cap="none" spc="0" normalizeH="0" baseline="0" noProof="0">
              <a:ln>
                <a:noFill/>
              </a:ln>
              <a:solidFill>
                <a:srgbClr val="2E2E38"/>
              </a:solidFill>
              <a:effectLst/>
              <a:uLnTx/>
              <a:uFillTx/>
            </a:endParaRPr>
          </a:p>
        </p:txBody>
      </p:sp>
      <p:sp>
        <p:nvSpPr>
          <p:cNvPr id="58" name="正方形/長方形 57">
            <a:extLst>
              <a:ext uri="{FF2B5EF4-FFF2-40B4-BE49-F238E27FC236}">
                <a16:creationId xmlns:a16="http://schemas.microsoft.com/office/drawing/2014/main" id="{D6D5B9CE-E742-ADFA-031F-59A573B00D66}"/>
              </a:ext>
            </a:extLst>
          </p:cNvPr>
          <p:cNvSpPr/>
          <p:nvPr/>
        </p:nvSpPr>
        <p:spPr bwMode="gray">
          <a:xfrm>
            <a:off x="7675963" y="1601686"/>
            <a:ext cx="2429865" cy="590685"/>
          </a:xfrm>
          <a:prstGeom prst="rect">
            <a:avLst/>
          </a:prstGeom>
          <a:solidFill>
            <a:sysClr val="window" lastClr="FFFFFF"/>
          </a:solidFill>
          <a:ln w="12700" cap="flat" cmpd="sng" algn="ctr">
            <a:solidFill>
              <a:sysClr val="window" lastClr="FFFFFF">
                <a:lumMod val="85000"/>
              </a:sysClr>
            </a:solidFill>
            <a:prstDash val="solid"/>
            <a:miter lim="800000"/>
          </a:ln>
          <a:effectLst/>
        </p:spPr>
        <p:txBody>
          <a:bodyPr lIns="36000" tIns="36000" rIns="36000" bIns="36000" rtlCol="0" anchor="ctr"/>
          <a:lstStyle/>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ja-JP" sz="1200" b="0" i="0" u="none" strike="noStrike" kern="0" cap="none" spc="0" normalizeH="0" baseline="0" noProof="0">
                <a:ln>
                  <a:noFill/>
                </a:ln>
                <a:solidFill>
                  <a:srgbClr val="2E2E38"/>
                </a:solidFill>
                <a:effectLst/>
                <a:uLnTx/>
                <a:uFillTx/>
              </a:rPr>
              <a:t>【RESAS】</a:t>
            </a:r>
            <a:r>
              <a:rPr kumimoji="0" lang="ja-JP" altLang="en-US" sz="1200" b="0" i="0" u="none" strike="noStrike" kern="0" cap="none" spc="0" normalizeH="0" baseline="0" noProof="0">
                <a:ln>
                  <a:noFill/>
                </a:ln>
                <a:solidFill>
                  <a:srgbClr val="2E2E38"/>
                </a:solidFill>
                <a:effectLst/>
                <a:uLnTx/>
                <a:uFillTx/>
                <a:hlinkClick r:id="rId4"/>
              </a:rPr>
              <a:t>付加価値額（総額</a:t>
            </a:r>
            <a:r>
              <a:rPr kumimoji="0" lang="en-US" altLang="ja-JP" sz="1200" b="0" i="0" u="none" strike="noStrike" kern="0" cap="none" spc="0" normalizeH="0" baseline="0" noProof="0">
                <a:ln>
                  <a:noFill/>
                </a:ln>
                <a:solidFill>
                  <a:srgbClr val="2E2E38"/>
                </a:solidFill>
                <a:effectLst/>
                <a:uLnTx/>
                <a:uFillTx/>
                <a:hlinkClick r:id="rId4"/>
              </a:rPr>
              <a:t>-</a:t>
            </a:r>
            <a:r>
              <a:rPr kumimoji="0" lang="ja-JP" altLang="en-US" sz="1200" b="0" i="0" u="none" strike="noStrike" kern="0" cap="none" spc="0" normalizeH="0" baseline="0" noProof="0">
                <a:ln>
                  <a:noFill/>
                </a:ln>
                <a:solidFill>
                  <a:srgbClr val="2E2E38"/>
                </a:solidFill>
                <a:effectLst/>
                <a:uLnTx/>
                <a:uFillTx/>
                <a:hlinkClick r:id="rId4"/>
              </a:rPr>
              <a:t>産業別）</a:t>
            </a:r>
            <a:endParaRPr kumimoji="0" lang="en-US" altLang="ja-JP" sz="1200" b="0" i="0" u="none" strike="noStrike" kern="0" cap="none" spc="0" normalizeH="0" baseline="0" noProof="0">
              <a:ln>
                <a:noFill/>
              </a:ln>
              <a:solidFill>
                <a:srgbClr val="2E2E38"/>
              </a:solidFill>
              <a:effectLst/>
              <a:uLnTx/>
              <a:uFillTx/>
            </a:endParaRPr>
          </a:p>
        </p:txBody>
      </p:sp>
      <p:sp>
        <p:nvSpPr>
          <p:cNvPr id="59" name="正方形/長方形 58">
            <a:extLst>
              <a:ext uri="{FF2B5EF4-FFF2-40B4-BE49-F238E27FC236}">
                <a16:creationId xmlns:a16="http://schemas.microsoft.com/office/drawing/2014/main" id="{5345E7FB-D430-E08D-7651-FA49DC1AE8B4}"/>
              </a:ext>
            </a:extLst>
          </p:cNvPr>
          <p:cNvSpPr/>
          <p:nvPr/>
        </p:nvSpPr>
        <p:spPr bwMode="gray">
          <a:xfrm>
            <a:off x="7675960" y="2950282"/>
            <a:ext cx="2429865" cy="700460"/>
          </a:xfrm>
          <a:prstGeom prst="rect">
            <a:avLst/>
          </a:prstGeom>
          <a:solidFill>
            <a:sysClr val="window" lastClr="FFFFFF"/>
          </a:solidFill>
          <a:ln w="12700" cap="flat" cmpd="sng" algn="ctr">
            <a:solidFill>
              <a:sysClr val="window" lastClr="FFFFFF">
                <a:lumMod val="85000"/>
              </a:sysClr>
            </a:solidFill>
            <a:prstDash val="solid"/>
            <a:miter lim="800000"/>
          </a:ln>
          <a:effectLst/>
        </p:spPr>
        <p:txBody>
          <a:bodyPr lIns="36000" tIns="36000" rIns="36000" bIns="36000" rtlCol="0" anchor="ctr"/>
          <a:lstStyle/>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ja-JP" sz="1200" b="0" i="0" u="none" strike="noStrike" kern="0" cap="none" spc="0" normalizeH="0" baseline="0" noProof="0">
                <a:ln>
                  <a:noFill/>
                </a:ln>
                <a:solidFill>
                  <a:srgbClr val="2E2E38"/>
                </a:solidFill>
                <a:effectLst/>
                <a:uLnTx/>
                <a:uFillTx/>
              </a:rPr>
              <a:t>【RESAS】</a:t>
            </a:r>
            <a:r>
              <a:rPr kumimoji="0" lang="ja-JP" altLang="en-US" sz="1200" b="0" i="0" u="none" strike="noStrike" kern="0" cap="none" spc="0" normalizeH="0" baseline="0" noProof="0">
                <a:ln>
                  <a:noFill/>
                </a:ln>
                <a:solidFill>
                  <a:srgbClr val="2E2E38"/>
                </a:solidFill>
                <a:effectLst/>
                <a:uLnTx/>
                <a:uFillTx/>
                <a:hlinkClick r:id="rId4"/>
              </a:rPr>
              <a:t>付加価値額（総額</a:t>
            </a:r>
            <a:r>
              <a:rPr kumimoji="0" lang="en-US" altLang="ja-JP" sz="1200" b="0" i="0" u="none" strike="noStrike" kern="0" cap="none" spc="0" normalizeH="0" baseline="0" noProof="0">
                <a:ln>
                  <a:noFill/>
                </a:ln>
                <a:solidFill>
                  <a:srgbClr val="2E2E38"/>
                </a:solidFill>
                <a:effectLst/>
                <a:uLnTx/>
                <a:uFillTx/>
                <a:hlinkClick r:id="rId4"/>
              </a:rPr>
              <a:t>-</a:t>
            </a:r>
            <a:r>
              <a:rPr kumimoji="0" lang="ja-JP" altLang="en-US" sz="1200" b="0" i="0" u="none" strike="noStrike" kern="0" cap="none" spc="0" normalizeH="0" baseline="0" noProof="0">
                <a:ln>
                  <a:noFill/>
                </a:ln>
                <a:solidFill>
                  <a:srgbClr val="2E2E38"/>
                </a:solidFill>
                <a:effectLst/>
                <a:uLnTx/>
                <a:uFillTx/>
                <a:hlinkClick r:id="rId4"/>
              </a:rPr>
              <a:t>産業別）</a:t>
            </a:r>
            <a:endParaRPr kumimoji="0" lang="en-US" altLang="ja-JP" sz="1200" b="0" i="0" u="none" strike="noStrike" kern="0" cap="none" spc="0" normalizeH="0" baseline="0" noProof="0">
              <a:ln>
                <a:noFill/>
              </a:ln>
              <a:solidFill>
                <a:srgbClr val="2E2E38"/>
              </a:solidFill>
              <a:effectLst/>
              <a:uLnTx/>
              <a:uFillTx/>
            </a:endParaRPr>
          </a:p>
          <a:p>
            <a:pPr marL="171450" lvl="0" indent="-171450">
              <a:buFont typeface="Arial" panose="020B0604020202020204" pitchFamily="34" charset="0"/>
              <a:buChar char="•"/>
              <a:defRPr/>
            </a:pPr>
            <a:r>
              <a:rPr kumimoji="0" lang="en-US" altLang="ja-JP" sz="1200" b="0" i="0" u="none" strike="noStrike" kern="0" cap="none" spc="0" normalizeH="0" baseline="0" noProof="0">
                <a:ln>
                  <a:noFill/>
                </a:ln>
                <a:solidFill>
                  <a:srgbClr val="2E2E38"/>
                </a:solidFill>
                <a:effectLst/>
                <a:uLnTx/>
                <a:uFillTx/>
              </a:rPr>
              <a:t>【</a:t>
            </a:r>
            <a:r>
              <a:rPr kumimoji="0" lang="ja-JP" altLang="en-US" sz="1200" kern="0">
                <a:solidFill>
                  <a:srgbClr val="000000"/>
                </a:solidFill>
              </a:rPr>
              <a:t>地域経済循環分析</a:t>
            </a:r>
            <a:r>
              <a:rPr kumimoji="0" lang="en-US" altLang="ja-JP" sz="1200" b="0" i="0" u="none" strike="noStrike" kern="0" cap="none" spc="0" normalizeH="0" baseline="0" noProof="0">
                <a:ln>
                  <a:noFill/>
                </a:ln>
                <a:solidFill>
                  <a:srgbClr val="2E2E38"/>
                </a:solidFill>
                <a:effectLst/>
                <a:uLnTx/>
                <a:uFillTx/>
              </a:rPr>
              <a:t>】</a:t>
            </a:r>
            <a:r>
              <a:rPr kumimoji="0" lang="ja-JP" altLang="en-US" sz="1200" b="0" i="0" u="none" strike="noStrike" kern="0" cap="none" spc="0" normalizeH="0" baseline="0" noProof="0">
                <a:ln>
                  <a:noFill/>
                </a:ln>
                <a:solidFill>
                  <a:srgbClr val="2E2E38"/>
                </a:solidFill>
                <a:effectLst/>
                <a:uLnTx/>
                <a:uFillTx/>
                <a:hlinkClick r:id="rId3"/>
              </a:rPr>
              <a:t>従業者数</a:t>
            </a:r>
            <a:endParaRPr kumimoji="0" lang="en-US" altLang="ja-JP" sz="1200" b="0" i="0" u="none" strike="noStrike" kern="0" cap="none" spc="0" normalizeH="0" baseline="0" noProof="0">
              <a:ln>
                <a:noFill/>
              </a:ln>
              <a:solidFill>
                <a:srgbClr val="2E2E38"/>
              </a:solidFill>
              <a:effectLst/>
              <a:uLnTx/>
              <a:uFillTx/>
            </a:endParaRPr>
          </a:p>
        </p:txBody>
      </p:sp>
      <p:sp>
        <p:nvSpPr>
          <p:cNvPr id="60" name="正方形/長方形 59">
            <a:extLst>
              <a:ext uri="{FF2B5EF4-FFF2-40B4-BE49-F238E27FC236}">
                <a16:creationId xmlns:a16="http://schemas.microsoft.com/office/drawing/2014/main" id="{4797BBCC-0396-9CEE-A23E-DEC63FDCF90D}"/>
              </a:ext>
            </a:extLst>
          </p:cNvPr>
          <p:cNvSpPr/>
          <p:nvPr/>
        </p:nvSpPr>
        <p:spPr bwMode="gray">
          <a:xfrm>
            <a:off x="7675960" y="3734353"/>
            <a:ext cx="2429865" cy="816303"/>
          </a:xfrm>
          <a:prstGeom prst="rect">
            <a:avLst/>
          </a:prstGeom>
          <a:solidFill>
            <a:sysClr val="window" lastClr="FFFFFF"/>
          </a:solidFill>
          <a:ln w="12700" cap="flat" cmpd="sng" algn="ctr">
            <a:solidFill>
              <a:sysClr val="window" lastClr="FFFFFF">
                <a:lumMod val="85000"/>
              </a:sysClr>
            </a:solidFill>
            <a:prstDash val="solid"/>
            <a:miter lim="800000"/>
          </a:ln>
          <a:effectLst/>
        </p:spPr>
        <p:txBody>
          <a:bodyPr lIns="36000" tIns="36000" rIns="36000" bIns="36000" rtlCol="0" anchor="ctr"/>
          <a:lstStyle/>
          <a:p>
            <a:pPr marL="171450" lvl="0" indent="-171450">
              <a:buFont typeface="Arial" panose="020B0604020202020204" pitchFamily="34" charset="0"/>
              <a:buChar char="•"/>
              <a:defRPr/>
            </a:pPr>
            <a:r>
              <a:rPr kumimoji="0" lang="en-US" altLang="ja-JP" sz="1200" b="0" i="0" u="none" strike="noStrike" kern="0" cap="none" spc="0" normalizeH="0" baseline="0" noProof="0" dirty="0">
                <a:ln>
                  <a:noFill/>
                </a:ln>
                <a:solidFill>
                  <a:srgbClr val="2E2E38"/>
                </a:solidFill>
                <a:effectLst/>
                <a:uLnTx/>
                <a:uFillTx/>
              </a:rPr>
              <a:t>【</a:t>
            </a:r>
            <a:r>
              <a:rPr kumimoji="0" lang="ja-JP" altLang="en-US" sz="1200" kern="0" dirty="0">
                <a:solidFill>
                  <a:srgbClr val="000000"/>
                </a:solidFill>
              </a:rPr>
              <a:t>地域経済循環分析</a:t>
            </a:r>
            <a:r>
              <a:rPr kumimoji="0" lang="en-US" altLang="ja-JP" sz="1200" b="0" i="0" u="none" strike="noStrike" kern="0" cap="none" spc="0" normalizeH="0" baseline="0" noProof="0" dirty="0">
                <a:ln>
                  <a:noFill/>
                </a:ln>
                <a:solidFill>
                  <a:srgbClr val="2E2E38"/>
                </a:solidFill>
                <a:effectLst/>
                <a:uLnTx/>
                <a:uFillTx/>
              </a:rPr>
              <a:t>】</a:t>
            </a:r>
            <a:r>
              <a:rPr kumimoji="0" lang="ja-JP" altLang="en-US" sz="1200" b="0" i="0" u="none" strike="noStrike" kern="0" cap="none" spc="0" normalizeH="0" baseline="0" noProof="0" dirty="0">
                <a:ln>
                  <a:noFill/>
                </a:ln>
                <a:solidFill>
                  <a:srgbClr val="2E2E38"/>
                </a:solidFill>
                <a:effectLst/>
                <a:uLnTx/>
                <a:uFillTx/>
                <a:hlinkClick r:id="rId3"/>
              </a:rPr>
              <a:t>労働生産性</a:t>
            </a:r>
            <a:endParaRPr kumimoji="0" lang="en-US" altLang="ja-JP" sz="1200" b="0" i="0" u="none" strike="noStrike" kern="0" cap="none" spc="0" normalizeH="0" baseline="0" noProof="0" dirty="0">
              <a:ln>
                <a:noFill/>
              </a:ln>
              <a:solidFill>
                <a:srgbClr val="2E2E38"/>
              </a:solidFill>
              <a:effectLst/>
              <a:uLnTx/>
              <a:uFillTx/>
            </a:endParaRPr>
          </a:p>
          <a:p>
            <a:pPr marL="171450" marR="0" lvl="0" indent="-171450" defTabSz="914400" eaLnBrk="1" fontAlgn="auto" latinLnBrk="0" hangingPunct="1">
              <a:lnSpc>
                <a:spcPct val="100000"/>
              </a:lnSpc>
              <a:spcBef>
                <a:spcPts val="300"/>
              </a:spcBef>
              <a:spcAft>
                <a:spcPts val="0"/>
              </a:spcAft>
              <a:buClrTx/>
              <a:buSzTx/>
              <a:buFont typeface="Arial" panose="020B0604020202020204" pitchFamily="34" charset="0"/>
              <a:buChar char="•"/>
              <a:tabLst/>
              <a:defRPr/>
            </a:pPr>
            <a:r>
              <a:rPr kumimoji="0" lang="en-US" altLang="ja-JP" sz="1200" b="0" i="0" u="none" strike="noStrike" kern="0" cap="none" spc="0" normalizeH="0" baseline="0" noProof="0" dirty="0">
                <a:ln>
                  <a:noFill/>
                </a:ln>
                <a:solidFill>
                  <a:srgbClr val="2E2E38"/>
                </a:solidFill>
                <a:effectLst/>
                <a:uLnTx/>
                <a:uFillTx/>
              </a:rPr>
              <a:t>【RESAS】</a:t>
            </a:r>
            <a:r>
              <a:rPr kumimoji="0" lang="ja-JP" altLang="en-US" sz="1200" b="0" i="0" u="none" strike="noStrike" kern="0" cap="none" spc="0" normalizeH="0" baseline="0" noProof="0" dirty="0">
                <a:ln>
                  <a:noFill/>
                </a:ln>
                <a:solidFill>
                  <a:srgbClr val="2E2E38"/>
                </a:solidFill>
                <a:effectLst/>
                <a:uLnTx/>
                <a:uFillTx/>
                <a:hlinkClick r:id="rId5"/>
              </a:rPr>
              <a:t>地域内産業の構成割合</a:t>
            </a:r>
            <a:endParaRPr kumimoji="0" lang="en-US" altLang="ja-JP" sz="1200" b="0" i="0" u="none" strike="noStrike" kern="0" cap="none" spc="0" normalizeH="0" baseline="0" noProof="0" dirty="0">
              <a:ln>
                <a:noFill/>
              </a:ln>
              <a:solidFill>
                <a:srgbClr val="2E2E38"/>
              </a:solidFill>
              <a:effectLst/>
              <a:uLnTx/>
              <a:uFillTx/>
            </a:endParaRPr>
          </a:p>
        </p:txBody>
      </p:sp>
      <p:sp>
        <p:nvSpPr>
          <p:cNvPr id="61" name="正方形/長方形 60">
            <a:extLst>
              <a:ext uri="{FF2B5EF4-FFF2-40B4-BE49-F238E27FC236}">
                <a16:creationId xmlns:a16="http://schemas.microsoft.com/office/drawing/2014/main" id="{D1DEF644-EDDF-45FB-A2F6-7E00CCC5CE9F}"/>
              </a:ext>
            </a:extLst>
          </p:cNvPr>
          <p:cNvSpPr/>
          <p:nvPr/>
        </p:nvSpPr>
        <p:spPr bwMode="gray">
          <a:xfrm>
            <a:off x="7675960" y="4634268"/>
            <a:ext cx="2429865" cy="816303"/>
          </a:xfrm>
          <a:prstGeom prst="rect">
            <a:avLst/>
          </a:prstGeom>
          <a:solidFill>
            <a:sysClr val="window" lastClr="FFFFFF"/>
          </a:solidFill>
          <a:ln w="12700" cap="flat" cmpd="sng" algn="ctr">
            <a:solidFill>
              <a:sysClr val="window" lastClr="FFFFFF">
                <a:lumMod val="85000"/>
              </a:sysClr>
            </a:solidFill>
            <a:prstDash val="solid"/>
            <a:miter lim="800000"/>
          </a:ln>
          <a:effectLst/>
        </p:spPr>
        <p:txBody>
          <a:bodyPr lIns="36000" tIns="36000" rIns="36000" bIns="36000" rtlCol="0" anchor="ctr"/>
          <a:lstStyle/>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ja-JP" sz="1200" b="0" i="0" u="none" strike="noStrike" kern="0" cap="none" spc="0" normalizeH="0" baseline="0" noProof="0">
                <a:ln>
                  <a:noFill/>
                </a:ln>
                <a:solidFill>
                  <a:srgbClr val="2E2E38"/>
                </a:solidFill>
                <a:effectLst/>
                <a:uLnTx/>
                <a:uFillTx/>
              </a:rPr>
              <a:t>【RESAS】</a:t>
            </a:r>
            <a:r>
              <a:rPr kumimoji="0" lang="ja-JP" altLang="en-US" sz="1200" b="0" i="0" u="none" strike="noStrike" kern="0" cap="none" spc="0" normalizeH="0" baseline="0" noProof="0">
                <a:ln>
                  <a:noFill/>
                </a:ln>
                <a:solidFill>
                  <a:srgbClr val="2E2E38"/>
                </a:solidFill>
                <a:effectLst/>
                <a:uLnTx/>
                <a:uFillTx/>
                <a:hlinkClick r:id="rId6"/>
              </a:rPr>
              <a:t>付加価値額（修正特化係数</a:t>
            </a:r>
            <a:r>
              <a:rPr kumimoji="0" lang="en-US" altLang="ja-JP" sz="1200" b="0" i="0" u="none" strike="noStrike" kern="0" cap="none" spc="0" normalizeH="0" baseline="0" noProof="0">
                <a:ln>
                  <a:noFill/>
                </a:ln>
                <a:solidFill>
                  <a:srgbClr val="2E2E38"/>
                </a:solidFill>
                <a:effectLst/>
                <a:uLnTx/>
                <a:uFillTx/>
                <a:hlinkClick r:id="rId6"/>
              </a:rPr>
              <a:t>-</a:t>
            </a:r>
            <a:r>
              <a:rPr kumimoji="0" lang="ja-JP" altLang="en-US" sz="1200" b="0" i="0" u="none" strike="noStrike" kern="0" cap="none" spc="0" normalizeH="0" baseline="0" noProof="0">
                <a:ln>
                  <a:noFill/>
                </a:ln>
                <a:solidFill>
                  <a:srgbClr val="2E2E38"/>
                </a:solidFill>
                <a:effectLst/>
                <a:uLnTx/>
                <a:uFillTx/>
                <a:hlinkClick r:id="rId6"/>
              </a:rPr>
              <a:t>産業別）</a:t>
            </a:r>
            <a:endParaRPr kumimoji="0" lang="en-US" altLang="ja-JP" sz="1200" b="0" i="0" u="none" strike="noStrike" kern="0" cap="none" spc="0" normalizeH="0" baseline="0" noProof="0">
              <a:ln>
                <a:noFill/>
              </a:ln>
              <a:solidFill>
                <a:srgbClr val="2E2E38"/>
              </a:solidFill>
              <a:effectLst/>
              <a:uLnTx/>
              <a:uFillTx/>
            </a:endParaRPr>
          </a:p>
        </p:txBody>
      </p:sp>
      <p:sp>
        <p:nvSpPr>
          <p:cNvPr id="62" name="正方形/長方形 61">
            <a:extLst>
              <a:ext uri="{FF2B5EF4-FFF2-40B4-BE49-F238E27FC236}">
                <a16:creationId xmlns:a16="http://schemas.microsoft.com/office/drawing/2014/main" id="{98AD5635-312D-1943-C31B-12987565AF31}"/>
              </a:ext>
            </a:extLst>
          </p:cNvPr>
          <p:cNvSpPr/>
          <p:nvPr/>
        </p:nvSpPr>
        <p:spPr bwMode="gray">
          <a:xfrm>
            <a:off x="7675960" y="5534184"/>
            <a:ext cx="2429865" cy="816303"/>
          </a:xfrm>
          <a:prstGeom prst="rect">
            <a:avLst/>
          </a:prstGeom>
          <a:solidFill>
            <a:sysClr val="window" lastClr="FFFFFF"/>
          </a:solidFill>
          <a:ln w="12700" cap="flat" cmpd="sng" algn="ctr">
            <a:solidFill>
              <a:sysClr val="window" lastClr="FFFFFF">
                <a:lumMod val="85000"/>
              </a:sysClr>
            </a:solidFill>
            <a:prstDash val="solid"/>
            <a:miter lim="800000"/>
          </a:ln>
          <a:effectLst/>
        </p:spPr>
        <p:txBody>
          <a:bodyPr lIns="36000" tIns="36000" rIns="36000" bIns="36000" rtlCol="0" anchor="ctr"/>
          <a:lstStyle/>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ja-JP" sz="1200" b="0" i="0" u="none" strike="noStrike" kern="0" cap="none" spc="0" normalizeH="0" baseline="0" noProof="0">
                <a:ln>
                  <a:noFill/>
                </a:ln>
                <a:solidFill>
                  <a:srgbClr val="2E2E38"/>
                </a:solidFill>
                <a:effectLst/>
                <a:uLnTx/>
                <a:uFillTx/>
              </a:rPr>
              <a:t>【RESAS】</a:t>
            </a:r>
            <a:r>
              <a:rPr kumimoji="0" lang="zh-TW" altLang="en-US" sz="1200" b="0" i="0" u="none" strike="noStrike" kern="0" cap="none" spc="0" normalizeH="0" baseline="0" noProof="0">
                <a:ln>
                  <a:noFill/>
                </a:ln>
                <a:solidFill>
                  <a:srgbClr val="2E2E38"/>
                </a:solidFill>
                <a:effectLst/>
                <a:uLnTx/>
                <a:uFillTx/>
                <a:hlinkClick r:id="rId7"/>
              </a:rPr>
              <a:t>移輸出入収支額</a:t>
            </a:r>
            <a:r>
              <a:rPr kumimoji="0" lang="en-US" altLang="zh-TW" sz="1200" b="0" i="0" u="none" strike="noStrike" kern="0" cap="none" spc="0" normalizeH="0" baseline="0" noProof="0">
                <a:ln>
                  <a:noFill/>
                </a:ln>
                <a:solidFill>
                  <a:srgbClr val="2E2E38"/>
                </a:solidFill>
                <a:effectLst/>
                <a:uLnTx/>
                <a:uFillTx/>
                <a:hlinkClick r:id="rId7"/>
              </a:rPr>
              <a:t>(</a:t>
            </a:r>
            <a:r>
              <a:rPr kumimoji="0" lang="zh-TW" altLang="en-US" sz="1200" b="0" i="0" u="none" strike="noStrike" kern="0" cap="none" spc="0" normalizeH="0" baseline="0" noProof="0">
                <a:ln>
                  <a:noFill/>
                </a:ln>
                <a:solidFill>
                  <a:srgbClr val="2E2E38"/>
                </a:solidFill>
                <a:effectLst/>
                <a:uLnTx/>
                <a:uFillTx/>
                <a:hlinkClick r:id="rId7"/>
              </a:rPr>
              <a:t>総額</a:t>
            </a:r>
            <a:r>
              <a:rPr kumimoji="0" lang="en-US" altLang="zh-TW" sz="1200" b="0" i="0" u="none" strike="noStrike" kern="0" cap="none" spc="0" normalizeH="0" baseline="0" noProof="0">
                <a:ln>
                  <a:noFill/>
                </a:ln>
                <a:solidFill>
                  <a:srgbClr val="2E2E38"/>
                </a:solidFill>
                <a:effectLst/>
                <a:uLnTx/>
                <a:uFillTx/>
                <a:hlinkClick r:id="rId7"/>
              </a:rPr>
              <a:t>-</a:t>
            </a:r>
            <a:r>
              <a:rPr kumimoji="0" lang="zh-TW" altLang="en-US" sz="1200" b="0" i="0" u="none" strike="noStrike" kern="0" cap="none" spc="0" normalizeH="0" baseline="0" noProof="0">
                <a:ln>
                  <a:noFill/>
                </a:ln>
                <a:solidFill>
                  <a:srgbClr val="2E2E38"/>
                </a:solidFill>
                <a:effectLst/>
                <a:uLnTx/>
                <a:uFillTx/>
                <a:hlinkClick r:id="rId7"/>
              </a:rPr>
              <a:t>産業別</a:t>
            </a:r>
            <a:r>
              <a:rPr kumimoji="0" lang="en-US" altLang="zh-TW" sz="1200" b="0" i="0" u="none" strike="noStrike" kern="0" cap="none" spc="0" normalizeH="0" baseline="0" noProof="0">
                <a:ln>
                  <a:noFill/>
                </a:ln>
                <a:solidFill>
                  <a:srgbClr val="2E2E38"/>
                </a:solidFill>
                <a:effectLst/>
                <a:uLnTx/>
                <a:uFillTx/>
                <a:hlinkClick r:id="rId7"/>
              </a:rPr>
              <a:t>)</a:t>
            </a:r>
            <a:endParaRPr kumimoji="0" lang="en-US" altLang="ja-JP" sz="1200" b="0" i="0" u="none" strike="noStrike" kern="0" cap="none" spc="0" normalizeH="0" baseline="0" noProof="0">
              <a:ln>
                <a:noFill/>
              </a:ln>
              <a:solidFill>
                <a:srgbClr val="2E2E38"/>
              </a:solidFill>
              <a:effectLst/>
              <a:uLnTx/>
              <a:uFillTx/>
            </a:endParaRPr>
          </a:p>
        </p:txBody>
      </p:sp>
      <p:sp>
        <p:nvSpPr>
          <p:cNvPr id="63" name="正方形/長方形 62">
            <a:extLst>
              <a:ext uri="{FF2B5EF4-FFF2-40B4-BE49-F238E27FC236}">
                <a16:creationId xmlns:a16="http://schemas.microsoft.com/office/drawing/2014/main" id="{2ADF0D21-BB25-BE74-0C58-AFA6887E3746}"/>
              </a:ext>
            </a:extLst>
          </p:cNvPr>
          <p:cNvSpPr/>
          <p:nvPr/>
        </p:nvSpPr>
        <p:spPr bwMode="gray">
          <a:xfrm>
            <a:off x="7675960" y="6434100"/>
            <a:ext cx="2429865" cy="816303"/>
          </a:xfrm>
          <a:prstGeom prst="rect">
            <a:avLst/>
          </a:prstGeom>
          <a:solidFill>
            <a:sysClr val="window" lastClr="FFFFFF"/>
          </a:solidFill>
          <a:ln w="12700" cap="flat" cmpd="sng" algn="ctr">
            <a:solidFill>
              <a:sysClr val="window" lastClr="FFFFFF">
                <a:lumMod val="85000"/>
              </a:sysClr>
            </a:solidFill>
            <a:prstDash val="solid"/>
            <a:miter lim="800000"/>
          </a:ln>
          <a:effectLst/>
        </p:spPr>
        <p:txBody>
          <a:bodyPr lIns="36000" tIns="36000" rIns="36000" bIns="36000" rtlCol="0" anchor="ctr"/>
          <a:lstStyle/>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ja-JP" sz="1200" b="0" i="0" u="none" strike="noStrike" kern="0" cap="none" spc="0" normalizeH="0" baseline="0" noProof="0" dirty="0">
                <a:ln>
                  <a:noFill/>
                </a:ln>
                <a:solidFill>
                  <a:srgbClr val="2E2E38"/>
                </a:solidFill>
                <a:effectLst/>
                <a:uLnTx/>
                <a:uFillTx/>
              </a:rPr>
              <a:t>【RESAS】</a:t>
            </a:r>
            <a:r>
              <a:rPr kumimoji="0" lang="ja-JP" altLang="en-US" sz="1200" b="0" i="0" u="none" strike="noStrike" kern="0" cap="none" spc="0" normalizeH="0" baseline="0" noProof="0" dirty="0">
                <a:ln>
                  <a:noFill/>
                </a:ln>
                <a:solidFill>
                  <a:srgbClr val="2E2E38"/>
                </a:solidFill>
                <a:effectLst/>
                <a:uLnTx/>
                <a:uFillTx/>
                <a:hlinkClick r:id="rId8"/>
              </a:rPr>
              <a:t>影響力・感応度分析（産業別）</a:t>
            </a:r>
            <a:endParaRPr kumimoji="0" lang="en-US" altLang="ja-JP" sz="1200" b="0" i="0" u="none" strike="noStrike" kern="0" cap="none" spc="0" normalizeH="0" baseline="0" noProof="0" dirty="0">
              <a:ln>
                <a:noFill/>
              </a:ln>
              <a:solidFill>
                <a:srgbClr val="2E2E38"/>
              </a:solidFill>
              <a:effectLst/>
              <a:uLnTx/>
              <a:uFillTx/>
            </a:endParaRPr>
          </a:p>
        </p:txBody>
      </p:sp>
      <p:sp>
        <p:nvSpPr>
          <p:cNvPr id="64" name="正方形/長方形 63">
            <a:extLst>
              <a:ext uri="{FF2B5EF4-FFF2-40B4-BE49-F238E27FC236}">
                <a16:creationId xmlns:a16="http://schemas.microsoft.com/office/drawing/2014/main" id="{023BC6BF-F8A8-A307-E297-B20D06F7B25F}"/>
              </a:ext>
            </a:extLst>
          </p:cNvPr>
          <p:cNvSpPr/>
          <p:nvPr/>
        </p:nvSpPr>
        <p:spPr bwMode="gray">
          <a:xfrm>
            <a:off x="3984489" y="2275984"/>
            <a:ext cx="3576645" cy="590685"/>
          </a:xfrm>
          <a:prstGeom prst="rect">
            <a:avLst/>
          </a:prstGeom>
          <a:solidFill>
            <a:sysClr val="window" lastClr="FFFFFF"/>
          </a:solidFill>
          <a:ln w="12700" cap="flat" cmpd="sng" algn="ctr">
            <a:solidFill>
              <a:sysClr val="window" lastClr="FFFFFF">
                <a:lumMod val="85000"/>
              </a:sysClr>
            </a:solidFill>
            <a:prstDash val="solid"/>
            <a:miter lim="800000"/>
          </a:ln>
          <a:effectLst/>
        </p:spPr>
        <p:txBody>
          <a:bodyPr lIns="36000" tIns="36000" rIns="36000" bIns="36000" rtlCol="0" anchor="ctr"/>
          <a:lstStyle/>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ja-JP" altLang="en-US" sz="1200" b="0" i="0" u="none" strike="noStrike" kern="0" cap="none" spc="0" normalizeH="0" baseline="0" noProof="0">
                <a:ln>
                  <a:noFill/>
                </a:ln>
                <a:solidFill>
                  <a:srgbClr val="2E2E38"/>
                </a:solidFill>
                <a:effectLst/>
                <a:uLnTx/>
                <a:uFillTx/>
              </a:rPr>
              <a:t>地域の中で雇用（従業者数）が多い上位</a:t>
            </a:r>
            <a:r>
              <a:rPr kumimoji="0" lang="en-US" altLang="ja-JP" sz="1200" b="0" i="0" u="none" strike="noStrike" kern="0" cap="none" spc="0" normalizeH="0" baseline="0" noProof="0">
                <a:ln>
                  <a:noFill/>
                </a:ln>
                <a:solidFill>
                  <a:srgbClr val="2E2E38"/>
                </a:solidFill>
                <a:effectLst/>
                <a:uLnTx/>
                <a:uFillTx/>
              </a:rPr>
              <a:t>5</a:t>
            </a:r>
            <a:r>
              <a:rPr kumimoji="0" lang="ja-JP" altLang="en-US" sz="1200" b="0" i="0" u="none" strike="noStrike" kern="0" cap="none" spc="0" normalizeH="0" baseline="0" noProof="0">
                <a:ln>
                  <a:noFill/>
                </a:ln>
                <a:solidFill>
                  <a:srgbClr val="2E2E38"/>
                </a:solidFill>
                <a:effectLst/>
                <a:uLnTx/>
                <a:uFillTx/>
              </a:rPr>
              <a:t>産業を「雇用</a:t>
            </a:r>
            <a:r>
              <a:rPr kumimoji="0" lang="en-US" altLang="ja-JP" sz="1200" b="0" i="0" u="none" strike="noStrike" kern="0" cap="none" spc="0" normalizeH="0" baseline="0" noProof="0">
                <a:ln>
                  <a:noFill/>
                </a:ln>
                <a:solidFill>
                  <a:srgbClr val="2E2E38"/>
                </a:solidFill>
                <a:effectLst/>
                <a:uLnTx/>
                <a:uFillTx/>
              </a:rPr>
              <a:t>TOP5</a:t>
            </a:r>
            <a:r>
              <a:rPr kumimoji="0" lang="ja-JP" altLang="en-US" sz="1200" b="0" i="0" u="none" strike="noStrike" kern="0" cap="none" spc="0" normalizeH="0" baseline="0" noProof="0">
                <a:ln>
                  <a:noFill/>
                </a:ln>
                <a:solidFill>
                  <a:srgbClr val="2E2E38"/>
                </a:solidFill>
                <a:effectLst/>
                <a:uLnTx/>
                <a:uFillTx/>
              </a:rPr>
              <a:t>産業」として抽出する。</a:t>
            </a:r>
            <a:endParaRPr kumimoji="0" lang="en-US" altLang="ja-JP" sz="1200" b="0" i="0" u="none" strike="noStrike" kern="0" cap="none" spc="0" normalizeH="0" baseline="0" noProof="0">
              <a:ln>
                <a:noFill/>
              </a:ln>
              <a:solidFill>
                <a:srgbClr val="2E2E38"/>
              </a:solidFill>
              <a:effectLst/>
              <a:uLnTx/>
              <a:uFillTx/>
            </a:endParaRPr>
          </a:p>
        </p:txBody>
      </p:sp>
      <p:sp>
        <p:nvSpPr>
          <p:cNvPr id="65" name="正方形/長方形 64">
            <a:extLst>
              <a:ext uri="{FF2B5EF4-FFF2-40B4-BE49-F238E27FC236}">
                <a16:creationId xmlns:a16="http://schemas.microsoft.com/office/drawing/2014/main" id="{0DF5EF82-A2DF-8000-E82D-D013B387559F}"/>
              </a:ext>
            </a:extLst>
          </p:cNvPr>
          <p:cNvSpPr/>
          <p:nvPr/>
        </p:nvSpPr>
        <p:spPr bwMode="gray">
          <a:xfrm>
            <a:off x="3984492" y="1601686"/>
            <a:ext cx="3576645" cy="590685"/>
          </a:xfrm>
          <a:prstGeom prst="rect">
            <a:avLst/>
          </a:prstGeom>
          <a:solidFill>
            <a:sysClr val="window" lastClr="FFFFFF"/>
          </a:solidFill>
          <a:ln w="12700" cap="flat" cmpd="sng" algn="ctr">
            <a:solidFill>
              <a:sysClr val="window" lastClr="FFFFFF">
                <a:lumMod val="85000"/>
              </a:sysClr>
            </a:solidFill>
            <a:prstDash val="solid"/>
            <a:miter lim="800000"/>
          </a:ln>
          <a:effectLst/>
        </p:spPr>
        <p:txBody>
          <a:bodyPr lIns="36000" tIns="36000" rIns="36000" bIns="36000" rtlCol="0" anchor="ctr"/>
          <a:lstStyle/>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ja-JP" altLang="en-US" sz="1200" b="0" i="0" u="none" strike="noStrike" kern="0" cap="none" spc="0" normalizeH="0" baseline="0" noProof="0">
                <a:ln>
                  <a:noFill/>
                </a:ln>
                <a:solidFill>
                  <a:srgbClr val="2E2E38"/>
                </a:solidFill>
                <a:effectLst/>
                <a:uLnTx/>
                <a:uFillTx/>
              </a:rPr>
              <a:t>地域の中で所得（付加価値額）が高い上位</a:t>
            </a:r>
            <a:r>
              <a:rPr kumimoji="0" lang="en-US" altLang="ja-JP" sz="1200" b="0" i="0" u="none" strike="noStrike" kern="0" cap="none" spc="0" normalizeH="0" baseline="0" noProof="0">
                <a:ln>
                  <a:noFill/>
                </a:ln>
                <a:solidFill>
                  <a:srgbClr val="2E2E38"/>
                </a:solidFill>
                <a:effectLst/>
                <a:uLnTx/>
                <a:uFillTx/>
              </a:rPr>
              <a:t>5</a:t>
            </a:r>
            <a:r>
              <a:rPr kumimoji="0" lang="ja-JP" altLang="en-US" sz="1200" b="0" i="0" u="none" strike="noStrike" kern="0" cap="none" spc="0" normalizeH="0" baseline="0" noProof="0">
                <a:ln>
                  <a:noFill/>
                </a:ln>
                <a:solidFill>
                  <a:srgbClr val="2E2E38"/>
                </a:solidFill>
                <a:effectLst/>
                <a:uLnTx/>
                <a:uFillTx/>
              </a:rPr>
              <a:t>産業を「所得</a:t>
            </a:r>
            <a:r>
              <a:rPr kumimoji="0" lang="en-US" altLang="ja-JP" sz="1200" b="0" i="0" u="none" strike="noStrike" kern="0" cap="none" spc="0" normalizeH="0" baseline="0" noProof="0">
                <a:ln>
                  <a:noFill/>
                </a:ln>
                <a:solidFill>
                  <a:srgbClr val="2E2E38"/>
                </a:solidFill>
                <a:effectLst/>
                <a:uLnTx/>
                <a:uFillTx/>
              </a:rPr>
              <a:t>TOP5</a:t>
            </a:r>
            <a:r>
              <a:rPr kumimoji="0" lang="ja-JP" altLang="en-US" sz="1200" b="0" i="0" u="none" strike="noStrike" kern="0" cap="none" spc="0" normalizeH="0" baseline="0" noProof="0">
                <a:ln>
                  <a:noFill/>
                </a:ln>
                <a:solidFill>
                  <a:srgbClr val="2E2E38"/>
                </a:solidFill>
                <a:effectLst/>
                <a:uLnTx/>
                <a:uFillTx/>
              </a:rPr>
              <a:t>産業」として抽出する。</a:t>
            </a:r>
            <a:endParaRPr kumimoji="0" lang="en-US" altLang="ja-JP" sz="1200" b="0" i="0" u="none" strike="noStrike" kern="0" cap="none" spc="0" normalizeH="0" baseline="0" noProof="0">
              <a:ln>
                <a:noFill/>
              </a:ln>
              <a:solidFill>
                <a:srgbClr val="2E2E38"/>
              </a:solidFill>
              <a:effectLst/>
              <a:uLnTx/>
              <a:uFillTx/>
            </a:endParaRPr>
          </a:p>
        </p:txBody>
      </p:sp>
      <p:sp>
        <p:nvSpPr>
          <p:cNvPr id="66" name="正方形/長方形 65">
            <a:extLst>
              <a:ext uri="{FF2B5EF4-FFF2-40B4-BE49-F238E27FC236}">
                <a16:creationId xmlns:a16="http://schemas.microsoft.com/office/drawing/2014/main" id="{A366F26D-BFCD-2BBE-F9ED-199E9055A3F7}"/>
              </a:ext>
            </a:extLst>
          </p:cNvPr>
          <p:cNvSpPr/>
          <p:nvPr/>
        </p:nvSpPr>
        <p:spPr bwMode="gray">
          <a:xfrm>
            <a:off x="3984489" y="2950282"/>
            <a:ext cx="3576645" cy="700460"/>
          </a:xfrm>
          <a:prstGeom prst="rect">
            <a:avLst/>
          </a:prstGeom>
          <a:solidFill>
            <a:sysClr val="window" lastClr="FFFFFF"/>
          </a:solidFill>
          <a:ln w="12700" cap="flat" cmpd="sng" algn="ctr">
            <a:solidFill>
              <a:sysClr val="window" lastClr="FFFFFF">
                <a:lumMod val="85000"/>
              </a:sysClr>
            </a:solidFill>
            <a:prstDash val="solid"/>
            <a:miter lim="800000"/>
          </a:ln>
          <a:effectLst/>
        </p:spPr>
        <p:txBody>
          <a:bodyPr lIns="36000" tIns="36000" rIns="36000" bIns="36000" rtlCol="0" anchor="ctr"/>
          <a:lstStyle/>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ja-JP" altLang="en-US" sz="1200" b="0" i="0" u="none" strike="noStrike" kern="0" cap="none" spc="0" normalizeH="0" baseline="0" noProof="0">
                <a:ln>
                  <a:noFill/>
                </a:ln>
                <a:solidFill>
                  <a:srgbClr val="2E2E38"/>
                </a:solidFill>
                <a:effectLst/>
                <a:uLnTx/>
                <a:uFillTx/>
              </a:rPr>
              <a:t>該当産業における全国的な業界の傾向（各指標の年平均成長率）や自地域の傾向（同値）を分析することで、拡大・縮小傾向のパターンに応じた支援の方向性を検討する。</a:t>
            </a:r>
            <a:endParaRPr kumimoji="0" lang="en-US" altLang="ja-JP" sz="1200" b="0" i="0" u="none" strike="noStrike" kern="0" cap="none" spc="0" normalizeH="0" baseline="0" noProof="0">
              <a:ln>
                <a:noFill/>
              </a:ln>
              <a:solidFill>
                <a:srgbClr val="2E2E38"/>
              </a:solidFill>
              <a:effectLst/>
              <a:uLnTx/>
              <a:uFillTx/>
            </a:endParaRPr>
          </a:p>
        </p:txBody>
      </p:sp>
      <p:sp>
        <p:nvSpPr>
          <p:cNvPr id="67" name="正方形/長方形 68">
            <a:extLst>
              <a:ext uri="{FF2B5EF4-FFF2-40B4-BE49-F238E27FC236}">
                <a16:creationId xmlns:a16="http://schemas.microsoft.com/office/drawing/2014/main" id="{A748599F-7687-4AE4-1ABE-BB313239AD22}"/>
              </a:ext>
            </a:extLst>
          </p:cNvPr>
          <p:cNvSpPr/>
          <p:nvPr/>
        </p:nvSpPr>
        <p:spPr bwMode="gray">
          <a:xfrm>
            <a:off x="3984490" y="3734353"/>
            <a:ext cx="3576610" cy="816303"/>
          </a:xfrm>
          <a:prstGeom prst="rect">
            <a:avLst/>
          </a:prstGeom>
          <a:solidFill>
            <a:sysClr val="window" lastClr="FFFFFF"/>
          </a:solidFill>
          <a:ln w="12700" cap="flat" cmpd="sng" algn="ctr">
            <a:solidFill>
              <a:sysClr val="window" lastClr="FFFFFF">
                <a:lumMod val="85000"/>
              </a:sysClr>
            </a:solidFill>
            <a:prstDash val="solid"/>
            <a:miter lim="800000"/>
          </a:ln>
          <a:effectLst/>
        </p:spPr>
        <p:txBody>
          <a:bodyPr lIns="36000" tIns="36000" rIns="36000" bIns="36000" rtlCol="0" anchor="ctr"/>
          <a:lstStyle>
            <a:defPPr>
              <a:defRPr lang="en-US"/>
            </a:defPPr>
            <a:lvl1pPr algn="l" rtl="0" fontAlgn="base">
              <a:spcBef>
                <a:spcPct val="0"/>
              </a:spcBef>
              <a:spcAft>
                <a:spcPct val="0"/>
              </a:spcAft>
              <a:defRPr sz="1900" kern="1200">
                <a:solidFill>
                  <a:schemeClr val="tx1"/>
                </a:solidFill>
                <a:latin typeface="Arial" charset="0"/>
                <a:ea typeface="+mn-ea"/>
                <a:cs typeface="Arial" charset="0"/>
              </a:defRPr>
            </a:lvl1pPr>
            <a:lvl2pPr marL="429768" algn="l" rtl="0" fontAlgn="base">
              <a:spcBef>
                <a:spcPct val="0"/>
              </a:spcBef>
              <a:spcAft>
                <a:spcPct val="0"/>
              </a:spcAft>
              <a:defRPr sz="1900" kern="1200">
                <a:solidFill>
                  <a:schemeClr val="tx1"/>
                </a:solidFill>
                <a:latin typeface="Arial" charset="0"/>
                <a:ea typeface="+mn-ea"/>
                <a:cs typeface="Arial" charset="0"/>
              </a:defRPr>
            </a:lvl2pPr>
            <a:lvl3pPr marL="859536" algn="l" rtl="0" fontAlgn="base">
              <a:spcBef>
                <a:spcPct val="0"/>
              </a:spcBef>
              <a:spcAft>
                <a:spcPct val="0"/>
              </a:spcAft>
              <a:defRPr sz="1900" kern="1200">
                <a:solidFill>
                  <a:schemeClr val="tx1"/>
                </a:solidFill>
                <a:latin typeface="Arial" charset="0"/>
                <a:ea typeface="+mn-ea"/>
                <a:cs typeface="Arial" charset="0"/>
              </a:defRPr>
            </a:lvl3pPr>
            <a:lvl4pPr marL="1289304" algn="l" rtl="0" fontAlgn="base">
              <a:spcBef>
                <a:spcPct val="0"/>
              </a:spcBef>
              <a:spcAft>
                <a:spcPct val="0"/>
              </a:spcAft>
              <a:defRPr sz="1900" kern="1200">
                <a:solidFill>
                  <a:schemeClr val="tx1"/>
                </a:solidFill>
                <a:latin typeface="Arial" charset="0"/>
                <a:ea typeface="+mn-ea"/>
                <a:cs typeface="Arial" charset="0"/>
              </a:defRPr>
            </a:lvl4pPr>
            <a:lvl5pPr marL="1719072" algn="l" rtl="0" fontAlgn="base">
              <a:spcBef>
                <a:spcPct val="0"/>
              </a:spcBef>
              <a:spcAft>
                <a:spcPct val="0"/>
              </a:spcAft>
              <a:defRPr sz="1900" kern="1200">
                <a:solidFill>
                  <a:schemeClr val="tx1"/>
                </a:solidFill>
                <a:latin typeface="Arial" charset="0"/>
                <a:ea typeface="+mn-ea"/>
                <a:cs typeface="Arial" charset="0"/>
              </a:defRPr>
            </a:lvl5pPr>
            <a:lvl6pPr marL="2148840" algn="l" defTabSz="859536" rtl="0" eaLnBrk="1" latinLnBrk="0" hangingPunct="1">
              <a:defRPr sz="1900" kern="1200">
                <a:solidFill>
                  <a:schemeClr val="tx1"/>
                </a:solidFill>
                <a:latin typeface="Arial" charset="0"/>
                <a:ea typeface="+mn-ea"/>
                <a:cs typeface="Arial" charset="0"/>
              </a:defRPr>
            </a:lvl6pPr>
            <a:lvl7pPr marL="2578608" algn="l" defTabSz="859536" rtl="0" eaLnBrk="1" latinLnBrk="0" hangingPunct="1">
              <a:defRPr sz="1900" kern="1200">
                <a:solidFill>
                  <a:schemeClr val="tx1"/>
                </a:solidFill>
                <a:latin typeface="Arial" charset="0"/>
                <a:ea typeface="+mn-ea"/>
                <a:cs typeface="Arial" charset="0"/>
              </a:defRPr>
            </a:lvl7pPr>
            <a:lvl8pPr marL="3008376" algn="l" defTabSz="859536" rtl="0" eaLnBrk="1" latinLnBrk="0" hangingPunct="1">
              <a:defRPr sz="1900" kern="1200">
                <a:solidFill>
                  <a:schemeClr val="tx1"/>
                </a:solidFill>
                <a:latin typeface="Arial" charset="0"/>
                <a:ea typeface="+mn-ea"/>
                <a:cs typeface="Arial" charset="0"/>
              </a:defRPr>
            </a:lvl8pPr>
            <a:lvl9pPr marL="3438144" algn="l" defTabSz="859536" rtl="0" eaLnBrk="1" latinLnBrk="0" hangingPunct="1">
              <a:defRPr sz="1900" kern="1200">
                <a:solidFill>
                  <a:schemeClr val="tx1"/>
                </a:solidFill>
                <a:latin typeface="Arial" charset="0"/>
                <a:ea typeface="+mn-ea"/>
                <a:cs typeface="Arial" charset="0"/>
              </a:defRPr>
            </a:lvl9pPr>
          </a:lstStyle>
          <a:p>
            <a:pPr marL="171450" indent="-171450">
              <a:buFont typeface="Arial" panose="020B0604020202020204" pitchFamily="34" charset="0"/>
              <a:buChar char="•"/>
              <a:defRPr/>
            </a:pPr>
            <a:r>
              <a:rPr kumimoji="0" lang="ja-JP" altLang="en-US" sz="1200">
                <a:solidFill>
                  <a:srgbClr val="2E2E38"/>
                </a:solidFill>
                <a:latin typeface="Meiryo UI"/>
              </a:rPr>
              <a:t>労働生産性が全国平均と比べて高く、付加価値額のシェアが</a:t>
            </a:r>
            <a:r>
              <a:rPr kumimoji="0" lang="en-US" altLang="ja-JP" sz="1200">
                <a:solidFill>
                  <a:srgbClr val="2E2E38"/>
                </a:solidFill>
                <a:latin typeface="Meiryo UI"/>
              </a:rPr>
              <a:t>1%</a:t>
            </a:r>
            <a:r>
              <a:rPr kumimoji="0" lang="ja-JP" altLang="en-US" sz="1200">
                <a:solidFill>
                  <a:srgbClr val="2E2E38"/>
                </a:solidFill>
                <a:latin typeface="Meiryo UI"/>
              </a:rPr>
              <a:t>以上である産業を「稼ぐ力が高い産業」として抽出する。</a:t>
            </a:r>
            <a:endParaRPr kumimoji="0" lang="en-US" altLang="ja-JP" sz="1200">
              <a:solidFill>
                <a:srgbClr val="2E2E38"/>
              </a:solidFill>
              <a:latin typeface="Meiryo UI"/>
            </a:endParaRPr>
          </a:p>
        </p:txBody>
      </p:sp>
      <p:sp>
        <p:nvSpPr>
          <p:cNvPr id="68" name="正方形/長方形 67">
            <a:extLst>
              <a:ext uri="{FF2B5EF4-FFF2-40B4-BE49-F238E27FC236}">
                <a16:creationId xmlns:a16="http://schemas.microsoft.com/office/drawing/2014/main" id="{B829F98B-B307-4FDC-F1D4-97CED0503475}"/>
              </a:ext>
            </a:extLst>
          </p:cNvPr>
          <p:cNvSpPr/>
          <p:nvPr/>
        </p:nvSpPr>
        <p:spPr bwMode="gray">
          <a:xfrm>
            <a:off x="3984491" y="4634268"/>
            <a:ext cx="3576610" cy="816303"/>
          </a:xfrm>
          <a:prstGeom prst="rect">
            <a:avLst/>
          </a:prstGeom>
          <a:solidFill>
            <a:sysClr val="window" lastClr="FFFFFF"/>
          </a:solidFill>
          <a:ln w="12700" cap="flat" cmpd="sng" algn="ctr">
            <a:solidFill>
              <a:sysClr val="window" lastClr="FFFFFF">
                <a:lumMod val="85000"/>
              </a:sysClr>
            </a:solidFill>
            <a:prstDash val="solid"/>
            <a:miter lim="800000"/>
          </a:ln>
          <a:effectLst/>
        </p:spPr>
        <p:txBody>
          <a:bodyPr lIns="36000" tIns="36000" rIns="36000" bIns="36000" rtlCol="0" anchor="ctr"/>
          <a:lstStyle/>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ja-JP" altLang="en-US" sz="1200" b="0" i="0" u="none" strike="noStrike" kern="0" cap="none" spc="0" normalizeH="0" baseline="0" noProof="0">
                <a:ln>
                  <a:noFill/>
                </a:ln>
                <a:solidFill>
                  <a:srgbClr val="2E2E38"/>
                </a:solidFill>
                <a:effectLst/>
                <a:uLnTx/>
                <a:uFillTx/>
              </a:rPr>
              <a:t>修正特化係数（付加価値額）が</a:t>
            </a:r>
            <a:r>
              <a:rPr kumimoji="0" lang="en-US" altLang="ja-JP" sz="1200" b="0" i="0" u="none" strike="noStrike" kern="0" cap="none" spc="0" normalizeH="0" baseline="0" noProof="0">
                <a:ln>
                  <a:noFill/>
                </a:ln>
                <a:solidFill>
                  <a:srgbClr val="2E2E38"/>
                </a:solidFill>
                <a:effectLst/>
                <a:uLnTx/>
                <a:uFillTx/>
              </a:rPr>
              <a:t>1.0</a:t>
            </a:r>
            <a:r>
              <a:rPr kumimoji="0" lang="ja-JP" altLang="en-US" sz="1200" b="0" i="0" u="none" strike="noStrike" kern="0" cap="none" spc="0" normalizeH="0" baseline="0" noProof="0">
                <a:ln>
                  <a:noFill/>
                </a:ln>
                <a:solidFill>
                  <a:srgbClr val="2E2E38"/>
                </a:solidFill>
                <a:effectLst/>
                <a:uLnTx/>
                <a:uFillTx/>
              </a:rPr>
              <a:t>を超える産業を「地域が得意な産業」として抽出する。</a:t>
            </a:r>
            <a:endParaRPr kumimoji="0" lang="en-US" altLang="ja-JP" sz="1200" b="0" i="0" u="none" strike="noStrike" kern="0" cap="none" spc="0" normalizeH="0" baseline="0" noProof="0">
              <a:ln>
                <a:noFill/>
              </a:ln>
              <a:solidFill>
                <a:srgbClr val="2E2E38"/>
              </a:solidFill>
              <a:effectLst/>
              <a:uLnTx/>
              <a:uFillTx/>
            </a:endParaRPr>
          </a:p>
        </p:txBody>
      </p:sp>
      <p:sp>
        <p:nvSpPr>
          <p:cNvPr id="69" name="正方形/長方形 68">
            <a:extLst>
              <a:ext uri="{FF2B5EF4-FFF2-40B4-BE49-F238E27FC236}">
                <a16:creationId xmlns:a16="http://schemas.microsoft.com/office/drawing/2014/main" id="{B33C9C52-1908-2F5F-8705-36D3F805A3FE}"/>
              </a:ext>
            </a:extLst>
          </p:cNvPr>
          <p:cNvSpPr/>
          <p:nvPr/>
        </p:nvSpPr>
        <p:spPr bwMode="gray">
          <a:xfrm>
            <a:off x="3984489" y="5534184"/>
            <a:ext cx="3576645" cy="816303"/>
          </a:xfrm>
          <a:prstGeom prst="rect">
            <a:avLst/>
          </a:prstGeom>
          <a:solidFill>
            <a:sysClr val="window" lastClr="FFFFFF"/>
          </a:solidFill>
          <a:ln w="12700" cap="flat" cmpd="sng" algn="ctr">
            <a:solidFill>
              <a:sysClr val="window" lastClr="FFFFFF">
                <a:lumMod val="85000"/>
              </a:sysClr>
            </a:solidFill>
            <a:prstDash val="solid"/>
            <a:miter lim="800000"/>
          </a:ln>
          <a:effectLst/>
        </p:spPr>
        <p:txBody>
          <a:bodyPr lIns="36000" tIns="36000" rIns="36000" bIns="36000" rtlCol="0" anchor="ctr"/>
          <a:lstStyle>
            <a:defPPr>
              <a:defRPr lang="en-US"/>
            </a:defPPr>
            <a:lvl1pPr algn="l" rtl="0" fontAlgn="base">
              <a:spcBef>
                <a:spcPct val="0"/>
              </a:spcBef>
              <a:spcAft>
                <a:spcPct val="0"/>
              </a:spcAft>
              <a:defRPr sz="1900" kern="1200">
                <a:solidFill>
                  <a:schemeClr val="tx1"/>
                </a:solidFill>
                <a:latin typeface="Arial" charset="0"/>
                <a:ea typeface="+mn-ea"/>
                <a:cs typeface="Arial" charset="0"/>
              </a:defRPr>
            </a:lvl1pPr>
            <a:lvl2pPr marL="429768" algn="l" rtl="0" fontAlgn="base">
              <a:spcBef>
                <a:spcPct val="0"/>
              </a:spcBef>
              <a:spcAft>
                <a:spcPct val="0"/>
              </a:spcAft>
              <a:defRPr sz="1900" kern="1200">
                <a:solidFill>
                  <a:schemeClr val="tx1"/>
                </a:solidFill>
                <a:latin typeface="Arial" charset="0"/>
                <a:ea typeface="+mn-ea"/>
                <a:cs typeface="Arial" charset="0"/>
              </a:defRPr>
            </a:lvl2pPr>
            <a:lvl3pPr marL="859536" algn="l" rtl="0" fontAlgn="base">
              <a:spcBef>
                <a:spcPct val="0"/>
              </a:spcBef>
              <a:spcAft>
                <a:spcPct val="0"/>
              </a:spcAft>
              <a:defRPr sz="1900" kern="1200">
                <a:solidFill>
                  <a:schemeClr val="tx1"/>
                </a:solidFill>
                <a:latin typeface="Arial" charset="0"/>
                <a:ea typeface="+mn-ea"/>
                <a:cs typeface="Arial" charset="0"/>
              </a:defRPr>
            </a:lvl3pPr>
            <a:lvl4pPr marL="1289304" algn="l" rtl="0" fontAlgn="base">
              <a:spcBef>
                <a:spcPct val="0"/>
              </a:spcBef>
              <a:spcAft>
                <a:spcPct val="0"/>
              </a:spcAft>
              <a:defRPr sz="1900" kern="1200">
                <a:solidFill>
                  <a:schemeClr val="tx1"/>
                </a:solidFill>
                <a:latin typeface="Arial" charset="0"/>
                <a:ea typeface="+mn-ea"/>
                <a:cs typeface="Arial" charset="0"/>
              </a:defRPr>
            </a:lvl4pPr>
            <a:lvl5pPr marL="1719072" algn="l" rtl="0" fontAlgn="base">
              <a:spcBef>
                <a:spcPct val="0"/>
              </a:spcBef>
              <a:spcAft>
                <a:spcPct val="0"/>
              </a:spcAft>
              <a:defRPr sz="1900" kern="1200">
                <a:solidFill>
                  <a:schemeClr val="tx1"/>
                </a:solidFill>
                <a:latin typeface="Arial" charset="0"/>
                <a:ea typeface="+mn-ea"/>
                <a:cs typeface="Arial" charset="0"/>
              </a:defRPr>
            </a:lvl5pPr>
            <a:lvl6pPr marL="2148840" algn="l" defTabSz="859536" rtl="0" eaLnBrk="1" latinLnBrk="0" hangingPunct="1">
              <a:defRPr sz="1900" kern="1200">
                <a:solidFill>
                  <a:schemeClr val="tx1"/>
                </a:solidFill>
                <a:latin typeface="Arial" charset="0"/>
                <a:ea typeface="+mn-ea"/>
                <a:cs typeface="Arial" charset="0"/>
              </a:defRPr>
            </a:lvl6pPr>
            <a:lvl7pPr marL="2578608" algn="l" defTabSz="859536" rtl="0" eaLnBrk="1" latinLnBrk="0" hangingPunct="1">
              <a:defRPr sz="1900" kern="1200">
                <a:solidFill>
                  <a:schemeClr val="tx1"/>
                </a:solidFill>
                <a:latin typeface="Arial" charset="0"/>
                <a:ea typeface="+mn-ea"/>
                <a:cs typeface="Arial" charset="0"/>
              </a:defRPr>
            </a:lvl7pPr>
            <a:lvl8pPr marL="3008376" algn="l" defTabSz="859536" rtl="0" eaLnBrk="1" latinLnBrk="0" hangingPunct="1">
              <a:defRPr sz="1900" kern="1200">
                <a:solidFill>
                  <a:schemeClr val="tx1"/>
                </a:solidFill>
                <a:latin typeface="Arial" charset="0"/>
                <a:ea typeface="+mn-ea"/>
                <a:cs typeface="Arial" charset="0"/>
              </a:defRPr>
            </a:lvl8pPr>
            <a:lvl9pPr marL="3438144" algn="l" defTabSz="859536" rtl="0" eaLnBrk="1" latinLnBrk="0" hangingPunct="1">
              <a:defRPr sz="1900" kern="1200">
                <a:solidFill>
                  <a:schemeClr val="tx1"/>
                </a:solidFill>
                <a:latin typeface="Arial" charset="0"/>
                <a:ea typeface="+mn-ea"/>
                <a:cs typeface="Arial" charset="0"/>
              </a:defRPr>
            </a:lvl9pPr>
          </a:lstStyle>
          <a:p>
            <a:pPr marL="171450" indent="-171450">
              <a:buFont typeface="Arial" panose="020B0604020202020204" pitchFamily="34" charset="0"/>
              <a:buChar char="•"/>
              <a:defRPr/>
            </a:pPr>
            <a:r>
              <a:rPr kumimoji="0" lang="ja-JP" altLang="en-US" sz="1200">
                <a:solidFill>
                  <a:srgbClr val="2E2E38"/>
                </a:solidFill>
                <a:latin typeface="Meiryo UI"/>
              </a:rPr>
              <a:t>該当産業において、移輸出入収支額がプラスである場合は地域外から稼ぐ点が「産業の強み」と捉えられる。</a:t>
            </a:r>
            <a:endParaRPr kumimoji="0" lang="en-US" altLang="ja-JP" sz="1200">
              <a:solidFill>
                <a:srgbClr val="2E2E38"/>
              </a:solidFill>
              <a:latin typeface="Meiryo UI"/>
            </a:endParaRPr>
          </a:p>
          <a:p>
            <a:pPr marL="171450" indent="-171450">
              <a:buFont typeface="Arial" panose="020B0604020202020204" pitchFamily="34" charset="0"/>
              <a:buChar char="•"/>
              <a:defRPr/>
            </a:pPr>
            <a:r>
              <a:rPr kumimoji="0" lang="ja-JP" altLang="en-US" sz="1200">
                <a:solidFill>
                  <a:srgbClr val="2E2E38"/>
                </a:solidFill>
                <a:latin typeface="Meiryo UI"/>
              </a:rPr>
              <a:t>マイナスである場合は「地域外依存からの脱却」が「今後の注力ポイント」と捉えられる。</a:t>
            </a:r>
            <a:endParaRPr kumimoji="0" lang="en-US" altLang="ja-JP" sz="1200">
              <a:solidFill>
                <a:srgbClr val="2E2E38"/>
              </a:solidFill>
              <a:latin typeface="Meiryo UI"/>
            </a:endParaRPr>
          </a:p>
        </p:txBody>
      </p:sp>
      <p:sp>
        <p:nvSpPr>
          <p:cNvPr id="70" name="正方形/長方形 69">
            <a:extLst>
              <a:ext uri="{FF2B5EF4-FFF2-40B4-BE49-F238E27FC236}">
                <a16:creationId xmlns:a16="http://schemas.microsoft.com/office/drawing/2014/main" id="{4B3232E4-4BCE-4371-57E7-4DFE84EC960B}"/>
              </a:ext>
            </a:extLst>
          </p:cNvPr>
          <p:cNvSpPr/>
          <p:nvPr/>
        </p:nvSpPr>
        <p:spPr bwMode="gray">
          <a:xfrm>
            <a:off x="3984490" y="6434100"/>
            <a:ext cx="3576645" cy="816303"/>
          </a:xfrm>
          <a:prstGeom prst="rect">
            <a:avLst/>
          </a:prstGeom>
          <a:solidFill>
            <a:sysClr val="window" lastClr="FFFFFF"/>
          </a:solidFill>
          <a:ln w="12700" cap="flat" cmpd="sng" algn="ctr">
            <a:solidFill>
              <a:sysClr val="window" lastClr="FFFFFF">
                <a:lumMod val="85000"/>
              </a:sysClr>
            </a:solidFill>
            <a:prstDash val="solid"/>
            <a:miter lim="800000"/>
          </a:ln>
          <a:effectLst/>
        </p:spPr>
        <p:txBody>
          <a:bodyPr lIns="36000" tIns="36000" rIns="36000" bIns="36000" rtlCol="0" anchor="ctr"/>
          <a:lstStyle/>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ja-JP" altLang="en-US" sz="1200" b="0" i="0" u="none" strike="noStrike" kern="0" cap="none" spc="0" normalizeH="0" baseline="0" noProof="0">
                <a:ln>
                  <a:noFill/>
                </a:ln>
                <a:solidFill>
                  <a:srgbClr val="2E2E38"/>
                </a:solidFill>
                <a:effectLst/>
                <a:uLnTx/>
                <a:uFillTx/>
              </a:rPr>
              <a:t>影響力係数が</a:t>
            </a:r>
            <a:r>
              <a:rPr kumimoji="0" lang="en-US" altLang="ja-JP" sz="1200" b="0" i="0" u="none" strike="noStrike" kern="0" cap="none" spc="0" normalizeH="0" baseline="0" noProof="0">
                <a:ln>
                  <a:noFill/>
                </a:ln>
                <a:solidFill>
                  <a:srgbClr val="2E2E38"/>
                </a:solidFill>
                <a:effectLst/>
                <a:uLnTx/>
                <a:uFillTx/>
              </a:rPr>
              <a:t>1.0</a:t>
            </a:r>
            <a:r>
              <a:rPr kumimoji="0" lang="ja-JP" altLang="en-US" sz="1200" b="0" i="0" u="none" strike="noStrike" kern="0" cap="none" spc="0" normalizeH="0" baseline="0" noProof="0">
                <a:ln>
                  <a:noFill/>
                </a:ln>
                <a:solidFill>
                  <a:srgbClr val="2E2E38"/>
                </a:solidFill>
                <a:effectLst/>
                <a:uLnTx/>
                <a:uFillTx/>
              </a:rPr>
              <a:t>を超える場合は地域内取引の多さが「産業の強み」と捉えられる。</a:t>
            </a:r>
            <a:endParaRPr kumimoji="0" lang="en-US" altLang="ja-JP" sz="1200" b="0" i="0" u="none" strike="noStrike" kern="0" cap="none" spc="0" normalizeH="0" baseline="0" noProof="0">
              <a:ln>
                <a:noFill/>
              </a:ln>
              <a:solidFill>
                <a:srgbClr val="2E2E38"/>
              </a:solidFill>
              <a:effectLst/>
              <a:uLnTx/>
              <a:uFillTx/>
            </a:endParaRP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ja-JP" altLang="en-US" sz="1200" b="0" i="0" u="none" strike="noStrike" kern="0" cap="none" spc="0" normalizeH="0" baseline="0" noProof="0">
                <a:ln>
                  <a:noFill/>
                </a:ln>
                <a:solidFill>
                  <a:srgbClr val="2E2E38"/>
                </a:solidFill>
                <a:effectLst/>
                <a:uLnTx/>
                <a:uFillTx/>
              </a:rPr>
              <a:t>超えなかった場合は「地域内取引の拡大」が「今後の注力ポイント」と捉えられる。</a:t>
            </a:r>
            <a:endParaRPr kumimoji="0" lang="en-US" altLang="ja-JP" sz="1200" b="0" i="0" u="none" strike="noStrike" kern="0" cap="none" spc="0" normalizeH="0" baseline="0" noProof="0">
              <a:ln>
                <a:noFill/>
              </a:ln>
              <a:solidFill>
                <a:srgbClr val="2E2E38"/>
              </a:solidFill>
              <a:effectLst/>
              <a:uLnTx/>
              <a:uFillTx/>
            </a:endParaRPr>
          </a:p>
        </p:txBody>
      </p:sp>
      <p:cxnSp>
        <p:nvCxnSpPr>
          <p:cNvPr id="71" name="直線コネクタ 70">
            <a:extLst>
              <a:ext uri="{FF2B5EF4-FFF2-40B4-BE49-F238E27FC236}">
                <a16:creationId xmlns:a16="http://schemas.microsoft.com/office/drawing/2014/main" id="{3EF54039-1BDC-E35F-8A94-144A28176F7D}"/>
              </a:ext>
            </a:extLst>
          </p:cNvPr>
          <p:cNvCxnSpPr>
            <a:cxnSpLocks/>
          </p:cNvCxnSpPr>
          <p:nvPr/>
        </p:nvCxnSpPr>
        <p:spPr bwMode="gray">
          <a:xfrm flipV="1">
            <a:off x="587573" y="1408152"/>
            <a:ext cx="3297600" cy="5367"/>
          </a:xfrm>
          <a:prstGeom prst="line">
            <a:avLst/>
          </a:prstGeom>
          <a:noFill/>
          <a:ln w="19050" cap="flat" cmpd="sng" algn="ctr">
            <a:solidFill>
              <a:sysClr val="window" lastClr="FFFFFF">
                <a:lumMod val="50000"/>
              </a:sysClr>
            </a:solidFill>
            <a:prstDash val="solid"/>
            <a:miter lim="800000"/>
          </a:ln>
          <a:effectLst/>
        </p:spPr>
      </p:cxnSp>
      <p:sp>
        <p:nvSpPr>
          <p:cNvPr id="72" name="Rectangle 7">
            <a:extLst>
              <a:ext uri="{FF2B5EF4-FFF2-40B4-BE49-F238E27FC236}">
                <a16:creationId xmlns:a16="http://schemas.microsoft.com/office/drawing/2014/main" id="{AB7614AC-7BED-B535-88C2-2AC5A845069D}"/>
              </a:ext>
            </a:extLst>
          </p:cNvPr>
          <p:cNvSpPr/>
          <p:nvPr/>
        </p:nvSpPr>
        <p:spPr>
          <a:xfrm rot="5400000">
            <a:off x="2375442" y="2140704"/>
            <a:ext cx="700459" cy="2319616"/>
          </a:xfrm>
          <a:prstGeom prst="homePlate">
            <a:avLst>
              <a:gd name="adj" fmla="val 26239"/>
            </a:avLst>
          </a:prstGeom>
          <a:solidFill>
            <a:srgbClr val="758085">
              <a:lumMod val="60000"/>
              <a:lumOff val="40000"/>
            </a:srgbClr>
          </a:solidFill>
          <a:ln w="12700" algn="ctr">
            <a:noFill/>
            <a:miter lim="800000"/>
            <a:headEnd/>
            <a:tailEnd/>
          </a:ln>
        </p:spPr>
        <p:txBody>
          <a:bodyPr rot="0" spcFirstLastPara="0" vertOverflow="overflow" horzOverflow="overflow" vert="vert270" wrap="square" lIns="0" tIns="0" rIns="0" bIns="0" numCol="1" spcCol="0" rtlCol="0" fromWordArt="0" anchor="ctr" anchorCtr="0" forceAA="0" compatLnSpc="1">
            <a:prstTxWarp prst="textNoShape">
              <a:avLst/>
            </a:prstTxWarp>
            <a:noAutofit/>
          </a:bodyPr>
          <a:lstStyle/>
          <a:p>
            <a:pPr marL="0" marR="0" lvl="0" indent="0" algn="ctr" defTabSz="990564" eaLnBrk="1" fontAlgn="auto" latinLnBrk="0" hangingPunct="1">
              <a:lnSpc>
                <a:spcPct val="100000"/>
              </a:lnSpc>
              <a:spcBef>
                <a:spcPts val="0"/>
              </a:spcBef>
              <a:spcAft>
                <a:spcPts val="0"/>
              </a:spcAft>
              <a:buClrTx/>
              <a:buSzPct val="100000"/>
              <a:buFontTx/>
              <a:buNone/>
              <a:tabLst/>
              <a:defRPr/>
            </a:pPr>
            <a:r>
              <a:rPr kumimoji="0" lang="ja-JP" altLang="en-US" sz="1400" b="1" i="0" u="none" strike="noStrike" kern="0" cap="none" spc="0" normalizeH="0" baseline="0" noProof="0">
                <a:ln>
                  <a:noFill/>
                </a:ln>
                <a:solidFill>
                  <a:sysClr val="windowText" lastClr="000000"/>
                </a:solidFill>
                <a:effectLst/>
                <a:uLnTx/>
                <a:uFillTx/>
              </a:rPr>
              <a:t>上記産業における</a:t>
            </a:r>
          </a:p>
          <a:p>
            <a:pPr marL="0" marR="0" lvl="0" indent="0" algn="ctr" defTabSz="990564" eaLnBrk="1" fontAlgn="auto" latinLnBrk="0" hangingPunct="1">
              <a:lnSpc>
                <a:spcPct val="100000"/>
              </a:lnSpc>
              <a:spcBef>
                <a:spcPts val="0"/>
              </a:spcBef>
              <a:spcAft>
                <a:spcPts val="0"/>
              </a:spcAft>
              <a:buClrTx/>
              <a:buSzPct val="100000"/>
              <a:buFontTx/>
              <a:buNone/>
              <a:tabLst/>
              <a:defRPr/>
            </a:pPr>
            <a:r>
              <a:rPr kumimoji="0" lang="ja-JP" altLang="en-US" sz="1400" b="1" i="0" u="none" strike="noStrike" kern="0" cap="none" spc="0" normalizeH="0" baseline="0" noProof="0">
                <a:ln>
                  <a:noFill/>
                </a:ln>
                <a:solidFill>
                  <a:sysClr val="windowText" lastClr="000000"/>
                </a:solidFill>
                <a:effectLst/>
                <a:uLnTx/>
                <a:uFillTx/>
              </a:rPr>
              <a:t>「今後の注力ポイント」を</a:t>
            </a:r>
          </a:p>
          <a:p>
            <a:pPr marL="0" marR="0" lvl="0" indent="0" algn="ctr" defTabSz="990564" eaLnBrk="1" fontAlgn="auto" latinLnBrk="0" hangingPunct="1">
              <a:lnSpc>
                <a:spcPct val="100000"/>
              </a:lnSpc>
              <a:spcBef>
                <a:spcPts val="0"/>
              </a:spcBef>
              <a:spcAft>
                <a:spcPts val="0"/>
              </a:spcAft>
              <a:buClrTx/>
              <a:buSzPct val="100000"/>
              <a:buFontTx/>
              <a:buNone/>
              <a:tabLst/>
              <a:defRPr/>
            </a:pPr>
            <a:r>
              <a:rPr kumimoji="0" lang="ja-JP" altLang="en-US" sz="1400" b="1" i="0" u="none" strike="noStrike" kern="0" cap="none" spc="0" normalizeH="0" baseline="0" noProof="0">
                <a:ln>
                  <a:noFill/>
                </a:ln>
                <a:solidFill>
                  <a:sysClr val="windowText" lastClr="000000"/>
                </a:solidFill>
                <a:effectLst/>
                <a:uLnTx/>
                <a:uFillTx/>
              </a:rPr>
              <a:t>把握する</a:t>
            </a:r>
          </a:p>
        </p:txBody>
      </p:sp>
      <p:grpSp>
        <p:nvGrpSpPr>
          <p:cNvPr id="73" name="グループ化 72">
            <a:extLst>
              <a:ext uri="{FF2B5EF4-FFF2-40B4-BE49-F238E27FC236}">
                <a16:creationId xmlns:a16="http://schemas.microsoft.com/office/drawing/2014/main" id="{5B565FF2-403A-6424-92C2-0E3E0432263E}"/>
              </a:ext>
            </a:extLst>
          </p:cNvPr>
          <p:cNvGrpSpPr/>
          <p:nvPr/>
        </p:nvGrpSpPr>
        <p:grpSpPr>
          <a:xfrm>
            <a:off x="1568318" y="3734354"/>
            <a:ext cx="1159425" cy="3517030"/>
            <a:chOff x="1565039" y="3734354"/>
            <a:chExt cx="1159425" cy="3517030"/>
          </a:xfrm>
        </p:grpSpPr>
        <p:sp>
          <p:nvSpPr>
            <p:cNvPr id="74" name="Rectangle 7">
              <a:extLst>
                <a:ext uri="{FF2B5EF4-FFF2-40B4-BE49-F238E27FC236}">
                  <a16:creationId xmlns:a16="http://schemas.microsoft.com/office/drawing/2014/main" id="{D13DBDD2-8E71-5C7D-FA66-1B2DDCD58758}"/>
                </a:ext>
              </a:extLst>
            </p:cNvPr>
            <p:cNvSpPr/>
            <p:nvPr/>
          </p:nvSpPr>
          <p:spPr>
            <a:xfrm rot="5400000">
              <a:off x="1286642" y="4012751"/>
              <a:ext cx="1716219" cy="1159425"/>
            </a:xfrm>
            <a:prstGeom prst="homePlate">
              <a:avLst>
                <a:gd name="adj" fmla="val 28988"/>
              </a:avLst>
            </a:prstGeom>
            <a:solidFill>
              <a:srgbClr val="758085">
                <a:lumMod val="60000"/>
                <a:lumOff val="40000"/>
              </a:srgbClr>
            </a:solidFill>
            <a:ln w="12700" algn="ctr">
              <a:noFill/>
              <a:miter lim="800000"/>
              <a:headEnd/>
              <a:tailEnd/>
            </a:ln>
          </p:spPr>
          <p:txBody>
            <a:bodyPr rot="0" spcFirstLastPara="0" vertOverflow="overflow" horzOverflow="overflow" vert="vert270" wrap="square" lIns="0" tIns="0" rIns="0" bIns="0" numCol="1" spcCol="0" rtlCol="0" fromWordArt="0" anchor="ctr" anchorCtr="0" forceAA="0" compatLnSpc="1">
              <a:prstTxWarp prst="textNoShape">
                <a:avLst/>
              </a:prstTxWarp>
              <a:noAutofit/>
            </a:bodyPr>
            <a:lstStyle/>
            <a:p>
              <a:pPr marL="0" marR="0" lvl="0" indent="0" algn="ctr" defTabSz="990564" eaLnBrk="1" fontAlgn="auto" latinLnBrk="0" hangingPunct="1">
                <a:lnSpc>
                  <a:spcPct val="100000"/>
                </a:lnSpc>
                <a:spcBef>
                  <a:spcPts val="0"/>
                </a:spcBef>
                <a:spcAft>
                  <a:spcPts val="0"/>
                </a:spcAft>
                <a:buClrTx/>
                <a:buSzPct val="100000"/>
                <a:buFontTx/>
                <a:buNone/>
                <a:tabLst/>
                <a:defRPr/>
              </a:pPr>
              <a:r>
                <a:rPr kumimoji="0" lang="ja-JP" altLang="en-US" sz="1400" b="1" i="0" u="none" strike="noStrike" kern="0" cap="none" spc="0" normalizeH="0" baseline="0" noProof="0">
                  <a:ln>
                    <a:noFill/>
                  </a:ln>
                  <a:solidFill>
                    <a:prstClr val="black"/>
                  </a:solidFill>
                  <a:effectLst/>
                  <a:uLnTx/>
                  <a:uFillTx/>
                </a:rPr>
                <a:t>稼ぐ力が</a:t>
              </a:r>
              <a:endParaRPr kumimoji="0" lang="en-US" altLang="ja-JP" sz="1400" b="1" i="0" u="none" strike="noStrike" kern="0" cap="none" spc="0" normalizeH="0" baseline="0" noProof="0">
                <a:ln>
                  <a:noFill/>
                </a:ln>
                <a:solidFill>
                  <a:prstClr val="black"/>
                </a:solidFill>
                <a:effectLst/>
                <a:uLnTx/>
                <a:uFillTx/>
              </a:endParaRPr>
            </a:p>
            <a:p>
              <a:pPr marL="0" marR="0" lvl="0" indent="0" algn="ctr" defTabSz="990564" eaLnBrk="1" fontAlgn="auto" latinLnBrk="0" hangingPunct="1">
                <a:lnSpc>
                  <a:spcPct val="100000"/>
                </a:lnSpc>
                <a:spcBef>
                  <a:spcPts val="0"/>
                </a:spcBef>
                <a:spcAft>
                  <a:spcPts val="0"/>
                </a:spcAft>
                <a:buClrTx/>
                <a:buSzPct val="100000"/>
                <a:buFontTx/>
                <a:buNone/>
                <a:tabLst/>
                <a:defRPr/>
              </a:pPr>
              <a:r>
                <a:rPr kumimoji="0" lang="ja-JP" altLang="en-US" sz="1400" b="1" i="0" u="none" strike="noStrike" kern="0" cap="none" spc="0" normalizeH="0" baseline="0" noProof="0">
                  <a:ln>
                    <a:noFill/>
                  </a:ln>
                  <a:solidFill>
                    <a:prstClr val="black"/>
                  </a:solidFill>
                  <a:effectLst/>
                  <a:uLnTx/>
                  <a:uFillTx/>
                </a:rPr>
                <a:t>高い産業</a:t>
              </a:r>
              <a:r>
                <a:rPr kumimoji="0" lang="en-US" altLang="ja-JP" sz="1400" b="1" i="0" u="none" strike="noStrike" kern="0" cap="none" spc="0" normalizeH="0" baseline="0" noProof="0">
                  <a:ln>
                    <a:noFill/>
                  </a:ln>
                  <a:solidFill>
                    <a:prstClr val="black"/>
                  </a:solidFill>
                  <a:effectLst/>
                  <a:uLnTx/>
                  <a:uFillTx/>
                </a:rPr>
                <a:t>/</a:t>
              </a:r>
            </a:p>
            <a:p>
              <a:pPr marL="0" marR="0" lvl="0" indent="0" algn="ctr" defTabSz="990564" eaLnBrk="1" fontAlgn="auto" latinLnBrk="0" hangingPunct="1">
                <a:lnSpc>
                  <a:spcPct val="100000"/>
                </a:lnSpc>
                <a:spcBef>
                  <a:spcPts val="0"/>
                </a:spcBef>
                <a:spcAft>
                  <a:spcPts val="0"/>
                </a:spcAft>
                <a:buClrTx/>
                <a:buSzPct val="100000"/>
                <a:buFontTx/>
                <a:buNone/>
                <a:tabLst/>
                <a:defRPr/>
              </a:pPr>
              <a:r>
                <a:rPr kumimoji="0" lang="ja-JP" altLang="en-US" sz="1400" b="1" i="0" u="none" strike="noStrike" kern="0" cap="none" spc="0" normalizeH="0" baseline="0" noProof="0">
                  <a:ln>
                    <a:noFill/>
                  </a:ln>
                  <a:solidFill>
                    <a:prstClr val="black"/>
                  </a:solidFill>
                  <a:effectLst/>
                  <a:uLnTx/>
                  <a:uFillTx/>
                </a:rPr>
                <a:t>地域が得意な</a:t>
              </a:r>
              <a:endParaRPr kumimoji="0" lang="en-US" altLang="ja-JP" sz="1400" b="1" i="0" u="none" strike="noStrike" kern="0" cap="none" spc="0" normalizeH="0" baseline="0" noProof="0">
                <a:ln>
                  <a:noFill/>
                </a:ln>
                <a:solidFill>
                  <a:prstClr val="black"/>
                </a:solidFill>
                <a:effectLst/>
                <a:uLnTx/>
                <a:uFillTx/>
              </a:endParaRPr>
            </a:p>
            <a:p>
              <a:pPr marL="0" marR="0" lvl="0" indent="0" algn="ctr" defTabSz="990564" eaLnBrk="1" fontAlgn="auto" latinLnBrk="0" hangingPunct="1">
                <a:lnSpc>
                  <a:spcPct val="100000"/>
                </a:lnSpc>
                <a:spcBef>
                  <a:spcPts val="0"/>
                </a:spcBef>
                <a:spcAft>
                  <a:spcPts val="0"/>
                </a:spcAft>
                <a:buClrTx/>
                <a:buSzPct val="100000"/>
                <a:buFontTx/>
                <a:buNone/>
                <a:tabLst/>
                <a:defRPr/>
              </a:pPr>
              <a:r>
                <a:rPr kumimoji="0" lang="ja-JP" altLang="en-US" sz="1400" b="1" i="0" u="none" strike="noStrike" kern="0" cap="none" spc="0" normalizeH="0" baseline="0" noProof="0">
                  <a:ln>
                    <a:noFill/>
                  </a:ln>
                  <a:solidFill>
                    <a:prstClr val="black"/>
                  </a:solidFill>
                  <a:effectLst/>
                  <a:uLnTx/>
                  <a:uFillTx/>
                </a:rPr>
                <a:t>産業を特定する</a:t>
              </a:r>
            </a:p>
          </p:txBody>
        </p:sp>
        <p:sp>
          <p:nvSpPr>
            <p:cNvPr id="75" name="Rectangle 7">
              <a:extLst>
                <a:ext uri="{FF2B5EF4-FFF2-40B4-BE49-F238E27FC236}">
                  <a16:creationId xmlns:a16="http://schemas.microsoft.com/office/drawing/2014/main" id="{B24721AA-B33D-466D-B556-CBAE5DC35EC5}"/>
                </a:ext>
              </a:extLst>
            </p:cNvPr>
            <p:cNvSpPr/>
            <p:nvPr/>
          </p:nvSpPr>
          <p:spPr>
            <a:xfrm rot="5400000">
              <a:off x="1286152" y="5813071"/>
              <a:ext cx="1717200" cy="1159425"/>
            </a:xfrm>
            <a:prstGeom prst="homePlate">
              <a:avLst>
                <a:gd name="adj" fmla="val 27300"/>
              </a:avLst>
            </a:prstGeom>
            <a:solidFill>
              <a:srgbClr val="758085">
                <a:lumMod val="60000"/>
                <a:lumOff val="40000"/>
              </a:srgbClr>
            </a:solidFill>
            <a:ln w="12700" algn="ctr">
              <a:noFill/>
              <a:miter lim="800000"/>
              <a:headEnd/>
              <a:tailEnd/>
            </a:ln>
          </p:spPr>
          <p:txBody>
            <a:bodyPr rot="0" spcFirstLastPara="0" vertOverflow="overflow" horzOverflow="overflow" vert="vert270" wrap="none" lIns="0" tIns="0" rIns="0" bIns="0" numCol="1" spcCol="0" rtlCol="0" fromWordArt="0" anchor="ctr" anchorCtr="0" forceAA="0" compatLnSpc="1">
              <a:prstTxWarp prst="textNoShape">
                <a:avLst/>
              </a:prstTxWarp>
              <a:noAutofit/>
            </a:bodyPr>
            <a:lstStyle/>
            <a:p>
              <a:pPr marL="0" marR="0" lvl="0" indent="0" algn="ctr" defTabSz="990564" eaLnBrk="1" fontAlgn="auto" latinLnBrk="0" hangingPunct="1">
                <a:lnSpc>
                  <a:spcPct val="100000"/>
                </a:lnSpc>
                <a:spcBef>
                  <a:spcPts val="0"/>
                </a:spcBef>
                <a:spcAft>
                  <a:spcPts val="0"/>
                </a:spcAft>
                <a:buClrTx/>
                <a:buSzPct val="100000"/>
                <a:buFontTx/>
                <a:buNone/>
                <a:tabLst/>
                <a:defRPr/>
              </a:pPr>
              <a:r>
                <a:rPr kumimoji="0" lang="ja-JP" altLang="en-US" sz="1400" b="1" i="0" u="none" strike="noStrike" kern="0" cap="none" spc="0" normalizeH="0" baseline="0" noProof="0">
                  <a:ln>
                    <a:noFill/>
                  </a:ln>
                  <a:solidFill>
                    <a:sysClr val="windowText" lastClr="000000"/>
                  </a:solidFill>
                  <a:effectLst/>
                  <a:uLnTx/>
                  <a:uFillTx/>
                </a:rPr>
                <a:t>上記産業に</a:t>
              </a:r>
            </a:p>
            <a:p>
              <a:pPr marL="0" marR="0" lvl="0" indent="0" algn="ctr" defTabSz="990564" eaLnBrk="1" fontAlgn="auto" latinLnBrk="0" hangingPunct="1">
                <a:lnSpc>
                  <a:spcPct val="100000"/>
                </a:lnSpc>
                <a:spcBef>
                  <a:spcPts val="0"/>
                </a:spcBef>
                <a:spcAft>
                  <a:spcPts val="0"/>
                </a:spcAft>
                <a:buClrTx/>
                <a:buSzPct val="100000"/>
                <a:buFontTx/>
                <a:buNone/>
                <a:tabLst/>
                <a:defRPr/>
              </a:pPr>
              <a:r>
                <a:rPr kumimoji="0" lang="ja-JP" altLang="en-US" sz="1400" b="1" i="0" u="none" strike="noStrike" kern="0" cap="none" spc="0" normalizeH="0" baseline="0" noProof="0">
                  <a:ln>
                    <a:noFill/>
                  </a:ln>
                  <a:solidFill>
                    <a:sysClr val="windowText" lastClr="000000"/>
                  </a:solidFill>
                  <a:effectLst/>
                  <a:uLnTx/>
                  <a:uFillTx/>
                </a:rPr>
                <a:t>おける「今後の</a:t>
              </a:r>
            </a:p>
            <a:p>
              <a:pPr marL="0" marR="0" lvl="0" indent="0" algn="ctr" defTabSz="990564" eaLnBrk="1" fontAlgn="auto" latinLnBrk="0" hangingPunct="1">
                <a:lnSpc>
                  <a:spcPct val="100000"/>
                </a:lnSpc>
                <a:spcBef>
                  <a:spcPts val="0"/>
                </a:spcBef>
                <a:spcAft>
                  <a:spcPts val="0"/>
                </a:spcAft>
                <a:buClrTx/>
                <a:buSzPct val="100000"/>
                <a:buFontTx/>
                <a:buNone/>
                <a:tabLst/>
                <a:defRPr/>
              </a:pPr>
              <a:r>
                <a:rPr kumimoji="0" lang="ja-JP" altLang="en-US" sz="1400" b="1" i="0" u="none" strike="noStrike" kern="0" cap="none" spc="0" normalizeH="0" baseline="0" noProof="0">
                  <a:ln>
                    <a:noFill/>
                  </a:ln>
                  <a:solidFill>
                    <a:sysClr val="windowText" lastClr="000000"/>
                  </a:solidFill>
                  <a:effectLst/>
                  <a:uLnTx/>
                  <a:uFillTx/>
                </a:rPr>
                <a:t>注力ポイント」を</a:t>
              </a:r>
            </a:p>
            <a:p>
              <a:pPr marL="0" marR="0" lvl="0" indent="0" algn="ctr" defTabSz="990564" eaLnBrk="1" fontAlgn="auto" latinLnBrk="0" hangingPunct="1">
                <a:lnSpc>
                  <a:spcPct val="100000"/>
                </a:lnSpc>
                <a:spcBef>
                  <a:spcPts val="0"/>
                </a:spcBef>
                <a:spcAft>
                  <a:spcPts val="0"/>
                </a:spcAft>
                <a:buClrTx/>
                <a:buSzPct val="100000"/>
                <a:buFontTx/>
                <a:buNone/>
                <a:tabLst/>
                <a:defRPr/>
              </a:pPr>
              <a:r>
                <a:rPr kumimoji="0" lang="ja-JP" altLang="en-US" sz="1400" b="1" i="0" u="none" strike="noStrike" kern="0" cap="none" spc="0" normalizeH="0" baseline="0" noProof="0">
                  <a:ln>
                    <a:noFill/>
                  </a:ln>
                  <a:solidFill>
                    <a:sysClr val="windowText" lastClr="000000"/>
                  </a:solidFill>
                  <a:effectLst/>
                  <a:uLnTx/>
                  <a:uFillTx/>
                </a:rPr>
                <a:t>把握する</a:t>
              </a:r>
            </a:p>
          </p:txBody>
        </p:sp>
      </p:grpSp>
      <p:grpSp>
        <p:nvGrpSpPr>
          <p:cNvPr id="76" name="グループ化 75">
            <a:extLst>
              <a:ext uri="{FF2B5EF4-FFF2-40B4-BE49-F238E27FC236}">
                <a16:creationId xmlns:a16="http://schemas.microsoft.com/office/drawing/2014/main" id="{CFE5C63C-BB9E-505C-80CB-997CABA78B41}"/>
              </a:ext>
            </a:extLst>
          </p:cNvPr>
          <p:cNvGrpSpPr/>
          <p:nvPr/>
        </p:nvGrpSpPr>
        <p:grpSpPr>
          <a:xfrm>
            <a:off x="587573" y="1601686"/>
            <a:ext cx="3297907" cy="5649697"/>
            <a:chOff x="587573" y="1601686"/>
            <a:chExt cx="3297907" cy="5649697"/>
          </a:xfrm>
        </p:grpSpPr>
        <p:sp>
          <p:nvSpPr>
            <p:cNvPr id="77" name="Rectangle 7">
              <a:extLst>
                <a:ext uri="{FF2B5EF4-FFF2-40B4-BE49-F238E27FC236}">
                  <a16:creationId xmlns:a16="http://schemas.microsoft.com/office/drawing/2014/main" id="{79850D90-C7C1-C52B-CF9A-F58FC47EF6DC}"/>
                </a:ext>
              </a:extLst>
            </p:cNvPr>
            <p:cNvSpPr/>
            <p:nvPr/>
          </p:nvSpPr>
          <p:spPr>
            <a:xfrm rot="5400000">
              <a:off x="1512258" y="1654465"/>
              <a:ext cx="1264983" cy="1159425"/>
            </a:xfrm>
            <a:prstGeom prst="homePlate">
              <a:avLst>
                <a:gd name="adj" fmla="val 28988"/>
              </a:avLst>
            </a:prstGeom>
            <a:solidFill>
              <a:srgbClr val="758085">
                <a:lumMod val="60000"/>
                <a:lumOff val="40000"/>
              </a:srgbClr>
            </a:solidFill>
            <a:ln w="12700" algn="ctr">
              <a:noFill/>
              <a:miter lim="800000"/>
              <a:headEnd/>
              <a:tailEnd/>
            </a:ln>
          </p:spPr>
          <p:txBody>
            <a:bodyPr rot="0" spcFirstLastPara="0" vertOverflow="overflow" horzOverflow="overflow" vert="vert270" wrap="square" lIns="0" tIns="0" rIns="0" bIns="0" numCol="1" spcCol="0" rtlCol="0" fromWordArt="0" anchor="ctr" anchorCtr="0" forceAA="0" compatLnSpc="1">
              <a:prstTxWarp prst="textNoShape">
                <a:avLst/>
              </a:prstTxWarp>
              <a:noAutofit/>
            </a:bodyPr>
            <a:lstStyle/>
            <a:p>
              <a:pPr marL="0" marR="0" lvl="0" indent="0" algn="ctr" defTabSz="990564" eaLnBrk="1" fontAlgn="auto" latinLnBrk="0" hangingPunct="1">
                <a:lnSpc>
                  <a:spcPct val="100000"/>
                </a:lnSpc>
                <a:spcBef>
                  <a:spcPts val="0"/>
                </a:spcBef>
                <a:spcAft>
                  <a:spcPts val="0"/>
                </a:spcAft>
                <a:buClrTx/>
                <a:buSzPct val="100000"/>
                <a:buFontTx/>
                <a:buNone/>
                <a:tabLst/>
                <a:defRPr/>
              </a:pPr>
              <a:r>
                <a:rPr kumimoji="0" lang="ja-JP" altLang="en-US" sz="1400" b="1" i="0" u="none" strike="noStrike" kern="0" cap="none" spc="0" normalizeH="0" baseline="0" noProof="0">
                  <a:ln>
                    <a:noFill/>
                  </a:ln>
                  <a:solidFill>
                    <a:sysClr val="windowText" lastClr="000000"/>
                  </a:solidFill>
                  <a:effectLst/>
                  <a:uLnTx/>
                  <a:uFillTx/>
                </a:rPr>
                <a:t>地域の所得・</a:t>
              </a:r>
            </a:p>
            <a:p>
              <a:pPr marL="0" marR="0" lvl="0" indent="0" algn="ctr" defTabSz="990564" eaLnBrk="1" fontAlgn="auto" latinLnBrk="0" hangingPunct="1">
                <a:lnSpc>
                  <a:spcPct val="100000"/>
                </a:lnSpc>
                <a:spcBef>
                  <a:spcPts val="0"/>
                </a:spcBef>
                <a:spcAft>
                  <a:spcPts val="0"/>
                </a:spcAft>
                <a:buClrTx/>
                <a:buSzPct val="100000"/>
                <a:buFontTx/>
                <a:buNone/>
                <a:tabLst/>
                <a:defRPr/>
              </a:pPr>
              <a:r>
                <a:rPr kumimoji="0" lang="ja-JP" altLang="en-US" sz="1400" b="1" i="0" u="none" strike="noStrike" kern="0" cap="none" spc="0" normalizeH="0" baseline="0" noProof="0">
                  <a:ln>
                    <a:noFill/>
                  </a:ln>
                  <a:solidFill>
                    <a:sysClr val="windowText" lastClr="000000"/>
                  </a:solidFill>
                  <a:effectLst/>
                  <a:uLnTx/>
                  <a:uFillTx/>
                </a:rPr>
                <a:t>雇用</a:t>
              </a:r>
              <a:r>
                <a:rPr kumimoji="0" lang="en-US" altLang="ja-JP" sz="1400" b="1" i="0" u="none" strike="noStrike" kern="0" cap="none" spc="0" normalizeH="0" baseline="0" noProof="0">
                  <a:ln>
                    <a:noFill/>
                  </a:ln>
                  <a:solidFill>
                    <a:sysClr val="windowText" lastClr="000000"/>
                  </a:solidFill>
                  <a:effectLst/>
                  <a:uLnTx/>
                  <a:uFillTx/>
                </a:rPr>
                <a:t>TOP5</a:t>
              </a:r>
            </a:p>
            <a:p>
              <a:pPr marL="0" marR="0" lvl="0" indent="0" algn="ctr" defTabSz="990564" eaLnBrk="1" fontAlgn="auto" latinLnBrk="0" hangingPunct="1">
                <a:lnSpc>
                  <a:spcPct val="100000"/>
                </a:lnSpc>
                <a:spcBef>
                  <a:spcPts val="0"/>
                </a:spcBef>
                <a:spcAft>
                  <a:spcPts val="0"/>
                </a:spcAft>
                <a:buClrTx/>
                <a:buSzPct val="100000"/>
                <a:buFontTx/>
                <a:buNone/>
                <a:tabLst/>
                <a:defRPr/>
              </a:pPr>
              <a:r>
                <a:rPr kumimoji="0" lang="ja-JP" altLang="en-US" sz="1400" b="1" i="0" u="none" strike="noStrike" kern="0" cap="none" spc="0" normalizeH="0" baseline="0" noProof="0">
                  <a:ln>
                    <a:noFill/>
                  </a:ln>
                  <a:solidFill>
                    <a:sysClr val="windowText" lastClr="000000"/>
                  </a:solidFill>
                  <a:effectLst/>
                  <a:uLnTx/>
                  <a:uFillTx/>
                </a:rPr>
                <a:t>産業を特定する</a:t>
              </a:r>
            </a:p>
          </p:txBody>
        </p:sp>
        <p:grpSp>
          <p:nvGrpSpPr>
            <p:cNvPr id="78" name="グループ化 77">
              <a:extLst>
                <a:ext uri="{FF2B5EF4-FFF2-40B4-BE49-F238E27FC236}">
                  <a16:creationId xmlns:a16="http://schemas.microsoft.com/office/drawing/2014/main" id="{E87FB277-DBF0-3737-0DD9-84BE6426B0C3}"/>
                </a:ext>
              </a:extLst>
            </p:cNvPr>
            <p:cNvGrpSpPr/>
            <p:nvPr/>
          </p:nvGrpSpPr>
          <p:grpSpPr>
            <a:xfrm>
              <a:off x="587573" y="1601686"/>
              <a:ext cx="919058" cy="2048400"/>
              <a:chOff x="587573" y="1601686"/>
              <a:chExt cx="919058" cy="2048400"/>
            </a:xfrm>
          </p:grpSpPr>
          <p:sp>
            <p:nvSpPr>
              <p:cNvPr id="95" name="Rectangle 7">
                <a:extLst>
                  <a:ext uri="{FF2B5EF4-FFF2-40B4-BE49-F238E27FC236}">
                    <a16:creationId xmlns:a16="http://schemas.microsoft.com/office/drawing/2014/main" id="{5F6473B2-2274-6BC3-7F24-D4731CDC591A}"/>
                  </a:ext>
                </a:extLst>
              </p:cNvPr>
              <p:cNvSpPr/>
              <p:nvPr/>
            </p:nvSpPr>
            <p:spPr>
              <a:xfrm>
                <a:off x="856816" y="1601686"/>
                <a:ext cx="649815" cy="2048400"/>
              </a:xfrm>
              <a:prstGeom prst="homePlate">
                <a:avLst>
                  <a:gd name="adj" fmla="val 0"/>
                </a:avLst>
              </a:prstGeom>
              <a:solidFill>
                <a:srgbClr val="758085"/>
              </a:solidFill>
              <a:ln w="12700" algn="ctr">
                <a:noFill/>
                <a:miter lim="800000"/>
                <a:headEnd/>
                <a:tailEnd/>
              </a:ln>
            </p:spPr>
            <p:txBody>
              <a:bodyPr rot="0" spcFirstLastPara="0" vertOverflow="overflow" horzOverflow="overflow" vert="eaVert" wrap="square" lIns="0" tIns="0" rIns="0" bIns="0" numCol="1" spcCol="0" rtlCol="0" fromWordArt="0" anchor="ctr" anchorCtr="0" forceAA="0" compatLnSpc="1">
                <a:prstTxWarp prst="textNoShape">
                  <a:avLst/>
                </a:prstTxWarp>
                <a:noAutofit/>
              </a:bodyPr>
              <a:lstStyle/>
              <a:p>
                <a:pPr marL="0" marR="0" lvl="0" indent="0" algn="ctr" defTabSz="990564" eaLnBrk="1" fontAlgn="auto" latinLnBrk="0" hangingPunct="1">
                  <a:lnSpc>
                    <a:spcPct val="100000"/>
                  </a:lnSpc>
                  <a:spcBef>
                    <a:spcPts val="0"/>
                  </a:spcBef>
                  <a:spcAft>
                    <a:spcPts val="0"/>
                  </a:spcAft>
                  <a:buClrTx/>
                  <a:buSzPct val="100000"/>
                  <a:buFontTx/>
                  <a:buNone/>
                  <a:tabLst/>
                  <a:defRPr/>
                </a:pPr>
                <a:r>
                  <a:rPr kumimoji="0" lang="ja-JP" altLang="en-US" sz="1400" b="1" i="0" u="none" strike="noStrike" kern="0" cap="none" spc="0" normalizeH="0" baseline="0" noProof="0">
                    <a:ln>
                      <a:noFill/>
                    </a:ln>
                    <a:solidFill>
                      <a:srgbClr val="FFFFFF"/>
                    </a:solidFill>
                    <a:effectLst/>
                    <a:uLnTx/>
                    <a:uFillTx/>
                  </a:rPr>
                  <a:t>地域の所得・雇用</a:t>
                </a:r>
                <a:endParaRPr kumimoji="0" lang="en-US" altLang="ja-JP" sz="1400" b="1" i="0" u="none" strike="noStrike" kern="0" cap="none" spc="0" normalizeH="0" baseline="0" noProof="0">
                  <a:ln>
                    <a:noFill/>
                  </a:ln>
                  <a:solidFill>
                    <a:srgbClr val="FFFFFF"/>
                  </a:solidFill>
                  <a:effectLst/>
                  <a:uLnTx/>
                  <a:uFillTx/>
                </a:endParaRPr>
              </a:p>
              <a:p>
                <a:pPr marL="0" marR="0" lvl="0" indent="0" algn="ctr" defTabSz="990564" eaLnBrk="1" fontAlgn="auto" latinLnBrk="0" hangingPunct="1">
                  <a:lnSpc>
                    <a:spcPct val="100000"/>
                  </a:lnSpc>
                  <a:spcBef>
                    <a:spcPts val="0"/>
                  </a:spcBef>
                  <a:spcAft>
                    <a:spcPts val="0"/>
                  </a:spcAft>
                  <a:buClrTx/>
                  <a:buSzPct val="100000"/>
                  <a:buFontTx/>
                  <a:buNone/>
                  <a:tabLst/>
                  <a:defRPr/>
                </a:pPr>
                <a:r>
                  <a:rPr kumimoji="0" lang="en-US" altLang="ja-JP" sz="1400" b="1" i="0" u="none" strike="noStrike" kern="0" cap="none" spc="0" normalizeH="0" baseline="0" noProof="0">
                    <a:ln>
                      <a:noFill/>
                    </a:ln>
                    <a:solidFill>
                      <a:srgbClr val="FFFFFF"/>
                    </a:solidFill>
                    <a:effectLst/>
                    <a:uLnTx/>
                    <a:uFillTx/>
                  </a:rPr>
                  <a:t>TOP</a:t>
                </a:r>
                <a:r>
                  <a:rPr kumimoji="0" lang="ja-JP" altLang="en-US" sz="1400" b="1" i="0" u="none" strike="noStrike" kern="0" cap="none" spc="0" normalizeH="0" baseline="0" noProof="0">
                    <a:ln>
                      <a:noFill/>
                    </a:ln>
                    <a:solidFill>
                      <a:srgbClr val="FFFFFF"/>
                    </a:solidFill>
                    <a:effectLst/>
                    <a:uLnTx/>
                    <a:uFillTx/>
                  </a:rPr>
                  <a:t>５産業</a:t>
                </a:r>
              </a:p>
            </p:txBody>
          </p:sp>
          <p:sp>
            <p:nvSpPr>
              <p:cNvPr id="96" name="Rectangle 7">
                <a:extLst>
                  <a:ext uri="{FF2B5EF4-FFF2-40B4-BE49-F238E27FC236}">
                    <a16:creationId xmlns:a16="http://schemas.microsoft.com/office/drawing/2014/main" id="{B6B57EFB-2565-6A3E-3750-1DA08E0ECB8F}"/>
                  </a:ext>
                </a:extLst>
              </p:cNvPr>
              <p:cNvSpPr/>
              <p:nvPr/>
            </p:nvSpPr>
            <p:spPr>
              <a:xfrm>
                <a:off x="587573" y="1601686"/>
                <a:ext cx="274602" cy="2048400"/>
              </a:xfrm>
              <a:prstGeom prst="homePlate">
                <a:avLst>
                  <a:gd name="adj" fmla="val 0"/>
                </a:avLst>
              </a:prstGeom>
              <a:solidFill>
                <a:srgbClr val="D9D9D9"/>
              </a:solidFill>
              <a:ln w="12700" algn="ctr">
                <a:noFill/>
                <a:miter lim="800000"/>
                <a:headEnd/>
                <a:tailEnd/>
              </a:ln>
            </p:spPr>
            <p:txBody>
              <a:bodyPr rot="0" spcFirstLastPara="0" vertOverflow="overflow" horzOverflow="overflow" vert="eaVert" wrap="square" lIns="0" tIns="0" rIns="0" bIns="0" numCol="1" spcCol="0" rtlCol="0" fromWordArt="0" anchor="ctr" anchorCtr="0" forceAA="0" compatLnSpc="1">
                <a:prstTxWarp prst="textNoShape">
                  <a:avLst/>
                </a:prstTxWarp>
                <a:noAutofit/>
              </a:bodyPr>
              <a:lstStyle/>
              <a:p>
                <a:pPr marL="0" marR="0" lvl="0" indent="0" algn="ctr" defTabSz="990564" eaLnBrk="1" fontAlgn="auto" latinLnBrk="0" hangingPunct="1">
                  <a:lnSpc>
                    <a:spcPct val="100000"/>
                  </a:lnSpc>
                  <a:spcBef>
                    <a:spcPts val="0"/>
                  </a:spcBef>
                  <a:spcAft>
                    <a:spcPts val="0"/>
                  </a:spcAft>
                  <a:buClrTx/>
                  <a:buSzPct val="100000"/>
                  <a:buFontTx/>
                  <a:buNone/>
                  <a:tabLst/>
                  <a:defRPr/>
                </a:pPr>
                <a:r>
                  <a:rPr kumimoji="0" lang="ja-JP" altLang="en-US" sz="1400" b="1" i="0" u="none" strike="noStrike" kern="0" cap="none" spc="0" normalizeH="0" baseline="0" noProof="0">
                    <a:ln>
                      <a:noFill/>
                    </a:ln>
                    <a:solidFill>
                      <a:prstClr val="black"/>
                    </a:solidFill>
                    <a:effectLst/>
                    <a:uLnTx/>
                    <a:uFillTx/>
                  </a:rPr>
                  <a:t>着目すべき産業①</a:t>
                </a:r>
              </a:p>
            </p:txBody>
          </p:sp>
        </p:grpSp>
        <p:grpSp>
          <p:nvGrpSpPr>
            <p:cNvPr id="79" name="グループ化 78">
              <a:extLst>
                <a:ext uri="{FF2B5EF4-FFF2-40B4-BE49-F238E27FC236}">
                  <a16:creationId xmlns:a16="http://schemas.microsoft.com/office/drawing/2014/main" id="{112479DC-B8DF-5E15-A478-51CCCC0D04A5}"/>
                </a:ext>
              </a:extLst>
            </p:cNvPr>
            <p:cNvGrpSpPr/>
            <p:nvPr/>
          </p:nvGrpSpPr>
          <p:grpSpPr>
            <a:xfrm>
              <a:off x="2789431" y="1601686"/>
              <a:ext cx="1096049" cy="5649697"/>
              <a:chOff x="2789431" y="1601686"/>
              <a:chExt cx="1096049" cy="5649697"/>
            </a:xfrm>
          </p:grpSpPr>
          <p:grpSp>
            <p:nvGrpSpPr>
              <p:cNvPr id="80" name="グループ化 79">
                <a:extLst>
                  <a:ext uri="{FF2B5EF4-FFF2-40B4-BE49-F238E27FC236}">
                    <a16:creationId xmlns:a16="http://schemas.microsoft.com/office/drawing/2014/main" id="{C1966ABF-32BE-2FD3-1231-D257B5FAE6E9}"/>
                  </a:ext>
                </a:extLst>
              </p:cNvPr>
              <p:cNvGrpSpPr/>
              <p:nvPr/>
            </p:nvGrpSpPr>
            <p:grpSpPr>
              <a:xfrm>
                <a:off x="2790255" y="1601686"/>
                <a:ext cx="1095225" cy="590686"/>
                <a:chOff x="2661904" y="1315436"/>
                <a:chExt cx="1095225" cy="590686"/>
              </a:xfrm>
              <a:solidFill>
                <a:srgbClr val="D9D9D9"/>
              </a:solidFill>
            </p:grpSpPr>
            <p:sp>
              <p:nvSpPr>
                <p:cNvPr id="93" name="矢印: 五方向 92">
                  <a:extLst>
                    <a:ext uri="{FF2B5EF4-FFF2-40B4-BE49-F238E27FC236}">
                      <a16:creationId xmlns:a16="http://schemas.microsoft.com/office/drawing/2014/main" id="{684DAC5F-EF86-91E8-22F7-51D03A310B68}"/>
                    </a:ext>
                  </a:extLst>
                </p:cNvPr>
                <p:cNvSpPr/>
                <p:nvPr/>
              </p:nvSpPr>
              <p:spPr bwMode="gray">
                <a:xfrm rot="5400000">
                  <a:off x="2913761" y="1063579"/>
                  <a:ext cx="590686" cy="1094400"/>
                </a:xfrm>
                <a:prstGeom prst="homePlate">
                  <a:avLst>
                    <a:gd name="adj" fmla="val 0"/>
                  </a:avLst>
                </a:prstGeom>
                <a:grpFill/>
                <a:ln w="19050" algn="ctr">
                  <a:no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90564" eaLnBrk="1" fontAlgn="auto" latinLnBrk="0" hangingPunct="1">
                    <a:lnSpc>
                      <a:spcPct val="100000"/>
                    </a:lnSpc>
                    <a:spcBef>
                      <a:spcPts val="0"/>
                    </a:spcBef>
                    <a:spcAft>
                      <a:spcPts val="0"/>
                    </a:spcAft>
                    <a:buClrTx/>
                    <a:buSzPct val="100000"/>
                    <a:buFontTx/>
                    <a:buNone/>
                    <a:tabLst/>
                    <a:defRPr/>
                  </a:pPr>
                  <a:endParaRPr kumimoji="0" lang="ja-JP" altLang="en-US" sz="1200" b="1" i="0" u="none" strike="noStrike" kern="0" cap="none" spc="0" normalizeH="0" baseline="0" noProof="0">
                    <a:ln>
                      <a:noFill/>
                    </a:ln>
                    <a:solidFill>
                      <a:sysClr val="windowText" lastClr="000000"/>
                    </a:solidFill>
                    <a:effectLst/>
                    <a:uLnTx/>
                    <a:uFillTx/>
                  </a:endParaRPr>
                </a:p>
              </p:txBody>
            </p:sp>
            <p:sp>
              <p:nvSpPr>
                <p:cNvPr id="94" name="テキスト ボックス 93">
                  <a:extLst>
                    <a:ext uri="{FF2B5EF4-FFF2-40B4-BE49-F238E27FC236}">
                      <a16:creationId xmlns:a16="http://schemas.microsoft.com/office/drawing/2014/main" id="{06D92B03-B190-BEC1-FD76-645BF4CD930C}"/>
                    </a:ext>
                  </a:extLst>
                </p:cNvPr>
                <p:cNvSpPr txBox="1"/>
                <p:nvPr/>
              </p:nvSpPr>
              <p:spPr bwMode="gray">
                <a:xfrm>
                  <a:off x="2661905" y="1484702"/>
                  <a:ext cx="1095224" cy="252155"/>
                </a:xfrm>
                <a:prstGeom prst="rect">
                  <a:avLst/>
                </a:prstGeom>
                <a:grpFill/>
                <a:ln w="19050" algn="ctr">
                  <a:no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lang="ja-JP"/>
                  </a:defPPr>
                  <a:lvl1pPr marR="0" lvl="0" indent="0" algn="ctr" defTabSz="990564" fontAlgn="auto">
                    <a:lnSpc>
                      <a:spcPct val="100000"/>
                    </a:lnSpc>
                    <a:spcBef>
                      <a:spcPts val="0"/>
                    </a:spcBef>
                    <a:spcAft>
                      <a:spcPts val="0"/>
                    </a:spcAft>
                    <a:buClrTx/>
                    <a:buSzPct val="100000"/>
                    <a:buFont typeface="Wingdings" panose="05000000000000000000" pitchFamily="2" charset="2"/>
                    <a:buNone/>
                    <a:tabLst/>
                    <a:defRPr sz="1200" b="1" i="0" u="none" strike="noStrike" cap="none" spc="0" normalizeH="0" baseline="0">
                      <a:ln>
                        <a:noFill/>
                      </a:ln>
                      <a:solidFill>
                        <a:srgbClr val="000000"/>
                      </a:solidFill>
                      <a:effectLst/>
                      <a:uLnTx/>
                      <a:uFillTx/>
                      <a:latin typeface="Meiryo UI"/>
                      <a:ea typeface="Meiryo UI"/>
                    </a:defRPr>
                  </a:lvl1pPr>
                </a:lstStyle>
                <a:p>
                  <a:pPr marL="0" marR="0" lvl="0" indent="0" algn="ctr" defTabSz="990564" eaLnBrk="1" fontAlgn="auto" latinLnBrk="0" hangingPunct="1">
                    <a:lnSpc>
                      <a:spcPct val="100000"/>
                    </a:lnSpc>
                    <a:spcBef>
                      <a:spcPts val="0"/>
                    </a:spcBef>
                    <a:spcAft>
                      <a:spcPts val="0"/>
                    </a:spcAft>
                    <a:buClrTx/>
                    <a:buSzPct val="100000"/>
                    <a:buFont typeface="Wingdings" panose="05000000000000000000" pitchFamily="2" charset="2"/>
                    <a:buNone/>
                    <a:tabLst/>
                    <a:defRPr/>
                  </a:pPr>
                  <a:r>
                    <a:rPr kumimoji="0" lang="ja-JP" altLang="en-US" sz="1200" b="1" i="0" u="none" strike="noStrike" kern="0" cap="none" spc="0" normalizeH="0" baseline="0" noProof="0">
                      <a:ln>
                        <a:noFill/>
                      </a:ln>
                      <a:solidFill>
                        <a:srgbClr val="000000"/>
                      </a:solidFill>
                      <a:effectLst/>
                      <a:uLnTx/>
                      <a:uFillTx/>
                      <a:latin typeface="Meiryo UI"/>
                      <a:ea typeface="Meiryo UI"/>
                    </a:rPr>
                    <a:t>所得が高い</a:t>
                  </a:r>
                </a:p>
                <a:p>
                  <a:pPr marL="0" marR="0" lvl="0" indent="0" algn="ctr" defTabSz="990564" eaLnBrk="1" fontAlgn="auto" latinLnBrk="0" hangingPunct="1">
                    <a:lnSpc>
                      <a:spcPct val="100000"/>
                    </a:lnSpc>
                    <a:spcBef>
                      <a:spcPts val="0"/>
                    </a:spcBef>
                    <a:spcAft>
                      <a:spcPts val="0"/>
                    </a:spcAft>
                    <a:buClrTx/>
                    <a:buSzPct val="100000"/>
                    <a:buFont typeface="Wingdings" panose="05000000000000000000" pitchFamily="2" charset="2"/>
                    <a:buNone/>
                    <a:tabLst/>
                    <a:defRPr/>
                  </a:pPr>
                  <a:r>
                    <a:rPr kumimoji="0" lang="ja-JP" altLang="en-US" sz="1200" b="1" i="0" u="none" strike="noStrike" kern="0" cap="none" spc="0" normalizeH="0" baseline="0" noProof="0">
                      <a:ln>
                        <a:noFill/>
                      </a:ln>
                      <a:solidFill>
                        <a:srgbClr val="000000"/>
                      </a:solidFill>
                      <a:effectLst/>
                      <a:uLnTx/>
                      <a:uFillTx/>
                      <a:latin typeface="Meiryo UI"/>
                      <a:ea typeface="Meiryo UI"/>
                    </a:rPr>
                    <a:t>産業を把握する</a:t>
                  </a:r>
                </a:p>
              </p:txBody>
            </p:sp>
          </p:grpSp>
          <p:grpSp>
            <p:nvGrpSpPr>
              <p:cNvPr id="81" name="グループ化 80">
                <a:extLst>
                  <a:ext uri="{FF2B5EF4-FFF2-40B4-BE49-F238E27FC236}">
                    <a16:creationId xmlns:a16="http://schemas.microsoft.com/office/drawing/2014/main" id="{D43BAEB9-11B2-5452-F117-6CC81E9B2019}"/>
                  </a:ext>
                </a:extLst>
              </p:cNvPr>
              <p:cNvGrpSpPr/>
              <p:nvPr/>
            </p:nvGrpSpPr>
            <p:grpSpPr>
              <a:xfrm>
                <a:off x="2790255" y="2275984"/>
                <a:ext cx="1095225" cy="590686"/>
                <a:chOff x="2661904" y="1968859"/>
                <a:chExt cx="1095225" cy="590686"/>
              </a:xfrm>
              <a:solidFill>
                <a:srgbClr val="D9D9D9"/>
              </a:solidFill>
            </p:grpSpPr>
            <p:sp>
              <p:nvSpPr>
                <p:cNvPr id="91" name="矢印: 五方向 90">
                  <a:extLst>
                    <a:ext uri="{FF2B5EF4-FFF2-40B4-BE49-F238E27FC236}">
                      <a16:creationId xmlns:a16="http://schemas.microsoft.com/office/drawing/2014/main" id="{1B140C4B-6389-5490-F57A-E232B6E90360}"/>
                    </a:ext>
                  </a:extLst>
                </p:cNvPr>
                <p:cNvSpPr/>
                <p:nvPr/>
              </p:nvSpPr>
              <p:spPr bwMode="gray">
                <a:xfrm rot="5400000">
                  <a:off x="2913761" y="1717002"/>
                  <a:ext cx="590686" cy="1094400"/>
                </a:xfrm>
                <a:prstGeom prst="homePlate">
                  <a:avLst>
                    <a:gd name="adj" fmla="val 0"/>
                  </a:avLst>
                </a:prstGeom>
                <a:grpFill/>
                <a:ln w="19050" algn="ctr">
                  <a:no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90564" eaLnBrk="1" fontAlgn="auto" latinLnBrk="0" hangingPunct="1">
                    <a:lnSpc>
                      <a:spcPct val="100000"/>
                    </a:lnSpc>
                    <a:spcBef>
                      <a:spcPts val="0"/>
                    </a:spcBef>
                    <a:spcAft>
                      <a:spcPts val="0"/>
                    </a:spcAft>
                    <a:buClrTx/>
                    <a:buSzPct val="100000"/>
                    <a:buFontTx/>
                    <a:buNone/>
                    <a:tabLst/>
                    <a:defRPr/>
                  </a:pPr>
                  <a:endParaRPr kumimoji="0" lang="ja-JP" altLang="en-US" sz="1200" b="1" i="0" u="none" strike="noStrike" kern="0" cap="none" spc="0" normalizeH="0" baseline="0" noProof="0">
                    <a:ln>
                      <a:noFill/>
                    </a:ln>
                    <a:solidFill>
                      <a:sysClr val="windowText" lastClr="000000"/>
                    </a:solidFill>
                    <a:effectLst/>
                    <a:uLnTx/>
                    <a:uFillTx/>
                  </a:endParaRPr>
                </a:p>
              </p:txBody>
            </p:sp>
            <p:sp>
              <p:nvSpPr>
                <p:cNvPr id="92" name="テキスト ボックス 91">
                  <a:extLst>
                    <a:ext uri="{FF2B5EF4-FFF2-40B4-BE49-F238E27FC236}">
                      <a16:creationId xmlns:a16="http://schemas.microsoft.com/office/drawing/2014/main" id="{33B1B083-F53C-A075-60D6-0FDF56A00207}"/>
                    </a:ext>
                  </a:extLst>
                </p:cNvPr>
                <p:cNvSpPr txBox="1"/>
                <p:nvPr/>
              </p:nvSpPr>
              <p:spPr bwMode="gray">
                <a:xfrm>
                  <a:off x="2661905" y="2138125"/>
                  <a:ext cx="1095224" cy="252155"/>
                </a:xfrm>
                <a:prstGeom prst="rect">
                  <a:avLst/>
                </a:prstGeom>
                <a:grpFill/>
                <a:ln w="19050">
                  <a:noFill/>
                </a:ln>
              </p:spPr>
              <p:txBody>
                <a:bodyPr wrap="square" lIns="0" tIns="0" rIns="0" bIns="0" rtlCol="0" anchor="ctr">
                  <a:spAutoFit/>
                </a:bodyPr>
                <a:lstStyle/>
                <a:p>
                  <a:pPr marL="0" marR="0" lvl="0" indent="0" algn="ctr" defTabSz="990564" eaLnBrk="1" fontAlgn="auto" latinLnBrk="0" hangingPunct="1">
                    <a:lnSpc>
                      <a:spcPct val="100000"/>
                    </a:lnSpc>
                    <a:spcBef>
                      <a:spcPts val="0"/>
                    </a:spcBef>
                    <a:spcAft>
                      <a:spcPts val="0"/>
                    </a:spcAft>
                    <a:buClrTx/>
                    <a:buSzPct val="100000"/>
                    <a:buFontTx/>
                    <a:buNone/>
                    <a:tabLst/>
                    <a:defRPr/>
                  </a:pPr>
                  <a:r>
                    <a:rPr kumimoji="0" lang="ja-JP" altLang="en-US" sz="1200" b="1" i="0" u="none" strike="noStrike" kern="0" cap="none" spc="0" normalizeH="0" baseline="0" noProof="0">
                      <a:ln>
                        <a:noFill/>
                      </a:ln>
                      <a:solidFill>
                        <a:sysClr val="windowText" lastClr="000000"/>
                      </a:solidFill>
                      <a:effectLst/>
                      <a:uLnTx/>
                      <a:uFillTx/>
                    </a:rPr>
                    <a:t>雇用が多い</a:t>
                  </a:r>
                </a:p>
                <a:p>
                  <a:pPr marL="0" marR="0" lvl="0" indent="0" algn="ctr" defTabSz="990564" eaLnBrk="1" fontAlgn="auto" latinLnBrk="0" hangingPunct="1">
                    <a:lnSpc>
                      <a:spcPct val="100000"/>
                    </a:lnSpc>
                    <a:spcBef>
                      <a:spcPts val="0"/>
                    </a:spcBef>
                    <a:spcAft>
                      <a:spcPts val="0"/>
                    </a:spcAft>
                    <a:buClrTx/>
                    <a:buSzPct val="100000"/>
                    <a:buFontTx/>
                    <a:buNone/>
                    <a:tabLst/>
                    <a:defRPr/>
                  </a:pPr>
                  <a:r>
                    <a:rPr kumimoji="0" lang="ja-JP" altLang="en-US" sz="1200" b="1" i="0" u="none" strike="noStrike" kern="0" cap="none" spc="0" normalizeH="0" baseline="0" noProof="0">
                      <a:ln>
                        <a:noFill/>
                      </a:ln>
                      <a:solidFill>
                        <a:sysClr val="windowText" lastClr="000000"/>
                      </a:solidFill>
                      <a:effectLst/>
                      <a:uLnTx/>
                      <a:uFillTx/>
                    </a:rPr>
                    <a:t>産業を把握する</a:t>
                  </a:r>
                </a:p>
              </p:txBody>
            </p:sp>
          </p:grpSp>
          <p:grpSp>
            <p:nvGrpSpPr>
              <p:cNvPr id="82" name="グループ化 81">
                <a:extLst>
                  <a:ext uri="{FF2B5EF4-FFF2-40B4-BE49-F238E27FC236}">
                    <a16:creationId xmlns:a16="http://schemas.microsoft.com/office/drawing/2014/main" id="{5C62DE61-C540-4F35-65A4-CDE4A1606223}"/>
                  </a:ext>
                </a:extLst>
              </p:cNvPr>
              <p:cNvGrpSpPr/>
              <p:nvPr/>
            </p:nvGrpSpPr>
            <p:grpSpPr>
              <a:xfrm>
                <a:off x="2789431" y="3734353"/>
                <a:ext cx="1096049" cy="3517030"/>
                <a:chOff x="2789431" y="3734353"/>
                <a:chExt cx="1096049" cy="3517030"/>
              </a:xfrm>
            </p:grpSpPr>
            <p:grpSp>
              <p:nvGrpSpPr>
                <p:cNvPr id="83" name="グループ化 82">
                  <a:extLst>
                    <a:ext uri="{FF2B5EF4-FFF2-40B4-BE49-F238E27FC236}">
                      <a16:creationId xmlns:a16="http://schemas.microsoft.com/office/drawing/2014/main" id="{C1402251-A078-6E9E-FEE8-40F828E1D1AD}"/>
                    </a:ext>
                  </a:extLst>
                </p:cNvPr>
                <p:cNvGrpSpPr/>
                <p:nvPr/>
              </p:nvGrpSpPr>
              <p:grpSpPr>
                <a:xfrm>
                  <a:off x="2790256" y="3734353"/>
                  <a:ext cx="1095224" cy="816303"/>
                  <a:chOff x="2661905" y="3493337"/>
                  <a:chExt cx="1095224" cy="816303"/>
                </a:xfrm>
                <a:solidFill>
                  <a:srgbClr val="D9D9D9"/>
                </a:solidFill>
              </p:grpSpPr>
              <p:sp>
                <p:nvSpPr>
                  <p:cNvPr id="89" name="矢印: 五方向 88">
                    <a:extLst>
                      <a:ext uri="{FF2B5EF4-FFF2-40B4-BE49-F238E27FC236}">
                        <a16:creationId xmlns:a16="http://schemas.microsoft.com/office/drawing/2014/main" id="{B8F20BC1-3858-6A61-3936-29F2F4F17005}"/>
                      </a:ext>
                    </a:extLst>
                  </p:cNvPr>
                  <p:cNvSpPr/>
                  <p:nvPr/>
                </p:nvSpPr>
                <p:spPr bwMode="gray">
                  <a:xfrm rot="5400000">
                    <a:off x="2800954" y="3354289"/>
                    <a:ext cx="816303" cy="1094400"/>
                  </a:xfrm>
                  <a:prstGeom prst="homePlate">
                    <a:avLst>
                      <a:gd name="adj" fmla="val 0"/>
                    </a:avLst>
                  </a:prstGeom>
                  <a:grpFill/>
                  <a:ln w="19050" algn="ctr">
                    <a:no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90564" eaLnBrk="1" fontAlgn="auto" latinLnBrk="0" hangingPunct="1">
                      <a:lnSpc>
                        <a:spcPct val="100000"/>
                      </a:lnSpc>
                      <a:spcBef>
                        <a:spcPts val="0"/>
                      </a:spcBef>
                      <a:spcAft>
                        <a:spcPts val="0"/>
                      </a:spcAft>
                      <a:buClrTx/>
                      <a:buSzPct val="100000"/>
                      <a:buFont typeface="Wingdings" panose="05000000000000000000" pitchFamily="2" charset="2"/>
                      <a:buNone/>
                      <a:tabLst/>
                      <a:defRPr/>
                    </a:pPr>
                    <a:endParaRPr kumimoji="0" lang="ja-JP" altLang="en-US" sz="1200" b="1" i="0" u="none" strike="noStrike" kern="0" cap="none" spc="0" normalizeH="0" baseline="0" noProof="0">
                      <a:ln>
                        <a:noFill/>
                      </a:ln>
                      <a:solidFill>
                        <a:sysClr val="windowText" lastClr="000000"/>
                      </a:solidFill>
                      <a:effectLst/>
                      <a:uLnTx/>
                      <a:uFillTx/>
                    </a:endParaRPr>
                  </a:p>
                </p:txBody>
              </p:sp>
              <p:sp>
                <p:nvSpPr>
                  <p:cNvPr id="90" name="テキスト ボックス 89">
                    <a:extLst>
                      <a:ext uri="{FF2B5EF4-FFF2-40B4-BE49-F238E27FC236}">
                        <a16:creationId xmlns:a16="http://schemas.microsoft.com/office/drawing/2014/main" id="{9B87B95A-93D5-EA7B-16E3-3945F5ED4041}"/>
                      </a:ext>
                    </a:extLst>
                  </p:cNvPr>
                  <p:cNvSpPr txBox="1"/>
                  <p:nvPr/>
                </p:nvSpPr>
                <p:spPr bwMode="gray">
                  <a:xfrm>
                    <a:off x="2661905" y="3725472"/>
                    <a:ext cx="1095224" cy="352034"/>
                  </a:xfrm>
                  <a:prstGeom prst="rect">
                    <a:avLst/>
                  </a:prstGeom>
                  <a:grpFill/>
                  <a:ln w="19050">
                    <a:noFill/>
                  </a:ln>
                </p:spPr>
                <p:txBody>
                  <a:bodyPr wrap="square" lIns="0" tIns="0" rIns="0" bIns="0" rtlCol="0" anchor="ctr">
                    <a:spAutoFit/>
                  </a:bodyPr>
                  <a:lstStyle/>
                  <a:p>
                    <a:pPr marL="0" marR="0" lvl="0" indent="0" algn="ctr" defTabSz="990564" eaLnBrk="1" fontAlgn="auto" latinLnBrk="0" hangingPunct="1">
                      <a:lnSpc>
                        <a:spcPct val="100000"/>
                      </a:lnSpc>
                      <a:spcBef>
                        <a:spcPts val="0"/>
                      </a:spcBef>
                      <a:spcAft>
                        <a:spcPts val="0"/>
                      </a:spcAft>
                      <a:buClrTx/>
                      <a:buSzPct val="100000"/>
                      <a:buFont typeface="Wingdings" panose="05000000000000000000" pitchFamily="2" charset="2"/>
                      <a:buNone/>
                      <a:tabLst/>
                      <a:defRPr/>
                    </a:pPr>
                    <a:r>
                      <a:rPr kumimoji="0" lang="ja-JP" altLang="en-US" sz="1200" b="1" i="0" u="none" strike="noStrike" kern="0" cap="none" spc="0" normalizeH="0" baseline="0" noProof="0">
                        <a:ln>
                          <a:noFill/>
                        </a:ln>
                        <a:solidFill>
                          <a:sysClr val="windowText" lastClr="000000"/>
                        </a:solidFill>
                        <a:effectLst/>
                        <a:uLnTx/>
                        <a:uFillTx/>
                      </a:rPr>
                      <a:t>稼ぐ力がが高い</a:t>
                    </a:r>
                  </a:p>
                  <a:p>
                    <a:pPr marL="0" marR="0" lvl="0" indent="0" algn="ctr" defTabSz="990564" eaLnBrk="1" fontAlgn="auto" latinLnBrk="0" hangingPunct="1">
                      <a:lnSpc>
                        <a:spcPct val="100000"/>
                      </a:lnSpc>
                      <a:spcBef>
                        <a:spcPts val="0"/>
                      </a:spcBef>
                      <a:spcAft>
                        <a:spcPts val="0"/>
                      </a:spcAft>
                      <a:buClrTx/>
                      <a:buSzPct val="100000"/>
                      <a:buFont typeface="Wingdings" panose="05000000000000000000" pitchFamily="2" charset="2"/>
                      <a:buNone/>
                      <a:tabLst/>
                      <a:defRPr/>
                    </a:pPr>
                    <a:r>
                      <a:rPr kumimoji="0" lang="ja-JP" altLang="en-US" sz="1200" b="1" i="0" u="none" strike="noStrike" kern="0" cap="none" spc="0" normalizeH="0" baseline="0" noProof="0">
                        <a:ln>
                          <a:noFill/>
                        </a:ln>
                        <a:solidFill>
                          <a:sysClr val="windowText" lastClr="000000"/>
                        </a:solidFill>
                        <a:effectLst/>
                        <a:uLnTx/>
                        <a:uFillTx/>
                      </a:rPr>
                      <a:t>産業を把握する</a:t>
                    </a:r>
                  </a:p>
                </p:txBody>
              </p:sp>
            </p:grpSp>
            <p:grpSp>
              <p:nvGrpSpPr>
                <p:cNvPr id="84" name="グループ化 83">
                  <a:extLst>
                    <a:ext uri="{FF2B5EF4-FFF2-40B4-BE49-F238E27FC236}">
                      <a16:creationId xmlns:a16="http://schemas.microsoft.com/office/drawing/2014/main" id="{78EF4195-6CA6-2830-86F2-77374444813F}"/>
                    </a:ext>
                  </a:extLst>
                </p:cNvPr>
                <p:cNvGrpSpPr/>
                <p:nvPr/>
              </p:nvGrpSpPr>
              <p:grpSpPr>
                <a:xfrm>
                  <a:off x="2790256" y="4634268"/>
                  <a:ext cx="1095224" cy="816303"/>
                  <a:chOff x="2661905" y="4415279"/>
                  <a:chExt cx="1095224" cy="816303"/>
                </a:xfrm>
                <a:solidFill>
                  <a:srgbClr val="D9D9D9"/>
                </a:solidFill>
              </p:grpSpPr>
              <p:sp>
                <p:nvSpPr>
                  <p:cNvPr id="87" name="矢印: 五方向 86">
                    <a:extLst>
                      <a:ext uri="{FF2B5EF4-FFF2-40B4-BE49-F238E27FC236}">
                        <a16:creationId xmlns:a16="http://schemas.microsoft.com/office/drawing/2014/main" id="{CC8E9A3D-E36C-3075-DECB-0C1D188441A4}"/>
                      </a:ext>
                    </a:extLst>
                  </p:cNvPr>
                  <p:cNvSpPr/>
                  <p:nvPr/>
                </p:nvSpPr>
                <p:spPr bwMode="gray">
                  <a:xfrm rot="5400000">
                    <a:off x="2800954" y="4276231"/>
                    <a:ext cx="816303" cy="1094400"/>
                  </a:xfrm>
                  <a:prstGeom prst="homePlate">
                    <a:avLst>
                      <a:gd name="adj" fmla="val 0"/>
                    </a:avLst>
                  </a:prstGeom>
                  <a:grpFill/>
                  <a:ln w="19050" algn="ctr">
                    <a:no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90564" eaLnBrk="1" fontAlgn="auto" latinLnBrk="0" hangingPunct="1">
                      <a:lnSpc>
                        <a:spcPct val="100000"/>
                      </a:lnSpc>
                      <a:spcBef>
                        <a:spcPts val="0"/>
                      </a:spcBef>
                      <a:spcAft>
                        <a:spcPts val="0"/>
                      </a:spcAft>
                      <a:buClrTx/>
                      <a:buSzPct val="100000"/>
                      <a:buFont typeface="Wingdings" panose="05000000000000000000" pitchFamily="2" charset="2"/>
                      <a:buNone/>
                      <a:tabLst/>
                      <a:defRPr/>
                    </a:pPr>
                    <a:endParaRPr kumimoji="0" lang="ja-JP" altLang="en-US" sz="1200" b="1" i="0" u="none" strike="noStrike" kern="0" cap="none" spc="0" normalizeH="0" baseline="0" noProof="0">
                      <a:ln>
                        <a:noFill/>
                      </a:ln>
                      <a:solidFill>
                        <a:sysClr val="windowText" lastClr="000000"/>
                      </a:solidFill>
                      <a:effectLst/>
                      <a:uLnTx/>
                      <a:uFillTx/>
                    </a:endParaRPr>
                  </a:p>
                </p:txBody>
              </p:sp>
              <p:sp>
                <p:nvSpPr>
                  <p:cNvPr id="88" name="テキスト ボックス 87">
                    <a:extLst>
                      <a:ext uri="{FF2B5EF4-FFF2-40B4-BE49-F238E27FC236}">
                        <a16:creationId xmlns:a16="http://schemas.microsoft.com/office/drawing/2014/main" id="{E7201140-7618-C37F-33F8-149E79E80D30}"/>
                      </a:ext>
                    </a:extLst>
                  </p:cNvPr>
                  <p:cNvSpPr txBox="1"/>
                  <p:nvPr/>
                </p:nvSpPr>
                <p:spPr bwMode="gray">
                  <a:xfrm>
                    <a:off x="2661905" y="4647414"/>
                    <a:ext cx="1095224" cy="352034"/>
                  </a:xfrm>
                  <a:prstGeom prst="rect">
                    <a:avLst/>
                  </a:prstGeom>
                  <a:grpFill/>
                  <a:ln w="19050">
                    <a:noFill/>
                  </a:ln>
                </p:spPr>
                <p:txBody>
                  <a:bodyPr wrap="square" lIns="0" tIns="0" rIns="0" bIns="0" rtlCol="0" anchor="ctr">
                    <a:spAutoFit/>
                  </a:bodyPr>
                  <a:lstStyle/>
                  <a:p>
                    <a:pPr marL="0" marR="0" lvl="0" indent="0" algn="ctr" defTabSz="990564" eaLnBrk="1" fontAlgn="auto" latinLnBrk="0" hangingPunct="1">
                      <a:lnSpc>
                        <a:spcPct val="100000"/>
                      </a:lnSpc>
                      <a:spcBef>
                        <a:spcPts val="0"/>
                      </a:spcBef>
                      <a:spcAft>
                        <a:spcPts val="0"/>
                      </a:spcAft>
                      <a:buClrTx/>
                      <a:buSzPct val="100000"/>
                      <a:buFont typeface="Wingdings" panose="05000000000000000000" pitchFamily="2" charset="2"/>
                      <a:buNone/>
                      <a:tabLst/>
                      <a:defRPr/>
                    </a:pPr>
                    <a:r>
                      <a:rPr kumimoji="0" lang="ja-JP" altLang="en-US" sz="1200" b="1" i="0" u="none" strike="noStrike" kern="0" cap="none" spc="0" normalizeH="0" baseline="0" noProof="0">
                        <a:ln>
                          <a:noFill/>
                        </a:ln>
                        <a:solidFill>
                          <a:sysClr val="windowText" lastClr="000000"/>
                        </a:solidFill>
                        <a:effectLst/>
                        <a:uLnTx/>
                        <a:uFillTx/>
                      </a:rPr>
                      <a:t>地域が得意な</a:t>
                    </a:r>
                    <a:endParaRPr kumimoji="0" lang="en-US" altLang="ja-JP" sz="1200" b="1" i="0" u="none" strike="noStrike" kern="0" cap="none" spc="0" normalizeH="0" baseline="0" noProof="0">
                      <a:ln>
                        <a:noFill/>
                      </a:ln>
                      <a:solidFill>
                        <a:sysClr val="windowText" lastClr="000000"/>
                      </a:solidFill>
                      <a:effectLst/>
                      <a:uLnTx/>
                      <a:uFillTx/>
                    </a:endParaRPr>
                  </a:p>
                  <a:p>
                    <a:pPr marL="0" marR="0" lvl="0" indent="0" algn="ctr" defTabSz="990564" eaLnBrk="1" fontAlgn="auto" latinLnBrk="0" hangingPunct="1">
                      <a:lnSpc>
                        <a:spcPct val="100000"/>
                      </a:lnSpc>
                      <a:spcBef>
                        <a:spcPts val="0"/>
                      </a:spcBef>
                      <a:spcAft>
                        <a:spcPts val="0"/>
                      </a:spcAft>
                      <a:buClrTx/>
                      <a:buSzPct val="100000"/>
                      <a:buFont typeface="Wingdings" panose="05000000000000000000" pitchFamily="2" charset="2"/>
                      <a:buNone/>
                      <a:tabLst/>
                      <a:defRPr/>
                    </a:pPr>
                    <a:r>
                      <a:rPr kumimoji="0" lang="ja-JP" altLang="en-US" sz="1200" b="1" i="0" u="none" strike="noStrike" kern="0" cap="none" spc="0" normalizeH="0" baseline="0" noProof="0">
                        <a:ln>
                          <a:noFill/>
                        </a:ln>
                        <a:solidFill>
                          <a:sysClr val="windowText" lastClr="000000"/>
                        </a:solidFill>
                        <a:effectLst/>
                        <a:uLnTx/>
                        <a:uFillTx/>
                      </a:rPr>
                      <a:t>産業を把握する</a:t>
                    </a:r>
                  </a:p>
                </p:txBody>
              </p:sp>
            </p:grpSp>
            <p:sp>
              <p:nvSpPr>
                <p:cNvPr id="85" name="Rectangle 7">
                  <a:extLst>
                    <a:ext uri="{FF2B5EF4-FFF2-40B4-BE49-F238E27FC236}">
                      <a16:creationId xmlns:a16="http://schemas.microsoft.com/office/drawing/2014/main" id="{82326DDC-0E8E-F722-581D-31AC930465EA}"/>
                    </a:ext>
                  </a:extLst>
                </p:cNvPr>
                <p:cNvSpPr/>
                <p:nvPr/>
              </p:nvSpPr>
              <p:spPr>
                <a:xfrm rot="5400000">
                  <a:off x="2928892" y="5394723"/>
                  <a:ext cx="816303" cy="1095224"/>
                </a:xfrm>
                <a:prstGeom prst="rect">
                  <a:avLst/>
                </a:prstGeom>
                <a:solidFill>
                  <a:srgbClr val="D9D9D9"/>
                </a:solidFill>
                <a:ln w="9525" cap="flat" cmpd="sng" algn="ctr">
                  <a:noFill/>
                  <a:prstDash val="solid"/>
                  <a:miter lim="800000"/>
                </a:ln>
                <a:effectLst/>
              </p:spPr>
              <p:txBody>
                <a:bodyPr rot="0" spcFirstLastPara="0" vertOverflow="overflow" horzOverflow="overflow" vert="vert270" wrap="square" lIns="0" tIns="0" rIns="0" bIns="0" numCol="1" spcCol="0" rtlCol="0" fromWordArt="0" anchor="ctr" anchorCtr="0" forceAA="0" compatLnSpc="1">
                  <a:prstTxWarp prst="textNoShape">
                    <a:avLst/>
                  </a:prstTxWarp>
                  <a:noAutofit/>
                </a:bodyPr>
                <a:lstStyle/>
                <a:p>
                  <a:pPr marL="0" marR="0" lvl="0" indent="0" algn="ctr" defTabSz="990564" eaLnBrk="1" fontAlgn="auto" latinLnBrk="0" hangingPunct="1">
                    <a:lnSpc>
                      <a:spcPct val="100000"/>
                    </a:lnSpc>
                    <a:spcBef>
                      <a:spcPts val="0"/>
                    </a:spcBef>
                    <a:spcAft>
                      <a:spcPts val="0"/>
                    </a:spcAft>
                    <a:buClrTx/>
                    <a:buSzPct val="100000"/>
                    <a:buFontTx/>
                    <a:buNone/>
                    <a:tabLst/>
                    <a:defRPr/>
                  </a:pPr>
                  <a:r>
                    <a:rPr kumimoji="0" lang="ja-JP" altLang="en-US" sz="1200" b="1" i="0" u="none" strike="noStrike" kern="0" cap="none" spc="0" normalizeH="0" baseline="0" noProof="0" dirty="0">
                      <a:ln>
                        <a:noFill/>
                      </a:ln>
                      <a:solidFill>
                        <a:prstClr val="black"/>
                      </a:solidFill>
                      <a:effectLst/>
                      <a:uLnTx/>
                      <a:uFillTx/>
                      <a:cs typeface="Arial" charset="0"/>
                    </a:rPr>
                    <a:t>地域外からの</a:t>
                  </a:r>
                  <a:endParaRPr kumimoji="0" lang="en-US" altLang="ja-JP" sz="1200" b="1" i="0" u="none" strike="noStrike" kern="0" cap="none" spc="0" normalizeH="0" baseline="0" noProof="0" dirty="0">
                    <a:ln>
                      <a:noFill/>
                    </a:ln>
                    <a:solidFill>
                      <a:prstClr val="black"/>
                    </a:solidFill>
                    <a:effectLst/>
                    <a:uLnTx/>
                    <a:uFillTx/>
                    <a:cs typeface="Arial" charset="0"/>
                  </a:endParaRPr>
                </a:p>
                <a:p>
                  <a:pPr marL="0" marR="0" lvl="0" indent="0" algn="ctr" defTabSz="990564" eaLnBrk="1" fontAlgn="auto" latinLnBrk="0" hangingPunct="1">
                    <a:lnSpc>
                      <a:spcPct val="100000"/>
                    </a:lnSpc>
                    <a:spcBef>
                      <a:spcPts val="0"/>
                    </a:spcBef>
                    <a:spcAft>
                      <a:spcPts val="0"/>
                    </a:spcAft>
                    <a:buClrTx/>
                    <a:buSzPct val="100000"/>
                    <a:buFontTx/>
                    <a:buNone/>
                    <a:tabLst/>
                    <a:defRPr/>
                  </a:pPr>
                  <a:r>
                    <a:rPr kumimoji="0" lang="ja-JP" altLang="en-US" sz="1200" b="1" i="0" u="none" strike="noStrike" kern="0" cap="none" spc="0" normalizeH="0" baseline="0" noProof="0" dirty="0">
                      <a:ln>
                        <a:noFill/>
                      </a:ln>
                      <a:solidFill>
                        <a:prstClr val="black"/>
                      </a:solidFill>
                      <a:effectLst/>
                      <a:uLnTx/>
                      <a:uFillTx/>
                      <a:cs typeface="Arial" charset="0"/>
                    </a:rPr>
                    <a:t>稼ぎを分析する</a:t>
                  </a:r>
                </a:p>
              </p:txBody>
            </p:sp>
            <p:sp>
              <p:nvSpPr>
                <p:cNvPr id="86" name="Rectangle 7">
                  <a:extLst>
                    <a:ext uri="{FF2B5EF4-FFF2-40B4-BE49-F238E27FC236}">
                      <a16:creationId xmlns:a16="http://schemas.microsoft.com/office/drawing/2014/main" id="{8453FA5F-5C74-FAF9-77F5-EE2213FB1BBF}"/>
                    </a:ext>
                  </a:extLst>
                </p:cNvPr>
                <p:cNvSpPr/>
                <p:nvPr/>
              </p:nvSpPr>
              <p:spPr>
                <a:xfrm rot="5400000">
                  <a:off x="2928891" y="6295620"/>
                  <a:ext cx="816303" cy="1095224"/>
                </a:xfrm>
                <a:prstGeom prst="rect">
                  <a:avLst/>
                </a:prstGeom>
                <a:solidFill>
                  <a:srgbClr val="D9D9D9"/>
                </a:solidFill>
                <a:ln w="9525" cap="flat" cmpd="sng" algn="ctr">
                  <a:noFill/>
                  <a:prstDash val="solid"/>
                  <a:miter lim="800000"/>
                </a:ln>
                <a:effectLst/>
              </p:spPr>
              <p:txBody>
                <a:bodyPr rot="0" spcFirstLastPara="0" vertOverflow="overflow" horzOverflow="overflow" vert="vert270" wrap="square" lIns="0" tIns="0" rIns="0" bIns="0" numCol="1" spcCol="0" rtlCol="0" fromWordArt="0" anchor="ctr" anchorCtr="0" forceAA="0" compatLnSpc="1">
                  <a:prstTxWarp prst="textNoShape">
                    <a:avLst/>
                  </a:prstTxWarp>
                  <a:noAutofit/>
                </a:bodyPr>
                <a:lstStyle/>
                <a:p>
                  <a:pPr marL="0" marR="0" lvl="0" indent="0" algn="ctr" defTabSz="990564" eaLnBrk="1" fontAlgn="auto" latinLnBrk="0" hangingPunct="1">
                    <a:lnSpc>
                      <a:spcPct val="100000"/>
                    </a:lnSpc>
                    <a:spcBef>
                      <a:spcPts val="0"/>
                    </a:spcBef>
                    <a:spcAft>
                      <a:spcPts val="0"/>
                    </a:spcAft>
                    <a:buClrTx/>
                    <a:buSzPct val="100000"/>
                    <a:buFontTx/>
                    <a:buNone/>
                    <a:tabLst/>
                    <a:defRPr/>
                  </a:pPr>
                  <a:r>
                    <a:rPr kumimoji="0" lang="ja-JP" altLang="en-US" sz="1200" b="1" i="0" u="none" strike="noStrike" kern="0" cap="none" spc="0" normalizeH="0" baseline="0" noProof="0">
                      <a:ln>
                        <a:noFill/>
                      </a:ln>
                      <a:solidFill>
                        <a:prstClr val="black"/>
                      </a:solidFill>
                      <a:effectLst/>
                      <a:uLnTx/>
                      <a:uFillTx/>
                      <a:cs typeface="Arial" charset="0"/>
                    </a:rPr>
                    <a:t>地域内取引の</a:t>
                  </a:r>
                  <a:endParaRPr kumimoji="0" lang="en-US" altLang="ja-JP" sz="1200" b="1" i="0" u="none" strike="noStrike" kern="0" cap="none" spc="0" normalizeH="0" baseline="0" noProof="0">
                    <a:ln>
                      <a:noFill/>
                    </a:ln>
                    <a:solidFill>
                      <a:prstClr val="black"/>
                    </a:solidFill>
                    <a:effectLst/>
                    <a:uLnTx/>
                    <a:uFillTx/>
                    <a:cs typeface="Arial" charset="0"/>
                  </a:endParaRPr>
                </a:p>
                <a:p>
                  <a:pPr marL="0" marR="0" lvl="0" indent="0" algn="ctr" defTabSz="990564" eaLnBrk="1" fontAlgn="auto" latinLnBrk="0" hangingPunct="1">
                    <a:lnSpc>
                      <a:spcPct val="100000"/>
                    </a:lnSpc>
                    <a:spcBef>
                      <a:spcPts val="0"/>
                    </a:spcBef>
                    <a:spcAft>
                      <a:spcPts val="0"/>
                    </a:spcAft>
                    <a:buClrTx/>
                    <a:buSzPct val="100000"/>
                    <a:buFontTx/>
                    <a:buNone/>
                    <a:tabLst/>
                    <a:defRPr/>
                  </a:pPr>
                  <a:r>
                    <a:rPr kumimoji="0" lang="ja-JP" altLang="en-US" sz="1200" b="1" i="0" u="none" strike="noStrike" kern="0" cap="none" spc="0" normalizeH="0" baseline="0" noProof="0">
                      <a:ln>
                        <a:noFill/>
                      </a:ln>
                      <a:solidFill>
                        <a:prstClr val="black"/>
                      </a:solidFill>
                      <a:effectLst/>
                      <a:uLnTx/>
                      <a:uFillTx/>
                      <a:cs typeface="Arial" charset="0"/>
                    </a:rPr>
                    <a:t>多さを分析する</a:t>
                  </a:r>
                </a:p>
              </p:txBody>
            </p:sp>
          </p:grpSp>
        </p:grpSp>
      </p:grpSp>
      <p:grpSp>
        <p:nvGrpSpPr>
          <p:cNvPr id="97" name="グループ化 96">
            <a:extLst>
              <a:ext uri="{FF2B5EF4-FFF2-40B4-BE49-F238E27FC236}">
                <a16:creationId xmlns:a16="http://schemas.microsoft.com/office/drawing/2014/main" id="{FD20600D-16B1-9B4D-C878-EEEF94E7C4DB}"/>
              </a:ext>
            </a:extLst>
          </p:cNvPr>
          <p:cNvGrpSpPr/>
          <p:nvPr/>
        </p:nvGrpSpPr>
        <p:grpSpPr>
          <a:xfrm>
            <a:off x="587573" y="3734354"/>
            <a:ext cx="919057" cy="3517200"/>
            <a:chOff x="587573" y="3734354"/>
            <a:chExt cx="919057" cy="3517200"/>
          </a:xfrm>
        </p:grpSpPr>
        <p:sp>
          <p:nvSpPr>
            <p:cNvPr id="98" name="Rectangle 7">
              <a:extLst>
                <a:ext uri="{FF2B5EF4-FFF2-40B4-BE49-F238E27FC236}">
                  <a16:creationId xmlns:a16="http://schemas.microsoft.com/office/drawing/2014/main" id="{6997AC18-D5E0-C614-418B-747B9F1CC71D}"/>
                </a:ext>
              </a:extLst>
            </p:cNvPr>
            <p:cNvSpPr/>
            <p:nvPr/>
          </p:nvSpPr>
          <p:spPr>
            <a:xfrm>
              <a:off x="856815" y="3734354"/>
              <a:ext cx="649815" cy="3517200"/>
            </a:xfrm>
            <a:prstGeom prst="homePlate">
              <a:avLst>
                <a:gd name="adj" fmla="val 0"/>
              </a:avLst>
            </a:prstGeom>
            <a:solidFill>
              <a:srgbClr val="758085"/>
            </a:solidFill>
            <a:ln w="12700" algn="ctr">
              <a:noFill/>
              <a:miter lim="800000"/>
              <a:headEnd/>
              <a:tailEnd/>
            </a:ln>
          </p:spPr>
          <p:txBody>
            <a:bodyPr rot="0" spcFirstLastPara="0" vertOverflow="overflow" horzOverflow="overflow" vert="eaVert" wrap="square" lIns="0" tIns="0" rIns="0" bIns="0" numCol="1" spcCol="0" rtlCol="0" fromWordArt="0" anchor="ctr" anchorCtr="0" forceAA="0" compatLnSpc="1">
              <a:prstTxWarp prst="textNoShape">
                <a:avLst/>
              </a:prstTxWarp>
              <a:noAutofit/>
            </a:bodyPr>
            <a:lstStyle/>
            <a:p>
              <a:pPr marL="0" marR="0" lvl="0" indent="0" algn="ctr" defTabSz="990564" eaLnBrk="1" fontAlgn="auto" latinLnBrk="0" hangingPunct="1">
                <a:lnSpc>
                  <a:spcPct val="100000"/>
                </a:lnSpc>
                <a:spcBef>
                  <a:spcPts val="0"/>
                </a:spcBef>
                <a:spcAft>
                  <a:spcPts val="0"/>
                </a:spcAft>
                <a:buClrTx/>
                <a:buSzPct val="100000"/>
                <a:buFontTx/>
                <a:buNone/>
                <a:tabLst/>
                <a:defRPr/>
              </a:pPr>
              <a:r>
                <a:rPr kumimoji="0" lang="ja-JP" altLang="en-US" sz="1400" b="1" i="0" u="none" strike="noStrike" kern="0" cap="none" spc="0" normalizeH="0" baseline="0" noProof="0">
                  <a:ln>
                    <a:noFill/>
                  </a:ln>
                  <a:solidFill>
                    <a:srgbClr val="FFFFFF"/>
                  </a:solidFill>
                  <a:effectLst/>
                  <a:uLnTx/>
                  <a:uFillTx/>
                </a:rPr>
                <a:t>稼ぐ力が高い産業</a:t>
              </a:r>
              <a:r>
                <a:rPr kumimoji="0" lang="en-US" altLang="ja-JP" sz="1400" b="1" i="0" u="none" strike="noStrike" kern="0" cap="none" spc="0" normalizeH="0" baseline="0" noProof="0">
                  <a:ln>
                    <a:noFill/>
                  </a:ln>
                  <a:solidFill>
                    <a:srgbClr val="FFFFFF"/>
                  </a:solidFill>
                  <a:effectLst/>
                  <a:uLnTx/>
                  <a:uFillTx/>
                </a:rPr>
                <a:t>/</a:t>
              </a:r>
              <a:r>
                <a:rPr kumimoji="0" lang="ja-JP" altLang="en-US" sz="1400" b="1" i="0" u="none" strike="noStrike" kern="0" cap="none" spc="0" normalizeH="0" baseline="0" noProof="0">
                  <a:ln>
                    <a:noFill/>
                  </a:ln>
                  <a:solidFill>
                    <a:srgbClr val="FFFFFF"/>
                  </a:solidFill>
                  <a:effectLst/>
                  <a:uLnTx/>
                  <a:uFillTx/>
                </a:rPr>
                <a:t>地域が得意な産業</a:t>
              </a:r>
              <a:endParaRPr kumimoji="0" lang="en-US" altLang="ja-JP" sz="1400" b="1" i="0" u="none" strike="noStrike" kern="0" cap="none" spc="0" normalizeH="0" baseline="0" noProof="0">
                <a:ln>
                  <a:noFill/>
                </a:ln>
                <a:solidFill>
                  <a:srgbClr val="FFFFFF"/>
                </a:solidFill>
                <a:effectLst/>
                <a:uLnTx/>
                <a:uFillTx/>
              </a:endParaRPr>
            </a:p>
          </p:txBody>
        </p:sp>
        <p:sp>
          <p:nvSpPr>
            <p:cNvPr id="99" name="Rectangle 7">
              <a:extLst>
                <a:ext uri="{FF2B5EF4-FFF2-40B4-BE49-F238E27FC236}">
                  <a16:creationId xmlns:a16="http://schemas.microsoft.com/office/drawing/2014/main" id="{5AF66F5C-A11F-0FC2-EB3B-E9F8941F8069}"/>
                </a:ext>
              </a:extLst>
            </p:cNvPr>
            <p:cNvSpPr/>
            <p:nvPr/>
          </p:nvSpPr>
          <p:spPr>
            <a:xfrm>
              <a:off x="587573" y="3734354"/>
              <a:ext cx="274602" cy="3517200"/>
            </a:xfrm>
            <a:prstGeom prst="homePlate">
              <a:avLst>
                <a:gd name="adj" fmla="val 0"/>
              </a:avLst>
            </a:prstGeom>
            <a:solidFill>
              <a:srgbClr val="D9D9D9"/>
            </a:solidFill>
            <a:ln w="12700" algn="ctr">
              <a:noFill/>
              <a:miter lim="800000"/>
              <a:headEnd/>
              <a:tailEnd/>
            </a:ln>
          </p:spPr>
          <p:txBody>
            <a:bodyPr rot="0" spcFirstLastPara="0" vertOverflow="overflow" horzOverflow="overflow" vert="eaVert" wrap="square" lIns="0" tIns="0" rIns="0" bIns="0" numCol="1" spcCol="0" rtlCol="0" fromWordArt="0" anchor="ctr" anchorCtr="0" forceAA="0" compatLnSpc="1">
              <a:prstTxWarp prst="textNoShape">
                <a:avLst/>
              </a:prstTxWarp>
              <a:noAutofit/>
            </a:bodyPr>
            <a:lstStyle/>
            <a:p>
              <a:pPr marL="0" marR="0" lvl="0" indent="0" algn="ctr" defTabSz="990564" eaLnBrk="1" fontAlgn="auto" latinLnBrk="0" hangingPunct="1">
                <a:lnSpc>
                  <a:spcPct val="100000"/>
                </a:lnSpc>
                <a:spcBef>
                  <a:spcPts val="0"/>
                </a:spcBef>
                <a:spcAft>
                  <a:spcPts val="0"/>
                </a:spcAft>
                <a:buClrTx/>
                <a:buSzPct val="100000"/>
                <a:buFontTx/>
                <a:buNone/>
                <a:tabLst/>
                <a:defRPr/>
              </a:pPr>
              <a:r>
                <a:rPr kumimoji="0" lang="ja-JP" altLang="en-US" sz="1400" b="1" i="0" u="none" strike="noStrike" kern="0" cap="none" spc="0" normalizeH="0" baseline="0" noProof="0">
                  <a:ln>
                    <a:noFill/>
                  </a:ln>
                  <a:solidFill>
                    <a:prstClr val="black"/>
                  </a:solidFill>
                  <a:effectLst/>
                  <a:uLnTx/>
                  <a:uFillTx/>
                </a:rPr>
                <a:t>着目すべき産業②</a:t>
              </a:r>
            </a:p>
          </p:txBody>
        </p:sp>
      </p:grpSp>
      <p:sp>
        <p:nvSpPr>
          <p:cNvPr id="100" name="テキスト ボックス 99">
            <a:extLst>
              <a:ext uri="{FF2B5EF4-FFF2-40B4-BE49-F238E27FC236}">
                <a16:creationId xmlns:a16="http://schemas.microsoft.com/office/drawing/2014/main" id="{F28E992C-6E4C-9F50-82F6-949B6D7D8033}"/>
              </a:ext>
            </a:extLst>
          </p:cNvPr>
          <p:cNvSpPr txBox="1"/>
          <p:nvPr/>
        </p:nvSpPr>
        <p:spPr bwMode="gray">
          <a:xfrm>
            <a:off x="1739977" y="1303113"/>
            <a:ext cx="992793" cy="215444"/>
          </a:xfrm>
          <a:prstGeom prst="rect">
            <a:avLst/>
          </a:prstGeom>
          <a:solidFill>
            <a:sysClr val="window" lastClr="FFFFFF"/>
          </a:solidFill>
        </p:spPr>
        <p:txBody>
          <a:bodyPr wrap="square" lIns="0" tIns="0" rIns="0" bIns="0" rtlCol="0">
            <a:spAutoFit/>
          </a:bodyPr>
          <a:lstStyle/>
          <a:p>
            <a:pPr marL="0" marR="0" lvl="0" indent="0" algn="ctr" defTabSz="990564" eaLnBrk="1" fontAlgn="auto" latinLnBrk="0" hangingPunct="1">
              <a:lnSpc>
                <a:spcPct val="100000"/>
              </a:lnSpc>
              <a:spcBef>
                <a:spcPts val="0"/>
              </a:spcBef>
              <a:spcAft>
                <a:spcPts val="0"/>
              </a:spcAft>
              <a:buClrTx/>
              <a:buSzPct val="100000"/>
              <a:buFont typeface="Wingdings" panose="05000000000000000000" pitchFamily="2" charset="2"/>
              <a:buNone/>
              <a:tabLst/>
              <a:defRPr/>
            </a:pPr>
            <a:r>
              <a:rPr kumimoji="0" lang="ja-JP" altLang="en-US" sz="1400" b="1" i="0" u="none" strike="noStrike" kern="0" cap="none" spc="0" normalizeH="0" baseline="0" noProof="0">
                <a:ln>
                  <a:noFill/>
                </a:ln>
                <a:solidFill>
                  <a:prstClr val="black"/>
                </a:solidFill>
                <a:effectLst/>
                <a:uLnTx/>
                <a:uFillTx/>
              </a:rPr>
              <a:t>分析フロー</a:t>
            </a:r>
          </a:p>
        </p:txBody>
      </p:sp>
      <p:cxnSp>
        <p:nvCxnSpPr>
          <p:cNvPr id="101" name="直線コネクタ 100">
            <a:extLst>
              <a:ext uri="{FF2B5EF4-FFF2-40B4-BE49-F238E27FC236}">
                <a16:creationId xmlns:a16="http://schemas.microsoft.com/office/drawing/2014/main" id="{147A29E4-992B-52C1-4280-9D90CA17517C}"/>
              </a:ext>
            </a:extLst>
          </p:cNvPr>
          <p:cNvCxnSpPr>
            <a:cxnSpLocks/>
          </p:cNvCxnSpPr>
          <p:nvPr/>
        </p:nvCxnSpPr>
        <p:spPr bwMode="gray">
          <a:xfrm>
            <a:off x="7660113" y="1410835"/>
            <a:ext cx="2444293" cy="0"/>
          </a:xfrm>
          <a:prstGeom prst="line">
            <a:avLst/>
          </a:prstGeom>
          <a:noFill/>
          <a:ln w="19050" cap="flat" cmpd="sng" algn="ctr">
            <a:solidFill>
              <a:sysClr val="window" lastClr="FFFFFF">
                <a:lumMod val="50000"/>
              </a:sysClr>
            </a:solidFill>
            <a:prstDash val="solid"/>
            <a:miter lim="800000"/>
          </a:ln>
          <a:effectLst/>
        </p:spPr>
      </p:cxnSp>
      <p:cxnSp>
        <p:nvCxnSpPr>
          <p:cNvPr id="102" name="直線コネクタ 101">
            <a:extLst>
              <a:ext uri="{FF2B5EF4-FFF2-40B4-BE49-F238E27FC236}">
                <a16:creationId xmlns:a16="http://schemas.microsoft.com/office/drawing/2014/main" id="{28E2AEB7-682F-8704-8EAE-D10676EDCB8B}"/>
              </a:ext>
            </a:extLst>
          </p:cNvPr>
          <p:cNvCxnSpPr>
            <a:cxnSpLocks/>
          </p:cNvCxnSpPr>
          <p:nvPr/>
        </p:nvCxnSpPr>
        <p:spPr bwMode="gray">
          <a:xfrm>
            <a:off x="3984457" y="1410835"/>
            <a:ext cx="3576645" cy="0"/>
          </a:xfrm>
          <a:prstGeom prst="line">
            <a:avLst/>
          </a:prstGeom>
          <a:noFill/>
          <a:ln w="19050" cap="flat" cmpd="sng" algn="ctr">
            <a:solidFill>
              <a:sysClr val="window" lastClr="FFFFFF">
                <a:lumMod val="50000"/>
              </a:sysClr>
            </a:solidFill>
            <a:prstDash val="solid"/>
            <a:miter lim="800000"/>
          </a:ln>
          <a:effectLst/>
        </p:spPr>
      </p:cxnSp>
      <p:sp>
        <p:nvSpPr>
          <p:cNvPr id="103" name="テキスト ボックス 102">
            <a:extLst>
              <a:ext uri="{FF2B5EF4-FFF2-40B4-BE49-F238E27FC236}">
                <a16:creationId xmlns:a16="http://schemas.microsoft.com/office/drawing/2014/main" id="{180631AC-C780-97F4-B4AF-C87E99422689}"/>
              </a:ext>
            </a:extLst>
          </p:cNvPr>
          <p:cNvSpPr txBox="1"/>
          <p:nvPr/>
        </p:nvSpPr>
        <p:spPr bwMode="gray">
          <a:xfrm>
            <a:off x="5256597" y="1303113"/>
            <a:ext cx="1032364" cy="430887"/>
          </a:xfrm>
          <a:prstGeom prst="rect">
            <a:avLst/>
          </a:prstGeom>
          <a:solidFill>
            <a:sysClr val="window" lastClr="FFFFFF"/>
          </a:solidFill>
        </p:spPr>
        <p:txBody>
          <a:bodyPr wrap="square" lIns="0" tIns="0" rIns="0" bIns="0" rtlCol="0">
            <a:spAutoFit/>
          </a:bodyPr>
          <a:lstStyle/>
          <a:p>
            <a:pPr marL="0" marR="0" lvl="0" indent="0" algn="ctr" defTabSz="990564" eaLnBrk="1" fontAlgn="auto" latinLnBrk="0" hangingPunct="1">
              <a:lnSpc>
                <a:spcPct val="100000"/>
              </a:lnSpc>
              <a:spcBef>
                <a:spcPts val="0"/>
              </a:spcBef>
              <a:spcAft>
                <a:spcPts val="0"/>
              </a:spcAft>
              <a:buClrTx/>
              <a:buSzPct val="100000"/>
              <a:buFont typeface="Wingdings" panose="05000000000000000000" pitchFamily="2" charset="2"/>
              <a:buNone/>
              <a:tabLst/>
              <a:defRPr/>
            </a:pPr>
            <a:r>
              <a:rPr kumimoji="0" lang="ja-JP" altLang="en-US" sz="1400" b="1" i="0" u="none" strike="noStrike" kern="0" cap="none" spc="0" normalizeH="0" baseline="0" noProof="0">
                <a:ln>
                  <a:noFill/>
                </a:ln>
                <a:solidFill>
                  <a:prstClr val="black"/>
                </a:solidFill>
                <a:effectLst/>
                <a:uLnTx/>
                <a:uFillTx/>
              </a:rPr>
              <a:t>分析の概要</a:t>
            </a:r>
          </a:p>
        </p:txBody>
      </p:sp>
      <p:sp>
        <p:nvSpPr>
          <p:cNvPr id="104" name="テキスト ボックス 103">
            <a:extLst>
              <a:ext uri="{FF2B5EF4-FFF2-40B4-BE49-F238E27FC236}">
                <a16:creationId xmlns:a16="http://schemas.microsoft.com/office/drawing/2014/main" id="{72AFAEA9-CFFB-447E-A8CB-9ACBAA1FB167}"/>
              </a:ext>
            </a:extLst>
          </p:cNvPr>
          <p:cNvSpPr txBox="1"/>
          <p:nvPr/>
        </p:nvSpPr>
        <p:spPr bwMode="gray">
          <a:xfrm>
            <a:off x="8186005" y="1303113"/>
            <a:ext cx="1392509" cy="215444"/>
          </a:xfrm>
          <a:prstGeom prst="rect">
            <a:avLst/>
          </a:prstGeom>
          <a:solidFill>
            <a:sysClr val="window" lastClr="FFFFFF"/>
          </a:solidFill>
        </p:spPr>
        <p:txBody>
          <a:bodyPr wrap="none" lIns="36000" tIns="36000" rIns="36000" bIns="36000" rtlCol="0" anchor="ctr">
            <a:noAutofit/>
          </a:bodyPr>
          <a:lstStyle/>
          <a:p>
            <a:pPr marL="0" marR="0" lvl="0" indent="0" algn="ctr" defTabSz="990564" eaLnBrk="1" fontAlgn="auto" latinLnBrk="0" hangingPunct="1">
              <a:lnSpc>
                <a:spcPct val="100000"/>
              </a:lnSpc>
              <a:spcBef>
                <a:spcPts val="0"/>
              </a:spcBef>
              <a:spcAft>
                <a:spcPts val="0"/>
              </a:spcAft>
              <a:buClrTx/>
              <a:buSzPct val="100000"/>
              <a:buFont typeface="Wingdings" panose="05000000000000000000" pitchFamily="2" charset="2"/>
              <a:buNone/>
              <a:tabLst/>
              <a:defRPr/>
            </a:pPr>
            <a:r>
              <a:rPr kumimoji="0" lang="ja-JP" altLang="en-US" sz="1400" b="1" i="0" u="none" strike="noStrike" kern="0" cap="none" spc="0" normalizeH="0" baseline="0" noProof="0">
                <a:ln>
                  <a:noFill/>
                </a:ln>
                <a:solidFill>
                  <a:prstClr val="black"/>
                </a:solidFill>
                <a:effectLst/>
                <a:uLnTx/>
                <a:uFillTx/>
              </a:rPr>
              <a:t>指標と分析データ</a:t>
            </a:r>
          </a:p>
        </p:txBody>
      </p:sp>
    </p:spTree>
    <p:extLst>
      <p:ext uri="{BB962C8B-B14F-4D97-AF65-F5344CB8AC3E}">
        <p14:creationId xmlns:p14="http://schemas.microsoft.com/office/powerpoint/2010/main" val="28534718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010E5D-FDFC-7056-5AF3-36F6141FDE38}"/>
            </a:ext>
          </a:extLst>
        </p:cNvPr>
        <p:cNvGrpSpPr/>
        <p:nvPr/>
      </p:nvGrpSpPr>
      <p:grpSpPr>
        <a:xfrm>
          <a:off x="0" y="0"/>
          <a:ext cx="0" cy="0"/>
          <a:chOff x="0" y="0"/>
          <a:chExt cx="0" cy="0"/>
        </a:xfrm>
      </p:grpSpPr>
      <p:pic>
        <p:nvPicPr>
          <p:cNvPr id="9" name="図 8" descr="グラフィカル ユーザー インターフェイス, テキスト&#10;&#10;AI 生成コンテンツは誤りを含む可能性があります。">
            <a:extLst>
              <a:ext uri="{FF2B5EF4-FFF2-40B4-BE49-F238E27FC236}">
                <a16:creationId xmlns:a16="http://schemas.microsoft.com/office/drawing/2014/main" id="{ECAC62A8-C8E8-6568-5053-3A2D2563E5FD}"/>
              </a:ext>
            </a:extLst>
          </p:cNvPr>
          <p:cNvPicPr>
            <a:picLocks noChangeAspect="1"/>
          </p:cNvPicPr>
          <p:nvPr/>
        </p:nvPicPr>
        <p:blipFill>
          <a:blip r:embed="rId3"/>
          <a:stretch>
            <a:fillRect/>
          </a:stretch>
        </p:blipFill>
        <p:spPr>
          <a:xfrm>
            <a:off x="1646438" y="1382246"/>
            <a:ext cx="7750800" cy="5476862"/>
          </a:xfrm>
          <a:prstGeom prst="rect">
            <a:avLst/>
          </a:prstGeom>
          <a:ln>
            <a:solidFill>
              <a:schemeClr val="bg1">
                <a:lumMod val="85000"/>
              </a:schemeClr>
            </a:solidFill>
          </a:ln>
        </p:spPr>
      </p:pic>
      <p:sp>
        <p:nvSpPr>
          <p:cNvPr id="2" name="スライド番号プレースホルダー 4">
            <a:extLst>
              <a:ext uri="{FF2B5EF4-FFF2-40B4-BE49-F238E27FC236}">
                <a16:creationId xmlns:a16="http://schemas.microsoft.com/office/drawing/2014/main" id="{EBFC9C29-F078-4383-A6A5-15D9D80E2BD9}"/>
              </a:ext>
            </a:extLst>
          </p:cNvPr>
          <p:cNvSpPr>
            <a:spLocks noGrp="1"/>
          </p:cNvSpPr>
          <p:nvPr>
            <p:ph type="sldNum" sz="quarter" idx="12"/>
          </p:nvPr>
        </p:nvSpPr>
        <p:spPr>
          <a:xfrm>
            <a:off x="8209818" y="7194496"/>
            <a:ext cx="2495127" cy="402567"/>
          </a:xfrm>
          <a:prstGeom prst="rect">
            <a:avLst/>
          </a:prstGeom>
        </p:spPr>
        <p:txBody>
          <a:bodyPr vert="horz" lIns="91440" tIns="45720" rIns="91440" bIns="45720" rtlCol="0" anchor="ctr"/>
          <a:lstStyle>
            <a:defPPr>
              <a:defRPr lang="en-US"/>
            </a:defPPr>
            <a:lvl1pPr algn="r" rtl="0" fontAlgn="base">
              <a:spcBef>
                <a:spcPct val="0"/>
              </a:spcBef>
              <a:spcAft>
                <a:spcPct val="0"/>
              </a:spcAft>
              <a:defRPr kumimoji="1" sz="1511" kern="120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Meiryo UI" panose="020B0604030504040204" pitchFamily="50" charset="-128"/>
              </a:defRPr>
            </a:lvl1pPr>
            <a:lvl2pPr marL="457200" algn="l" rtl="0" fontAlgn="base">
              <a:spcBef>
                <a:spcPct val="0"/>
              </a:spcBef>
              <a:spcAft>
                <a:spcPct val="0"/>
              </a:spcAft>
              <a:defRPr kumimoji="1" sz="900" kern="1200">
                <a:solidFill>
                  <a:srgbClr val="000000"/>
                </a:solidFill>
                <a:latin typeface="EYInterstate Light" pitchFamily="2" charset="0"/>
                <a:ea typeface="ＭＳ Ｐゴシック" pitchFamily="50" charset="-128"/>
                <a:cs typeface="+mn-cs"/>
              </a:defRPr>
            </a:lvl2pPr>
            <a:lvl3pPr marL="914400" algn="l" rtl="0" fontAlgn="base">
              <a:spcBef>
                <a:spcPct val="0"/>
              </a:spcBef>
              <a:spcAft>
                <a:spcPct val="0"/>
              </a:spcAft>
              <a:defRPr kumimoji="1" sz="900" kern="1200">
                <a:solidFill>
                  <a:srgbClr val="000000"/>
                </a:solidFill>
                <a:latin typeface="EYInterstate Light" pitchFamily="2" charset="0"/>
                <a:ea typeface="ＭＳ Ｐゴシック" pitchFamily="50" charset="-128"/>
                <a:cs typeface="+mn-cs"/>
              </a:defRPr>
            </a:lvl3pPr>
            <a:lvl4pPr marL="1371600" algn="l" rtl="0" fontAlgn="base">
              <a:spcBef>
                <a:spcPct val="0"/>
              </a:spcBef>
              <a:spcAft>
                <a:spcPct val="0"/>
              </a:spcAft>
              <a:defRPr kumimoji="1" sz="900" kern="1200">
                <a:solidFill>
                  <a:srgbClr val="000000"/>
                </a:solidFill>
                <a:latin typeface="EYInterstate Light" pitchFamily="2" charset="0"/>
                <a:ea typeface="ＭＳ Ｐゴシック" pitchFamily="50" charset="-128"/>
                <a:cs typeface="+mn-cs"/>
              </a:defRPr>
            </a:lvl4pPr>
            <a:lvl5pPr marL="1828800" algn="l" rtl="0" fontAlgn="base">
              <a:spcBef>
                <a:spcPct val="0"/>
              </a:spcBef>
              <a:spcAft>
                <a:spcPct val="0"/>
              </a:spcAft>
              <a:defRPr kumimoji="1" sz="900" kern="1200">
                <a:solidFill>
                  <a:srgbClr val="000000"/>
                </a:solidFill>
                <a:latin typeface="EYInterstate Light" pitchFamily="2" charset="0"/>
                <a:ea typeface="ＭＳ Ｐゴシック" pitchFamily="50" charset="-128"/>
                <a:cs typeface="+mn-cs"/>
              </a:defRPr>
            </a:lvl5pPr>
            <a:lvl6pPr marL="2286000" algn="l" defTabSz="914400" rtl="0" eaLnBrk="1" latinLnBrk="0" hangingPunct="1">
              <a:defRPr kumimoji="1" sz="900" kern="1200">
                <a:solidFill>
                  <a:srgbClr val="000000"/>
                </a:solidFill>
                <a:latin typeface="EYInterstate Light" pitchFamily="2" charset="0"/>
                <a:ea typeface="ＭＳ Ｐゴシック" pitchFamily="50" charset="-128"/>
                <a:cs typeface="+mn-cs"/>
              </a:defRPr>
            </a:lvl6pPr>
            <a:lvl7pPr marL="2743200" algn="l" defTabSz="914400" rtl="0" eaLnBrk="1" latinLnBrk="0" hangingPunct="1">
              <a:defRPr kumimoji="1" sz="900" kern="1200">
                <a:solidFill>
                  <a:srgbClr val="000000"/>
                </a:solidFill>
                <a:latin typeface="EYInterstate Light" pitchFamily="2" charset="0"/>
                <a:ea typeface="ＭＳ Ｐゴシック" pitchFamily="50" charset="-128"/>
                <a:cs typeface="+mn-cs"/>
              </a:defRPr>
            </a:lvl7pPr>
            <a:lvl8pPr marL="3200400" algn="l" defTabSz="914400" rtl="0" eaLnBrk="1" latinLnBrk="0" hangingPunct="1">
              <a:defRPr kumimoji="1" sz="900" kern="1200">
                <a:solidFill>
                  <a:srgbClr val="000000"/>
                </a:solidFill>
                <a:latin typeface="EYInterstate Light" pitchFamily="2" charset="0"/>
                <a:ea typeface="ＭＳ Ｐゴシック" pitchFamily="50" charset="-128"/>
                <a:cs typeface="+mn-cs"/>
              </a:defRPr>
            </a:lvl8pPr>
            <a:lvl9pPr marL="3657600" algn="l" defTabSz="914400" rtl="0" eaLnBrk="1" latinLnBrk="0" hangingPunct="1">
              <a:defRPr kumimoji="1" sz="900" kern="1200">
                <a:solidFill>
                  <a:srgbClr val="000000"/>
                </a:solidFill>
                <a:latin typeface="EYInterstate Light" pitchFamily="2" charset="0"/>
                <a:ea typeface="ＭＳ Ｐゴシック" pitchFamily="50" charset="-128"/>
                <a:cs typeface="+mn-cs"/>
              </a:defRPr>
            </a:lvl9pPr>
          </a:lstStyle>
          <a:p>
            <a:fld id="{D9550142-B990-490A-A107-ED7302A7FD52}" type="slidenum">
              <a:rPr lang="ja-JP" altLang="en-US" smtClean="0"/>
              <a:pPr/>
              <a:t>5</a:t>
            </a:fld>
            <a:endParaRPr kumimoji="1" lang="ja-JP" altLang="en-US"/>
          </a:p>
        </p:txBody>
      </p:sp>
      <p:sp>
        <p:nvSpPr>
          <p:cNvPr id="12" name="タイトル 1">
            <a:extLst>
              <a:ext uri="{FF2B5EF4-FFF2-40B4-BE49-F238E27FC236}">
                <a16:creationId xmlns:a16="http://schemas.microsoft.com/office/drawing/2014/main" id="{8E4CA2FC-2D7B-B08C-689B-51993FC3962A}"/>
              </a:ext>
            </a:extLst>
          </p:cNvPr>
          <p:cNvSpPr txBox="1">
            <a:spLocks/>
          </p:cNvSpPr>
          <p:nvPr/>
        </p:nvSpPr>
        <p:spPr>
          <a:xfrm>
            <a:off x="605549" y="207081"/>
            <a:ext cx="9832579" cy="463029"/>
          </a:xfrm>
          <a:prstGeom prst="rect">
            <a:avLst/>
          </a:prstGeom>
        </p:spPr>
        <p:txBody>
          <a:bodyPr vert="horz" lIns="91440" tIns="45720" rIns="91440" bIns="45720" rtlCol="0" anchor="ctr">
            <a:normAutofit/>
          </a:bodyPr>
          <a:lstStyle>
            <a:lvl1pPr algn="l" defTabSz="987095" rtl="0" eaLnBrk="1" latinLnBrk="0" hangingPunct="1">
              <a:spcBef>
                <a:spcPct val="0"/>
              </a:spcBef>
              <a:buNone/>
              <a:defRPr kumimoji="1" sz="2400" b="1" kern="120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Meiryo UI" panose="020B0604030504040204" pitchFamily="50" charset="-128"/>
              </a:defRPr>
            </a:lvl1pPr>
          </a:lstStyle>
          <a:p>
            <a:pPr marL="0" marR="0" lvl="0" indent="0" algn="l" defTabSz="987095" rtl="0" eaLnBrk="1" fontAlgn="auto" latinLnBrk="0" hangingPunct="1">
              <a:lnSpc>
                <a:spcPct val="100000"/>
              </a:lnSpc>
              <a:spcBef>
                <a:spcPct val="0"/>
              </a:spcBef>
              <a:spcAft>
                <a:spcPts val="0"/>
              </a:spcAft>
              <a:buClrTx/>
              <a:buSzTx/>
              <a:buFontTx/>
              <a:buNone/>
              <a:tabLst/>
              <a:defRPr/>
            </a:pPr>
            <a:r>
              <a:rPr kumimoji="1" lang="ja-JP" altLang="en-US" sz="2400"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sym typeface="Meiryo UI" panose="020B0604030504040204" pitchFamily="50" charset="-128"/>
              </a:rPr>
              <a:t>本資料の読み方</a:t>
            </a:r>
          </a:p>
        </p:txBody>
      </p:sp>
      <p:sp>
        <p:nvSpPr>
          <p:cNvPr id="13" name="Rectangle 7">
            <a:extLst>
              <a:ext uri="{FF2B5EF4-FFF2-40B4-BE49-F238E27FC236}">
                <a16:creationId xmlns:a16="http://schemas.microsoft.com/office/drawing/2014/main" id="{BA26C767-1439-2DE1-A1EB-AF7E57AE5334}"/>
              </a:ext>
            </a:extLst>
          </p:cNvPr>
          <p:cNvSpPr/>
          <p:nvPr/>
        </p:nvSpPr>
        <p:spPr>
          <a:xfrm>
            <a:off x="6155758" y="1354875"/>
            <a:ext cx="2960487" cy="623142"/>
          </a:xfrm>
          <a:prstGeom prst="rect">
            <a:avLst/>
          </a:prstGeom>
          <a:noFill/>
          <a:ln w="38100" cap="flat" cmpd="sng" algn="ctr">
            <a:solidFill>
              <a:srgbClr val="E68422"/>
            </a:solidFill>
            <a:prstDash val="solid"/>
          </a:ln>
          <a:effectLst/>
        </p:spPr>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0" marR="0" lvl="0" indent="0" algn="ctr" defTabSz="914400" eaLnBrk="1" fontAlgn="base" latinLnBrk="0" hangingPunct="1">
              <a:lnSpc>
                <a:spcPct val="100000"/>
              </a:lnSpc>
              <a:spcBef>
                <a:spcPct val="0"/>
              </a:spcBef>
              <a:spcAft>
                <a:spcPct val="0"/>
              </a:spcAft>
              <a:buClr>
                <a:srgbClr val="6076B4"/>
              </a:buClr>
              <a:buSzTx/>
              <a:buFontTx/>
              <a:buNone/>
              <a:tabLst/>
              <a:defRPr/>
            </a:pPr>
            <a:endParaRPr kumimoji="0" lang="ja-JP" altLang="en-US" sz="1200" b="0" i="0" u="none" strike="noStrike" kern="0" cap="none" spc="0" normalizeH="0" baseline="0" noProof="0">
              <a:ln>
                <a:noFill/>
              </a:ln>
              <a:solidFill>
                <a:srgbClr val="2F5897"/>
              </a:solidFill>
              <a:effectLst/>
              <a:uLnTx/>
              <a:uFillTx/>
              <a:latin typeface="Calibri"/>
              <a:ea typeface="ＭＳ Ｐゴシック" panose="020B0600070205080204" pitchFamily="50" charset="-128"/>
              <a:cs typeface="+mn-cs"/>
              <a:sym typeface="Meiryo UI" panose="020B0604030504040204" pitchFamily="50" charset="-128"/>
            </a:endParaRPr>
          </a:p>
        </p:txBody>
      </p:sp>
      <p:sp>
        <p:nvSpPr>
          <p:cNvPr id="15" name="Rectangle 7">
            <a:extLst>
              <a:ext uri="{FF2B5EF4-FFF2-40B4-BE49-F238E27FC236}">
                <a16:creationId xmlns:a16="http://schemas.microsoft.com/office/drawing/2014/main" id="{2F2F85A7-C945-88C7-E9A1-1CEC6220A090}"/>
              </a:ext>
            </a:extLst>
          </p:cNvPr>
          <p:cNvSpPr/>
          <p:nvPr/>
        </p:nvSpPr>
        <p:spPr>
          <a:xfrm>
            <a:off x="6067425" y="2436222"/>
            <a:ext cx="2960487" cy="3478803"/>
          </a:xfrm>
          <a:prstGeom prst="rect">
            <a:avLst/>
          </a:prstGeom>
          <a:noFill/>
          <a:ln w="38100" cap="flat" cmpd="sng" algn="ctr">
            <a:solidFill>
              <a:srgbClr val="E68422"/>
            </a:solidFill>
            <a:prstDash val="solid"/>
          </a:ln>
          <a:effectLst/>
        </p:spPr>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0" marR="0" lvl="0" indent="0" algn="ctr" defTabSz="914400" eaLnBrk="1" fontAlgn="base" latinLnBrk="0" hangingPunct="1">
              <a:lnSpc>
                <a:spcPct val="100000"/>
              </a:lnSpc>
              <a:spcBef>
                <a:spcPct val="0"/>
              </a:spcBef>
              <a:spcAft>
                <a:spcPct val="0"/>
              </a:spcAft>
              <a:buClr>
                <a:srgbClr val="6076B4"/>
              </a:buClr>
              <a:buSzTx/>
              <a:buFontTx/>
              <a:buNone/>
              <a:tabLst/>
              <a:defRPr/>
            </a:pPr>
            <a:endParaRPr kumimoji="0" lang="ja-JP" altLang="en-US" sz="1200" b="0" i="0" u="none" strike="noStrike" kern="0" cap="none" spc="0" normalizeH="0" baseline="0" noProof="0">
              <a:ln>
                <a:noFill/>
              </a:ln>
              <a:solidFill>
                <a:srgbClr val="2F5897"/>
              </a:solidFill>
              <a:effectLst/>
              <a:uLnTx/>
              <a:uFillTx/>
              <a:latin typeface="Calibri"/>
              <a:ea typeface="ＭＳ Ｐゴシック" panose="020B0600070205080204" pitchFamily="50" charset="-128"/>
              <a:cs typeface="+mn-cs"/>
              <a:sym typeface="Meiryo UI" panose="020B0604030504040204" pitchFamily="50" charset="-128"/>
            </a:endParaRPr>
          </a:p>
        </p:txBody>
      </p:sp>
      <p:sp>
        <p:nvSpPr>
          <p:cNvPr id="16" name="Rectangle 7">
            <a:extLst>
              <a:ext uri="{FF2B5EF4-FFF2-40B4-BE49-F238E27FC236}">
                <a16:creationId xmlns:a16="http://schemas.microsoft.com/office/drawing/2014/main" id="{82B9C8C1-8443-2D32-61E0-432A5D8F76BC}"/>
              </a:ext>
            </a:extLst>
          </p:cNvPr>
          <p:cNvSpPr/>
          <p:nvPr/>
        </p:nvSpPr>
        <p:spPr>
          <a:xfrm>
            <a:off x="1999980" y="2436222"/>
            <a:ext cx="3972195" cy="3478803"/>
          </a:xfrm>
          <a:prstGeom prst="rect">
            <a:avLst/>
          </a:prstGeom>
          <a:noFill/>
          <a:ln w="38100" cap="flat" cmpd="sng" algn="ctr">
            <a:solidFill>
              <a:srgbClr val="E68422"/>
            </a:solidFill>
            <a:prstDash val="solid"/>
          </a:ln>
          <a:effectLst/>
        </p:spPr>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0" marR="0" lvl="0" indent="0" algn="ctr" defTabSz="914400" eaLnBrk="1" fontAlgn="base" latinLnBrk="0" hangingPunct="1">
              <a:lnSpc>
                <a:spcPct val="100000"/>
              </a:lnSpc>
              <a:spcBef>
                <a:spcPct val="0"/>
              </a:spcBef>
              <a:spcAft>
                <a:spcPct val="0"/>
              </a:spcAft>
              <a:buClr>
                <a:srgbClr val="6076B4"/>
              </a:buClr>
              <a:buSzTx/>
              <a:buFontTx/>
              <a:buNone/>
              <a:tabLst/>
              <a:defRPr/>
            </a:pPr>
            <a:endParaRPr kumimoji="0" lang="ja-JP" altLang="en-US" sz="1200" b="0" i="0" u="none" strike="noStrike" kern="0" cap="none" spc="0" normalizeH="0" baseline="0" noProof="0">
              <a:ln>
                <a:noFill/>
              </a:ln>
              <a:solidFill>
                <a:srgbClr val="2F5897"/>
              </a:solidFill>
              <a:effectLst/>
              <a:uLnTx/>
              <a:uFillTx/>
              <a:latin typeface="Calibri"/>
              <a:ea typeface="ＭＳ Ｐゴシック" panose="020B0600070205080204" pitchFamily="50" charset="-128"/>
              <a:cs typeface="+mn-cs"/>
              <a:sym typeface="Meiryo UI" panose="020B0604030504040204" pitchFamily="50" charset="-128"/>
            </a:endParaRPr>
          </a:p>
        </p:txBody>
      </p:sp>
      <p:sp>
        <p:nvSpPr>
          <p:cNvPr id="17" name="吹き出し: 折線 16">
            <a:extLst>
              <a:ext uri="{FF2B5EF4-FFF2-40B4-BE49-F238E27FC236}">
                <a16:creationId xmlns:a16="http://schemas.microsoft.com/office/drawing/2014/main" id="{4E6272A3-032D-36C0-C44C-24CE16CBC370}"/>
              </a:ext>
            </a:extLst>
          </p:cNvPr>
          <p:cNvSpPr/>
          <p:nvPr/>
        </p:nvSpPr>
        <p:spPr>
          <a:xfrm>
            <a:off x="8494073" y="2084749"/>
            <a:ext cx="1437005" cy="463030"/>
          </a:xfrm>
          <a:prstGeom prst="borderCallout2">
            <a:avLst>
              <a:gd name="adj1" fmla="val 24215"/>
              <a:gd name="adj2" fmla="val 817"/>
              <a:gd name="adj3" fmla="val 23640"/>
              <a:gd name="adj4" fmla="val -17642"/>
              <a:gd name="adj5" fmla="val -51612"/>
              <a:gd name="adj6" fmla="val -36159"/>
            </a:avLst>
          </a:prstGeom>
          <a:solidFill>
            <a:srgbClr val="63891F">
              <a:lumMod val="20000"/>
              <a:lumOff val="80000"/>
            </a:srgbClr>
          </a:solidFill>
          <a:ln w="19050" cap="flat" cmpd="sng" algn="ctr">
            <a:solidFill>
              <a:srgbClr val="687A70"/>
            </a:solidFill>
            <a:prstDash val="solid"/>
          </a:ln>
          <a:effectLst>
            <a:outerShdw blurRad="50800" dist="38100" dir="2700000" algn="tl" rotWithShape="0">
              <a:prstClr val="black">
                <a:alpha val="40000"/>
              </a:prstClr>
            </a:outerShdw>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914400" eaLnBrk="1" fontAlgn="base" latinLnBrk="0" hangingPunct="1">
              <a:lnSpc>
                <a:spcPct val="100000"/>
              </a:lnSpc>
              <a:spcBef>
                <a:spcPct val="0"/>
              </a:spcBef>
              <a:spcAft>
                <a:spcPct val="0"/>
              </a:spcAft>
              <a:buClr>
                <a:srgbClr val="747480"/>
              </a:buClr>
              <a:buSzTx/>
              <a:buFontTx/>
              <a:buNone/>
              <a:tabLst/>
              <a:defRPr/>
            </a:pPr>
            <a:r>
              <a:rPr kumimoji="0" lang="ja-JP" altLang="en-US" sz="1200" b="1" i="0" u="none" strike="noStrike" kern="0" cap="none" spc="0" normalizeH="0" baseline="0" noProof="0">
                <a:ln>
                  <a:noFill/>
                </a:ln>
                <a:solidFill>
                  <a:srgbClr val="2E2E38"/>
                </a:solidFill>
                <a:effectLst/>
                <a:uLnTx/>
                <a:uFillTx/>
                <a:latin typeface="+mn-ea"/>
                <a:cs typeface="+mn-cs"/>
                <a:sym typeface="Meiryo UI" panose="020B0604030504040204" pitchFamily="50" charset="-128"/>
              </a:rPr>
              <a:t>分析プロセス全体</a:t>
            </a:r>
            <a:endParaRPr kumimoji="0" lang="en-US" altLang="ja-JP" sz="1200" b="1" i="0" u="none" strike="noStrike" kern="0" cap="none" spc="0" normalizeH="0" baseline="0" noProof="0">
              <a:ln>
                <a:noFill/>
              </a:ln>
              <a:solidFill>
                <a:srgbClr val="2E2E38"/>
              </a:solidFill>
              <a:effectLst/>
              <a:uLnTx/>
              <a:uFillTx/>
              <a:latin typeface="+mn-ea"/>
              <a:cs typeface="+mn-cs"/>
              <a:sym typeface="Meiryo UI" panose="020B0604030504040204" pitchFamily="50" charset="-128"/>
            </a:endParaRPr>
          </a:p>
          <a:p>
            <a:pPr marL="0" marR="0" lvl="0" indent="0" algn="ctr" defTabSz="914400" eaLnBrk="1" fontAlgn="base" latinLnBrk="0" hangingPunct="1">
              <a:lnSpc>
                <a:spcPct val="100000"/>
              </a:lnSpc>
              <a:spcBef>
                <a:spcPct val="0"/>
              </a:spcBef>
              <a:spcAft>
                <a:spcPct val="0"/>
              </a:spcAft>
              <a:buClr>
                <a:srgbClr val="747480"/>
              </a:buClr>
              <a:buSzTx/>
              <a:buFontTx/>
              <a:buNone/>
              <a:tabLst/>
              <a:defRPr/>
            </a:pPr>
            <a:r>
              <a:rPr kumimoji="0" lang="ja-JP" altLang="en-US" sz="1200" b="1" i="0" u="none" strike="noStrike" kern="0" cap="none" spc="0" normalizeH="0" baseline="0" noProof="0">
                <a:ln>
                  <a:noFill/>
                </a:ln>
                <a:solidFill>
                  <a:srgbClr val="2E2E38"/>
                </a:solidFill>
                <a:effectLst/>
                <a:uLnTx/>
                <a:uFillTx/>
                <a:latin typeface="+mn-ea"/>
                <a:cs typeface="+mn-cs"/>
                <a:sym typeface="Meiryo UI" panose="020B0604030504040204" pitchFamily="50" charset="-128"/>
              </a:rPr>
              <a:t>の流れを掲載</a:t>
            </a:r>
            <a:endParaRPr kumimoji="0" lang="en-US" altLang="ja-JP" sz="1200" b="1" i="0" u="none" strike="noStrike" kern="0" cap="none" spc="0" normalizeH="0" baseline="0" noProof="0">
              <a:ln>
                <a:noFill/>
              </a:ln>
              <a:solidFill>
                <a:srgbClr val="2E2E38"/>
              </a:solidFill>
              <a:effectLst/>
              <a:uLnTx/>
              <a:uFillTx/>
              <a:latin typeface="+mn-ea"/>
              <a:cs typeface="+mn-cs"/>
              <a:sym typeface="Meiryo UI" panose="020B0604030504040204" pitchFamily="50" charset="-128"/>
            </a:endParaRPr>
          </a:p>
        </p:txBody>
      </p:sp>
      <p:sp>
        <p:nvSpPr>
          <p:cNvPr id="18" name="吹き出し: 折線 17" descr="at">
            <a:extLst>
              <a:ext uri="{FF2B5EF4-FFF2-40B4-BE49-F238E27FC236}">
                <a16:creationId xmlns:a16="http://schemas.microsoft.com/office/drawing/2014/main" id="{ACD98D2A-372B-C884-FAF7-BD7335E13751}"/>
              </a:ext>
            </a:extLst>
          </p:cNvPr>
          <p:cNvSpPr/>
          <p:nvPr/>
        </p:nvSpPr>
        <p:spPr>
          <a:xfrm>
            <a:off x="5759774" y="5970857"/>
            <a:ext cx="1857707" cy="604428"/>
          </a:xfrm>
          <a:prstGeom prst="borderCallout2">
            <a:avLst>
              <a:gd name="adj1" fmla="val 20219"/>
              <a:gd name="adj2" fmla="val 100406"/>
              <a:gd name="adj3" fmla="val 18750"/>
              <a:gd name="adj4" fmla="val 113947"/>
              <a:gd name="adj5" fmla="val -45889"/>
              <a:gd name="adj6" fmla="val 126727"/>
            </a:avLst>
          </a:prstGeom>
          <a:solidFill>
            <a:srgbClr val="63891F">
              <a:lumMod val="20000"/>
              <a:lumOff val="80000"/>
            </a:srgbClr>
          </a:solidFill>
          <a:ln w="19050" cap="flat" cmpd="sng" algn="ctr">
            <a:solidFill>
              <a:srgbClr val="687A70"/>
            </a:solidFill>
            <a:prstDash val="solid"/>
          </a:ln>
          <a:effectLst>
            <a:outerShdw blurRad="50800" dist="38100" dir="2700000" algn="tl" rotWithShape="0">
              <a:prstClr val="black">
                <a:alpha val="40000"/>
              </a:prstClr>
            </a:outerShdw>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1200" b="1" i="0" u="none" strike="noStrike" kern="0" cap="none" spc="0" normalizeH="0" baseline="0" noProof="0">
                <a:ln>
                  <a:noFill/>
                </a:ln>
                <a:solidFill>
                  <a:prstClr val="black"/>
                </a:solidFill>
                <a:effectLst/>
                <a:uLnTx/>
                <a:uFillTx/>
                <a:latin typeface="+mn-ea"/>
                <a:cs typeface="+mn-cs"/>
              </a:rPr>
              <a:t>データの分析の目的、</a:t>
            </a:r>
            <a:endParaRPr kumimoji="0" lang="en-US" altLang="ja-JP" sz="1200" b="1" i="0" u="none" strike="noStrike" kern="0" cap="none" spc="0" normalizeH="0" baseline="0" noProof="0">
              <a:ln>
                <a:noFill/>
              </a:ln>
              <a:solidFill>
                <a:prstClr val="black"/>
              </a:solidFill>
              <a:effectLst/>
              <a:uLnTx/>
              <a:uFillTx/>
              <a:latin typeface="+mn-ea"/>
              <a:cs typeface="+mn-cs"/>
            </a:endParaRPr>
          </a:p>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1200" b="1" i="0" u="none" strike="noStrike" kern="0" cap="none" spc="0" normalizeH="0" baseline="0" noProof="0">
                <a:ln>
                  <a:noFill/>
                </a:ln>
                <a:solidFill>
                  <a:prstClr val="black"/>
                </a:solidFill>
                <a:effectLst/>
                <a:uLnTx/>
                <a:uFillTx/>
                <a:latin typeface="+mn-ea"/>
                <a:cs typeface="+mn-cs"/>
              </a:rPr>
              <a:t>読み方、よくある傾向、</a:t>
            </a:r>
            <a:endParaRPr kumimoji="0" lang="en-US" altLang="ja-JP" sz="1200" b="1" i="0" u="none" strike="noStrike" kern="0" cap="none" spc="0" normalizeH="0" baseline="0" noProof="0">
              <a:ln>
                <a:noFill/>
              </a:ln>
              <a:solidFill>
                <a:prstClr val="black"/>
              </a:solidFill>
              <a:effectLst/>
              <a:uLnTx/>
              <a:uFillTx/>
              <a:latin typeface="+mn-ea"/>
              <a:cs typeface="+mn-cs"/>
            </a:endParaRPr>
          </a:p>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1200" b="1" i="0" u="none" strike="noStrike" kern="0" cap="none" spc="0" normalizeH="0" baseline="0" noProof="0">
                <a:ln>
                  <a:noFill/>
                </a:ln>
                <a:solidFill>
                  <a:prstClr val="black"/>
                </a:solidFill>
                <a:effectLst/>
                <a:uLnTx/>
                <a:uFillTx/>
                <a:latin typeface="+mn-ea"/>
                <a:cs typeface="+mn-cs"/>
              </a:rPr>
              <a:t>分析結果の例を掲載</a:t>
            </a:r>
            <a:endParaRPr kumimoji="0" lang="en-US" altLang="ja-JP" sz="1200" b="1" i="0" u="none" strike="noStrike" kern="0" cap="none" spc="0" normalizeH="0" baseline="0" noProof="0">
              <a:ln>
                <a:noFill/>
              </a:ln>
              <a:solidFill>
                <a:prstClr val="black"/>
              </a:solidFill>
              <a:effectLst/>
              <a:uLnTx/>
              <a:uFillTx/>
              <a:latin typeface="+mn-ea"/>
              <a:cs typeface="+mn-cs"/>
            </a:endParaRPr>
          </a:p>
        </p:txBody>
      </p:sp>
      <p:sp>
        <p:nvSpPr>
          <p:cNvPr id="19" name="吹き出し: 折線 18" descr="at">
            <a:extLst>
              <a:ext uri="{FF2B5EF4-FFF2-40B4-BE49-F238E27FC236}">
                <a16:creationId xmlns:a16="http://schemas.microsoft.com/office/drawing/2014/main" id="{9B1AFD2A-395F-D738-B9A5-23EE9DE84F51}"/>
              </a:ext>
            </a:extLst>
          </p:cNvPr>
          <p:cNvSpPr/>
          <p:nvPr/>
        </p:nvSpPr>
        <p:spPr>
          <a:xfrm>
            <a:off x="2239464" y="5970857"/>
            <a:ext cx="1355314" cy="414780"/>
          </a:xfrm>
          <a:prstGeom prst="borderCallout2">
            <a:avLst>
              <a:gd name="adj1" fmla="val 20219"/>
              <a:gd name="adj2" fmla="val 100406"/>
              <a:gd name="adj3" fmla="val 18750"/>
              <a:gd name="adj4" fmla="val 113947"/>
              <a:gd name="adj5" fmla="val -45889"/>
              <a:gd name="adj6" fmla="val 126727"/>
            </a:avLst>
          </a:prstGeom>
          <a:solidFill>
            <a:srgbClr val="63891F">
              <a:lumMod val="20000"/>
              <a:lumOff val="80000"/>
            </a:srgbClr>
          </a:solidFill>
          <a:ln w="19050" cap="flat" cmpd="sng" algn="ctr">
            <a:solidFill>
              <a:srgbClr val="687A70"/>
            </a:solidFill>
            <a:prstDash val="solid"/>
          </a:ln>
          <a:effectLst>
            <a:outerShdw blurRad="50800" dist="38100" dir="2700000" algn="tl" rotWithShape="0">
              <a:prstClr val="black">
                <a:alpha val="40000"/>
              </a:prstClr>
            </a:outerShdw>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914400" eaLnBrk="1" fontAlgn="base" latinLnBrk="0" hangingPunct="1">
              <a:lnSpc>
                <a:spcPct val="100000"/>
              </a:lnSpc>
              <a:spcBef>
                <a:spcPct val="0"/>
              </a:spcBef>
              <a:spcAft>
                <a:spcPct val="0"/>
              </a:spcAft>
              <a:buClr>
                <a:srgbClr val="747480"/>
              </a:buClr>
              <a:buSzTx/>
              <a:buFontTx/>
              <a:buNone/>
              <a:tabLst/>
              <a:defRPr/>
            </a:pPr>
            <a:r>
              <a:rPr kumimoji="0" lang="ja-JP" altLang="en-US" sz="1200" b="1" i="0" u="none" strike="noStrike" kern="0" cap="none" spc="0" normalizeH="0" baseline="0" noProof="0">
                <a:ln>
                  <a:noFill/>
                </a:ln>
                <a:solidFill>
                  <a:srgbClr val="2E2E38"/>
                </a:solidFill>
                <a:effectLst/>
                <a:uLnTx/>
                <a:uFillTx/>
                <a:latin typeface="+mn-ea"/>
                <a:cs typeface="+mn-cs"/>
                <a:sym typeface="Meiryo UI" panose="020B0604030504040204" pitchFamily="50" charset="-128"/>
              </a:rPr>
              <a:t>分析画面、機能の</a:t>
            </a:r>
            <a:endParaRPr kumimoji="0" lang="en-US" altLang="ja-JP" sz="1200" b="1" i="0" u="none" strike="noStrike" kern="0" cap="none" spc="0" normalizeH="0" baseline="0" noProof="0">
              <a:ln>
                <a:noFill/>
              </a:ln>
              <a:solidFill>
                <a:srgbClr val="2E2E38"/>
              </a:solidFill>
              <a:effectLst/>
              <a:uLnTx/>
              <a:uFillTx/>
              <a:latin typeface="+mn-ea"/>
              <a:cs typeface="+mn-cs"/>
              <a:sym typeface="Meiryo UI" panose="020B0604030504040204" pitchFamily="50" charset="-128"/>
            </a:endParaRPr>
          </a:p>
          <a:p>
            <a:pPr marL="0" marR="0" lvl="0" indent="0" algn="ctr" defTabSz="914400" eaLnBrk="1" fontAlgn="base" latinLnBrk="0" hangingPunct="1">
              <a:lnSpc>
                <a:spcPct val="100000"/>
              </a:lnSpc>
              <a:spcBef>
                <a:spcPct val="0"/>
              </a:spcBef>
              <a:spcAft>
                <a:spcPct val="0"/>
              </a:spcAft>
              <a:buClr>
                <a:srgbClr val="747480"/>
              </a:buClr>
              <a:buSzTx/>
              <a:buFontTx/>
              <a:buNone/>
              <a:tabLst/>
              <a:defRPr/>
            </a:pPr>
            <a:r>
              <a:rPr kumimoji="0" lang="ja-JP" altLang="en-US" sz="1200" b="1" i="0" u="none" strike="noStrike" kern="0" cap="none" spc="0" normalizeH="0" baseline="0" noProof="0">
                <a:ln>
                  <a:noFill/>
                </a:ln>
                <a:solidFill>
                  <a:srgbClr val="2E2E38"/>
                </a:solidFill>
                <a:effectLst/>
                <a:uLnTx/>
                <a:uFillTx/>
                <a:latin typeface="+mn-ea"/>
                <a:cs typeface="+mn-cs"/>
                <a:sym typeface="Meiryo UI" panose="020B0604030504040204" pitchFamily="50" charset="-128"/>
              </a:rPr>
              <a:t>使い方を掲載</a:t>
            </a:r>
            <a:endParaRPr kumimoji="0" lang="en-US" altLang="ja-JP" sz="1200" b="1" i="0" u="none" strike="noStrike" kern="0" cap="none" spc="0" normalizeH="0" baseline="0" noProof="0">
              <a:ln>
                <a:noFill/>
              </a:ln>
              <a:solidFill>
                <a:srgbClr val="2E2E38"/>
              </a:solidFill>
              <a:effectLst/>
              <a:uLnTx/>
              <a:uFillTx/>
              <a:latin typeface="+mn-ea"/>
              <a:cs typeface="+mn-cs"/>
              <a:sym typeface="Meiryo UI" panose="020B0604030504040204" pitchFamily="50" charset="-128"/>
            </a:endParaRPr>
          </a:p>
        </p:txBody>
      </p:sp>
    </p:spTree>
    <p:extLst>
      <p:ext uri="{BB962C8B-B14F-4D97-AF65-F5344CB8AC3E}">
        <p14:creationId xmlns:p14="http://schemas.microsoft.com/office/powerpoint/2010/main" val="33497809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EFA5A2-1078-9BFD-EB66-D01D966B1CC4}"/>
            </a:ext>
          </a:extLst>
        </p:cNvPr>
        <p:cNvGrpSpPr/>
        <p:nvPr/>
      </p:nvGrpSpPr>
      <p:grpSpPr>
        <a:xfrm>
          <a:off x="0" y="0"/>
          <a:ext cx="0" cy="0"/>
          <a:chOff x="0" y="0"/>
          <a:chExt cx="0" cy="0"/>
        </a:xfrm>
      </p:grpSpPr>
      <p:sp>
        <p:nvSpPr>
          <p:cNvPr id="2" name="スライド番号プレースホルダー 4">
            <a:extLst>
              <a:ext uri="{FF2B5EF4-FFF2-40B4-BE49-F238E27FC236}">
                <a16:creationId xmlns:a16="http://schemas.microsoft.com/office/drawing/2014/main" id="{7A13AECF-BE16-C6D9-C786-7C9422742889}"/>
              </a:ext>
            </a:extLst>
          </p:cNvPr>
          <p:cNvSpPr>
            <a:spLocks noGrp="1"/>
          </p:cNvSpPr>
          <p:nvPr>
            <p:ph type="sldNum" sz="quarter" idx="12"/>
          </p:nvPr>
        </p:nvSpPr>
        <p:spPr>
          <a:xfrm>
            <a:off x="8209818" y="7194496"/>
            <a:ext cx="2495127" cy="402567"/>
          </a:xfrm>
          <a:prstGeom prst="rect">
            <a:avLst/>
          </a:prstGeom>
        </p:spPr>
        <p:txBody>
          <a:bodyPr vert="horz" lIns="91440" tIns="45720" rIns="91440" bIns="45720" rtlCol="0" anchor="ctr"/>
          <a:lstStyle>
            <a:defPPr>
              <a:defRPr lang="en-US"/>
            </a:defPPr>
            <a:lvl1pPr algn="r" rtl="0" fontAlgn="base">
              <a:spcBef>
                <a:spcPct val="0"/>
              </a:spcBef>
              <a:spcAft>
                <a:spcPct val="0"/>
              </a:spcAft>
              <a:defRPr kumimoji="1" sz="1511" kern="120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Meiryo UI" panose="020B0604030504040204" pitchFamily="50" charset="-128"/>
              </a:defRPr>
            </a:lvl1pPr>
            <a:lvl2pPr marL="457200" algn="l" rtl="0" fontAlgn="base">
              <a:spcBef>
                <a:spcPct val="0"/>
              </a:spcBef>
              <a:spcAft>
                <a:spcPct val="0"/>
              </a:spcAft>
              <a:defRPr kumimoji="1" sz="900" kern="1200">
                <a:solidFill>
                  <a:srgbClr val="000000"/>
                </a:solidFill>
                <a:latin typeface="EYInterstate Light" pitchFamily="2" charset="0"/>
                <a:ea typeface="ＭＳ Ｐゴシック" pitchFamily="50" charset="-128"/>
                <a:cs typeface="+mn-cs"/>
              </a:defRPr>
            </a:lvl2pPr>
            <a:lvl3pPr marL="914400" algn="l" rtl="0" fontAlgn="base">
              <a:spcBef>
                <a:spcPct val="0"/>
              </a:spcBef>
              <a:spcAft>
                <a:spcPct val="0"/>
              </a:spcAft>
              <a:defRPr kumimoji="1" sz="900" kern="1200">
                <a:solidFill>
                  <a:srgbClr val="000000"/>
                </a:solidFill>
                <a:latin typeface="EYInterstate Light" pitchFamily="2" charset="0"/>
                <a:ea typeface="ＭＳ Ｐゴシック" pitchFamily="50" charset="-128"/>
                <a:cs typeface="+mn-cs"/>
              </a:defRPr>
            </a:lvl3pPr>
            <a:lvl4pPr marL="1371600" algn="l" rtl="0" fontAlgn="base">
              <a:spcBef>
                <a:spcPct val="0"/>
              </a:spcBef>
              <a:spcAft>
                <a:spcPct val="0"/>
              </a:spcAft>
              <a:defRPr kumimoji="1" sz="900" kern="1200">
                <a:solidFill>
                  <a:srgbClr val="000000"/>
                </a:solidFill>
                <a:latin typeface="EYInterstate Light" pitchFamily="2" charset="0"/>
                <a:ea typeface="ＭＳ Ｐゴシック" pitchFamily="50" charset="-128"/>
                <a:cs typeface="+mn-cs"/>
              </a:defRPr>
            </a:lvl4pPr>
            <a:lvl5pPr marL="1828800" algn="l" rtl="0" fontAlgn="base">
              <a:spcBef>
                <a:spcPct val="0"/>
              </a:spcBef>
              <a:spcAft>
                <a:spcPct val="0"/>
              </a:spcAft>
              <a:defRPr kumimoji="1" sz="900" kern="1200">
                <a:solidFill>
                  <a:srgbClr val="000000"/>
                </a:solidFill>
                <a:latin typeface="EYInterstate Light" pitchFamily="2" charset="0"/>
                <a:ea typeface="ＭＳ Ｐゴシック" pitchFamily="50" charset="-128"/>
                <a:cs typeface="+mn-cs"/>
              </a:defRPr>
            </a:lvl5pPr>
            <a:lvl6pPr marL="2286000" algn="l" defTabSz="914400" rtl="0" eaLnBrk="1" latinLnBrk="0" hangingPunct="1">
              <a:defRPr kumimoji="1" sz="900" kern="1200">
                <a:solidFill>
                  <a:srgbClr val="000000"/>
                </a:solidFill>
                <a:latin typeface="EYInterstate Light" pitchFamily="2" charset="0"/>
                <a:ea typeface="ＭＳ Ｐゴシック" pitchFamily="50" charset="-128"/>
                <a:cs typeface="+mn-cs"/>
              </a:defRPr>
            </a:lvl6pPr>
            <a:lvl7pPr marL="2743200" algn="l" defTabSz="914400" rtl="0" eaLnBrk="1" latinLnBrk="0" hangingPunct="1">
              <a:defRPr kumimoji="1" sz="900" kern="1200">
                <a:solidFill>
                  <a:srgbClr val="000000"/>
                </a:solidFill>
                <a:latin typeface="EYInterstate Light" pitchFamily="2" charset="0"/>
                <a:ea typeface="ＭＳ Ｐゴシック" pitchFamily="50" charset="-128"/>
                <a:cs typeface="+mn-cs"/>
              </a:defRPr>
            </a:lvl7pPr>
            <a:lvl8pPr marL="3200400" algn="l" defTabSz="914400" rtl="0" eaLnBrk="1" latinLnBrk="0" hangingPunct="1">
              <a:defRPr kumimoji="1" sz="900" kern="1200">
                <a:solidFill>
                  <a:srgbClr val="000000"/>
                </a:solidFill>
                <a:latin typeface="EYInterstate Light" pitchFamily="2" charset="0"/>
                <a:ea typeface="ＭＳ Ｐゴシック" pitchFamily="50" charset="-128"/>
                <a:cs typeface="+mn-cs"/>
              </a:defRPr>
            </a:lvl8pPr>
            <a:lvl9pPr marL="3657600" algn="l" defTabSz="914400" rtl="0" eaLnBrk="1" latinLnBrk="0" hangingPunct="1">
              <a:defRPr kumimoji="1" sz="900" kern="1200">
                <a:solidFill>
                  <a:srgbClr val="000000"/>
                </a:solidFill>
                <a:latin typeface="EYInterstate Light" pitchFamily="2" charset="0"/>
                <a:ea typeface="ＭＳ Ｐゴシック" pitchFamily="50" charset="-128"/>
                <a:cs typeface="+mn-cs"/>
              </a:defRPr>
            </a:lvl9pPr>
          </a:lstStyle>
          <a:p>
            <a:fld id="{D9550142-B990-490A-A107-ED7302A7FD52}" type="slidenum">
              <a:rPr lang="ja-JP" altLang="en-US" smtClean="0">
                <a:latin typeface="+mn-ea"/>
                <a:ea typeface="+mn-ea"/>
              </a:rPr>
              <a:pPr/>
              <a:t>6</a:t>
            </a:fld>
            <a:endParaRPr kumimoji="1" lang="ja-JP" altLang="en-US">
              <a:latin typeface="+mn-ea"/>
              <a:ea typeface="+mn-ea"/>
            </a:endParaRPr>
          </a:p>
        </p:txBody>
      </p:sp>
      <p:sp>
        <p:nvSpPr>
          <p:cNvPr id="16" name="Text Placeholder 7">
            <a:extLst>
              <a:ext uri="{FF2B5EF4-FFF2-40B4-BE49-F238E27FC236}">
                <a16:creationId xmlns:a16="http://schemas.microsoft.com/office/drawing/2014/main" id="{CF25D454-E527-19AB-3A80-98F1AD1F86B1}"/>
              </a:ext>
            </a:extLst>
          </p:cNvPr>
          <p:cNvSpPr txBox="1">
            <a:spLocks/>
          </p:cNvSpPr>
          <p:nvPr/>
        </p:nvSpPr>
        <p:spPr>
          <a:xfrm>
            <a:off x="215925" y="985250"/>
            <a:ext cx="10261551" cy="310983"/>
          </a:xfrm>
          <a:prstGeom prst="rect">
            <a:avLst/>
          </a:prstGeom>
          <a:noFill/>
          <a:ln>
            <a:noFill/>
          </a:ln>
        </p:spPr>
        <p:txBody>
          <a:bodyPr vert="horz" wrap="square" lIns="38862" tIns="38862" rIns="38862" bIns="38862" rtlCol="0" anchor="t" anchorCtr="0">
            <a:spAutoFit/>
          </a:bodyPr>
          <a:lstStyle>
            <a:lvl1pPr marL="342900" indent="-342900" algn="l" defTabSz="914400" rtl="0" eaLnBrk="1" latinLnBrk="0" hangingPunct="1">
              <a:spcBef>
                <a:spcPts val="600"/>
              </a:spcBef>
              <a:spcAft>
                <a:spcPts val="600"/>
              </a:spcAft>
              <a:buClr>
                <a:srgbClr val="002060"/>
              </a:buClr>
              <a:buFont typeface="Wingdings" panose="05000000000000000000" pitchFamily="2" charset="2"/>
              <a:buChar char="l"/>
              <a:defRPr kumimoji="1" lang="ja-JP" altLang="en-US" sz="20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42950" indent="-285750" algn="l" defTabSz="914400" rtl="0" eaLnBrk="1" latinLnBrk="0" hangingPunct="1">
              <a:spcBef>
                <a:spcPts val="600"/>
              </a:spcBef>
              <a:spcAft>
                <a:spcPts val="600"/>
              </a:spcAft>
              <a:buFont typeface="Arial" pitchFamily="34" charset="0"/>
              <a:buChar char="–"/>
              <a:defRPr kumimoji="1" sz="14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lgn="l" defTabSz="914400" rtl="0" eaLnBrk="1" latinLnBrk="0" hangingPunct="1">
              <a:spcBef>
                <a:spcPts val="600"/>
              </a:spcBef>
              <a:spcAft>
                <a:spcPts val="600"/>
              </a:spcAft>
              <a:buFont typeface="Arial" pitchFamily="34" charset="0"/>
              <a:buChar char="•"/>
              <a:defRPr kumimoji="1" sz="105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194310" marR="0" lvl="0" indent="-194310" algn="l" defTabSz="987095" rtl="0" eaLnBrk="1" fontAlgn="auto" latinLnBrk="0" hangingPunct="1">
              <a:lnSpc>
                <a:spcPct val="100000"/>
              </a:lnSpc>
              <a:spcBef>
                <a:spcPts val="0"/>
              </a:spcBef>
              <a:spcAft>
                <a:spcPts val="0"/>
              </a:spcAft>
              <a:buClr>
                <a:srgbClr val="002060"/>
              </a:buClr>
              <a:buSzTx/>
              <a:buFont typeface="Wingdings" panose="05000000000000000000" pitchFamily="2" charset="2"/>
              <a:buChar char="l"/>
              <a:tabLst/>
              <a:defRPr/>
            </a:pPr>
            <a:r>
              <a:rPr kumimoji="1" lang="ja-JP" altLang="en-US" sz="1511" b="0" i="0" u="none" strike="noStrike" kern="1200" cap="none" spc="0" normalizeH="0" baseline="0" noProof="0">
                <a:ln>
                  <a:noFill/>
                </a:ln>
                <a:solidFill>
                  <a:prstClr val="black"/>
                </a:solidFill>
                <a:effectLst/>
                <a:uLnTx/>
                <a:uFillTx/>
                <a:latin typeface="+mn-ea"/>
                <a:ea typeface="+mn-ea"/>
              </a:rPr>
              <a:t>地域の中で所得（付加価値額）が高い上位</a:t>
            </a:r>
            <a:r>
              <a:rPr kumimoji="1" lang="en-US" altLang="ja-JP" sz="1511" b="0" i="0" u="none" strike="noStrike" kern="1200" cap="none" spc="0" normalizeH="0" baseline="0" noProof="0">
                <a:ln>
                  <a:noFill/>
                </a:ln>
                <a:solidFill>
                  <a:prstClr val="black"/>
                </a:solidFill>
                <a:effectLst/>
                <a:uLnTx/>
                <a:uFillTx/>
                <a:latin typeface="+mn-ea"/>
                <a:ea typeface="+mn-ea"/>
              </a:rPr>
              <a:t>5</a:t>
            </a:r>
            <a:r>
              <a:rPr kumimoji="1" lang="ja-JP" altLang="en-US" sz="1511" b="0" i="0" u="none" strike="noStrike" kern="1200" cap="none" spc="0" normalizeH="0" baseline="0" noProof="0">
                <a:ln>
                  <a:noFill/>
                </a:ln>
                <a:solidFill>
                  <a:prstClr val="black"/>
                </a:solidFill>
                <a:effectLst/>
                <a:uLnTx/>
                <a:uFillTx/>
                <a:latin typeface="+mn-ea"/>
                <a:ea typeface="+mn-ea"/>
              </a:rPr>
              <a:t>産業を「所得</a:t>
            </a:r>
            <a:r>
              <a:rPr kumimoji="1" lang="en-US" altLang="ja-JP" sz="1511" b="0" i="0" u="none" strike="noStrike" kern="1200" cap="none" spc="0" normalizeH="0" baseline="0" noProof="0">
                <a:ln>
                  <a:noFill/>
                </a:ln>
                <a:solidFill>
                  <a:prstClr val="black"/>
                </a:solidFill>
                <a:effectLst/>
                <a:uLnTx/>
                <a:uFillTx/>
                <a:latin typeface="+mn-ea"/>
                <a:ea typeface="+mn-ea"/>
              </a:rPr>
              <a:t>TOP5</a:t>
            </a:r>
            <a:r>
              <a:rPr kumimoji="1" lang="ja-JP" altLang="en-US" sz="1511" b="0" i="0" u="none" strike="noStrike" kern="1200" cap="none" spc="0" normalizeH="0" baseline="0" noProof="0">
                <a:ln>
                  <a:noFill/>
                </a:ln>
                <a:solidFill>
                  <a:prstClr val="black"/>
                </a:solidFill>
                <a:effectLst/>
                <a:uLnTx/>
                <a:uFillTx/>
                <a:latin typeface="+mn-ea"/>
                <a:ea typeface="+mn-ea"/>
              </a:rPr>
              <a:t>産業」として抽出する。</a:t>
            </a:r>
          </a:p>
        </p:txBody>
      </p:sp>
      <p:sp>
        <p:nvSpPr>
          <p:cNvPr id="17" name="正方形/長方形 24">
            <a:extLst>
              <a:ext uri="{FF2B5EF4-FFF2-40B4-BE49-F238E27FC236}">
                <a16:creationId xmlns:a16="http://schemas.microsoft.com/office/drawing/2014/main" id="{39495340-AE66-DA86-31F2-75616D75515C}"/>
              </a:ext>
            </a:extLst>
          </p:cNvPr>
          <p:cNvSpPr/>
          <p:nvPr/>
        </p:nvSpPr>
        <p:spPr>
          <a:xfrm>
            <a:off x="6128424" y="1937488"/>
            <a:ext cx="4006173" cy="4250332"/>
          </a:xfrm>
          <a:prstGeom prst="rect">
            <a:avLst/>
          </a:prstGeom>
          <a:solidFill>
            <a:sysClr val="window" lastClr="FFFFFF">
              <a:lumMod val="95000"/>
            </a:sysClr>
          </a:solidFill>
          <a:ln w="12700" cap="flat" cmpd="sng" algn="ctr">
            <a:noFill/>
            <a:prstDash val="solid"/>
            <a:miter lim="800000"/>
          </a:ln>
          <a:effectLst/>
        </p:spPr>
        <p:txBody>
          <a:bodyPr rtlCol="0" anchor="ctr"/>
          <a:lstStyle/>
          <a:p>
            <a:pPr marL="285750" marR="0" lvl="0" indent="-285750" defTabSz="91440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ja-JP" altLang="en-US" sz="1600" b="1" i="0" u="none" strike="noStrike" kern="0" cap="none" spc="0" normalizeH="0" baseline="0" noProof="0">
                <a:ln>
                  <a:noFill/>
                </a:ln>
                <a:solidFill>
                  <a:prstClr val="black"/>
                </a:solidFill>
                <a:effectLst/>
                <a:uLnTx/>
                <a:uFillTx/>
                <a:latin typeface="+mn-ea"/>
              </a:rPr>
              <a:t>企業の生産活動による付加価値が地域にもたらされる所得となります。付加価値額の構成比が高い産業を見ることで、地域の中でどの産業が所得を稼ぐことに貢献しているのか把握します。</a:t>
            </a:r>
            <a:endParaRPr kumimoji="0" lang="en-US" altLang="ja-JP" sz="1600" b="1" i="0" u="none" strike="noStrike" kern="0" cap="none" spc="0" normalizeH="0" baseline="0" noProof="0">
              <a:ln>
                <a:noFill/>
              </a:ln>
              <a:solidFill>
                <a:prstClr val="black"/>
              </a:solidFill>
              <a:effectLst/>
              <a:uLnTx/>
              <a:uFillTx/>
              <a:latin typeface="+mn-ea"/>
            </a:endParaRPr>
          </a:p>
          <a:p>
            <a:pPr marL="457200" marR="0" lvl="1" indent="0" algn="l" defTabSz="914400" rtl="0" eaLnBrk="1" fontAlgn="auto" latinLnBrk="0" hangingPunct="1">
              <a:lnSpc>
                <a:spcPct val="100000"/>
              </a:lnSpc>
              <a:spcBef>
                <a:spcPts val="0"/>
              </a:spcBef>
              <a:spcAft>
                <a:spcPts val="600"/>
              </a:spcAft>
              <a:buClrTx/>
              <a:buSzTx/>
              <a:buFontTx/>
              <a:buNone/>
              <a:tabLst/>
              <a:defRPr/>
            </a:pPr>
            <a:r>
              <a:rPr kumimoji="1" lang="ja-JP" altLang="en-US" sz="1200" b="0" i="0" u="none" strike="noStrike" kern="1200" cap="none" spc="0" normalizeH="0" baseline="0" noProof="0">
                <a:ln>
                  <a:noFill/>
                </a:ln>
                <a:solidFill>
                  <a:prstClr val="black"/>
                </a:solidFill>
                <a:effectLst/>
                <a:uLnTx/>
                <a:uFillTx/>
                <a:latin typeface="+mn-ea"/>
                <a:cs typeface="+mn-cs"/>
              </a:rPr>
              <a:t>（分析結果の例）</a:t>
            </a:r>
            <a:endParaRPr kumimoji="1" lang="en-US" altLang="ja-JP" sz="1200" b="0" i="0" u="none" strike="noStrike" kern="1200" cap="none" spc="0" normalizeH="0" baseline="0" noProof="0">
              <a:ln>
                <a:noFill/>
              </a:ln>
              <a:solidFill>
                <a:prstClr val="black"/>
              </a:solidFill>
              <a:effectLst/>
              <a:uLnTx/>
              <a:uFillTx/>
              <a:latin typeface="+mn-ea"/>
              <a:cs typeface="+mn-cs"/>
            </a:endParaRPr>
          </a:p>
          <a:p>
            <a:pPr marL="742950" lvl="1" indent="-285750">
              <a:spcAft>
                <a:spcPts val="600"/>
              </a:spcAft>
              <a:buFont typeface="Wingdings" panose="05000000000000000000" pitchFamily="2" charset="2"/>
              <a:buChar char="Ø"/>
              <a:defRPr/>
            </a:pPr>
            <a:r>
              <a:rPr kumimoji="0" lang="ja-JP" altLang="en-US" sz="1200" b="0" i="0" u="none" strike="noStrike" kern="0" cap="none" spc="0" normalizeH="0" baseline="0" noProof="0">
                <a:ln>
                  <a:noFill/>
                </a:ln>
                <a:solidFill>
                  <a:prstClr val="black"/>
                </a:solidFill>
                <a:effectLst/>
                <a:uLnTx/>
                <a:uFillTx/>
                <a:latin typeface="+mn-ea"/>
              </a:rPr>
              <a:t>「建設業」</a:t>
            </a:r>
            <a:r>
              <a:rPr kumimoji="0" lang="en-US" altLang="ja-JP" sz="1200" b="0" i="0" u="none" strike="noStrike" kern="0" cap="none" spc="0" normalizeH="0" baseline="0" noProof="0">
                <a:ln>
                  <a:noFill/>
                </a:ln>
                <a:solidFill>
                  <a:prstClr val="black"/>
                </a:solidFill>
                <a:effectLst/>
                <a:uLnTx/>
                <a:uFillTx/>
                <a:latin typeface="+mn-ea"/>
              </a:rPr>
              <a:t>(397.91</a:t>
            </a:r>
            <a:r>
              <a:rPr kumimoji="0" lang="ja-JP" altLang="en-US" sz="1200" b="0" i="0" u="none" strike="noStrike" kern="0" cap="none" spc="0" normalizeH="0" baseline="0" noProof="0">
                <a:ln>
                  <a:noFill/>
                </a:ln>
                <a:solidFill>
                  <a:prstClr val="black"/>
                </a:solidFill>
                <a:effectLst/>
                <a:uLnTx/>
                <a:uFillTx/>
                <a:latin typeface="+mn-ea"/>
              </a:rPr>
              <a:t>億円</a:t>
            </a:r>
            <a:r>
              <a:rPr kumimoji="0" lang="en-US" altLang="ja-JP" sz="1200" b="0" i="0" u="none" strike="noStrike" kern="0" cap="none" spc="0" normalizeH="0" baseline="0" noProof="0">
                <a:ln>
                  <a:noFill/>
                </a:ln>
                <a:solidFill>
                  <a:prstClr val="black"/>
                </a:solidFill>
                <a:effectLst/>
                <a:uLnTx/>
                <a:uFillTx/>
                <a:latin typeface="+mn-ea"/>
              </a:rPr>
              <a:t>)</a:t>
            </a:r>
            <a:r>
              <a:rPr kumimoji="0" lang="ja-JP" altLang="en-US" sz="1200" b="0" i="0" u="none" strike="noStrike" kern="0" cap="none" spc="0" normalizeH="0" baseline="0" noProof="0">
                <a:ln>
                  <a:noFill/>
                </a:ln>
                <a:solidFill>
                  <a:prstClr val="black"/>
                </a:solidFill>
                <a:effectLst/>
                <a:uLnTx/>
                <a:uFillTx/>
                <a:latin typeface="+mn-ea"/>
              </a:rPr>
              <a:t>、「住宅賃貸業」</a:t>
            </a:r>
            <a:r>
              <a:rPr kumimoji="0" lang="en-US" altLang="ja-JP" sz="1200" kern="0">
                <a:solidFill>
                  <a:prstClr val="black"/>
                </a:solidFill>
                <a:latin typeface="+mn-ea"/>
              </a:rPr>
              <a:t> (311.93</a:t>
            </a:r>
            <a:r>
              <a:rPr kumimoji="0" lang="ja-JP" altLang="en-US" sz="1200" kern="0">
                <a:solidFill>
                  <a:prstClr val="black"/>
                </a:solidFill>
                <a:latin typeface="+mn-ea"/>
              </a:rPr>
              <a:t>億円</a:t>
            </a:r>
            <a:r>
              <a:rPr kumimoji="0" lang="en-US" altLang="ja-JP" sz="1200" kern="0">
                <a:solidFill>
                  <a:prstClr val="black"/>
                </a:solidFill>
                <a:latin typeface="+mn-ea"/>
              </a:rPr>
              <a:t>) </a:t>
            </a:r>
            <a:r>
              <a:rPr kumimoji="0" lang="ja-JP" altLang="en-US" sz="1200" b="0" i="0" u="none" strike="noStrike" kern="0" cap="none" spc="0" normalizeH="0" baseline="0" noProof="0">
                <a:ln>
                  <a:noFill/>
                </a:ln>
                <a:solidFill>
                  <a:prstClr val="black"/>
                </a:solidFill>
                <a:effectLst/>
                <a:uLnTx/>
                <a:uFillTx/>
                <a:latin typeface="+mn-ea"/>
              </a:rPr>
              <a:t>、「専門・科学技術、業務支援サービス業」</a:t>
            </a:r>
            <a:r>
              <a:rPr kumimoji="0" lang="en-US" altLang="ja-JP" sz="1200" kern="0">
                <a:solidFill>
                  <a:prstClr val="black"/>
                </a:solidFill>
                <a:latin typeface="+mn-ea"/>
              </a:rPr>
              <a:t> (264.81</a:t>
            </a:r>
            <a:r>
              <a:rPr kumimoji="0" lang="ja-JP" altLang="en-US" sz="1200" kern="0">
                <a:solidFill>
                  <a:prstClr val="black"/>
                </a:solidFill>
                <a:latin typeface="+mn-ea"/>
              </a:rPr>
              <a:t>億円</a:t>
            </a:r>
            <a:r>
              <a:rPr kumimoji="0" lang="en-US" altLang="ja-JP" sz="1200" kern="0">
                <a:solidFill>
                  <a:prstClr val="black"/>
                </a:solidFill>
                <a:latin typeface="+mn-ea"/>
              </a:rPr>
              <a:t>) </a:t>
            </a:r>
            <a:r>
              <a:rPr kumimoji="0" lang="ja-JP" altLang="en-US" sz="1200" b="0" i="0" u="none" strike="noStrike" kern="0" cap="none" spc="0" normalizeH="0" baseline="0" noProof="0">
                <a:ln>
                  <a:noFill/>
                </a:ln>
                <a:solidFill>
                  <a:prstClr val="black"/>
                </a:solidFill>
                <a:effectLst/>
                <a:uLnTx/>
                <a:uFillTx/>
                <a:latin typeface="+mn-ea"/>
              </a:rPr>
              <a:t>、「保健衛生・社会事業」</a:t>
            </a:r>
            <a:r>
              <a:rPr kumimoji="0" lang="en-US" altLang="ja-JP" sz="1200" kern="0">
                <a:solidFill>
                  <a:prstClr val="black"/>
                </a:solidFill>
                <a:latin typeface="+mn-ea"/>
              </a:rPr>
              <a:t> (207.56</a:t>
            </a:r>
            <a:r>
              <a:rPr kumimoji="0" lang="ja-JP" altLang="en-US" sz="1200" kern="0">
                <a:solidFill>
                  <a:prstClr val="black"/>
                </a:solidFill>
                <a:latin typeface="+mn-ea"/>
              </a:rPr>
              <a:t>億円</a:t>
            </a:r>
            <a:r>
              <a:rPr kumimoji="0" lang="en-US" altLang="ja-JP" sz="1200" kern="0">
                <a:solidFill>
                  <a:prstClr val="black"/>
                </a:solidFill>
                <a:latin typeface="+mn-ea"/>
              </a:rPr>
              <a:t>) </a:t>
            </a:r>
            <a:r>
              <a:rPr kumimoji="0" lang="ja-JP" altLang="en-US" sz="1200" b="0" i="0" u="none" strike="noStrike" kern="0" cap="none" spc="0" normalizeH="0" baseline="0" noProof="0">
                <a:ln>
                  <a:noFill/>
                </a:ln>
                <a:solidFill>
                  <a:prstClr val="black"/>
                </a:solidFill>
                <a:effectLst/>
                <a:uLnTx/>
                <a:uFillTx/>
                <a:latin typeface="+mn-ea"/>
              </a:rPr>
              <a:t>、「小売業」</a:t>
            </a:r>
            <a:r>
              <a:rPr kumimoji="0" lang="en-US" altLang="ja-JP" sz="1200" kern="0">
                <a:solidFill>
                  <a:prstClr val="black"/>
                </a:solidFill>
                <a:latin typeface="+mn-ea"/>
              </a:rPr>
              <a:t> (148.1</a:t>
            </a:r>
            <a:r>
              <a:rPr kumimoji="0" lang="ja-JP" altLang="en-US" sz="1200" kern="0">
                <a:solidFill>
                  <a:prstClr val="black"/>
                </a:solidFill>
                <a:latin typeface="+mn-ea"/>
              </a:rPr>
              <a:t>億円</a:t>
            </a:r>
            <a:r>
              <a:rPr kumimoji="0" lang="en-US" altLang="ja-JP" sz="1200" kern="0">
                <a:solidFill>
                  <a:prstClr val="black"/>
                </a:solidFill>
                <a:latin typeface="+mn-ea"/>
              </a:rPr>
              <a:t>)</a:t>
            </a:r>
            <a:r>
              <a:rPr kumimoji="0" lang="ja-JP" altLang="en-US" sz="1200" b="0" i="0" u="none" strike="noStrike" kern="0" cap="none" spc="0" normalizeH="0" baseline="0" noProof="0">
                <a:ln>
                  <a:noFill/>
                </a:ln>
                <a:solidFill>
                  <a:prstClr val="black"/>
                </a:solidFill>
                <a:effectLst/>
                <a:uLnTx/>
                <a:uFillTx/>
                <a:latin typeface="+mn-ea"/>
              </a:rPr>
              <a:t>が所得</a:t>
            </a:r>
            <a:r>
              <a:rPr kumimoji="0" lang="en-US" altLang="ja-JP" sz="1200" b="0" i="0" u="none" strike="noStrike" kern="0" cap="none" spc="0" normalizeH="0" baseline="0" noProof="0">
                <a:ln>
                  <a:noFill/>
                </a:ln>
                <a:solidFill>
                  <a:prstClr val="black"/>
                </a:solidFill>
                <a:effectLst/>
                <a:uLnTx/>
                <a:uFillTx/>
                <a:latin typeface="+mn-ea"/>
              </a:rPr>
              <a:t>TOP5</a:t>
            </a:r>
            <a:r>
              <a:rPr kumimoji="0" lang="ja-JP" altLang="en-US" sz="1200" b="0" i="0" u="none" strike="noStrike" kern="0" cap="none" spc="0" normalizeH="0" baseline="0" noProof="0">
                <a:ln>
                  <a:noFill/>
                </a:ln>
                <a:solidFill>
                  <a:prstClr val="black"/>
                </a:solidFill>
                <a:effectLst/>
                <a:uLnTx/>
                <a:uFillTx/>
                <a:latin typeface="+mn-ea"/>
              </a:rPr>
              <a:t>産業となっている。</a:t>
            </a:r>
          </a:p>
          <a:p>
            <a:pPr marL="285750" marR="0" lvl="0" indent="-285750" defTabSz="91440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ja-JP" altLang="en-US" sz="1600" b="1" i="0" u="none" strike="noStrike" kern="0" cap="none" spc="0" normalizeH="0" baseline="0" noProof="0">
                <a:ln>
                  <a:noFill/>
                </a:ln>
                <a:solidFill>
                  <a:prstClr val="black"/>
                </a:solidFill>
                <a:effectLst/>
                <a:uLnTx/>
                <a:uFillTx/>
                <a:latin typeface="+mn-ea"/>
              </a:rPr>
              <a:t>「建設業」や「医療、福祉」は多くの市町村で付加価値額の構成比が高い傾向にあります。</a:t>
            </a:r>
            <a:endParaRPr kumimoji="0" lang="en-US" altLang="ja-JP" sz="1600" b="1" i="0" u="none" strike="noStrike" kern="0" cap="none" spc="0" normalizeH="0" baseline="0" noProof="0">
              <a:ln>
                <a:noFill/>
              </a:ln>
              <a:solidFill>
                <a:prstClr val="black"/>
              </a:solidFill>
              <a:effectLst/>
              <a:uLnTx/>
              <a:uFillTx/>
              <a:latin typeface="+mn-ea"/>
            </a:endParaRPr>
          </a:p>
          <a:p>
            <a:pPr marL="285750" marR="0" lvl="0" indent="-285750" defTabSz="91440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ja-JP" altLang="en-US" sz="1600" b="1" i="0" u="none" strike="noStrike" kern="0" cap="none" spc="0" normalizeH="0" baseline="0" noProof="0">
                <a:ln>
                  <a:noFill/>
                </a:ln>
                <a:solidFill>
                  <a:prstClr val="black"/>
                </a:solidFill>
                <a:effectLst/>
                <a:uLnTx/>
                <a:uFillTx/>
                <a:latin typeface="+mn-ea"/>
              </a:rPr>
              <a:t>他の地域と比較して付加価値額の構成比が高いのかどうかについては、</a:t>
            </a:r>
            <a:r>
              <a:rPr kumimoji="0" lang="zh-TW" altLang="en-US" sz="1600" b="1" i="0" u="none" strike="noStrike" kern="0" cap="none" spc="0" normalizeH="0" baseline="0" noProof="0">
                <a:ln>
                  <a:noFill/>
                </a:ln>
                <a:solidFill>
                  <a:prstClr val="black"/>
                </a:solidFill>
                <a:effectLst/>
                <a:uLnTx/>
                <a:uFillTx/>
                <a:latin typeface="+mn-ea"/>
                <a:hlinkClick r:id="rId3" action="ppaction://hlinksldjump"/>
              </a:rPr>
              <a:t>修正特化係数（付加価値額）</a:t>
            </a:r>
            <a:r>
              <a:rPr kumimoji="0" lang="ja-JP" altLang="en-US" sz="1600" b="1" i="0" u="none" strike="noStrike" kern="0" cap="none" spc="0" normalizeH="0" baseline="0" noProof="0">
                <a:ln>
                  <a:noFill/>
                </a:ln>
                <a:solidFill>
                  <a:prstClr val="black"/>
                </a:solidFill>
                <a:effectLst/>
                <a:uLnTx/>
                <a:uFillTx/>
                <a:latin typeface="+mn-ea"/>
              </a:rPr>
              <a:t>を使って分析できます。</a:t>
            </a:r>
            <a:endParaRPr kumimoji="0" lang="ja-JP" altLang="en-US" sz="1200" b="0" i="0" u="none" strike="noStrike" kern="0" cap="none" spc="0" normalizeH="0" baseline="0" noProof="0">
              <a:ln>
                <a:noFill/>
              </a:ln>
              <a:solidFill>
                <a:srgbClr val="000000"/>
              </a:solidFill>
              <a:effectLst/>
              <a:uLnTx/>
              <a:uFillTx/>
              <a:latin typeface="+mn-ea"/>
            </a:endParaRPr>
          </a:p>
        </p:txBody>
      </p:sp>
      <p:sp>
        <p:nvSpPr>
          <p:cNvPr id="19" name="正方形/長方形 24">
            <a:extLst>
              <a:ext uri="{FF2B5EF4-FFF2-40B4-BE49-F238E27FC236}">
                <a16:creationId xmlns:a16="http://schemas.microsoft.com/office/drawing/2014/main" id="{B77E8AC0-5528-C7C8-83E2-52E44925A5AC}"/>
              </a:ext>
            </a:extLst>
          </p:cNvPr>
          <p:cNvSpPr/>
          <p:nvPr/>
        </p:nvSpPr>
        <p:spPr>
          <a:xfrm>
            <a:off x="1358900" y="6407834"/>
            <a:ext cx="8591548" cy="830025"/>
          </a:xfrm>
          <a:prstGeom prst="rect">
            <a:avLst/>
          </a:prstGeom>
          <a:noFill/>
          <a:ln w="9525" cap="flat" cmpd="sng" algn="ctr">
            <a:solidFill>
              <a:sysClr val="windowText" lastClr="000000"/>
            </a:solidFill>
            <a:prstDash val="dash"/>
          </a:ln>
          <a:effectLst/>
        </p:spPr>
        <p:txBody>
          <a:bodyPr rtlCol="0" anchor="ctr"/>
          <a:lstStyle/>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ja-JP" altLang="en-US" sz="1200" b="0" i="0" u="none" strike="noStrike" kern="0" cap="none" spc="0" normalizeH="0" baseline="0" noProof="0">
                <a:ln>
                  <a:noFill/>
                </a:ln>
                <a:solidFill>
                  <a:prstClr val="black"/>
                </a:solidFill>
                <a:effectLst/>
                <a:uLnTx/>
                <a:uFillTx/>
                <a:latin typeface="+mn-ea"/>
                <a:cs typeface="+mn-cs"/>
              </a:rPr>
              <a:t>「付加価値額」（</a:t>
            </a:r>
            <a:r>
              <a:rPr kumimoji="0" lang="en-US" altLang="ja-JP" sz="1200" b="0" i="0" u="none" strike="noStrike" kern="0" cap="none" spc="0" normalizeH="0" baseline="0" noProof="0">
                <a:ln>
                  <a:noFill/>
                </a:ln>
                <a:solidFill>
                  <a:prstClr val="black"/>
                </a:solidFill>
                <a:effectLst/>
                <a:uLnTx/>
                <a:uFillTx/>
                <a:latin typeface="+mn-ea"/>
                <a:cs typeface="+mn-cs"/>
              </a:rPr>
              <a:t>RAIDA-AI</a:t>
            </a:r>
            <a:r>
              <a:rPr kumimoji="0" lang="ja-JP" altLang="en-US" sz="1200" b="0" i="0" u="none" strike="noStrike" kern="0" cap="none" spc="0" normalizeH="0" baseline="0" noProof="0">
                <a:ln>
                  <a:noFill/>
                </a:ln>
                <a:solidFill>
                  <a:prstClr val="black"/>
                </a:solidFill>
                <a:effectLst/>
                <a:uLnTx/>
                <a:uFillTx/>
                <a:latin typeface="+mn-ea"/>
                <a:cs typeface="+mn-cs"/>
              </a:rPr>
              <a:t>の利用データの定義）：域内に所在する事業所が事業活動を通じて新たに生み出した価値を指し、生産高（売上高）から商品仕入高、材料費、および外注加工費を差し引いたもの。また、域内の総生産高から、原材料費等の「中間投入」を控除した値。県民経済計算における「県内総生産」と同じ概念。（</a:t>
            </a:r>
            <a:r>
              <a:rPr kumimoji="0" lang="en-US" altLang="ja-JP" sz="1200" b="0" i="0" u="none" strike="noStrike" kern="0" cap="none" spc="0" normalizeH="0" baseline="0" noProof="0">
                <a:ln>
                  <a:noFill/>
                </a:ln>
                <a:solidFill>
                  <a:prstClr val="black"/>
                </a:solidFill>
                <a:effectLst/>
                <a:uLnTx/>
                <a:uFillTx/>
                <a:latin typeface="+mn-ea"/>
                <a:cs typeface="+mn-cs"/>
              </a:rPr>
              <a:t>※</a:t>
            </a:r>
            <a:r>
              <a:rPr kumimoji="0" lang="ja-JP" altLang="en-US" sz="1200" b="0" i="0" u="none" strike="noStrike" kern="0" cap="none" spc="0" normalizeH="0" baseline="0" noProof="0">
                <a:ln>
                  <a:noFill/>
                </a:ln>
                <a:solidFill>
                  <a:prstClr val="black"/>
                </a:solidFill>
                <a:effectLst/>
                <a:uLnTx/>
                <a:uFillTx/>
                <a:latin typeface="+mn-ea"/>
                <a:cs typeface="+mn-cs"/>
              </a:rPr>
              <a:t>経済センサスにおける「付加価値額」とは異なるので注意。）</a:t>
            </a:r>
            <a:endParaRPr kumimoji="0" lang="en-US" altLang="ja-JP" sz="1200" b="0" i="0" u="none" strike="noStrike" kern="0" cap="none" spc="0" normalizeH="0" baseline="0" noProof="0">
              <a:ln>
                <a:noFill/>
              </a:ln>
              <a:solidFill>
                <a:prstClr val="black"/>
              </a:solidFill>
              <a:effectLst/>
              <a:uLnTx/>
              <a:uFillTx/>
              <a:latin typeface="+mn-ea"/>
              <a:cs typeface="+mn-cs"/>
            </a:endParaRPr>
          </a:p>
        </p:txBody>
      </p:sp>
      <p:sp>
        <p:nvSpPr>
          <p:cNvPr id="20" name="正方形/長方形 24">
            <a:extLst>
              <a:ext uri="{FF2B5EF4-FFF2-40B4-BE49-F238E27FC236}">
                <a16:creationId xmlns:a16="http://schemas.microsoft.com/office/drawing/2014/main" id="{51A0FA66-F517-97A2-00C3-2036974FBE7B}"/>
              </a:ext>
            </a:extLst>
          </p:cNvPr>
          <p:cNvSpPr/>
          <p:nvPr/>
        </p:nvSpPr>
        <p:spPr>
          <a:xfrm>
            <a:off x="374650" y="6407834"/>
            <a:ext cx="877066" cy="830025"/>
          </a:xfrm>
          <a:prstGeom prst="rect">
            <a:avLst/>
          </a:prstGeom>
          <a:noFill/>
          <a:ln w="9525" cap="flat" cmpd="sng" algn="ctr">
            <a:solidFill>
              <a:sysClr val="windowText" lastClr="000000"/>
            </a:solidFill>
            <a:prstDash val="dash"/>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1200" b="1" i="0" u="none" strike="noStrike" kern="0" cap="none" spc="0" normalizeH="0" baseline="0" noProof="0">
                <a:ln>
                  <a:noFill/>
                </a:ln>
                <a:solidFill>
                  <a:prstClr val="black"/>
                </a:solidFill>
                <a:effectLst/>
                <a:uLnTx/>
                <a:uFillTx/>
                <a:latin typeface="+mn-ea"/>
                <a:cs typeface="+mn-cs"/>
              </a:rPr>
              <a:t>基礎知識</a:t>
            </a:r>
            <a:endParaRPr kumimoji="0" lang="en-US" altLang="ja-JP" sz="1200" b="1" i="0" u="none" strike="noStrike" kern="0" cap="none" spc="0" normalizeH="0" baseline="0" noProof="0">
              <a:ln>
                <a:noFill/>
              </a:ln>
              <a:solidFill>
                <a:prstClr val="black"/>
              </a:solidFill>
              <a:effectLst/>
              <a:uLnTx/>
              <a:uFillTx/>
              <a:latin typeface="+mn-ea"/>
              <a:cs typeface="+mn-cs"/>
            </a:endParaRPr>
          </a:p>
        </p:txBody>
      </p:sp>
      <p:sp>
        <p:nvSpPr>
          <p:cNvPr id="21" name="正方形/長方形 24">
            <a:extLst>
              <a:ext uri="{FF2B5EF4-FFF2-40B4-BE49-F238E27FC236}">
                <a16:creationId xmlns:a16="http://schemas.microsoft.com/office/drawing/2014/main" id="{A6330571-40E6-164F-3863-E10C7231932B}"/>
              </a:ext>
            </a:extLst>
          </p:cNvPr>
          <p:cNvSpPr/>
          <p:nvPr/>
        </p:nvSpPr>
        <p:spPr>
          <a:xfrm>
            <a:off x="6128426" y="1558842"/>
            <a:ext cx="4006172" cy="269012"/>
          </a:xfrm>
          <a:prstGeom prst="rect">
            <a:avLst/>
          </a:prstGeom>
          <a:solidFill>
            <a:srgbClr val="687A7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a:ln>
                  <a:noFill/>
                </a:ln>
                <a:solidFill>
                  <a:srgbClr val="FFFFFF"/>
                </a:solidFill>
                <a:effectLst/>
                <a:uLnTx/>
                <a:uFillTx/>
                <a:latin typeface="+mn-ea"/>
              </a:rPr>
              <a:t>分析の視点</a:t>
            </a:r>
            <a:endParaRPr kumimoji="0" lang="en-US" altLang="ja-JP" sz="1600" b="1" i="0" u="none" strike="noStrike" kern="0" cap="none" spc="0" normalizeH="0" baseline="0" noProof="0">
              <a:ln>
                <a:noFill/>
              </a:ln>
              <a:solidFill>
                <a:srgbClr val="FFFFFF"/>
              </a:solidFill>
              <a:effectLst/>
              <a:uLnTx/>
              <a:uFillTx/>
              <a:latin typeface="+mn-ea"/>
            </a:endParaRPr>
          </a:p>
        </p:txBody>
      </p:sp>
      <p:sp>
        <p:nvSpPr>
          <p:cNvPr id="22" name="正方形/長方形 24">
            <a:extLst>
              <a:ext uri="{FF2B5EF4-FFF2-40B4-BE49-F238E27FC236}">
                <a16:creationId xmlns:a16="http://schemas.microsoft.com/office/drawing/2014/main" id="{6E81779E-09AA-1768-9B37-120344B5DEFE}"/>
              </a:ext>
            </a:extLst>
          </p:cNvPr>
          <p:cNvSpPr/>
          <p:nvPr/>
        </p:nvSpPr>
        <p:spPr>
          <a:xfrm>
            <a:off x="558799" y="1564185"/>
            <a:ext cx="5355617" cy="269012"/>
          </a:xfrm>
          <a:prstGeom prst="rect">
            <a:avLst/>
          </a:prstGeom>
          <a:solidFill>
            <a:srgbClr val="687A7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a:ln>
                  <a:noFill/>
                </a:ln>
                <a:solidFill>
                  <a:srgbClr val="FFFFFF"/>
                </a:solidFill>
                <a:effectLst/>
                <a:uLnTx/>
                <a:uFillTx/>
                <a:latin typeface="+mn-ea"/>
              </a:rPr>
              <a:t>データ</a:t>
            </a:r>
            <a:endParaRPr kumimoji="0" lang="en-US" altLang="ja-JP" sz="1600" b="1" i="0" u="none" strike="noStrike" kern="0" cap="none" spc="0" normalizeH="0" baseline="0" noProof="0">
              <a:ln>
                <a:noFill/>
              </a:ln>
              <a:solidFill>
                <a:srgbClr val="FFFFFF"/>
              </a:solidFill>
              <a:effectLst/>
              <a:uLnTx/>
              <a:uFillTx/>
              <a:latin typeface="+mn-ea"/>
            </a:endParaRPr>
          </a:p>
        </p:txBody>
      </p:sp>
      <p:pic>
        <p:nvPicPr>
          <p:cNvPr id="23" name="図 22" descr="グラフ, ヒストグラム&#10;&#10;AI 生成コンテンツは誤りを含む可能性があります。">
            <a:extLst>
              <a:ext uri="{FF2B5EF4-FFF2-40B4-BE49-F238E27FC236}">
                <a16:creationId xmlns:a16="http://schemas.microsoft.com/office/drawing/2014/main" id="{DBDBA8C9-6C09-0BD8-DECD-720E0E58B7D9}"/>
              </a:ext>
            </a:extLst>
          </p:cNvPr>
          <p:cNvPicPr>
            <a:picLocks noChangeAspect="1"/>
          </p:cNvPicPr>
          <p:nvPr/>
        </p:nvPicPr>
        <p:blipFill>
          <a:blip r:embed="rId4"/>
          <a:srcRect r="22816"/>
          <a:stretch>
            <a:fillRect/>
          </a:stretch>
        </p:blipFill>
        <p:spPr>
          <a:xfrm>
            <a:off x="628287" y="2623032"/>
            <a:ext cx="5216640" cy="3564788"/>
          </a:xfrm>
          <a:prstGeom prst="rect">
            <a:avLst/>
          </a:prstGeom>
          <a:ln>
            <a:solidFill>
              <a:sysClr val="window" lastClr="FFFFFF">
                <a:lumMod val="85000"/>
              </a:sysClr>
            </a:solidFill>
          </a:ln>
        </p:spPr>
      </p:pic>
      <p:sp>
        <p:nvSpPr>
          <p:cNvPr id="24" name="正方形/長方形 23">
            <a:extLst>
              <a:ext uri="{FF2B5EF4-FFF2-40B4-BE49-F238E27FC236}">
                <a16:creationId xmlns:a16="http://schemas.microsoft.com/office/drawing/2014/main" id="{6AB7A3F1-729F-AED7-D8CE-C5C8470EA206}"/>
              </a:ext>
            </a:extLst>
          </p:cNvPr>
          <p:cNvSpPr/>
          <p:nvPr/>
        </p:nvSpPr>
        <p:spPr>
          <a:xfrm flipV="1">
            <a:off x="813183" y="2708264"/>
            <a:ext cx="871684" cy="2996154"/>
          </a:xfrm>
          <a:prstGeom prst="rect">
            <a:avLst/>
          </a:prstGeom>
          <a:noFill/>
          <a:ln w="19050" cap="flat" cmpd="sng" algn="ctr">
            <a:solidFill>
              <a:sysClr val="window" lastClr="FFFFFF">
                <a:lumMod val="65000"/>
              </a:sysClr>
            </a:solidFill>
            <a:prstDash val="sysDash"/>
          </a:ln>
          <a:effectLst/>
        </p:spPr>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
                <a:srgbClr val="6076B4"/>
              </a:buClr>
              <a:buSzTx/>
              <a:buFontTx/>
              <a:buNone/>
              <a:tabLst/>
              <a:defRPr/>
            </a:pPr>
            <a:endParaRPr kumimoji="0" lang="ja-JP" altLang="en-US" sz="1200" b="0" i="0" u="none" strike="noStrike" kern="0" cap="none" spc="0" normalizeH="0" baseline="0" noProof="0">
              <a:ln>
                <a:noFill/>
              </a:ln>
              <a:solidFill>
                <a:srgbClr val="2F5897"/>
              </a:solidFill>
              <a:effectLst/>
              <a:uLnTx/>
              <a:uFillTx/>
              <a:latin typeface="+mn-ea"/>
              <a:cs typeface="+mn-cs"/>
            </a:endParaRPr>
          </a:p>
        </p:txBody>
      </p:sp>
      <p:sp>
        <p:nvSpPr>
          <p:cNvPr id="34" name="矢印: 五方向 33">
            <a:extLst>
              <a:ext uri="{FF2B5EF4-FFF2-40B4-BE49-F238E27FC236}">
                <a16:creationId xmlns:a16="http://schemas.microsoft.com/office/drawing/2014/main" id="{D67FC90D-4273-C31C-D00E-A39A8F38117C}"/>
              </a:ext>
            </a:extLst>
          </p:cNvPr>
          <p:cNvSpPr/>
          <p:nvPr/>
        </p:nvSpPr>
        <p:spPr>
          <a:xfrm>
            <a:off x="6260632" y="244751"/>
            <a:ext cx="2404535" cy="534232"/>
          </a:xfrm>
          <a:prstGeom prst="homePlate">
            <a:avLst>
              <a:gd name="adj" fmla="val 27410"/>
            </a:avLst>
          </a:prstGeom>
          <a:solidFill>
            <a:srgbClr val="687A70"/>
          </a:solidFill>
          <a:ln w="9525" cap="flat" cmpd="sng" algn="ctr">
            <a:noFill/>
            <a:prstDash val="solid"/>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914400" eaLnBrk="1" fontAlgn="auto" latinLnBrk="0" hangingPunct="1">
              <a:lnSpc>
                <a:spcPct val="100000"/>
              </a:lnSpc>
              <a:spcBef>
                <a:spcPct val="0"/>
              </a:spcBef>
              <a:spcAft>
                <a:spcPct val="0"/>
              </a:spcAft>
              <a:buClrTx/>
              <a:buSzTx/>
              <a:buFontTx/>
              <a:buNone/>
              <a:tabLst/>
              <a:defRPr/>
            </a:pPr>
            <a:r>
              <a:rPr kumimoji="0" lang="ja-JP" altLang="en-US" sz="1050" b="1" i="0" u="none" strike="noStrike" kern="0" cap="none" spc="0" normalizeH="0" baseline="0" noProof="0">
                <a:ln>
                  <a:noFill/>
                </a:ln>
                <a:solidFill>
                  <a:prstClr val="white"/>
                </a:solidFill>
                <a:effectLst/>
                <a:uLnTx/>
                <a:uFillTx/>
                <a:latin typeface="+mn-ea"/>
                <a:cs typeface="+mn-cs"/>
              </a:rPr>
              <a:t>地域の所得・雇用</a:t>
            </a:r>
            <a:r>
              <a:rPr kumimoji="0" lang="en-US" altLang="ja-JP" sz="1050" b="1" i="0" u="none" strike="noStrike" kern="0" cap="none" spc="0" normalizeH="0" baseline="0" noProof="0">
                <a:ln>
                  <a:noFill/>
                </a:ln>
                <a:solidFill>
                  <a:prstClr val="white"/>
                </a:solidFill>
                <a:effectLst/>
                <a:uLnTx/>
                <a:uFillTx/>
                <a:latin typeface="+mn-ea"/>
                <a:cs typeface="+mn-cs"/>
              </a:rPr>
              <a:t>TOP5</a:t>
            </a:r>
            <a:r>
              <a:rPr kumimoji="0" lang="ja-JP" altLang="en-US" sz="1050" b="1" i="0" u="none" strike="noStrike" kern="0" cap="none" spc="0" normalizeH="0" baseline="0" noProof="0">
                <a:ln>
                  <a:noFill/>
                </a:ln>
                <a:solidFill>
                  <a:prstClr val="white"/>
                </a:solidFill>
                <a:effectLst/>
                <a:uLnTx/>
                <a:uFillTx/>
                <a:latin typeface="+mn-ea"/>
                <a:cs typeface="+mn-cs"/>
              </a:rPr>
              <a:t>産業を把握する</a:t>
            </a:r>
            <a:endParaRPr kumimoji="0" lang="en-US" altLang="ja-JP" sz="900" b="1" i="0" u="none" strike="noStrike" kern="0" cap="none" spc="0" normalizeH="0" baseline="0" noProof="0">
              <a:ln>
                <a:noFill/>
              </a:ln>
              <a:solidFill>
                <a:prstClr val="white"/>
              </a:solidFill>
              <a:effectLst/>
              <a:uLnTx/>
              <a:uFillTx/>
              <a:latin typeface="+mn-ea"/>
              <a:cs typeface="+mn-cs"/>
            </a:endParaRPr>
          </a:p>
        </p:txBody>
      </p:sp>
      <p:sp>
        <p:nvSpPr>
          <p:cNvPr id="35" name="矢印: 五方向 34">
            <a:extLst>
              <a:ext uri="{FF2B5EF4-FFF2-40B4-BE49-F238E27FC236}">
                <a16:creationId xmlns:a16="http://schemas.microsoft.com/office/drawing/2014/main" id="{3321FA1E-D15A-AFEF-47F7-DFBF33309D5E}"/>
              </a:ext>
            </a:extLst>
          </p:cNvPr>
          <p:cNvSpPr/>
          <p:nvPr/>
        </p:nvSpPr>
        <p:spPr>
          <a:xfrm>
            <a:off x="8673220" y="244751"/>
            <a:ext cx="1561520" cy="534232"/>
          </a:xfrm>
          <a:prstGeom prst="homePlate">
            <a:avLst>
              <a:gd name="adj" fmla="val 27410"/>
            </a:avLst>
          </a:prstGeom>
          <a:solidFill>
            <a:sysClr val="window" lastClr="FFFFFF">
              <a:lumMod val="75000"/>
            </a:sysClr>
          </a:solidFill>
          <a:ln w="9525" cap="flat" cmpd="sng" algn="ctr">
            <a:noFill/>
            <a:prstDash val="solid"/>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ct val="0"/>
              </a:spcBef>
              <a:spcAft>
                <a:spcPct val="0"/>
              </a:spcAft>
              <a:buClrTx/>
              <a:buSzTx/>
              <a:buFontTx/>
              <a:buNone/>
              <a:tabLst/>
              <a:defRPr/>
            </a:pPr>
            <a:r>
              <a:rPr kumimoji="0" lang="ja-JP" altLang="en-US" sz="1200" b="0" i="0" u="none" strike="noStrike" kern="0" cap="none" spc="0" normalizeH="0" baseline="0" noProof="0">
                <a:ln>
                  <a:noFill/>
                </a:ln>
                <a:solidFill>
                  <a:srgbClr val="758085"/>
                </a:solidFill>
                <a:effectLst/>
                <a:uLnTx/>
                <a:uFillTx/>
                <a:latin typeface="+mn-ea"/>
                <a:cs typeface="+mn-cs"/>
              </a:rPr>
              <a:t>「今後の注力ポイント」</a:t>
            </a:r>
            <a:endParaRPr kumimoji="0" lang="en-US" altLang="ja-JP" sz="1200" b="0" i="0" u="none" strike="noStrike" kern="0" cap="none" spc="0" normalizeH="0" baseline="0" noProof="0">
              <a:ln>
                <a:noFill/>
              </a:ln>
              <a:solidFill>
                <a:srgbClr val="758085"/>
              </a:solidFill>
              <a:effectLst/>
              <a:uLnTx/>
              <a:uFillTx/>
              <a:latin typeface="+mn-ea"/>
              <a:cs typeface="+mn-cs"/>
            </a:endParaRPr>
          </a:p>
          <a:p>
            <a:pPr marL="0" marR="0" lvl="0" indent="0" algn="ctr" defTabSz="914400" eaLnBrk="1" fontAlgn="auto" latinLnBrk="0" hangingPunct="1">
              <a:lnSpc>
                <a:spcPct val="100000"/>
              </a:lnSpc>
              <a:spcBef>
                <a:spcPct val="0"/>
              </a:spcBef>
              <a:spcAft>
                <a:spcPct val="0"/>
              </a:spcAft>
              <a:buClrTx/>
              <a:buSzTx/>
              <a:buFontTx/>
              <a:buNone/>
              <a:tabLst/>
              <a:defRPr/>
            </a:pPr>
            <a:r>
              <a:rPr kumimoji="0" lang="ja-JP" altLang="en-US" sz="1200" b="0" i="0" u="none" strike="noStrike" kern="0" cap="none" spc="0" normalizeH="0" baseline="0" noProof="0">
                <a:ln>
                  <a:noFill/>
                </a:ln>
                <a:solidFill>
                  <a:srgbClr val="758085"/>
                </a:solidFill>
                <a:effectLst/>
                <a:uLnTx/>
                <a:uFillTx/>
                <a:latin typeface="+mn-ea"/>
                <a:cs typeface="+mn-cs"/>
              </a:rPr>
              <a:t>を把握する</a:t>
            </a:r>
            <a:endParaRPr kumimoji="0" lang="en-US" altLang="ja-JP" sz="900" b="0" i="0" u="none" strike="noStrike" kern="0" cap="none" spc="0" normalizeH="0" baseline="0" noProof="0">
              <a:ln>
                <a:noFill/>
              </a:ln>
              <a:solidFill>
                <a:srgbClr val="758085"/>
              </a:solidFill>
              <a:effectLst/>
              <a:uLnTx/>
              <a:uFillTx/>
              <a:latin typeface="+mn-ea"/>
              <a:cs typeface="+mn-cs"/>
            </a:endParaRPr>
          </a:p>
        </p:txBody>
      </p:sp>
      <p:sp>
        <p:nvSpPr>
          <p:cNvPr id="36" name="正方形/長方形 35">
            <a:extLst>
              <a:ext uri="{FF2B5EF4-FFF2-40B4-BE49-F238E27FC236}">
                <a16:creationId xmlns:a16="http://schemas.microsoft.com/office/drawing/2014/main" id="{3D6108EE-5D46-40DF-A676-33C28AB15955}"/>
              </a:ext>
            </a:extLst>
          </p:cNvPr>
          <p:cNvSpPr/>
          <p:nvPr/>
        </p:nvSpPr>
        <p:spPr>
          <a:xfrm>
            <a:off x="6345549" y="460819"/>
            <a:ext cx="965206" cy="275375"/>
          </a:xfrm>
          <a:prstGeom prst="rect">
            <a:avLst/>
          </a:prstGeom>
          <a:solidFill>
            <a:srgbClr val="63891F">
              <a:lumMod val="20000"/>
              <a:lumOff val="80000"/>
            </a:srgbClr>
          </a:solidFill>
          <a:ln w="9525" cap="flat" cmpd="sng" algn="ctr">
            <a:noFill/>
            <a:prstDash val="solid"/>
          </a:ln>
          <a:effectLst/>
        </p:spPr>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900" b="1" i="0" u="none" strike="noStrike" kern="0" cap="none" spc="0" normalizeH="0" baseline="0" noProof="0">
                <a:ln>
                  <a:noFill/>
                </a:ln>
                <a:solidFill>
                  <a:prstClr val="black"/>
                </a:solidFill>
                <a:effectLst/>
                <a:uLnTx/>
                <a:uFillTx/>
                <a:latin typeface="+mn-ea"/>
                <a:cs typeface="+mn-cs"/>
              </a:rPr>
              <a:t>所得が高い産業を</a:t>
            </a:r>
            <a:endParaRPr kumimoji="0" lang="en-US" altLang="ja-JP" sz="900" b="1" i="0" u="none" strike="noStrike" kern="0" cap="none" spc="0" normalizeH="0" baseline="0" noProof="0">
              <a:ln>
                <a:noFill/>
              </a:ln>
              <a:solidFill>
                <a:prstClr val="black"/>
              </a:solidFill>
              <a:effectLst/>
              <a:uLnTx/>
              <a:uFillTx/>
              <a:latin typeface="+mn-ea"/>
              <a:cs typeface="+mn-cs"/>
            </a:endParaRPr>
          </a:p>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900" b="1" i="0" u="none" strike="noStrike" kern="0" cap="none" spc="0" normalizeH="0" baseline="0" noProof="0">
                <a:ln>
                  <a:noFill/>
                </a:ln>
                <a:solidFill>
                  <a:prstClr val="black"/>
                </a:solidFill>
                <a:effectLst/>
                <a:uLnTx/>
                <a:uFillTx/>
                <a:latin typeface="+mn-ea"/>
                <a:cs typeface="+mn-cs"/>
              </a:rPr>
              <a:t>把握する</a:t>
            </a:r>
          </a:p>
        </p:txBody>
      </p:sp>
      <p:sp>
        <p:nvSpPr>
          <p:cNvPr id="37" name="正方形/長方形 36">
            <a:extLst>
              <a:ext uri="{FF2B5EF4-FFF2-40B4-BE49-F238E27FC236}">
                <a16:creationId xmlns:a16="http://schemas.microsoft.com/office/drawing/2014/main" id="{A3E9C0B7-162B-0927-F80A-5C4209F0C4E8}"/>
              </a:ext>
            </a:extLst>
          </p:cNvPr>
          <p:cNvSpPr/>
          <p:nvPr/>
        </p:nvSpPr>
        <p:spPr>
          <a:xfrm>
            <a:off x="7367145" y="461375"/>
            <a:ext cx="965206" cy="277766"/>
          </a:xfrm>
          <a:prstGeom prst="rect">
            <a:avLst/>
          </a:prstGeom>
          <a:solidFill>
            <a:sysClr val="window" lastClr="FFFFFF">
              <a:lumMod val="85000"/>
            </a:sysClr>
          </a:solidFill>
          <a:ln w="9525" cap="flat" cmpd="sng" algn="ctr">
            <a:noFill/>
            <a:prstDash val="solid"/>
          </a:ln>
          <a:effectLst/>
        </p:spPr>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900" b="0" i="0" u="none" strike="noStrike" kern="0" cap="none" spc="0" normalizeH="0" baseline="0" noProof="0">
                <a:ln>
                  <a:noFill/>
                </a:ln>
                <a:solidFill>
                  <a:srgbClr val="758085"/>
                </a:solidFill>
                <a:effectLst/>
                <a:uLnTx/>
                <a:uFillTx/>
                <a:latin typeface="+mn-ea"/>
                <a:cs typeface="+mn-cs"/>
              </a:rPr>
              <a:t>雇用が多い産業を</a:t>
            </a:r>
            <a:endParaRPr kumimoji="0" lang="en-US" altLang="ja-JP" sz="900" b="0" i="0" u="none" strike="noStrike" kern="0" cap="none" spc="0" normalizeH="0" baseline="0" noProof="0">
              <a:ln>
                <a:noFill/>
              </a:ln>
              <a:solidFill>
                <a:srgbClr val="758085"/>
              </a:solidFill>
              <a:effectLst/>
              <a:uLnTx/>
              <a:uFillTx/>
              <a:latin typeface="+mn-ea"/>
              <a:cs typeface="+mn-cs"/>
            </a:endParaRPr>
          </a:p>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900" b="0" i="0" u="none" strike="noStrike" kern="0" cap="none" spc="0" normalizeH="0" baseline="0" noProof="0">
                <a:ln>
                  <a:noFill/>
                </a:ln>
                <a:solidFill>
                  <a:srgbClr val="758085"/>
                </a:solidFill>
                <a:effectLst/>
                <a:uLnTx/>
                <a:uFillTx/>
                <a:latin typeface="+mn-ea"/>
                <a:cs typeface="+mn-cs"/>
              </a:rPr>
              <a:t>把握する</a:t>
            </a:r>
            <a:endParaRPr kumimoji="0" lang="ja-JP" altLang="en-US" sz="800" b="0" i="0" u="none" strike="noStrike" kern="0" cap="none" spc="0" normalizeH="0" baseline="0" noProof="0">
              <a:ln>
                <a:noFill/>
              </a:ln>
              <a:solidFill>
                <a:srgbClr val="758085"/>
              </a:solidFill>
              <a:effectLst/>
              <a:uLnTx/>
              <a:uFillTx/>
              <a:latin typeface="+mn-ea"/>
              <a:cs typeface="+mn-cs"/>
            </a:endParaRPr>
          </a:p>
        </p:txBody>
      </p:sp>
      <p:sp>
        <p:nvSpPr>
          <p:cNvPr id="38" name="矢印: 五方向 37">
            <a:extLst>
              <a:ext uri="{FF2B5EF4-FFF2-40B4-BE49-F238E27FC236}">
                <a16:creationId xmlns:a16="http://schemas.microsoft.com/office/drawing/2014/main" id="{574AB9AE-6E84-5496-AEF4-C7C8C56451F7}"/>
              </a:ext>
            </a:extLst>
          </p:cNvPr>
          <p:cNvSpPr/>
          <p:nvPr/>
        </p:nvSpPr>
        <p:spPr>
          <a:xfrm>
            <a:off x="6260632" y="53149"/>
            <a:ext cx="3974108" cy="154748"/>
          </a:xfrm>
          <a:prstGeom prst="homePlate">
            <a:avLst>
              <a:gd name="adj" fmla="val 0"/>
            </a:avLst>
          </a:prstGeom>
          <a:solidFill>
            <a:srgbClr val="687A70"/>
          </a:solidFill>
          <a:ln w="9525" cap="flat" cmpd="sng" algn="ctr">
            <a:noFill/>
            <a:prstDash val="solid"/>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ct val="0"/>
              </a:spcBef>
              <a:spcAft>
                <a:spcPct val="0"/>
              </a:spcAft>
              <a:buClrTx/>
              <a:buSzTx/>
              <a:buFontTx/>
              <a:buNone/>
              <a:tabLst/>
              <a:defRPr/>
            </a:pPr>
            <a:r>
              <a:rPr kumimoji="0" lang="ja-JP" altLang="en-US" sz="1050" b="1" kern="0">
                <a:solidFill>
                  <a:prstClr val="white"/>
                </a:solidFill>
                <a:latin typeface="+mn-ea"/>
              </a:rPr>
              <a:t>着目すべき産業①　</a:t>
            </a:r>
            <a:r>
              <a:rPr kumimoji="0" lang="ja-JP" altLang="en-US" sz="1050" b="1" i="0" u="none" strike="noStrike" kern="0" cap="none" spc="0" normalizeH="0" baseline="0" noProof="0">
                <a:ln>
                  <a:noFill/>
                </a:ln>
                <a:solidFill>
                  <a:prstClr val="white"/>
                </a:solidFill>
                <a:effectLst/>
                <a:uLnTx/>
                <a:uFillTx/>
                <a:latin typeface="+mn-ea"/>
                <a:cs typeface="+mn-cs"/>
              </a:rPr>
              <a:t>地域の所得・雇用の</a:t>
            </a:r>
            <a:r>
              <a:rPr kumimoji="0" lang="en-US" altLang="ja-JP" sz="1050" b="1" i="0" u="none" strike="noStrike" kern="0" cap="none" spc="0" normalizeH="0" baseline="0" noProof="0">
                <a:ln>
                  <a:noFill/>
                </a:ln>
                <a:solidFill>
                  <a:prstClr val="white"/>
                </a:solidFill>
                <a:effectLst/>
                <a:uLnTx/>
                <a:uFillTx/>
                <a:latin typeface="+mn-ea"/>
                <a:cs typeface="+mn-cs"/>
              </a:rPr>
              <a:t>TOP5</a:t>
            </a:r>
            <a:r>
              <a:rPr kumimoji="0" lang="ja-JP" altLang="en-US" sz="1050" b="1" i="0" u="none" strike="noStrike" kern="0" cap="none" spc="0" normalizeH="0" baseline="0" noProof="0">
                <a:ln>
                  <a:noFill/>
                </a:ln>
                <a:solidFill>
                  <a:prstClr val="white"/>
                </a:solidFill>
                <a:effectLst/>
                <a:uLnTx/>
                <a:uFillTx/>
                <a:latin typeface="+mn-ea"/>
                <a:cs typeface="+mn-cs"/>
              </a:rPr>
              <a:t>産業</a:t>
            </a:r>
            <a:endParaRPr kumimoji="0" lang="en-US" altLang="ja-JP" sz="900" b="1" i="0" u="none" strike="noStrike" kern="0" cap="none" spc="0" normalizeH="0" baseline="0" noProof="0">
              <a:ln>
                <a:noFill/>
              </a:ln>
              <a:solidFill>
                <a:prstClr val="white"/>
              </a:solidFill>
              <a:effectLst/>
              <a:uLnTx/>
              <a:uFillTx/>
              <a:latin typeface="+mn-ea"/>
              <a:cs typeface="+mn-cs"/>
            </a:endParaRPr>
          </a:p>
        </p:txBody>
      </p:sp>
      <p:sp>
        <p:nvSpPr>
          <p:cNvPr id="39" name="タイトル 1">
            <a:extLst>
              <a:ext uri="{FF2B5EF4-FFF2-40B4-BE49-F238E27FC236}">
                <a16:creationId xmlns:a16="http://schemas.microsoft.com/office/drawing/2014/main" id="{419FB939-31BC-D415-086F-D3CDC2F1AE32}"/>
              </a:ext>
            </a:extLst>
          </p:cNvPr>
          <p:cNvSpPr>
            <a:spLocks noGrp="1"/>
          </p:cNvSpPr>
          <p:nvPr>
            <p:ph type="title"/>
          </p:nvPr>
        </p:nvSpPr>
        <p:spPr>
          <a:xfrm>
            <a:off x="605549" y="207081"/>
            <a:ext cx="9832579" cy="463029"/>
          </a:xfrm>
        </p:spPr>
        <p:txBody>
          <a:bodyPr vert="horz">
            <a:normAutofit fontScale="90000"/>
          </a:bodyPr>
          <a:lstStyle/>
          <a:p>
            <a:r>
              <a:rPr kumimoji="1" lang="ja-JP" altLang="en-US" sz="2200" b="1" i="0" u="none" strike="noStrike" kern="1200" cap="none" spc="0" normalizeH="0" baseline="0" noProof="0">
                <a:ln>
                  <a:noFill/>
                </a:ln>
                <a:solidFill>
                  <a:srgbClr val="000000"/>
                </a:solidFill>
                <a:effectLst/>
                <a:uLnTx/>
                <a:uFillTx/>
                <a:latin typeface="+mn-ea"/>
                <a:ea typeface="+mn-ea"/>
                <a:cs typeface="Arial" pitchFamily="34" charset="0"/>
              </a:rPr>
              <a:t>地域の所得・雇用</a:t>
            </a:r>
            <a:r>
              <a:rPr kumimoji="1" lang="en-US" altLang="ja-JP" sz="2200" b="1" i="0" u="none" strike="noStrike" kern="1200" cap="none" spc="0" normalizeH="0" baseline="0" noProof="0">
                <a:ln>
                  <a:noFill/>
                </a:ln>
                <a:solidFill>
                  <a:srgbClr val="000000"/>
                </a:solidFill>
                <a:effectLst/>
                <a:uLnTx/>
                <a:uFillTx/>
                <a:latin typeface="+mn-ea"/>
                <a:ea typeface="+mn-ea"/>
                <a:cs typeface="Arial" pitchFamily="34" charset="0"/>
              </a:rPr>
              <a:t>TOP5</a:t>
            </a:r>
            <a:r>
              <a:rPr kumimoji="1" lang="ja-JP" altLang="en-US" sz="2200" b="1" i="0" u="none" strike="noStrike" kern="1200" cap="none" spc="0" normalizeH="0" baseline="0" noProof="0">
                <a:ln>
                  <a:noFill/>
                </a:ln>
                <a:solidFill>
                  <a:srgbClr val="000000"/>
                </a:solidFill>
                <a:effectLst/>
                <a:uLnTx/>
                <a:uFillTx/>
                <a:latin typeface="+mn-ea"/>
                <a:ea typeface="+mn-ea"/>
                <a:cs typeface="Arial" pitchFamily="34" charset="0"/>
              </a:rPr>
              <a:t>産業を特定する</a:t>
            </a:r>
            <a:br>
              <a:rPr lang="en-US" altLang="ja-JP">
                <a:solidFill>
                  <a:srgbClr val="000000"/>
                </a:solidFill>
                <a:latin typeface="+mn-ea"/>
                <a:ea typeface="+mn-ea"/>
                <a:cs typeface="Arial" pitchFamily="34" charset="0"/>
              </a:rPr>
            </a:br>
            <a:r>
              <a:rPr lang="en-US" altLang="ja-JP" sz="2000" b="1">
                <a:solidFill>
                  <a:srgbClr val="000000"/>
                </a:solidFill>
                <a:latin typeface="+mn-ea"/>
                <a:ea typeface="+mn-ea"/>
                <a:cs typeface="Arial" pitchFamily="34" charset="0"/>
              </a:rPr>
              <a:t>-</a:t>
            </a:r>
            <a:r>
              <a:rPr lang="ja-JP" altLang="en-US" sz="2000" b="1">
                <a:solidFill>
                  <a:srgbClr val="000000"/>
                </a:solidFill>
                <a:latin typeface="+mn-ea"/>
                <a:ea typeface="+mn-ea"/>
                <a:cs typeface="Arial" pitchFamily="34" charset="0"/>
              </a:rPr>
              <a:t>付加価値額</a:t>
            </a:r>
            <a:endParaRPr lang="ja-JP" altLang="en-US" b="1">
              <a:latin typeface="+mn-ea"/>
              <a:ea typeface="+mn-ea"/>
            </a:endParaRPr>
          </a:p>
        </p:txBody>
      </p:sp>
      <p:sp>
        <p:nvSpPr>
          <p:cNvPr id="3" name="テキスト ボックス 2">
            <a:extLst>
              <a:ext uri="{FF2B5EF4-FFF2-40B4-BE49-F238E27FC236}">
                <a16:creationId xmlns:a16="http://schemas.microsoft.com/office/drawing/2014/main" id="{6E3C2ECD-6093-95BE-6E9C-5A277864CCE8}"/>
              </a:ext>
            </a:extLst>
          </p:cNvPr>
          <p:cNvSpPr txBox="1"/>
          <p:nvPr/>
        </p:nvSpPr>
        <p:spPr>
          <a:xfrm>
            <a:off x="894366" y="2661681"/>
            <a:ext cx="1322041" cy="415498"/>
          </a:xfrm>
          <a:prstGeom prst="rect">
            <a:avLst/>
          </a:prstGeom>
          <a:noFill/>
        </p:spPr>
        <p:txBody>
          <a:bodyPr wrap="square" rtlCol="0" anchor="ctr">
            <a:spAutoFit/>
          </a:bodyPr>
          <a:lstStyle/>
          <a:p>
            <a:r>
              <a:rPr lang="ja-JP" altLang="en-US" sz="1050">
                <a:latin typeface="+mn-ea"/>
              </a:rPr>
              <a:t>建設業</a:t>
            </a:r>
            <a:endParaRPr lang="en-US" altLang="ja-JP" sz="1050">
              <a:latin typeface="+mn-ea"/>
            </a:endParaRPr>
          </a:p>
          <a:p>
            <a:r>
              <a:rPr lang="en-US" altLang="ja-JP" sz="1050">
                <a:latin typeface="+mn-ea"/>
              </a:rPr>
              <a:t>397.91</a:t>
            </a:r>
            <a:r>
              <a:rPr lang="ja-JP" altLang="en-US" sz="1050">
                <a:latin typeface="+mn-ea"/>
              </a:rPr>
              <a:t>億円</a:t>
            </a:r>
            <a:endParaRPr kumimoji="1" lang="ja-JP" altLang="en-US" sz="1050">
              <a:latin typeface="+mn-ea"/>
            </a:endParaRPr>
          </a:p>
        </p:txBody>
      </p:sp>
      <p:cxnSp>
        <p:nvCxnSpPr>
          <p:cNvPr id="4" name="直線コネクタ 3">
            <a:extLst>
              <a:ext uri="{FF2B5EF4-FFF2-40B4-BE49-F238E27FC236}">
                <a16:creationId xmlns:a16="http://schemas.microsoft.com/office/drawing/2014/main" id="{1410F5E2-E9B5-CC49-1FF4-DD23FC793EB7}"/>
              </a:ext>
            </a:extLst>
          </p:cNvPr>
          <p:cNvCxnSpPr>
            <a:cxnSpLocks/>
          </p:cNvCxnSpPr>
          <p:nvPr/>
        </p:nvCxnSpPr>
        <p:spPr>
          <a:xfrm flipV="1">
            <a:off x="894366" y="3008714"/>
            <a:ext cx="154710" cy="228017"/>
          </a:xfrm>
          <a:prstGeom prst="line">
            <a:avLst/>
          </a:prstGeom>
          <a:noFill/>
          <a:ln w="12700" cap="flat" cmpd="sng" algn="ctr">
            <a:solidFill>
              <a:srgbClr val="A6A6A6"/>
            </a:solidFill>
            <a:prstDash val="solid"/>
          </a:ln>
          <a:effectLst/>
        </p:spPr>
      </p:cxnSp>
      <p:sp>
        <p:nvSpPr>
          <p:cNvPr id="5" name="テキスト ボックス 4">
            <a:extLst>
              <a:ext uri="{FF2B5EF4-FFF2-40B4-BE49-F238E27FC236}">
                <a16:creationId xmlns:a16="http://schemas.microsoft.com/office/drawing/2014/main" id="{FB9C4254-7A59-9195-B6BA-0B8F02B28196}"/>
              </a:ext>
            </a:extLst>
          </p:cNvPr>
          <p:cNvSpPr txBox="1"/>
          <p:nvPr/>
        </p:nvSpPr>
        <p:spPr>
          <a:xfrm>
            <a:off x="1127941" y="3124672"/>
            <a:ext cx="944518" cy="343386"/>
          </a:xfrm>
          <a:prstGeom prst="rect">
            <a:avLst/>
          </a:prstGeom>
          <a:solidFill>
            <a:schemeClr val="bg1"/>
          </a:solidFill>
        </p:spPr>
        <p:txBody>
          <a:bodyPr wrap="square" rtlCol="0" anchor="ctr">
            <a:spAutoFit/>
          </a:bodyPr>
          <a:lstStyle/>
          <a:p>
            <a:r>
              <a:rPr kumimoji="0" lang="ja-JP" altLang="en-US" sz="1050" kern="0">
                <a:solidFill>
                  <a:prstClr val="black"/>
                </a:solidFill>
                <a:latin typeface="+mn-ea"/>
              </a:rPr>
              <a:t>住宅賃貸業</a:t>
            </a:r>
            <a:endParaRPr lang="en-US" altLang="ja-JP" sz="1050">
              <a:latin typeface="+mn-ea"/>
            </a:endParaRPr>
          </a:p>
          <a:p>
            <a:r>
              <a:rPr lang="en-US" altLang="ja-JP" sz="1050">
                <a:latin typeface="+mn-ea"/>
              </a:rPr>
              <a:t>311.93</a:t>
            </a:r>
            <a:r>
              <a:rPr lang="ja-JP" altLang="en-US" sz="1050">
                <a:latin typeface="+mn-ea"/>
              </a:rPr>
              <a:t>億円</a:t>
            </a:r>
            <a:endParaRPr kumimoji="1" lang="ja-JP" altLang="en-US" sz="1050">
              <a:latin typeface="+mn-ea"/>
            </a:endParaRPr>
          </a:p>
        </p:txBody>
      </p:sp>
      <p:sp>
        <p:nvSpPr>
          <p:cNvPr id="6" name="テキスト ボックス 5">
            <a:extLst>
              <a:ext uri="{FF2B5EF4-FFF2-40B4-BE49-F238E27FC236}">
                <a16:creationId xmlns:a16="http://schemas.microsoft.com/office/drawing/2014/main" id="{9C2129D1-1233-454A-D0DC-6D23E6A85181}"/>
              </a:ext>
            </a:extLst>
          </p:cNvPr>
          <p:cNvSpPr txBox="1"/>
          <p:nvPr/>
        </p:nvSpPr>
        <p:spPr>
          <a:xfrm>
            <a:off x="1418215" y="3568331"/>
            <a:ext cx="2252542" cy="415498"/>
          </a:xfrm>
          <a:prstGeom prst="rect">
            <a:avLst/>
          </a:prstGeom>
          <a:solidFill>
            <a:schemeClr val="bg1"/>
          </a:solidFill>
        </p:spPr>
        <p:txBody>
          <a:bodyPr wrap="square" rtlCol="0" anchor="ctr">
            <a:spAutoFit/>
          </a:bodyPr>
          <a:lstStyle/>
          <a:p>
            <a:r>
              <a:rPr kumimoji="0" lang="ja-JP" altLang="en-US" sz="1050" kern="0">
                <a:solidFill>
                  <a:prstClr val="black"/>
                </a:solidFill>
                <a:latin typeface="+mn-ea"/>
              </a:rPr>
              <a:t>専門・科学技術、業務支援サービス業</a:t>
            </a:r>
            <a:endParaRPr kumimoji="0" lang="en-US" altLang="ja-JP" sz="1050" kern="0">
              <a:solidFill>
                <a:prstClr val="black"/>
              </a:solidFill>
              <a:latin typeface="+mn-ea"/>
            </a:endParaRPr>
          </a:p>
          <a:p>
            <a:r>
              <a:rPr lang="en-US" altLang="ja-JP" sz="1050">
                <a:latin typeface="+mn-ea"/>
              </a:rPr>
              <a:t>264.81</a:t>
            </a:r>
            <a:r>
              <a:rPr lang="ja-JP" altLang="en-US" sz="1050">
                <a:latin typeface="+mn-ea"/>
              </a:rPr>
              <a:t>億円</a:t>
            </a:r>
            <a:endParaRPr kumimoji="1" lang="ja-JP" altLang="en-US" sz="1050">
              <a:latin typeface="+mn-ea"/>
            </a:endParaRPr>
          </a:p>
        </p:txBody>
      </p:sp>
      <p:sp>
        <p:nvSpPr>
          <p:cNvPr id="7" name="テキスト ボックス 6">
            <a:extLst>
              <a:ext uri="{FF2B5EF4-FFF2-40B4-BE49-F238E27FC236}">
                <a16:creationId xmlns:a16="http://schemas.microsoft.com/office/drawing/2014/main" id="{EDD43FE5-D1D6-C295-DDB8-3F29BB3D34A9}"/>
              </a:ext>
            </a:extLst>
          </p:cNvPr>
          <p:cNvSpPr txBox="1"/>
          <p:nvPr/>
        </p:nvSpPr>
        <p:spPr>
          <a:xfrm>
            <a:off x="1770132" y="4394051"/>
            <a:ext cx="1135297" cy="415498"/>
          </a:xfrm>
          <a:prstGeom prst="rect">
            <a:avLst/>
          </a:prstGeom>
          <a:noFill/>
        </p:spPr>
        <p:txBody>
          <a:bodyPr wrap="square" rtlCol="0" anchor="ctr">
            <a:spAutoFit/>
          </a:bodyPr>
          <a:lstStyle/>
          <a:p>
            <a:r>
              <a:rPr lang="ja-JP" altLang="en-US" sz="1050">
                <a:latin typeface="+mn-ea"/>
              </a:rPr>
              <a:t>小売業</a:t>
            </a:r>
            <a:endParaRPr lang="en-US" altLang="ja-JP" sz="1050">
              <a:latin typeface="+mn-ea"/>
            </a:endParaRPr>
          </a:p>
          <a:p>
            <a:r>
              <a:rPr lang="en-US" altLang="ja-JP" sz="1050">
                <a:latin typeface="+mn-ea"/>
              </a:rPr>
              <a:t>148.1</a:t>
            </a:r>
            <a:r>
              <a:rPr lang="ja-JP" altLang="en-US" sz="1050">
                <a:latin typeface="+mn-ea"/>
              </a:rPr>
              <a:t>億円</a:t>
            </a:r>
            <a:endParaRPr kumimoji="1" lang="ja-JP" altLang="en-US" sz="1050">
              <a:latin typeface="+mn-ea"/>
            </a:endParaRPr>
          </a:p>
        </p:txBody>
      </p:sp>
      <p:cxnSp>
        <p:nvCxnSpPr>
          <p:cNvPr id="8" name="直線コネクタ 7">
            <a:extLst>
              <a:ext uri="{FF2B5EF4-FFF2-40B4-BE49-F238E27FC236}">
                <a16:creationId xmlns:a16="http://schemas.microsoft.com/office/drawing/2014/main" id="{BDAE1B08-85F7-EF4B-5EB9-CD635279CFFF}"/>
              </a:ext>
            </a:extLst>
          </p:cNvPr>
          <p:cNvCxnSpPr>
            <a:cxnSpLocks/>
          </p:cNvCxnSpPr>
          <p:nvPr/>
        </p:nvCxnSpPr>
        <p:spPr>
          <a:xfrm flipV="1">
            <a:off x="1064529" y="3390340"/>
            <a:ext cx="109449" cy="236028"/>
          </a:xfrm>
          <a:prstGeom prst="line">
            <a:avLst/>
          </a:prstGeom>
          <a:noFill/>
          <a:ln w="12700" cap="flat" cmpd="sng" algn="ctr">
            <a:solidFill>
              <a:srgbClr val="A6A6A6"/>
            </a:solidFill>
            <a:prstDash val="solid"/>
          </a:ln>
          <a:effectLst/>
        </p:spPr>
      </p:cxnSp>
      <p:cxnSp>
        <p:nvCxnSpPr>
          <p:cNvPr id="9" name="直線コネクタ 8">
            <a:extLst>
              <a:ext uri="{FF2B5EF4-FFF2-40B4-BE49-F238E27FC236}">
                <a16:creationId xmlns:a16="http://schemas.microsoft.com/office/drawing/2014/main" id="{FC56D9CF-954B-B4A5-3E95-B6E11631522E}"/>
              </a:ext>
            </a:extLst>
          </p:cNvPr>
          <p:cNvCxnSpPr>
            <a:cxnSpLocks/>
            <a:endCxn id="6" idx="1"/>
          </p:cNvCxnSpPr>
          <p:nvPr/>
        </p:nvCxnSpPr>
        <p:spPr>
          <a:xfrm flipV="1">
            <a:off x="1249025" y="3776080"/>
            <a:ext cx="169190" cy="205889"/>
          </a:xfrm>
          <a:prstGeom prst="line">
            <a:avLst/>
          </a:prstGeom>
          <a:noFill/>
          <a:ln w="12700" cap="flat" cmpd="sng" algn="ctr">
            <a:solidFill>
              <a:srgbClr val="A6A6A6"/>
            </a:solidFill>
            <a:prstDash val="solid"/>
          </a:ln>
          <a:effectLst/>
        </p:spPr>
      </p:cxnSp>
      <p:cxnSp>
        <p:nvCxnSpPr>
          <p:cNvPr id="10" name="直線コネクタ 9">
            <a:extLst>
              <a:ext uri="{FF2B5EF4-FFF2-40B4-BE49-F238E27FC236}">
                <a16:creationId xmlns:a16="http://schemas.microsoft.com/office/drawing/2014/main" id="{7F9FFEAB-AFF5-97E1-ACD6-31B40AD291EB}"/>
              </a:ext>
            </a:extLst>
          </p:cNvPr>
          <p:cNvCxnSpPr>
            <a:cxnSpLocks/>
            <a:endCxn id="12" idx="1"/>
          </p:cNvCxnSpPr>
          <p:nvPr/>
        </p:nvCxnSpPr>
        <p:spPr>
          <a:xfrm flipV="1">
            <a:off x="1407795" y="4212916"/>
            <a:ext cx="331857" cy="299423"/>
          </a:xfrm>
          <a:prstGeom prst="line">
            <a:avLst/>
          </a:prstGeom>
          <a:noFill/>
          <a:ln w="12700" cap="flat" cmpd="sng" algn="ctr">
            <a:solidFill>
              <a:srgbClr val="A6A6A6"/>
            </a:solidFill>
            <a:prstDash val="solid"/>
          </a:ln>
          <a:effectLst/>
        </p:spPr>
      </p:cxnSp>
      <p:cxnSp>
        <p:nvCxnSpPr>
          <p:cNvPr id="11" name="直線コネクタ 10">
            <a:extLst>
              <a:ext uri="{FF2B5EF4-FFF2-40B4-BE49-F238E27FC236}">
                <a16:creationId xmlns:a16="http://schemas.microsoft.com/office/drawing/2014/main" id="{FD45D535-32A0-5B91-6F95-D2FA70D05402}"/>
              </a:ext>
            </a:extLst>
          </p:cNvPr>
          <p:cNvCxnSpPr>
            <a:cxnSpLocks/>
            <a:endCxn id="7" idx="1"/>
          </p:cNvCxnSpPr>
          <p:nvPr/>
        </p:nvCxnSpPr>
        <p:spPr>
          <a:xfrm flipV="1">
            <a:off x="1600200" y="4601800"/>
            <a:ext cx="169932" cy="129675"/>
          </a:xfrm>
          <a:prstGeom prst="line">
            <a:avLst/>
          </a:prstGeom>
          <a:noFill/>
          <a:ln w="12700" cap="flat" cmpd="sng" algn="ctr">
            <a:solidFill>
              <a:srgbClr val="A6A6A6"/>
            </a:solidFill>
            <a:prstDash val="solid"/>
          </a:ln>
          <a:effectLst/>
        </p:spPr>
      </p:cxnSp>
      <p:sp>
        <p:nvSpPr>
          <p:cNvPr id="12" name="テキスト ボックス 11">
            <a:extLst>
              <a:ext uri="{FF2B5EF4-FFF2-40B4-BE49-F238E27FC236}">
                <a16:creationId xmlns:a16="http://schemas.microsoft.com/office/drawing/2014/main" id="{DE849480-D8E7-A049-EBE7-CACED3D1808A}"/>
              </a:ext>
            </a:extLst>
          </p:cNvPr>
          <p:cNvSpPr txBox="1"/>
          <p:nvPr/>
        </p:nvSpPr>
        <p:spPr>
          <a:xfrm>
            <a:off x="1739652" y="4005167"/>
            <a:ext cx="1651636" cy="415498"/>
          </a:xfrm>
          <a:prstGeom prst="rect">
            <a:avLst/>
          </a:prstGeom>
          <a:noFill/>
        </p:spPr>
        <p:txBody>
          <a:bodyPr wrap="square" rtlCol="0" anchor="ctr">
            <a:spAutoFit/>
          </a:bodyPr>
          <a:lstStyle/>
          <a:p>
            <a:r>
              <a:rPr kumimoji="0" lang="ja-JP" altLang="en-US" sz="1050" kern="0">
                <a:solidFill>
                  <a:prstClr val="black"/>
                </a:solidFill>
                <a:latin typeface="+mn-ea"/>
              </a:rPr>
              <a:t>保健衛生・社会事業</a:t>
            </a:r>
            <a:r>
              <a:rPr lang="ja-JP" altLang="en-US" sz="1050">
                <a:latin typeface="+mn-ea"/>
              </a:rPr>
              <a:t>業</a:t>
            </a:r>
            <a:endParaRPr lang="en-US" altLang="ja-JP" sz="1050">
              <a:latin typeface="+mn-ea"/>
            </a:endParaRPr>
          </a:p>
          <a:p>
            <a:r>
              <a:rPr lang="en-US" altLang="ja-JP" sz="1050">
                <a:latin typeface="+mn-ea"/>
              </a:rPr>
              <a:t>207.56</a:t>
            </a:r>
            <a:r>
              <a:rPr lang="ja-JP" altLang="en-US" sz="1050">
                <a:latin typeface="+mn-ea"/>
              </a:rPr>
              <a:t>億円</a:t>
            </a:r>
            <a:endParaRPr kumimoji="1" lang="ja-JP" altLang="en-US" sz="1050">
              <a:latin typeface="+mn-ea"/>
            </a:endParaRPr>
          </a:p>
        </p:txBody>
      </p:sp>
      <p:sp>
        <p:nvSpPr>
          <p:cNvPr id="43" name="正方形/長方形 42">
            <a:extLst>
              <a:ext uri="{FF2B5EF4-FFF2-40B4-BE49-F238E27FC236}">
                <a16:creationId xmlns:a16="http://schemas.microsoft.com/office/drawing/2014/main" id="{C82F47A4-EBC7-7B3A-6441-0CF1D3B6A8DE}"/>
              </a:ext>
            </a:extLst>
          </p:cNvPr>
          <p:cNvSpPr/>
          <p:nvPr/>
        </p:nvSpPr>
        <p:spPr>
          <a:xfrm>
            <a:off x="578418" y="1853984"/>
            <a:ext cx="5335998" cy="750930"/>
          </a:xfrm>
          <a:prstGeom prst="rect">
            <a:avLst/>
          </a:prstGeom>
          <a:noFill/>
          <a:ln w="12700" cap="flat" cmpd="sng" algn="ctr">
            <a:noFill/>
            <a:prstDash val="solid"/>
            <a:miter lim="800000"/>
          </a:ln>
          <a:effectLst/>
        </p:spPr>
        <p:txBody>
          <a:bodyPr rtlCol="0" anchor="ctr"/>
          <a:lstStyle/>
          <a:p>
            <a:pPr lvl="0" algn="ctr" fontAlgn="auto">
              <a:defRPr/>
            </a:pPr>
            <a:r>
              <a:rPr lang="en-US" altLang="ja-JP" sz="1050" b="1">
                <a:solidFill>
                  <a:prstClr val="black"/>
                </a:solidFill>
                <a:latin typeface="Meiryo UI" panose="020B0604030504040204" pitchFamily="50" charset="-128"/>
                <a:ea typeface="Meiryo UI" panose="020B0604030504040204" pitchFamily="50" charset="-128"/>
              </a:rPr>
              <a:t>【</a:t>
            </a:r>
            <a:r>
              <a:rPr lang="ja-JP" altLang="en-US" sz="1050" b="1">
                <a:solidFill>
                  <a:prstClr val="black"/>
                </a:solidFill>
                <a:latin typeface="Meiryo UI" panose="020B0604030504040204" pitchFamily="50" charset="-128"/>
                <a:ea typeface="Meiryo UI" panose="020B0604030504040204" pitchFamily="50" charset="-128"/>
              </a:rPr>
              <a:t>出典</a:t>
            </a:r>
            <a:r>
              <a:rPr lang="en-US" altLang="ja-JP" sz="1050" b="1">
                <a:solidFill>
                  <a:prstClr val="black"/>
                </a:solidFill>
                <a:latin typeface="Meiryo UI" panose="020B0604030504040204" pitchFamily="50" charset="-128"/>
                <a:ea typeface="Meiryo UI" panose="020B0604030504040204" pitchFamily="50" charset="-128"/>
              </a:rPr>
              <a:t>】</a:t>
            </a:r>
          </a:p>
          <a:p>
            <a:pPr lvl="0" algn="ctr" fontAlgn="auto">
              <a:spcAft>
                <a:spcPts val="600"/>
              </a:spcAft>
              <a:defRPr/>
            </a:pPr>
            <a:r>
              <a:rPr kumimoji="0" lang="en-US" altLang="ja-JP" sz="1050" b="1" kern="0">
                <a:solidFill>
                  <a:srgbClr val="2E2E38"/>
                </a:solidFill>
                <a:hlinkClick r:id="rId5"/>
              </a:rPr>
              <a:t>RESAS </a:t>
            </a:r>
            <a:r>
              <a:rPr kumimoji="0" lang="ja-JP" altLang="en-US" sz="1050" b="1" kern="0">
                <a:solidFill>
                  <a:srgbClr val="2E2E38"/>
                </a:solidFill>
                <a:hlinkClick r:id="rId5"/>
              </a:rPr>
              <a:t>付加価値額（総額</a:t>
            </a:r>
            <a:r>
              <a:rPr kumimoji="0" lang="en-US" altLang="ja-JP" sz="1050" b="1" kern="0">
                <a:solidFill>
                  <a:srgbClr val="2E2E38"/>
                </a:solidFill>
                <a:hlinkClick r:id="rId5"/>
              </a:rPr>
              <a:t>-</a:t>
            </a:r>
            <a:r>
              <a:rPr kumimoji="0" lang="ja-JP" altLang="en-US" sz="1050" b="1" kern="0">
                <a:solidFill>
                  <a:srgbClr val="2E2E38"/>
                </a:solidFill>
                <a:hlinkClick r:id="rId5"/>
              </a:rPr>
              <a:t>産業別）</a:t>
            </a:r>
            <a:endParaRPr kumimoji="0" lang="en-US" altLang="ja-JP" sz="1050" b="1" u="sng" kern="0">
              <a:solidFill>
                <a:schemeClr val="tx1"/>
              </a:solidFill>
              <a:latin typeface="Meiryo UI" panose="020B0604030504040204" pitchFamily="50" charset="-128"/>
              <a:ea typeface="Meiryo UI" panose="020B0604030504040204"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050" b="1" i="0" strike="noStrike" kern="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rPr>
              <a:t>【RAIDA-AI</a:t>
            </a:r>
            <a:r>
              <a:rPr kumimoji="0" lang="ja-JP" altLang="en-US" sz="1050" b="1" i="0" strike="noStrike" kern="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rPr>
              <a:t>（地域の産業活性化</a:t>
            </a:r>
            <a:r>
              <a:rPr kumimoji="0" lang="ja-JP" altLang="en-US" sz="1050" b="1" kern="0">
                <a:solidFill>
                  <a:schemeClr val="tx1"/>
                </a:solidFill>
                <a:latin typeface="Meiryo UI" panose="020B0604030504040204" pitchFamily="50" charset="-128"/>
                <a:ea typeface="Meiryo UI" panose="020B0604030504040204" pitchFamily="50" charset="-128"/>
              </a:rPr>
              <a:t>）</a:t>
            </a:r>
            <a:r>
              <a:rPr kumimoji="0" lang="en-US" altLang="ja-JP" sz="1050" b="1" kern="0">
                <a:solidFill>
                  <a:schemeClr val="tx1"/>
                </a:solidFill>
                <a:latin typeface="Meiryo UI" panose="020B0604030504040204" pitchFamily="50" charset="-128"/>
                <a:ea typeface="Meiryo UI" panose="020B0604030504040204" pitchFamily="50" charset="-128"/>
              </a:rPr>
              <a:t>】</a:t>
            </a:r>
            <a:endParaRPr kumimoji="0" lang="en-US" altLang="ja-JP" sz="1050" b="1" i="0" strike="noStrike" kern="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endParaRPr>
          </a:p>
          <a:p>
            <a:pPr lvl="0" algn="ctr">
              <a:defRPr/>
            </a:pPr>
            <a:r>
              <a:rPr kumimoji="0" lang="ja-JP" altLang="en-US" sz="1050" b="1" u="sng" kern="0">
                <a:solidFill>
                  <a:prstClr val="black"/>
                </a:solidFill>
                <a:latin typeface="+mn-ea"/>
              </a:rPr>
              <a:t>産業の稼ぎを把握する＞付加価値を稼いでいる産業を把握する＞付加価値額</a:t>
            </a:r>
            <a:endParaRPr kumimoji="0" lang="ja-JP" altLang="en-US" sz="1050" b="1" i="0" u="sng" strike="noStrike" kern="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098349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3CE46A-C5C2-3306-556C-55FF726801A8}"/>
            </a:ext>
          </a:extLst>
        </p:cNvPr>
        <p:cNvGrpSpPr/>
        <p:nvPr/>
      </p:nvGrpSpPr>
      <p:grpSpPr>
        <a:xfrm>
          <a:off x="0" y="0"/>
          <a:ext cx="0" cy="0"/>
          <a:chOff x="0" y="0"/>
          <a:chExt cx="0" cy="0"/>
        </a:xfrm>
      </p:grpSpPr>
      <p:sp>
        <p:nvSpPr>
          <p:cNvPr id="2" name="スライド番号プレースホルダー 4">
            <a:extLst>
              <a:ext uri="{FF2B5EF4-FFF2-40B4-BE49-F238E27FC236}">
                <a16:creationId xmlns:a16="http://schemas.microsoft.com/office/drawing/2014/main" id="{DA4D907A-D42E-DF43-73A4-4B646660CAC5}"/>
              </a:ext>
            </a:extLst>
          </p:cNvPr>
          <p:cNvSpPr>
            <a:spLocks noGrp="1"/>
          </p:cNvSpPr>
          <p:nvPr>
            <p:ph type="sldNum" sz="quarter" idx="12"/>
          </p:nvPr>
        </p:nvSpPr>
        <p:spPr>
          <a:xfrm>
            <a:off x="8209818" y="7194496"/>
            <a:ext cx="2495127" cy="402567"/>
          </a:xfrm>
          <a:prstGeom prst="rect">
            <a:avLst/>
          </a:prstGeom>
        </p:spPr>
        <p:txBody>
          <a:bodyPr vert="horz" lIns="91440" tIns="45720" rIns="91440" bIns="45720" rtlCol="0" anchor="ctr"/>
          <a:lstStyle>
            <a:defPPr>
              <a:defRPr lang="en-US"/>
            </a:defPPr>
            <a:lvl1pPr algn="r" rtl="0" fontAlgn="base">
              <a:spcBef>
                <a:spcPct val="0"/>
              </a:spcBef>
              <a:spcAft>
                <a:spcPct val="0"/>
              </a:spcAft>
              <a:defRPr kumimoji="1" sz="1511" kern="120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Meiryo UI" panose="020B0604030504040204" pitchFamily="50" charset="-128"/>
              </a:defRPr>
            </a:lvl1pPr>
            <a:lvl2pPr marL="457200" algn="l" rtl="0" fontAlgn="base">
              <a:spcBef>
                <a:spcPct val="0"/>
              </a:spcBef>
              <a:spcAft>
                <a:spcPct val="0"/>
              </a:spcAft>
              <a:defRPr kumimoji="1" sz="900" kern="1200">
                <a:solidFill>
                  <a:srgbClr val="000000"/>
                </a:solidFill>
                <a:latin typeface="EYInterstate Light" pitchFamily="2" charset="0"/>
                <a:ea typeface="ＭＳ Ｐゴシック" pitchFamily="50" charset="-128"/>
                <a:cs typeface="+mn-cs"/>
              </a:defRPr>
            </a:lvl2pPr>
            <a:lvl3pPr marL="914400" algn="l" rtl="0" fontAlgn="base">
              <a:spcBef>
                <a:spcPct val="0"/>
              </a:spcBef>
              <a:spcAft>
                <a:spcPct val="0"/>
              </a:spcAft>
              <a:defRPr kumimoji="1" sz="900" kern="1200">
                <a:solidFill>
                  <a:srgbClr val="000000"/>
                </a:solidFill>
                <a:latin typeface="EYInterstate Light" pitchFamily="2" charset="0"/>
                <a:ea typeface="ＭＳ Ｐゴシック" pitchFamily="50" charset="-128"/>
                <a:cs typeface="+mn-cs"/>
              </a:defRPr>
            </a:lvl3pPr>
            <a:lvl4pPr marL="1371600" algn="l" rtl="0" fontAlgn="base">
              <a:spcBef>
                <a:spcPct val="0"/>
              </a:spcBef>
              <a:spcAft>
                <a:spcPct val="0"/>
              </a:spcAft>
              <a:defRPr kumimoji="1" sz="900" kern="1200">
                <a:solidFill>
                  <a:srgbClr val="000000"/>
                </a:solidFill>
                <a:latin typeface="EYInterstate Light" pitchFamily="2" charset="0"/>
                <a:ea typeface="ＭＳ Ｐゴシック" pitchFamily="50" charset="-128"/>
                <a:cs typeface="+mn-cs"/>
              </a:defRPr>
            </a:lvl4pPr>
            <a:lvl5pPr marL="1828800" algn="l" rtl="0" fontAlgn="base">
              <a:spcBef>
                <a:spcPct val="0"/>
              </a:spcBef>
              <a:spcAft>
                <a:spcPct val="0"/>
              </a:spcAft>
              <a:defRPr kumimoji="1" sz="900" kern="1200">
                <a:solidFill>
                  <a:srgbClr val="000000"/>
                </a:solidFill>
                <a:latin typeface="EYInterstate Light" pitchFamily="2" charset="0"/>
                <a:ea typeface="ＭＳ Ｐゴシック" pitchFamily="50" charset="-128"/>
                <a:cs typeface="+mn-cs"/>
              </a:defRPr>
            </a:lvl5pPr>
            <a:lvl6pPr marL="2286000" algn="l" defTabSz="914400" rtl="0" eaLnBrk="1" latinLnBrk="0" hangingPunct="1">
              <a:defRPr kumimoji="1" sz="900" kern="1200">
                <a:solidFill>
                  <a:srgbClr val="000000"/>
                </a:solidFill>
                <a:latin typeface="EYInterstate Light" pitchFamily="2" charset="0"/>
                <a:ea typeface="ＭＳ Ｐゴシック" pitchFamily="50" charset="-128"/>
                <a:cs typeface="+mn-cs"/>
              </a:defRPr>
            </a:lvl6pPr>
            <a:lvl7pPr marL="2743200" algn="l" defTabSz="914400" rtl="0" eaLnBrk="1" latinLnBrk="0" hangingPunct="1">
              <a:defRPr kumimoji="1" sz="900" kern="1200">
                <a:solidFill>
                  <a:srgbClr val="000000"/>
                </a:solidFill>
                <a:latin typeface="EYInterstate Light" pitchFamily="2" charset="0"/>
                <a:ea typeface="ＭＳ Ｐゴシック" pitchFamily="50" charset="-128"/>
                <a:cs typeface="+mn-cs"/>
              </a:defRPr>
            </a:lvl7pPr>
            <a:lvl8pPr marL="3200400" algn="l" defTabSz="914400" rtl="0" eaLnBrk="1" latinLnBrk="0" hangingPunct="1">
              <a:defRPr kumimoji="1" sz="900" kern="1200">
                <a:solidFill>
                  <a:srgbClr val="000000"/>
                </a:solidFill>
                <a:latin typeface="EYInterstate Light" pitchFamily="2" charset="0"/>
                <a:ea typeface="ＭＳ Ｐゴシック" pitchFamily="50" charset="-128"/>
                <a:cs typeface="+mn-cs"/>
              </a:defRPr>
            </a:lvl8pPr>
            <a:lvl9pPr marL="3657600" algn="l" defTabSz="914400" rtl="0" eaLnBrk="1" latinLnBrk="0" hangingPunct="1">
              <a:defRPr kumimoji="1" sz="900" kern="1200">
                <a:solidFill>
                  <a:srgbClr val="000000"/>
                </a:solidFill>
                <a:latin typeface="EYInterstate Light" pitchFamily="2" charset="0"/>
                <a:ea typeface="ＭＳ Ｐゴシック" pitchFamily="50" charset="-128"/>
                <a:cs typeface="+mn-cs"/>
              </a:defRPr>
            </a:lvl9pPr>
          </a:lstStyle>
          <a:p>
            <a:fld id="{D9550142-B990-490A-A107-ED7302A7FD52}" type="slidenum">
              <a:rPr lang="ja-JP" altLang="en-US" smtClean="0">
                <a:latin typeface="+mn-ea"/>
                <a:ea typeface="+mn-ea"/>
              </a:rPr>
              <a:pPr/>
              <a:t>7</a:t>
            </a:fld>
            <a:endParaRPr kumimoji="1" lang="ja-JP" altLang="en-US">
              <a:latin typeface="+mn-ea"/>
              <a:ea typeface="+mn-ea"/>
            </a:endParaRPr>
          </a:p>
        </p:txBody>
      </p:sp>
      <p:sp>
        <p:nvSpPr>
          <p:cNvPr id="3" name="タイトル 1">
            <a:extLst>
              <a:ext uri="{FF2B5EF4-FFF2-40B4-BE49-F238E27FC236}">
                <a16:creationId xmlns:a16="http://schemas.microsoft.com/office/drawing/2014/main" id="{F29C4151-80B6-638A-861A-A63485B600AE}"/>
              </a:ext>
            </a:extLst>
          </p:cNvPr>
          <p:cNvSpPr>
            <a:spLocks noGrp="1"/>
          </p:cNvSpPr>
          <p:nvPr>
            <p:ph type="title"/>
          </p:nvPr>
        </p:nvSpPr>
        <p:spPr>
          <a:xfrm>
            <a:off x="605549" y="207081"/>
            <a:ext cx="9832579" cy="463029"/>
          </a:xfrm>
        </p:spPr>
        <p:txBody>
          <a:bodyPr vert="horz">
            <a:normAutofit fontScale="90000"/>
          </a:bodyPr>
          <a:lstStyle/>
          <a:p>
            <a:r>
              <a:rPr lang="ja-JP" altLang="en-US" sz="2200" b="1">
                <a:solidFill>
                  <a:srgbClr val="000000"/>
                </a:solidFill>
                <a:latin typeface="+mn-ea"/>
                <a:ea typeface="+mn-ea"/>
                <a:cs typeface="Arial" pitchFamily="34" charset="0"/>
              </a:rPr>
              <a:t>地域の所得・雇用</a:t>
            </a:r>
            <a:r>
              <a:rPr lang="en-US" altLang="ja-JP" sz="2200" b="1">
                <a:solidFill>
                  <a:srgbClr val="000000"/>
                </a:solidFill>
                <a:latin typeface="+mn-ea"/>
                <a:ea typeface="+mn-ea"/>
                <a:cs typeface="Arial" pitchFamily="34" charset="0"/>
              </a:rPr>
              <a:t>TOP5</a:t>
            </a:r>
            <a:r>
              <a:rPr lang="ja-JP" altLang="en-US" sz="2200" b="1">
                <a:solidFill>
                  <a:srgbClr val="000000"/>
                </a:solidFill>
                <a:latin typeface="+mn-ea"/>
                <a:ea typeface="+mn-ea"/>
                <a:cs typeface="Arial" pitchFamily="34" charset="0"/>
              </a:rPr>
              <a:t>産業を特定する</a:t>
            </a:r>
            <a:br>
              <a:rPr lang="en-US" altLang="ja-JP" sz="2000" b="1">
                <a:solidFill>
                  <a:srgbClr val="000000"/>
                </a:solidFill>
                <a:latin typeface="+mn-ea"/>
                <a:ea typeface="+mn-ea"/>
                <a:cs typeface="Arial" pitchFamily="34" charset="0"/>
              </a:rPr>
            </a:br>
            <a:r>
              <a:rPr lang="en-US" altLang="ja-JP" sz="2000" b="1">
                <a:solidFill>
                  <a:srgbClr val="000000"/>
                </a:solidFill>
                <a:latin typeface="+mn-ea"/>
                <a:ea typeface="+mn-ea"/>
                <a:cs typeface="Arial" pitchFamily="34" charset="0"/>
              </a:rPr>
              <a:t>-</a:t>
            </a:r>
            <a:r>
              <a:rPr lang="ja-JP" altLang="en-US" sz="2000" b="1">
                <a:solidFill>
                  <a:srgbClr val="000000"/>
                </a:solidFill>
                <a:latin typeface="+mn-ea"/>
                <a:ea typeface="+mn-ea"/>
                <a:cs typeface="Arial" pitchFamily="34" charset="0"/>
              </a:rPr>
              <a:t>従業者数</a:t>
            </a:r>
            <a:endParaRPr lang="ja-JP" altLang="en-US" b="1">
              <a:latin typeface="+mn-ea"/>
              <a:ea typeface="+mn-ea"/>
            </a:endParaRPr>
          </a:p>
        </p:txBody>
      </p:sp>
      <p:sp>
        <p:nvSpPr>
          <p:cNvPr id="4" name="Text Placeholder 7">
            <a:extLst>
              <a:ext uri="{FF2B5EF4-FFF2-40B4-BE49-F238E27FC236}">
                <a16:creationId xmlns:a16="http://schemas.microsoft.com/office/drawing/2014/main" id="{A4D1C253-AED3-51B5-3C66-6747C1A25323}"/>
              </a:ext>
            </a:extLst>
          </p:cNvPr>
          <p:cNvSpPr txBox="1">
            <a:spLocks/>
          </p:cNvSpPr>
          <p:nvPr/>
        </p:nvSpPr>
        <p:spPr>
          <a:xfrm>
            <a:off x="215925" y="985250"/>
            <a:ext cx="10261551" cy="310983"/>
          </a:xfrm>
          <a:prstGeom prst="rect">
            <a:avLst/>
          </a:prstGeom>
          <a:noFill/>
          <a:ln>
            <a:noFill/>
          </a:ln>
        </p:spPr>
        <p:txBody>
          <a:bodyPr vert="horz" wrap="square" lIns="38862" tIns="38862" rIns="38862" bIns="38862" rtlCol="0" anchor="t" anchorCtr="0">
            <a:spAutoFit/>
          </a:bodyPr>
          <a:lstStyle>
            <a:lvl1pPr marL="342900" indent="-342900" algn="l" defTabSz="914400" rtl="0" eaLnBrk="1" latinLnBrk="0" hangingPunct="1">
              <a:spcBef>
                <a:spcPts val="600"/>
              </a:spcBef>
              <a:spcAft>
                <a:spcPts val="600"/>
              </a:spcAft>
              <a:buClr>
                <a:srgbClr val="002060"/>
              </a:buClr>
              <a:buFont typeface="Wingdings" panose="05000000000000000000" pitchFamily="2" charset="2"/>
              <a:buChar char="l"/>
              <a:defRPr kumimoji="1" lang="ja-JP" altLang="en-US" sz="20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42950" indent="-285750" algn="l" defTabSz="914400" rtl="0" eaLnBrk="1" latinLnBrk="0" hangingPunct="1">
              <a:spcBef>
                <a:spcPts val="600"/>
              </a:spcBef>
              <a:spcAft>
                <a:spcPts val="600"/>
              </a:spcAft>
              <a:buFont typeface="Arial" pitchFamily="34" charset="0"/>
              <a:buChar char="–"/>
              <a:defRPr kumimoji="1" sz="14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lgn="l" defTabSz="914400" rtl="0" eaLnBrk="1" latinLnBrk="0" hangingPunct="1">
              <a:spcBef>
                <a:spcPts val="600"/>
              </a:spcBef>
              <a:spcAft>
                <a:spcPts val="600"/>
              </a:spcAft>
              <a:buFont typeface="Arial" pitchFamily="34" charset="0"/>
              <a:buChar char="•"/>
              <a:defRPr kumimoji="1" sz="105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194310" marR="0" lvl="0" indent="-194310" algn="l" defTabSz="987095" rtl="0" eaLnBrk="1" fontAlgn="auto" latinLnBrk="0" hangingPunct="1">
              <a:lnSpc>
                <a:spcPct val="100000"/>
              </a:lnSpc>
              <a:spcBef>
                <a:spcPts val="0"/>
              </a:spcBef>
              <a:spcAft>
                <a:spcPts val="0"/>
              </a:spcAft>
              <a:buClr>
                <a:srgbClr val="002060"/>
              </a:buClr>
              <a:buSzTx/>
              <a:buFont typeface="Wingdings" panose="05000000000000000000" pitchFamily="2" charset="2"/>
              <a:buChar char="l"/>
              <a:tabLst/>
              <a:defRPr/>
            </a:pPr>
            <a:r>
              <a:rPr kumimoji="1" lang="ja-JP" altLang="en-US" sz="1511" b="0" i="0" u="none" strike="noStrike" kern="1200" cap="none" spc="0" normalizeH="0" baseline="0" noProof="0">
                <a:ln>
                  <a:noFill/>
                </a:ln>
                <a:solidFill>
                  <a:prstClr val="black"/>
                </a:solidFill>
                <a:effectLst/>
                <a:uLnTx/>
                <a:uFillTx/>
                <a:latin typeface="+mn-ea"/>
                <a:ea typeface="+mn-ea"/>
              </a:rPr>
              <a:t>地域の中で雇用（従業者数）が多い上位</a:t>
            </a:r>
            <a:r>
              <a:rPr kumimoji="1" lang="en-US" altLang="ja-JP" sz="1511" b="0" i="0" u="none" strike="noStrike" kern="1200" cap="none" spc="0" normalizeH="0" baseline="0" noProof="0">
                <a:ln>
                  <a:noFill/>
                </a:ln>
                <a:solidFill>
                  <a:prstClr val="black"/>
                </a:solidFill>
                <a:effectLst/>
                <a:uLnTx/>
                <a:uFillTx/>
                <a:latin typeface="+mn-ea"/>
                <a:ea typeface="+mn-ea"/>
              </a:rPr>
              <a:t>5</a:t>
            </a:r>
            <a:r>
              <a:rPr kumimoji="1" lang="ja-JP" altLang="en-US" sz="1511" b="0" i="0" u="none" strike="noStrike" kern="1200" cap="none" spc="0" normalizeH="0" baseline="0" noProof="0">
                <a:ln>
                  <a:noFill/>
                </a:ln>
                <a:solidFill>
                  <a:prstClr val="black"/>
                </a:solidFill>
                <a:effectLst/>
                <a:uLnTx/>
                <a:uFillTx/>
                <a:latin typeface="+mn-ea"/>
                <a:ea typeface="+mn-ea"/>
              </a:rPr>
              <a:t>産業を「雇用</a:t>
            </a:r>
            <a:r>
              <a:rPr kumimoji="1" lang="en-US" altLang="ja-JP" sz="1511" b="0" i="0" u="none" strike="noStrike" kern="1200" cap="none" spc="0" normalizeH="0" baseline="0" noProof="0">
                <a:ln>
                  <a:noFill/>
                </a:ln>
                <a:solidFill>
                  <a:prstClr val="black"/>
                </a:solidFill>
                <a:effectLst/>
                <a:uLnTx/>
                <a:uFillTx/>
                <a:latin typeface="+mn-ea"/>
                <a:ea typeface="+mn-ea"/>
              </a:rPr>
              <a:t>TOP5</a:t>
            </a:r>
            <a:r>
              <a:rPr kumimoji="1" lang="ja-JP" altLang="en-US" sz="1511" b="0" i="0" u="none" strike="noStrike" kern="1200" cap="none" spc="0" normalizeH="0" baseline="0" noProof="0">
                <a:ln>
                  <a:noFill/>
                </a:ln>
                <a:solidFill>
                  <a:prstClr val="black"/>
                </a:solidFill>
                <a:effectLst/>
                <a:uLnTx/>
                <a:uFillTx/>
                <a:latin typeface="+mn-ea"/>
                <a:ea typeface="+mn-ea"/>
              </a:rPr>
              <a:t>産業」として抽出する。</a:t>
            </a:r>
          </a:p>
        </p:txBody>
      </p:sp>
      <p:sp>
        <p:nvSpPr>
          <p:cNvPr id="5" name="正方形/長方形 24">
            <a:extLst>
              <a:ext uri="{FF2B5EF4-FFF2-40B4-BE49-F238E27FC236}">
                <a16:creationId xmlns:a16="http://schemas.microsoft.com/office/drawing/2014/main" id="{4B1C2C7D-BEA0-40D0-68D9-1032BB8A7B56}"/>
              </a:ext>
            </a:extLst>
          </p:cNvPr>
          <p:cNvSpPr/>
          <p:nvPr/>
        </p:nvSpPr>
        <p:spPr>
          <a:xfrm>
            <a:off x="6128424" y="1937488"/>
            <a:ext cx="4006173" cy="3949200"/>
          </a:xfrm>
          <a:prstGeom prst="rect">
            <a:avLst/>
          </a:prstGeom>
          <a:solidFill>
            <a:sysClr val="window" lastClr="FFFFFF">
              <a:lumMod val="95000"/>
            </a:sysClr>
          </a:solidFill>
          <a:ln w="12700" cap="flat" cmpd="sng" algn="ctr">
            <a:noFill/>
            <a:prstDash val="solid"/>
            <a:miter lim="800000"/>
          </a:ln>
          <a:effectLst/>
        </p:spPr>
        <p:txBody>
          <a:bodyPr rtlCol="0" anchor="ctr"/>
          <a:lstStyle/>
          <a:p>
            <a:pPr marL="285750" indent="-285750">
              <a:spcAft>
                <a:spcPts val="600"/>
              </a:spcAft>
              <a:buFont typeface="Arial" panose="020B0604020202020204" pitchFamily="34" charset="0"/>
              <a:buChar char="•"/>
            </a:pPr>
            <a:r>
              <a:rPr lang="ja-JP" altLang="en-US" sz="1600" b="1">
                <a:latin typeface="+mn-ea"/>
              </a:rPr>
              <a:t>従業者数の産業構造を分析することで、どの産業において地域の雇用を吸収する力が強いのかを把握します。</a:t>
            </a:r>
          </a:p>
          <a:p>
            <a:pPr marL="285750" indent="-285750">
              <a:spcAft>
                <a:spcPts val="600"/>
              </a:spcAft>
              <a:buFont typeface="Arial" panose="020B0604020202020204" pitchFamily="34" charset="0"/>
              <a:buChar char="•"/>
            </a:pPr>
            <a:r>
              <a:rPr lang="ja-JP" altLang="en-US" sz="1600" b="1">
                <a:latin typeface="+mn-ea"/>
              </a:rPr>
              <a:t>このような産業は地域の雇用を増やす際に重要な役割を担う産業となる可能性があります。</a:t>
            </a:r>
            <a:endParaRPr lang="en-US" altLang="ja-JP" sz="1600" b="1" strike="sngStrike">
              <a:solidFill>
                <a:srgbClr val="FF0000"/>
              </a:solidFill>
              <a:latin typeface="+mn-ea"/>
            </a:endParaRPr>
          </a:p>
          <a:p>
            <a:pPr lvl="1">
              <a:spcAft>
                <a:spcPts val="600"/>
              </a:spcAft>
            </a:pPr>
            <a:r>
              <a:rPr lang="ja-JP" altLang="en-US" sz="1200">
                <a:latin typeface="+mn-ea"/>
              </a:rPr>
              <a:t>（分析結果の例）</a:t>
            </a:r>
            <a:endParaRPr lang="en-US" altLang="ja-JP" sz="1200">
              <a:latin typeface="+mn-ea"/>
            </a:endParaRPr>
          </a:p>
          <a:p>
            <a:pPr marL="742950" lvl="1" indent="-285750">
              <a:spcAft>
                <a:spcPts val="600"/>
              </a:spcAft>
              <a:buFont typeface="Wingdings" panose="05000000000000000000" pitchFamily="2" charset="2"/>
              <a:buChar char="Ø"/>
            </a:pPr>
            <a:r>
              <a:rPr lang="ja-JP" altLang="en-US" sz="1200">
                <a:latin typeface="+mn-ea"/>
              </a:rPr>
              <a:t>「保健衛生・社会事業」 （</a:t>
            </a:r>
            <a:r>
              <a:rPr lang="en-US" altLang="ja-JP" sz="1200">
                <a:latin typeface="+mn-ea"/>
              </a:rPr>
              <a:t>4,511</a:t>
            </a:r>
            <a:r>
              <a:rPr lang="ja-JP" altLang="en-US" sz="1200">
                <a:latin typeface="+mn-ea"/>
              </a:rPr>
              <a:t>人） 、「小売業」 （</a:t>
            </a:r>
            <a:r>
              <a:rPr lang="en-US" altLang="ja-JP" sz="1200">
                <a:latin typeface="+mn-ea"/>
              </a:rPr>
              <a:t>4,230</a:t>
            </a:r>
            <a:r>
              <a:rPr lang="ja-JP" altLang="en-US" sz="1200">
                <a:latin typeface="+mn-ea"/>
              </a:rPr>
              <a:t>人） 、「建設業」（</a:t>
            </a:r>
            <a:r>
              <a:rPr lang="en-US" altLang="ja-JP" sz="1200">
                <a:latin typeface="+mn-ea"/>
              </a:rPr>
              <a:t>3,562</a:t>
            </a:r>
            <a:r>
              <a:rPr lang="ja-JP" altLang="en-US" sz="1200">
                <a:latin typeface="+mn-ea"/>
              </a:rPr>
              <a:t>人）、「専門・科学技術、業務支援サービス業」 （</a:t>
            </a:r>
            <a:r>
              <a:rPr lang="en-US" altLang="ja-JP" sz="1200">
                <a:latin typeface="+mn-ea"/>
              </a:rPr>
              <a:t>3,467</a:t>
            </a:r>
            <a:r>
              <a:rPr lang="ja-JP" altLang="en-US" sz="1200">
                <a:latin typeface="+mn-ea"/>
              </a:rPr>
              <a:t>人） 、「その他サービス」 （</a:t>
            </a:r>
            <a:r>
              <a:rPr lang="en-US" altLang="ja-JP" sz="1200">
                <a:latin typeface="+mn-ea"/>
              </a:rPr>
              <a:t>2,567</a:t>
            </a:r>
            <a:r>
              <a:rPr lang="ja-JP" altLang="en-US" sz="1200">
                <a:latin typeface="+mn-ea"/>
              </a:rPr>
              <a:t>人）が雇用</a:t>
            </a:r>
            <a:r>
              <a:rPr lang="en-US" altLang="ja-JP" sz="1200">
                <a:latin typeface="+mn-ea"/>
              </a:rPr>
              <a:t>TOP5</a:t>
            </a:r>
            <a:r>
              <a:rPr lang="ja-JP" altLang="en-US" sz="1200">
                <a:latin typeface="+mn-ea"/>
              </a:rPr>
              <a:t>産業となっている。</a:t>
            </a:r>
          </a:p>
        </p:txBody>
      </p:sp>
      <p:pic>
        <p:nvPicPr>
          <p:cNvPr id="7" name="図 6" descr="グラフ, ヒストグラム&#10;&#10;AI 生成コンテンツは誤りを含む可能性があります。">
            <a:extLst>
              <a:ext uri="{FF2B5EF4-FFF2-40B4-BE49-F238E27FC236}">
                <a16:creationId xmlns:a16="http://schemas.microsoft.com/office/drawing/2014/main" id="{0ACA8506-A22A-0280-B750-97CD594D614A}"/>
              </a:ext>
            </a:extLst>
          </p:cNvPr>
          <p:cNvPicPr>
            <a:picLocks noChangeAspect="1"/>
          </p:cNvPicPr>
          <p:nvPr/>
        </p:nvPicPr>
        <p:blipFill>
          <a:blip r:embed="rId3"/>
          <a:stretch>
            <a:fillRect/>
          </a:stretch>
        </p:blipFill>
        <p:spPr>
          <a:xfrm>
            <a:off x="558800" y="2905023"/>
            <a:ext cx="5356800" cy="2710997"/>
          </a:xfrm>
          <a:prstGeom prst="rect">
            <a:avLst/>
          </a:prstGeom>
          <a:ln>
            <a:solidFill>
              <a:schemeClr val="bg1">
                <a:lumMod val="85000"/>
              </a:schemeClr>
            </a:solidFill>
          </a:ln>
        </p:spPr>
      </p:pic>
      <p:sp>
        <p:nvSpPr>
          <p:cNvPr id="8" name="正方形/長方形 24">
            <a:extLst>
              <a:ext uri="{FF2B5EF4-FFF2-40B4-BE49-F238E27FC236}">
                <a16:creationId xmlns:a16="http://schemas.microsoft.com/office/drawing/2014/main" id="{92AD20D4-36C5-C12D-6950-2B25D682E8D9}"/>
              </a:ext>
            </a:extLst>
          </p:cNvPr>
          <p:cNvSpPr/>
          <p:nvPr/>
        </p:nvSpPr>
        <p:spPr>
          <a:xfrm>
            <a:off x="1543050" y="6057900"/>
            <a:ext cx="8591548" cy="1179960"/>
          </a:xfrm>
          <a:prstGeom prst="rect">
            <a:avLst/>
          </a:prstGeom>
          <a:noFill/>
          <a:ln w="952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lvl="0" indent="-285750">
              <a:buFont typeface="Arial" panose="020B0604020202020204" pitchFamily="34" charset="0"/>
              <a:buChar char="•"/>
              <a:defRPr/>
            </a:pPr>
            <a:r>
              <a:rPr lang="ja-JP" altLang="en-US" sz="1200">
                <a:solidFill>
                  <a:schemeClr val="tx1"/>
                </a:solidFill>
                <a:latin typeface="+mn-ea"/>
              </a:rPr>
              <a:t>「従業者数」とは、会社と個人事業所に所属し、かつ賃金・給与を支給されて業務に従事している人の数をいいます。</a:t>
            </a:r>
            <a:endParaRPr lang="en-US" altLang="ja-JP" sz="1200">
              <a:solidFill>
                <a:schemeClr val="tx1"/>
              </a:solidFill>
              <a:latin typeface="+mn-ea"/>
            </a:endParaRPr>
          </a:p>
        </p:txBody>
      </p:sp>
      <p:sp>
        <p:nvSpPr>
          <p:cNvPr id="9" name="正方形/長方形 24">
            <a:extLst>
              <a:ext uri="{FF2B5EF4-FFF2-40B4-BE49-F238E27FC236}">
                <a16:creationId xmlns:a16="http://schemas.microsoft.com/office/drawing/2014/main" id="{6B40CF0F-077B-C734-C11D-7DD6F8D1CA53}"/>
              </a:ext>
            </a:extLst>
          </p:cNvPr>
          <p:cNvSpPr/>
          <p:nvPr/>
        </p:nvSpPr>
        <p:spPr>
          <a:xfrm>
            <a:off x="558800" y="6057900"/>
            <a:ext cx="877066" cy="1179960"/>
          </a:xfrm>
          <a:prstGeom prst="rect">
            <a:avLst/>
          </a:prstGeom>
          <a:noFill/>
          <a:ln w="952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lang="ja-JP" altLang="en-US" sz="1200" b="1" noProof="0">
                <a:solidFill>
                  <a:schemeClr val="tx1"/>
                </a:solidFill>
                <a:latin typeface="+mn-ea"/>
              </a:rPr>
              <a:t>基礎知識</a:t>
            </a:r>
            <a:endParaRPr kumimoji="1" lang="en-US" altLang="ja-JP" sz="1200" b="1" i="0" u="none" strike="noStrike" kern="1200" cap="none" spc="0" normalizeH="0" baseline="0" noProof="0">
              <a:ln>
                <a:noFill/>
              </a:ln>
              <a:solidFill>
                <a:schemeClr val="tx1"/>
              </a:solidFill>
              <a:effectLst/>
              <a:uLnTx/>
              <a:uFillTx/>
              <a:latin typeface="+mn-ea"/>
            </a:endParaRPr>
          </a:p>
        </p:txBody>
      </p:sp>
      <p:sp>
        <p:nvSpPr>
          <p:cNvPr id="10" name="正方形/長方形 24">
            <a:extLst>
              <a:ext uri="{FF2B5EF4-FFF2-40B4-BE49-F238E27FC236}">
                <a16:creationId xmlns:a16="http://schemas.microsoft.com/office/drawing/2014/main" id="{99C97B2D-8C50-E2DB-4675-6FA4C83FD9CA}"/>
              </a:ext>
            </a:extLst>
          </p:cNvPr>
          <p:cNvSpPr/>
          <p:nvPr/>
        </p:nvSpPr>
        <p:spPr>
          <a:xfrm>
            <a:off x="6128426" y="1558842"/>
            <a:ext cx="4006172" cy="269012"/>
          </a:xfrm>
          <a:prstGeom prst="rect">
            <a:avLst/>
          </a:prstGeom>
          <a:solidFill>
            <a:srgbClr val="687A70"/>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a:ln>
                  <a:noFill/>
                </a:ln>
                <a:solidFill>
                  <a:srgbClr val="FFFFFF"/>
                </a:solidFill>
                <a:effectLst/>
                <a:uLnTx/>
                <a:uFillTx/>
                <a:latin typeface="+mn-ea"/>
                <a:cs typeface="+mn-cs"/>
              </a:rPr>
              <a:t>分析の視点</a:t>
            </a:r>
            <a:endParaRPr kumimoji="0" lang="en-US" altLang="ja-JP" sz="1600" b="1" i="0" u="none" strike="noStrike" kern="0" cap="none" spc="0" normalizeH="0" baseline="0" noProof="0">
              <a:ln>
                <a:noFill/>
              </a:ln>
              <a:solidFill>
                <a:srgbClr val="FFFFFF"/>
              </a:solidFill>
              <a:effectLst/>
              <a:uLnTx/>
              <a:uFillTx/>
              <a:latin typeface="+mn-ea"/>
              <a:cs typeface="+mn-cs"/>
            </a:endParaRPr>
          </a:p>
        </p:txBody>
      </p:sp>
      <p:sp>
        <p:nvSpPr>
          <p:cNvPr id="11" name="正方形/長方形 24">
            <a:extLst>
              <a:ext uri="{FF2B5EF4-FFF2-40B4-BE49-F238E27FC236}">
                <a16:creationId xmlns:a16="http://schemas.microsoft.com/office/drawing/2014/main" id="{91C44D8A-BD68-D9CD-DF0F-5E087B90A59E}"/>
              </a:ext>
            </a:extLst>
          </p:cNvPr>
          <p:cNvSpPr/>
          <p:nvPr/>
        </p:nvSpPr>
        <p:spPr>
          <a:xfrm>
            <a:off x="559983" y="1564185"/>
            <a:ext cx="5355617" cy="269012"/>
          </a:xfrm>
          <a:prstGeom prst="rect">
            <a:avLst/>
          </a:prstGeom>
          <a:solidFill>
            <a:srgbClr val="687A70"/>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a:ln>
                  <a:noFill/>
                </a:ln>
                <a:solidFill>
                  <a:srgbClr val="FFFFFF"/>
                </a:solidFill>
                <a:effectLst/>
                <a:uLnTx/>
                <a:uFillTx/>
                <a:latin typeface="+mn-ea"/>
                <a:cs typeface="+mn-cs"/>
              </a:rPr>
              <a:t>データ</a:t>
            </a:r>
            <a:endParaRPr kumimoji="0" lang="en-US" altLang="ja-JP" sz="1600" b="1" i="0" u="none" strike="noStrike" kern="0" cap="none" spc="0" normalizeH="0" baseline="0" noProof="0">
              <a:ln>
                <a:noFill/>
              </a:ln>
              <a:solidFill>
                <a:srgbClr val="FFFFFF"/>
              </a:solidFill>
              <a:effectLst/>
              <a:uLnTx/>
              <a:uFillTx/>
              <a:latin typeface="+mn-ea"/>
              <a:cs typeface="+mn-cs"/>
            </a:endParaRPr>
          </a:p>
        </p:txBody>
      </p:sp>
      <p:sp>
        <p:nvSpPr>
          <p:cNvPr id="12" name="正方形/長方形 11">
            <a:extLst>
              <a:ext uri="{FF2B5EF4-FFF2-40B4-BE49-F238E27FC236}">
                <a16:creationId xmlns:a16="http://schemas.microsoft.com/office/drawing/2014/main" id="{85D1D0E5-DE34-9299-1042-1A6D9B01EF58}"/>
              </a:ext>
            </a:extLst>
          </p:cNvPr>
          <p:cNvSpPr/>
          <p:nvPr/>
        </p:nvSpPr>
        <p:spPr>
          <a:xfrm flipV="1">
            <a:off x="993775" y="3266440"/>
            <a:ext cx="652145" cy="1718310"/>
          </a:xfrm>
          <a:prstGeom prst="rect">
            <a:avLst/>
          </a:prstGeom>
          <a:noFill/>
          <a:ln w="19050">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buClr>
                <a:schemeClr val="accent1"/>
              </a:buClr>
            </a:pPr>
            <a:endParaRPr kumimoji="1" lang="ja-JP" altLang="en-US" sz="1200">
              <a:solidFill>
                <a:schemeClr val="tx2"/>
              </a:solidFill>
              <a:latin typeface="+mn-ea"/>
            </a:endParaRPr>
          </a:p>
        </p:txBody>
      </p:sp>
      <p:sp>
        <p:nvSpPr>
          <p:cNvPr id="13" name="矢印: 五方向 12">
            <a:extLst>
              <a:ext uri="{FF2B5EF4-FFF2-40B4-BE49-F238E27FC236}">
                <a16:creationId xmlns:a16="http://schemas.microsoft.com/office/drawing/2014/main" id="{99F266E3-4AD3-E24E-DA3F-438588E37EC0}"/>
              </a:ext>
            </a:extLst>
          </p:cNvPr>
          <p:cNvSpPr/>
          <p:nvPr/>
        </p:nvSpPr>
        <p:spPr>
          <a:xfrm>
            <a:off x="6260632" y="244751"/>
            <a:ext cx="2404535" cy="534232"/>
          </a:xfrm>
          <a:prstGeom prst="homePlate">
            <a:avLst>
              <a:gd name="adj" fmla="val 27410"/>
            </a:avLst>
          </a:prstGeom>
          <a:solidFill>
            <a:srgbClr val="687A7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ct val="0"/>
              </a:spcBef>
              <a:spcAft>
                <a:spcPct val="0"/>
              </a:spcAft>
              <a:buClrTx/>
              <a:buSzTx/>
              <a:buFontTx/>
              <a:buNone/>
              <a:tabLst/>
              <a:defRPr/>
            </a:pPr>
            <a:r>
              <a:rPr lang="ja-JP" altLang="en-US" sz="1050" b="1">
                <a:solidFill>
                  <a:prstClr val="white"/>
                </a:solidFill>
                <a:latin typeface="+mn-ea"/>
              </a:rPr>
              <a:t>地域の所得・雇用</a:t>
            </a:r>
            <a:r>
              <a:rPr lang="en-US" altLang="ja-JP" sz="1050" b="1">
                <a:solidFill>
                  <a:prstClr val="white"/>
                </a:solidFill>
                <a:latin typeface="+mn-ea"/>
              </a:rPr>
              <a:t>TOP5</a:t>
            </a:r>
            <a:r>
              <a:rPr lang="ja-JP" altLang="en-US" sz="1050" b="1">
                <a:solidFill>
                  <a:prstClr val="white"/>
                </a:solidFill>
                <a:latin typeface="+mn-ea"/>
              </a:rPr>
              <a:t>産業を把握する</a:t>
            </a:r>
            <a:endParaRPr kumimoji="1" lang="en-US" altLang="ja-JP" sz="900" b="1" i="0" u="none" strike="noStrike" kern="1200" cap="none" spc="0" normalizeH="0" baseline="0" noProof="0">
              <a:ln>
                <a:noFill/>
              </a:ln>
              <a:solidFill>
                <a:prstClr val="white"/>
              </a:solidFill>
              <a:effectLst/>
              <a:uLnTx/>
              <a:uFillTx/>
              <a:latin typeface="+mn-ea"/>
              <a:cs typeface="+mn-cs"/>
            </a:endParaRPr>
          </a:p>
        </p:txBody>
      </p:sp>
      <p:sp>
        <p:nvSpPr>
          <p:cNvPr id="14" name="矢印: 五方向 13">
            <a:extLst>
              <a:ext uri="{FF2B5EF4-FFF2-40B4-BE49-F238E27FC236}">
                <a16:creationId xmlns:a16="http://schemas.microsoft.com/office/drawing/2014/main" id="{21B36FA3-8F15-EA08-37FC-E1A3D71ED995}"/>
              </a:ext>
            </a:extLst>
          </p:cNvPr>
          <p:cNvSpPr/>
          <p:nvPr/>
        </p:nvSpPr>
        <p:spPr>
          <a:xfrm>
            <a:off x="8673220" y="244751"/>
            <a:ext cx="1561520" cy="534232"/>
          </a:xfrm>
          <a:prstGeom prst="homePlate">
            <a:avLst>
              <a:gd name="adj" fmla="val 27410"/>
            </a:avLst>
          </a:prstGeom>
          <a:solidFill>
            <a:schemeClr val="bg1">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a:ln>
                  <a:noFill/>
                </a:ln>
                <a:solidFill>
                  <a:srgbClr val="758085"/>
                </a:solidFill>
                <a:effectLst/>
                <a:uLnTx/>
                <a:uFillTx/>
                <a:latin typeface="+mn-ea"/>
                <a:cs typeface="+mn-cs"/>
              </a:rPr>
              <a:t>「今後の注力ポイント」</a:t>
            </a:r>
            <a:endParaRPr kumimoji="1" lang="en-US" altLang="ja-JP" sz="1200" b="0" i="0" u="none" strike="noStrike" kern="1200" cap="none" spc="0" normalizeH="0" baseline="0" noProof="0">
              <a:ln>
                <a:noFill/>
              </a:ln>
              <a:solidFill>
                <a:srgbClr val="758085"/>
              </a:solidFill>
              <a:effectLst/>
              <a:uLnTx/>
              <a:uFillTx/>
              <a:latin typeface="+mn-ea"/>
              <a:cs typeface="+mn-cs"/>
            </a:endParaRPr>
          </a:p>
          <a:p>
            <a:pPr marL="0" marR="0" lvl="0" indent="0" algn="ctr" defTabSz="914400" rtl="0" eaLnBrk="1" fontAlgn="auto"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a:ln>
                  <a:noFill/>
                </a:ln>
                <a:solidFill>
                  <a:srgbClr val="758085"/>
                </a:solidFill>
                <a:effectLst/>
                <a:uLnTx/>
                <a:uFillTx/>
                <a:latin typeface="+mn-ea"/>
                <a:cs typeface="+mn-cs"/>
              </a:rPr>
              <a:t>を把握する</a:t>
            </a:r>
            <a:endParaRPr kumimoji="1" lang="en-US" altLang="ja-JP" sz="900" b="0" i="0" u="none" strike="noStrike" kern="1200" cap="none" spc="0" normalizeH="0" baseline="0" noProof="0">
              <a:ln>
                <a:noFill/>
              </a:ln>
              <a:solidFill>
                <a:srgbClr val="758085"/>
              </a:solidFill>
              <a:effectLst/>
              <a:uLnTx/>
              <a:uFillTx/>
              <a:latin typeface="+mn-ea"/>
              <a:cs typeface="+mn-cs"/>
            </a:endParaRPr>
          </a:p>
        </p:txBody>
      </p:sp>
      <p:sp>
        <p:nvSpPr>
          <p:cNvPr id="15" name="正方形/長方形 14">
            <a:extLst>
              <a:ext uri="{FF2B5EF4-FFF2-40B4-BE49-F238E27FC236}">
                <a16:creationId xmlns:a16="http://schemas.microsoft.com/office/drawing/2014/main" id="{CE5FD118-EB19-78BE-6FAE-422EC5D9A254}"/>
              </a:ext>
            </a:extLst>
          </p:cNvPr>
          <p:cNvSpPr/>
          <p:nvPr/>
        </p:nvSpPr>
        <p:spPr>
          <a:xfrm>
            <a:off x="6345549" y="460819"/>
            <a:ext cx="965206" cy="275375"/>
          </a:xfrm>
          <a:prstGeom prst="rect">
            <a:avLst/>
          </a:prstGeom>
          <a:solidFill>
            <a:srgbClr val="D9D9D9"/>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900" i="0" u="none" strike="noStrike" kern="1200" cap="none" spc="0" normalizeH="0" baseline="0" noProof="0">
                <a:ln>
                  <a:noFill/>
                </a:ln>
                <a:solidFill>
                  <a:srgbClr val="758085"/>
                </a:solidFill>
                <a:effectLst/>
                <a:uLnTx/>
                <a:uFillTx/>
                <a:latin typeface="+mn-ea"/>
                <a:cs typeface="+mn-cs"/>
              </a:rPr>
              <a:t>所得</a:t>
            </a:r>
            <a:r>
              <a:rPr lang="ja-JP" altLang="en-US" sz="900">
                <a:solidFill>
                  <a:srgbClr val="758085"/>
                </a:solidFill>
                <a:latin typeface="+mn-ea"/>
              </a:rPr>
              <a:t>が高い</a:t>
            </a:r>
            <a:r>
              <a:rPr kumimoji="1" lang="ja-JP" altLang="en-US" sz="900" i="0" u="none" strike="noStrike" kern="1200" cap="none" spc="0" normalizeH="0" baseline="0" noProof="0">
                <a:ln>
                  <a:noFill/>
                </a:ln>
                <a:solidFill>
                  <a:srgbClr val="758085"/>
                </a:solidFill>
                <a:effectLst/>
                <a:uLnTx/>
                <a:uFillTx/>
                <a:latin typeface="+mn-ea"/>
                <a:cs typeface="+mn-cs"/>
              </a:rPr>
              <a:t>産業を</a:t>
            </a:r>
            <a:endParaRPr kumimoji="1" lang="en-US" altLang="ja-JP" sz="900" i="0" u="none" strike="noStrike" kern="1200" cap="none" spc="0" normalizeH="0" baseline="0" noProof="0">
              <a:ln>
                <a:noFill/>
              </a:ln>
              <a:solidFill>
                <a:srgbClr val="758085"/>
              </a:solidFill>
              <a:effectLst/>
              <a:uLnTx/>
              <a:uFillTx/>
              <a:latin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900" i="0" u="none" strike="noStrike" kern="1200" cap="none" spc="0" normalizeH="0" baseline="0" noProof="0">
                <a:ln>
                  <a:noFill/>
                </a:ln>
                <a:solidFill>
                  <a:srgbClr val="758085"/>
                </a:solidFill>
                <a:effectLst/>
                <a:uLnTx/>
                <a:uFillTx/>
                <a:latin typeface="+mn-ea"/>
                <a:cs typeface="+mn-cs"/>
              </a:rPr>
              <a:t>把握する</a:t>
            </a:r>
          </a:p>
        </p:txBody>
      </p:sp>
      <p:sp>
        <p:nvSpPr>
          <p:cNvPr id="16" name="正方形/長方形 15">
            <a:extLst>
              <a:ext uri="{FF2B5EF4-FFF2-40B4-BE49-F238E27FC236}">
                <a16:creationId xmlns:a16="http://schemas.microsoft.com/office/drawing/2014/main" id="{037F4E5F-D17D-D10E-F2E6-0BDFC63E8B57}"/>
              </a:ext>
            </a:extLst>
          </p:cNvPr>
          <p:cNvSpPr/>
          <p:nvPr/>
        </p:nvSpPr>
        <p:spPr>
          <a:xfrm>
            <a:off x="7367145" y="461375"/>
            <a:ext cx="965206" cy="277766"/>
          </a:xfrm>
          <a:prstGeom prst="rect">
            <a:avLst/>
          </a:prstGeom>
          <a:solidFill>
            <a:srgbClr val="E3F2C7"/>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900" b="1" i="0" u="none" strike="noStrike" kern="1200" cap="none" spc="0" normalizeH="0" baseline="0" noProof="0">
                <a:ln>
                  <a:noFill/>
                </a:ln>
                <a:solidFill>
                  <a:schemeClr val="tx1"/>
                </a:solidFill>
                <a:effectLst/>
                <a:uLnTx/>
                <a:uFillTx/>
                <a:latin typeface="+mn-ea"/>
                <a:cs typeface="+mn-cs"/>
              </a:rPr>
              <a:t>雇用が多い産業を</a:t>
            </a:r>
            <a:endParaRPr kumimoji="1" lang="en-US" altLang="ja-JP" sz="900" b="1" i="0" u="none" strike="noStrike" kern="1200" cap="none" spc="0" normalizeH="0" baseline="0" noProof="0">
              <a:ln>
                <a:noFill/>
              </a:ln>
              <a:solidFill>
                <a:schemeClr val="tx1"/>
              </a:solidFill>
              <a:effectLst/>
              <a:uLnTx/>
              <a:uFillTx/>
              <a:latin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900" b="1" i="0" u="none" strike="noStrike" kern="1200" cap="none" spc="0" normalizeH="0" baseline="0" noProof="0">
                <a:ln>
                  <a:noFill/>
                </a:ln>
                <a:solidFill>
                  <a:schemeClr val="tx1"/>
                </a:solidFill>
                <a:effectLst/>
                <a:uLnTx/>
                <a:uFillTx/>
                <a:latin typeface="+mn-ea"/>
                <a:cs typeface="+mn-cs"/>
              </a:rPr>
              <a:t>把握する</a:t>
            </a:r>
            <a:endParaRPr kumimoji="1" lang="ja-JP" altLang="en-US" sz="800" b="1" i="0" u="none" strike="noStrike" kern="1200" cap="none" spc="0" normalizeH="0" baseline="0" noProof="0">
              <a:ln>
                <a:noFill/>
              </a:ln>
              <a:solidFill>
                <a:schemeClr val="tx1"/>
              </a:solidFill>
              <a:effectLst/>
              <a:uLnTx/>
              <a:uFillTx/>
              <a:latin typeface="+mn-ea"/>
              <a:cs typeface="+mn-cs"/>
            </a:endParaRPr>
          </a:p>
        </p:txBody>
      </p:sp>
      <p:sp>
        <p:nvSpPr>
          <p:cNvPr id="17" name="矢印: 五方向 16">
            <a:extLst>
              <a:ext uri="{FF2B5EF4-FFF2-40B4-BE49-F238E27FC236}">
                <a16:creationId xmlns:a16="http://schemas.microsoft.com/office/drawing/2014/main" id="{A269C4F4-7E37-1A53-8DE6-63DC8A70DFE7}"/>
              </a:ext>
            </a:extLst>
          </p:cNvPr>
          <p:cNvSpPr/>
          <p:nvPr/>
        </p:nvSpPr>
        <p:spPr>
          <a:xfrm>
            <a:off x="6260632" y="53149"/>
            <a:ext cx="3974108" cy="154748"/>
          </a:xfrm>
          <a:prstGeom prst="homePlate">
            <a:avLst>
              <a:gd name="adj" fmla="val 0"/>
            </a:avLst>
          </a:prstGeom>
          <a:solidFill>
            <a:srgbClr val="687A7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lvl="0" algn="ctr">
              <a:spcBef>
                <a:spcPct val="0"/>
              </a:spcBef>
              <a:spcAft>
                <a:spcPct val="0"/>
              </a:spcAft>
              <a:defRPr/>
            </a:pPr>
            <a:r>
              <a:rPr kumimoji="0" lang="ja-JP" altLang="en-US" sz="1050" b="1" kern="0">
                <a:solidFill>
                  <a:prstClr val="white"/>
                </a:solidFill>
                <a:latin typeface="+mn-ea"/>
              </a:rPr>
              <a:t>着目すべき産業①　</a:t>
            </a:r>
            <a:r>
              <a:rPr kumimoji="1" lang="ja-JP" altLang="en-US" sz="1050" b="1" i="0" u="none" strike="noStrike" kern="1200" cap="none" spc="0" normalizeH="0" baseline="0" noProof="0">
                <a:ln>
                  <a:noFill/>
                </a:ln>
                <a:solidFill>
                  <a:prstClr val="white"/>
                </a:solidFill>
                <a:effectLst/>
                <a:uLnTx/>
                <a:uFillTx/>
                <a:latin typeface="+mn-ea"/>
                <a:cs typeface="+mn-cs"/>
              </a:rPr>
              <a:t>地域の所得・雇用の</a:t>
            </a:r>
            <a:r>
              <a:rPr kumimoji="1" lang="en-US" altLang="ja-JP" sz="1050" b="1" i="0" u="none" strike="noStrike" kern="1200" cap="none" spc="0" normalizeH="0" baseline="0" noProof="0">
                <a:ln>
                  <a:noFill/>
                </a:ln>
                <a:solidFill>
                  <a:prstClr val="white"/>
                </a:solidFill>
                <a:effectLst/>
                <a:uLnTx/>
                <a:uFillTx/>
                <a:latin typeface="+mn-ea"/>
                <a:cs typeface="+mn-cs"/>
              </a:rPr>
              <a:t>TOP5</a:t>
            </a:r>
            <a:r>
              <a:rPr kumimoji="1" lang="ja-JP" altLang="en-US" sz="1050" b="1" i="0" u="none" strike="noStrike" kern="1200" cap="none" spc="0" normalizeH="0" baseline="0" noProof="0">
                <a:ln>
                  <a:noFill/>
                </a:ln>
                <a:solidFill>
                  <a:prstClr val="white"/>
                </a:solidFill>
                <a:effectLst/>
                <a:uLnTx/>
                <a:uFillTx/>
                <a:latin typeface="+mn-ea"/>
                <a:cs typeface="+mn-cs"/>
              </a:rPr>
              <a:t>産業</a:t>
            </a:r>
            <a:endParaRPr kumimoji="1" lang="en-US" altLang="ja-JP" sz="900" b="1" i="0" u="none" strike="noStrike" kern="1200" cap="none" spc="0" normalizeH="0" baseline="0" noProof="0">
              <a:ln>
                <a:noFill/>
              </a:ln>
              <a:solidFill>
                <a:prstClr val="white"/>
              </a:solidFill>
              <a:effectLst/>
              <a:uLnTx/>
              <a:uFillTx/>
              <a:latin typeface="+mn-ea"/>
              <a:cs typeface="+mn-cs"/>
            </a:endParaRPr>
          </a:p>
        </p:txBody>
      </p:sp>
      <p:sp>
        <p:nvSpPr>
          <p:cNvPr id="20" name="テキスト ボックス 19">
            <a:extLst>
              <a:ext uri="{FF2B5EF4-FFF2-40B4-BE49-F238E27FC236}">
                <a16:creationId xmlns:a16="http://schemas.microsoft.com/office/drawing/2014/main" id="{F328A39D-4C53-BED4-D8B2-C86471386C8E}"/>
              </a:ext>
            </a:extLst>
          </p:cNvPr>
          <p:cNvSpPr txBox="1"/>
          <p:nvPr/>
        </p:nvSpPr>
        <p:spPr>
          <a:xfrm>
            <a:off x="984897" y="2598523"/>
            <a:ext cx="1322041" cy="415498"/>
          </a:xfrm>
          <a:prstGeom prst="rect">
            <a:avLst/>
          </a:prstGeom>
          <a:noFill/>
        </p:spPr>
        <p:txBody>
          <a:bodyPr wrap="square" rtlCol="0" anchor="ctr">
            <a:spAutoFit/>
          </a:bodyPr>
          <a:lstStyle/>
          <a:p>
            <a:r>
              <a:rPr lang="ja-JP" altLang="en-US" sz="1050">
                <a:latin typeface="+mn-ea"/>
              </a:rPr>
              <a:t>保健衛生・社会事業</a:t>
            </a:r>
            <a:endParaRPr lang="en-US" altLang="ja-JP" sz="1050">
              <a:latin typeface="+mn-ea"/>
            </a:endParaRPr>
          </a:p>
          <a:p>
            <a:r>
              <a:rPr lang="en-US" altLang="ja-JP" sz="1050">
                <a:latin typeface="+mn-ea"/>
              </a:rPr>
              <a:t>4,511</a:t>
            </a:r>
            <a:r>
              <a:rPr lang="ja-JP" altLang="en-US" sz="1050">
                <a:latin typeface="+mn-ea"/>
              </a:rPr>
              <a:t>人</a:t>
            </a:r>
            <a:endParaRPr kumimoji="1" lang="ja-JP" altLang="en-US" sz="1050">
              <a:latin typeface="+mn-ea"/>
            </a:endParaRPr>
          </a:p>
        </p:txBody>
      </p:sp>
      <p:cxnSp>
        <p:nvCxnSpPr>
          <p:cNvPr id="22" name="直線コネクタ 21">
            <a:extLst>
              <a:ext uri="{FF2B5EF4-FFF2-40B4-BE49-F238E27FC236}">
                <a16:creationId xmlns:a16="http://schemas.microsoft.com/office/drawing/2014/main" id="{37CADEF3-B977-0F31-2641-76AD1AE4FAED}"/>
              </a:ext>
            </a:extLst>
          </p:cNvPr>
          <p:cNvCxnSpPr>
            <a:cxnSpLocks/>
          </p:cNvCxnSpPr>
          <p:nvPr/>
        </p:nvCxnSpPr>
        <p:spPr>
          <a:xfrm flipV="1">
            <a:off x="1033463" y="2970140"/>
            <a:ext cx="189554" cy="441352"/>
          </a:xfrm>
          <a:prstGeom prst="line">
            <a:avLst/>
          </a:prstGeom>
          <a:noFill/>
          <a:ln w="12700" cap="flat" cmpd="sng" algn="ctr">
            <a:solidFill>
              <a:srgbClr val="A6A6A6"/>
            </a:solidFill>
            <a:prstDash val="solid"/>
          </a:ln>
          <a:effectLst/>
        </p:spPr>
      </p:cxnSp>
      <p:sp>
        <p:nvSpPr>
          <p:cNvPr id="23" name="テキスト ボックス 22">
            <a:extLst>
              <a:ext uri="{FF2B5EF4-FFF2-40B4-BE49-F238E27FC236}">
                <a16:creationId xmlns:a16="http://schemas.microsoft.com/office/drawing/2014/main" id="{9EB03212-46B6-074F-61F4-26C83073FBF2}"/>
              </a:ext>
            </a:extLst>
          </p:cNvPr>
          <p:cNvSpPr txBox="1"/>
          <p:nvPr/>
        </p:nvSpPr>
        <p:spPr>
          <a:xfrm>
            <a:off x="1645919" y="2868433"/>
            <a:ext cx="773431" cy="415498"/>
          </a:xfrm>
          <a:prstGeom prst="rect">
            <a:avLst/>
          </a:prstGeom>
          <a:noFill/>
        </p:spPr>
        <p:txBody>
          <a:bodyPr wrap="square" rtlCol="0" anchor="ctr">
            <a:spAutoFit/>
          </a:bodyPr>
          <a:lstStyle/>
          <a:p>
            <a:r>
              <a:rPr lang="ja-JP" altLang="en-US" sz="1050">
                <a:latin typeface="+mn-ea"/>
              </a:rPr>
              <a:t>小売業</a:t>
            </a:r>
            <a:endParaRPr lang="en-US" altLang="ja-JP" sz="1050">
              <a:latin typeface="+mn-ea"/>
            </a:endParaRPr>
          </a:p>
          <a:p>
            <a:r>
              <a:rPr lang="en-US" altLang="ja-JP" sz="1050">
                <a:latin typeface="+mn-ea"/>
              </a:rPr>
              <a:t>4,230</a:t>
            </a:r>
            <a:r>
              <a:rPr lang="ja-JP" altLang="en-US" sz="1050">
                <a:latin typeface="+mn-ea"/>
              </a:rPr>
              <a:t>人</a:t>
            </a:r>
            <a:endParaRPr kumimoji="1" lang="ja-JP" altLang="en-US" sz="1050">
              <a:latin typeface="+mn-ea"/>
            </a:endParaRPr>
          </a:p>
        </p:txBody>
      </p:sp>
      <p:sp>
        <p:nvSpPr>
          <p:cNvPr id="24" name="テキスト ボックス 23">
            <a:extLst>
              <a:ext uri="{FF2B5EF4-FFF2-40B4-BE49-F238E27FC236}">
                <a16:creationId xmlns:a16="http://schemas.microsoft.com/office/drawing/2014/main" id="{4383536E-46F0-3770-98A3-2F42F8D1A147}"/>
              </a:ext>
            </a:extLst>
          </p:cNvPr>
          <p:cNvSpPr txBox="1"/>
          <p:nvPr/>
        </p:nvSpPr>
        <p:spPr>
          <a:xfrm>
            <a:off x="1731644" y="3230187"/>
            <a:ext cx="773431" cy="415498"/>
          </a:xfrm>
          <a:prstGeom prst="rect">
            <a:avLst/>
          </a:prstGeom>
          <a:noFill/>
        </p:spPr>
        <p:txBody>
          <a:bodyPr wrap="square" rtlCol="0" anchor="ctr">
            <a:spAutoFit/>
          </a:bodyPr>
          <a:lstStyle/>
          <a:p>
            <a:r>
              <a:rPr lang="ja-JP" altLang="en-US" sz="1050">
                <a:latin typeface="+mn-ea"/>
              </a:rPr>
              <a:t>建設業</a:t>
            </a:r>
            <a:endParaRPr lang="en-US" altLang="ja-JP" sz="1050">
              <a:latin typeface="+mn-ea"/>
            </a:endParaRPr>
          </a:p>
          <a:p>
            <a:r>
              <a:rPr lang="en-US" altLang="ja-JP" sz="1050">
                <a:latin typeface="+mn-ea"/>
              </a:rPr>
              <a:t>3,562</a:t>
            </a:r>
            <a:r>
              <a:rPr lang="ja-JP" altLang="en-US" sz="1050">
                <a:latin typeface="+mn-ea"/>
              </a:rPr>
              <a:t>人</a:t>
            </a:r>
            <a:endParaRPr kumimoji="1" lang="ja-JP" altLang="en-US" sz="1050">
              <a:latin typeface="+mn-ea"/>
            </a:endParaRPr>
          </a:p>
        </p:txBody>
      </p:sp>
      <p:sp>
        <p:nvSpPr>
          <p:cNvPr id="25" name="テキスト ボックス 24">
            <a:extLst>
              <a:ext uri="{FF2B5EF4-FFF2-40B4-BE49-F238E27FC236}">
                <a16:creationId xmlns:a16="http://schemas.microsoft.com/office/drawing/2014/main" id="{F1709929-EFC0-526E-E107-DCA886E937B9}"/>
              </a:ext>
            </a:extLst>
          </p:cNvPr>
          <p:cNvSpPr txBox="1"/>
          <p:nvPr/>
        </p:nvSpPr>
        <p:spPr>
          <a:xfrm>
            <a:off x="1826894" y="3553841"/>
            <a:ext cx="2506981" cy="415498"/>
          </a:xfrm>
          <a:prstGeom prst="rect">
            <a:avLst/>
          </a:prstGeom>
          <a:noFill/>
        </p:spPr>
        <p:txBody>
          <a:bodyPr wrap="square" rtlCol="0" anchor="ctr">
            <a:spAutoFit/>
          </a:bodyPr>
          <a:lstStyle/>
          <a:p>
            <a:r>
              <a:rPr lang="ja-JP" altLang="en-US" sz="1050">
                <a:latin typeface="+mn-ea"/>
              </a:rPr>
              <a:t>専門・科学技術、業務支援サービス業</a:t>
            </a:r>
            <a:endParaRPr lang="en-US" altLang="ja-JP" sz="1050">
              <a:latin typeface="+mn-ea"/>
            </a:endParaRPr>
          </a:p>
          <a:p>
            <a:r>
              <a:rPr lang="en-US" altLang="ja-JP" sz="1050">
                <a:latin typeface="+mn-ea"/>
              </a:rPr>
              <a:t>3,467</a:t>
            </a:r>
            <a:r>
              <a:rPr lang="ja-JP" altLang="en-US" sz="1050">
                <a:latin typeface="+mn-ea"/>
              </a:rPr>
              <a:t>人</a:t>
            </a:r>
            <a:endParaRPr kumimoji="1" lang="ja-JP" altLang="en-US" sz="1050">
              <a:latin typeface="+mn-ea"/>
            </a:endParaRPr>
          </a:p>
        </p:txBody>
      </p:sp>
      <p:sp>
        <p:nvSpPr>
          <p:cNvPr id="26" name="テキスト ボックス 25">
            <a:extLst>
              <a:ext uri="{FF2B5EF4-FFF2-40B4-BE49-F238E27FC236}">
                <a16:creationId xmlns:a16="http://schemas.microsoft.com/office/drawing/2014/main" id="{9F817D29-4B36-7798-77EB-5460906A4113}"/>
              </a:ext>
            </a:extLst>
          </p:cNvPr>
          <p:cNvSpPr txBox="1"/>
          <p:nvPr/>
        </p:nvSpPr>
        <p:spPr>
          <a:xfrm>
            <a:off x="1903094" y="3877494"/>
            <a:ext cx="1135297" cy="415498"/>
          </a:xfrm>
          <a:prstGeom prst="rect">
            <a:avLst/>
          </a:prstGeom>
          <a:noFill/>
        </p:spPr>
        <p:txBody>
          <a:bodyPr wrap="square" rtlCol="0" anchor="ctr">
            <a:spAutoFit/>
          </a:bodyPr>
          <a:lstStyle/>
          <a:p>
            <a:r>
              <a:rPr lang="ja-JP" altLang="en-US" sz="1050">
                <a:latin typeface="+mn-ea"/>
              </a:rPr>
              <a:t>その他サービス業</a:t>
            </a:r>
            <a:endParaRPr lang="en-US" altLang="ja-JP" sz="1050">
              <a:latin typeface="+mn-ea"/>
            </a:endParaRPr>
          </a:p>
          <a:p>
            <a:r>
              <a:rPr lang="en-US" altLang="ja-JP" sz="1050">
                <a:latin typeface="+mn-ea"/>
              </a:rPr>
              <a:t>2,567</a:t>
            </a:r>
            <a:r>
              <a:rPr lang="ja-JP" altLang="en-US" sz="1050">
                <a:latin typeface="+mn-ea"/>
              </a:rPr>
              <a:t>人</a:t>
            </a:r>
            <a:endParaRPr kumimoji="1" lang="ja-JP" altLang="en-US" sz="1050">
              <a:latin typeface="+mn-ea"/>
            </a:endParaRPr>
          </a:p>
        </p:txBody>
      </p:sp>
      <p:cxnSp>
        <p:nvCxnSpPr>
          <p:cNvPr id="31" name="直線コネクタ 30">
            <a:extLst>
              <a:ext uri="{FF2B5EF4-FFF2-40B4-BE49-F238E27FC236}">
                <a16:creationId xmlns:a16="http://schemas.microsoft.com/office/drawing/2014/main" id="{D0CF029F-F70F-AD9E-7F2E-7C31C0F4569C}"/>
              </a:ext>
            </a:extLst>
          </p:cNvPr>
          <p:cNvCxnSpPr>
            <a:cxnSpLocks/>
            <a:endCxn id="23" idx="1"/>
          </p:cNvCxnSpPr>
          <p:nvPr/>
        </p:nvCxnSpPr>
        <p:spPr>
          <a:xfrm flipV="1">
            <a:off x="1182059" y="3076182"/>
            <a:ext cx="463860" cy="377791"/>
          </a:xfrm>
          <a:prstGeom prst="line">
            <a:avLst/>
          </a:prstGeom>
          <a:noFill/>
          <a:ln w="12700" cap="flat" cmpd="sng" algn="ctr">
            <a:solidFill>
              <a:srgbClr val="A6A6A6"/>
            </a:solidFill>
            <a:prstDash val="solid"/>
          </a:ln>
          <a:effectLst/>
        </p:spPr>
      </p:cxnSp>
      <p:cxnSp>
        <p:nvCxnSpPr>
          <p:cNvPr id="34" name="直線コネクタ 33">
            <a:extLst>
              <a:ext uri="{FF2B5EF4-FFF2-40B4-BE49-F238E27FC236}">
                <a16:creationId xmlns:a16="http://schemas.microsoft.com/office/drawing/2014/main" id="{E03FCC01-FD4C-0980-B098-AF7C18ECECB6}"/>
              </a:ext>
            </a:extLst>
          </p:cNvPr>
          <p:cNvCxnSpPr>
            <a:cxnSpLocks/>
            <a:endCxn id="24" idx="1"/>
          </p:cNvCxnSpPr>
          <p:nvPr/>
        </p:nvCxnSpPr>
        <p:spPr>
          <a:xfrm flipV="1">
            <a:off x="1319847" y="3437936"/>
            <a:ext cx="411797" cy="297210"/>
          </a:xfrm>
          <a:prstGeom prst="line">
            <a:avLst/>
          </a:prstGeom>
          <a:noFill/>
          <a:ln w="12700" cap="flat" cmpd="sng" algn="ctr">
            <a:solidFill>
              <a:srgbClr val="A6A6A6"/>
            </a:solidFill>
            <a:prstDash val="solid"/>
          </a:ln>
          <a:effectLst/>
        </p:spPr>
      </p:cxnSp>
      <p:cxnSp>
        <p:nvCxnSpPr>
          <p:cNvPr id="37" name="直線コネクタ 36">
            <a:extLst>
              <a:ext uri="{FF2B5EF4-FFF2-40B4-BE49-F238E27FC236}">
                <a16:creationId xmlns:a16="http://schemas.microsoft.com/office/drawing/2014/main" id="{F2ECB799-B503-9A5D-053E-F46B49E7FC07}"/>
              </a:ext>
            </a:extLst>
          </p:cNvPr>
          <p:cNvCxnSpPr>
            <a:cxnSpLocks/>
            <a:endCxn id="25" idx="1"/>
          </p:cNvCxnSpPr>
          <p:nvPr/>
        </p:nvCxnSpPr>
        <p:spPr>
          <a:xfrm flipV="1">
            <a:off x="1435866" y="3761590"/>
            <a:ext cx="391028" cy="162910"/>
          </a:xfrm>
          <a:prstGeom prst="line">
            <a:avLst/>
          </a:prstGeom>
          <a:noFill/>
          <a:ln w="12700" cap="flat" cmpd="sng" algn="ctr">
            <a:solidFill>
              <a:srgbClr val="A6A6A6"/>
            </a:solidFill>
            <a:prstDash val="solid"/>
          </a:ln>
          <a:effectLst/>
        </p:spPr>
      </p:cxnSp>
      <p:cxnSp>
        <p:nvCxnSpPr>
          <p:cNvPr id="40" name="直線コネクタ 39">
            <a:extLst>
              <a:ext uri="{FF2B5EF4-FFF2-40B4-BE49-F238E27FC236}">
                <a16:creationId xmlns:a16="http://schemas.microsoft.com/office/drawing/2014/main" id="{4458254D-415B-8FF4-4A50-BC9C0AB64711}"/>
              </a:ext>
            </a:extLst>
          </p:cNvPr>
          <p:cNvCxnSpPr>
            <a:cxnSpLocks/>
            <a:endCxn id="26" idx="1"/>
          </p:cNvCxnSpPr>
          <p:nvPr/>
        </p:nvCxnSpPr>
        <p:spPr>
          <a:xfrm flipV="1">
            <a:off x="1556385" y="4085243"/>
            <a:ext cx="346709" cy="44348"/>
          </a:xfrm>
          <a:prstGeom prst="line">
            <a:avLst/>
          </a:prstGeom>
          <a:noFill/>
          <a:ln w="12700" cap="flat" cmpd="sng" algn="ctr">
            <a:solidFill>
              <a:srgbClr val="A6A6A6"/>
            </a:solidFill>
            <a:prstDash val="solid"/>
          </a:ln>
          <a:effectLst/>
        </p:spPr>
      </p:cxnSp>
      <p:sp>
        <p:nvSpPr>
          <p:cNvPr id="46" name="正方形/長方形 45">
            <a:extLst>
              <a:ext uri="{FF2B5EF4-FFF2-40B4-BE49-F238E27FC236}">
                <a16:creationId xmlns:a16="http://schemas.microsoft.com/office/drawing/2014/main" id="{4BF4C79A-73A1-D121-3681-407C8773103F}"/>
              </a:ext>
            </a:extLst>
          </p:cNvPr>
          <p:cNvSpPr/>
          <p:nvPr/>
        </p:nvSpPr>
        <p:spPr>
          <a:xfrm>
            <a:off x="578418" y="1853984"/>
            <a:ext cx="5335998" cy="750930"/>
          </a:xfrm>
          <a:prstGeom prst="rect">
            <a:avLst/>
          </a:prstGeom>
          <a:noFill/>
          <a:ln w="12700" cap="flat" cmpd="sng" algn="ctr">
            <a:noFill/>
            <a:prstDash val="solid"/>
            <a:miter lim="800000"/>
          </a:ln>
          <a:effectLst/>
        </p:spPr>
        <p:txBody>
          <a:bodyPr rtlCol="0" anchor="ctr"/>
          <a:lstStyle/>
          <a:p>
            <a:pPr lvl="0" algn="ctr" fontAlgn="auto">
              <a:defRPr/>
            </a:pPr>
            <a:r>
              <a:rPr lang="en-US" altLang="ja-JP" sz="1050" b="1">
                <a:solidFill>
                  <a:prstClr val="black"/>
                </a:solidFill>
                <a:latin typeface="Meiryo UI" panose="020B0604030504040204" pitchFamily="50" charset="-128"/>
                <a:ea typeface="Meiryo UI" panose="020B0604030504040204" pitchFamily="50" charset="-128"/>
              </a:rPr>
              <a:t>【</a:t>
            </a:r>
            <a:r>
              <a:rPr lang="ja-JP" altLang="en-US" sz="1050" b="1">
                <a:solidFill>
                  <a:prstClr val="black"/>
                </a:solidFill>
                <a:latin typeface="Meiryo UI" panose="020B0604030504040204" pitchFamily="50" charset="-128"/>
                <a:ea typeface="Meiryo UI" panose="020B0604030504040204" pitchFamily="50" charset="-128"/>
              </a:rPr>
              <a:t>出典</a:t>
            </a:r>
            <a:r>
              <a:rPr lang="en-US" altLang="ja-JP" sz="1050" b="1">
                <a:solidFill>
                  <a:prstClr val="black"/>
                </a:solidFill>
                <a:latin typeface="Meiryo UI" panose="020B0604030504040204" pitchFamily="50" charset="-128"/>
                <a:ea typeface="Meiryo UI" panose="020B0604030504040204" pitchFamily="50" charset="-128"/>
              </a:rPr>
              <a:t>】</a:t>
            </a:r>
          </a:p>
          <a:p>
            <a:pPr lvl="0" algn="ctr" fontAlgn="auto">
              <a:spcAft>
                <a:spcPts val="600"/>
              </a:spcAft>
              <a:defRPr/>
            </a:pPr>
            <a:r>
              <a:rPr kumimoji="0" lang="zh-TW" altLang="en-US" sz="1050" b="1" kern="0">
                <a:solidFill>
                  <a:srgbClr val="2E2E38"/>
                </a:solidFill>
                <a:hlinkClick r:id="rId4"/>
              </a:rPr>
              <a:t>「地域経済循環分析」（環境省、株式会社価値総合研究所）</a:t>
            </a:r>
            <a:r>
              <a:rPr kumimoji="0" lang="ja-JP" altLang="en-US" sz="1050" b="1" kern="0">
                <a:solidFill>
                  <a:srgbClr val="2E2E38"/>
                </a:solidFill>
                <a:hlinkClick r:id="rId4"/>
              </a:rPr>
              <a:t>従業者数</a:t>
            </a:r>
            <a:endParaRPr kumimoji="0" lang="en-US" altLang="ja-JP" sz="1050" b="1" kern="0">
              <a:solidFill>
                <a:srgbClr val="2E2E38"/>
              </a:solidFill>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050" b="1" i="0" strike="noStrike" kern="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rPr>
              <a:t>【RAIDA-AI</a:t>
            </a:r>
            <a:r>
              <a:rPr kumimoji="0" lang="ja-JP" altLang="en-US" sz="1050" b="1" i="0" strike="noStrike" kern="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rPr>
              <a:t>（地域の産業活性化</a:t>
            </a:r>
            <a:r>
              <a:rPr kumimoji="0" lang="ja-JP" altLang="en-US" sz="1050" b="1" kern="0">
                <a:solidFill>
                  <a:schemeClr val="tx1"/>
                </a:solidFill>
                <a:latin typeface="Meiryo UI" panose="020B0604030504040204" pitchFamily="50" charset="-128"/>
                <a:ea typeface="Meiryo UI" panose="020B0604030504040204" pitchFamily="50" charset="-128"/>
              </a:rPr>
              <a:t>）</a:t>
            </a:r>
            <a:r>
              <a:rPr kumimoji="0" lang="en-US" altLang="ja-JP" sz="1050" b="1" kern="0">
                <a:solidFill>
                  <a:schemeClr val="tx1"/>
                </a:solidFill>
                <a:latin typeface="Meiryo UI" panose="020B0604030504040204" pitchFamily="50" charset="-128"/>
                <a:ea typeface="Meiryo UI" panose="020B0604030504040204" pitchFamily="50" charset="-128"/>
              </a:rPr>
              <a:t>】</a:t>
            </a:r>
            <a:endParaRPr kumimoji="0" lang="en-US" altLang="ja-JP" sz="1050" b="1" i="0" strike="noStrike" kern="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endParaRPr>
          </a:p>
          <a:p>
            <a:pPr algn="ctr"/>
            <a:r>
              <a:rPr lang="ja-JP" altLang="en-US" sz="1050" b="1" u="sng">
                <a:latin typeface="+mn-ea"/>
              </a:rPr>
              <a:t>雇用等への影響を把握する＞雇用の吸収力が高い産業を把握する＞従業者数</a:t>
            </a:r>
            <a:endParaRPr kumimoji="0" lang="ja-JP" altLang="en-US" sz="1050" b="1" i="0" u="sng" strike="noStrike" kern="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777005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A9A3E6-C767-0A57-8945-EA104C61D731}"/>
            </a:ext>
          </a:extLst>
        </p:cNvPr>
        <p:cNvGrpSpPr/>
        <p:nvPr/>
      </p:nvGrpSpPr>
      <p:grpSpPr>
        <a:xfrm>
          <a:off x="0" y="0"/>
          <a:ext cx="0" cy="0"/>
          <a:chOff x="0" y="0"/>
          <a:chExt cx="0" cy="0"/>
        </a:xfrm>
      </p:grpSpPr>
      <p:pic>
        <p:nvPicPr>
          <p:cNvPr id="22" name="図 21">
            <a:extLst>
              <a:ext uri="{FF2B5EF4-FFF2-40B4-BE49-F238E27FC236}">
                <a16:creationId xmlns:a16="http://schemas.microsoft.com/office/drawing/2014/main" id="{FD4FED2A-27FE-C63D-9681-A38C302AE65B}"/>
              </a:ext>
            </a:extLst>
          </p:cNvPr>
          <p:cNvPicPr>
            <a:picLocks noChangeAspect="1"/>
          </p:cNvPicPr>
          <p:nvPr/>
        </p:nvPicPr>
        <p:blipFill>
          <a:blip r:embed="rId3"/>
          <a:stretch>
            <a:fillRect/>
          </a:stretch>
        </p:blipFill>
        <p:spPr>
          <a:xfrm>
            <a:off x="557642" y="3364183"/>
            <a:ext cx="5355617" cy="2778966"/>
          </a:xfrm>
          <a:prstGeom prst="rect">
            <a:avLst/>
          </a:prstGeom>
          <a:ln>
            <a:solidFill>
              <a:schemeClr val="bg1">
                <a:lumMod val="85000"/>
              </a:schemeClr>
            </a:solidFill>
          </a:ln>
        </p:spPr>
      </p:pic>
      <p:sp>
        <p:nvSpPr>
          <p:cNvPr id="2" name="スライド番号プレースホルダー 4">
            <a:extLst>
              <a:ext uri="{FF2B5EF4-FFF2-40B4-BE49-F238E27FC236}">
                <a16:creationId xmlns:a16="http://schemas.microsoft.com/office/drawing/2014/main" id="{56EE5BE2-854C-CEAA-114F-82199031E600}"/>
              </a:ext>
            </a:extLst>
          </p:cNvPr>
          <p:cNvSpPr>
            <a:spLocks noGrp="1"/>
          </p:cNvSpPr>
          <p:nvPr>
            <p:ph type="sldNum" sz="quarter" idx="12"/>
          </p:nvPr>
        </p:nvSpPr>
        <p:spPr>
          <a:xfrm>
            <a:off x="8209818" y="7194496"/>
            <a:ext cx="2495127" cy="402567"/>
          </a:xfrm>
          <a:prstGeom prst="rect">
            <a:avLst/>
          </a:prstGeom>
        </p:spPr>
        <p:txBody>
          <a:bodyPr vert="horz" lIns="91440" tIns="45720" rIns="91440" bIns="45720" rtlCol="0" anchor="ctr"/>
          <a:lstStyle>
            <a:defPPr>
              <a:defRPr lang="en-US"/>
            </a:defPPr>
            <a:lvl1pPr algn="r" rtl="0" fontAlgn="base">
              <a:spcBef>
                <a:spcPct val="0"/>
              </a:spcBef>
              <a:spcAft>
                <a:spcPct val="0"/>
              </a:spcAft>
              <a:defRPr kumimoji="1" sz="1511" kern="120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Meiryo UI" panose="020B0604030504040204" pitchFamily="50" charset="-128"/>
              </a:defRPr>
            </a:lvl1pPr>
            <a:lvl2pPr marL="457200" algn="l" rtl="0" fontAlgn="base">
              <a:spcBef>
                <a:spcPct val="0"/>
              </a:spcBef>
              <a:spcAft>
                <a:spcPct val="0"/>
              </a:spcAft>
              <a:defRPr kumimoji="1" sz="900" kern="1200">
                <a:solidFill>
                  <a:srgbClr val="000000"/>
                </a:solidFill>
                <a:latin typeface="EYInterstate Light" pitchFamily="2" charset="0"/>
                <a:ea typeface="ＭＳ Ｐゴシック" pitchFamily="50" charset="-128"/>
                <a:cs typeface="+mn-cs"/>
              </a:defRPr>
            </a:lvl2pPr>
            <a:lvl3pPr marL="914400" algn="l" rtl="0" fontAlgn="base">
              <a:spcBef>
                <a:spcPct val="0"/>
              </a:spcBef>
              <a:spcAft>
                <a:spcPct val="0"/>
              </a:spcAft>
              <a:defRPr kumimoji="1" sz="900" kern="1200">
                <a:solidFill>
                  <a:srgbClr val="000000"/>
                </a:solidFill>
                <a:latin typeface="EYInterstate Light" pitchFamily="2" charset="0"/>
                <a:ea typeface="ＭＳ Ｐゴシック" pitchFamily="50" charset="-128"/>
                <a:cs typeface="+mn-cs"/>
              </a:defRPr>
            </a:lvl3pPr>
            <a:lvl4pPr marL="1371600" algn="l" rtl="0" fontAlgn="base">
              <a:spcBef>
                <a:spcPct val="0"/>
              </a:spcBef>
              <a:spcAft>
                <a:spcPct val="0"/>
              </a:spcAft>
              <a:defRPr kumimoji="1" sz="900" kern="1200">
                <a:solidFill>
                  <a:srgbClr val="000000"/>
                </a:solidFill>
                <a:latin typeface="EYInterstate Light" pitchFamily="2" charset="0"/>
                <a:ea typeface="ＭＳ Ｐゴシック" pitchFamily="50" charset="-128"/>
                <a:cs typeface="+mn-cs"/>
              </a:defRPr>
            </a:lvl4pPr>
            <a:lvl5pPr marL="1828800" algn="l" rtl="0" fontAlgn="base">
              <a:spcBef>
                <a:spcPct val="0"/>
              </a:spcBef>
              <a:spcAft>
                <a:spcPct val="0"/>
              </a:spcAft>
              <a:defRPr kumimoji="1" sz="900" kern="1200">
                <a:solidFill>
                  <a:srgbClr val="000000"/>
                </a:solidFill>
                <a:latin typeface="EYInterstate Light" pitchFamily="2" charset="0"/>
                <a:ea typeface="ＭＳ Ｐゴシック" pitchFamily="50" charset="-128"/>
                <a:cs typeface="+mn-cs"/>
              </a:defRPr>
            </a:lvl5pPr>
            <a:lvl6pPr marL="2286000" algn="l" defTabSz="914400" rtl="0" eaLnBrk="1" latinLnBrk="0" hangingPunct="1">
              <a:defRPr kumimoji="1" sz="900" kern="1200">
                <a:solidFill>
                  <a:srgbClr val="000000"/>
                </a:solidFill>
                <a:latin typeface="EYInterstate Light" pitchFamily="2" charset="0"/>
                <a:ea typeface="ＭＳ Ｐゴシック" pitchFamily="50" charset="-128"/>
                <a:cs typeface="+mn-cs"/>
              </a:defRPr>
            </a:lvl6pPr>
            <a:lvl7pPr marL="2743200" algn="l" defTabSz="914400" rtl="0" eaLnBrk="1" latinLnBrk="0" hangingPunct="1">
              <a:defRPr kumimoji="1" sz="900" kern="1200">
                <a:solidFill>
                  <a:srgbClr val="000000"/>
                </a:solidFill>
                <a:latin typeface="EYInterstate Light" pitchFamily="2" charset="0"/>
                <a:ea typeface="ＭＳ Ｐゴシック" pitchFamily="50" charset="-128"/>
                <a:cs typeface="+mn-cs"/>
              </a:defRPr>
            </a:lvl7pPr>
            <a:lvl8pPr marL="3200400" algn="l" defTabSz="914400" rtl="0" eaLnBrk="1" latinLnBrk="0" hangingPunct="1">
              <a:defRPr kumimoji="1" sz="900" kern="1200">
                <a:solidFill>
                  <a:srgbClr val="000000"/>
                </a:solidFill>
                <a:latin typeface="EYInterstate Light" pitchFamily="2" charset="0"/>
                <a:ea typeface="ＭＳ Ｐゴシック" pitchFamily="50" charset="-128"/>
                <a:cs typeface="+mn-cs"/>
              </a:defRPr>
            </a:lvl8pPr>
            <a:lvl9pPr marL="3657600" algn="l" defTabSz="914400" rtl="0" eaLnBrk="1" latinLnBrk="0" hangingPunct="1">
              <a:defRPr kumimoji="1" sz="900" kern="1200">
                <a:solidFill>
                  <a:srgbClr val="000000"/>
                </a:solidFill>
                <a:latin typeface="EYInterstate Light" pitchFamily="2" charset="0"/>
                <a:ea typeface="ＭＳ Ｐゴシック" pitchFamily="50" charset="-128"/>
                <a:cs typeface="+mn-cs"/>
              </a:defRPr>
            </a:lvl9pPr>
          </a:lstStyle>
          <a:p>
            <a:fld id="{D9550142-B990-490A-A107-ED7302A7FD52}" type="slidenum">
              <a:rPr lang="ja-JP" altLang="en-US" smtClean="0">
                <a:latin typeface="+mn-ea"/>
                <a:ea typeface="+mn-ea"/>
              </a:rPr>
              <a:pPr/>
              <a:t>8</a:t>
            </a:fld>
            <a:endParaRPr kumimoji="1" lang="ja-JP" altLang="en-US">
              <a:latin typeface="+mn-ea"/>
              <a:ea typeface="+mn-ea"/>
            </a:endParaRPr>
          </a:p>
        </p:txBody>
      </p:sp>
      <p:sp>
        <p:nvSpPr>
          <p:cNvPr id="3" name="タイトル 1">
            <a:extLst>
              <a:ext uri="{FF2B5EF4-FFF2-40B4-BE49-F238E27FC236}">
                <a16:creationId xmlns:a16="http://schemas.microsoft.com/office/drawing/2014/main" id="{3E968E9B-3535-B4C4-BC13-4847B4F8F188}"/>
              </a:ext>
            </a:extLst>
          </p:cNvPr>
          <p:cNvSpPr>
            <a:spLocks noGrp="1"/>
          </p:cNvSpPr>
          <p:nvPr>
            <p:ph type="title"/>
          </p:nvPr>
        </p:nvSpPr>
        <p:spPr>
          <a:xfrm>
            <a:off x="605549" y="207081"/>
            <a:ext cx="9832579" cy="463029"/>
          </a:xfrm>
        </p:spPr>
        <p:txBody>
          <a:bodyPr vert="horz">
            <a:normAutofit/>
          </a:bodyPr>
          <a:lstStyle/>
          <a:p>
            <a:r>
              <a:rPr kumimoji="1" lang="ja-JP" altLang="en-US" sz="2000" b="1" i="0" u="none" strike="noStrike" kern="1200" cap="none" spc="0" normalizeH="0" baseline="0" noProof="0">
                <a:ln>
                  <a:noFill/>
                </a:ln>
                <a:solidFill>
                  <a:srgbClr val="000000"/>
                </a:solidFill>
                <a:effectLst/>
                <a:uLnTx/>
                <a:uFillTx/>
                <a:latin typeface="+mn-ea"/>
                <a:ea typeface="+mn-ea"/>
                <a:cs typeface="Arial" pitchFamily="34" charset="0"/>
              </a:rPr>
              <a:t>上記産業における「今後の注力ポイント」を把握する</a:t>
            </a:r>
            <a:endParaRPr lang="ja-JP" altLang="en-US" sz="2000">
              <a:latin typeface="+mn-ea"/>
              <a:ea typeface="+mn-ea"/>
            </a:endParaRPr>
          </a:p>
        </p:txBody>
      </p:sp>
      <p:sp>
        <p:nvSpPr>
          <p:cNvPr id="4" name="Text Placeholder 7">
            <a:extLst>
              <a:ext uri="{FF2B5EF4-FFF2-40B4-BE49-F238E27FC236}">
                <a16:creationId xmlns:a16="http://schemas.microsoft.com/office/drawing/2014/main" id="{4A89DB03-AC24-44D1-0C02-3C9F204FB388}"/>
              </a:ext>
            </a:extLst>
          </p:cNvPr>
          <p:cNvSpPr txBox="1">
            <a:spLocks/>
          </p:cNvSpPr>
          <p:nvPr/>
        </p:nvSpPr>
        <p:spPr>
          <a:xfrm>
            <a:off x="215925" y="985250"/>
            <a:ext cx="10261551" cy="543226"/>
          </a:xfrm>
          <a:prstGeom prst="rect">
            <a:avLst/>
          </a:prstGeom>
          <a:noFill/>
          <a:ln>
            <a:noFill/>
          </a:ln>
        </p:spPr>
        <p:txBody>
          <a:bodyPr vert="horz" wrap="square" lIns="38862" tIns="38862" rIns="38862" bIns="38862" rtlCol="0" anchor="t" anchorCtr="0">
            <a:spAutoFit/>
          </a:bodyPr>
          <a:lstStyle>
            <a:lvl1pPr marL="342900" indent="-342900" algn="l" defTabSz="914400" rtl="0" eaLnBrk="1" latinLnBrk="0" hangingPunct="1">
              <a:spcBef>
                <a:spcPts val="600"/>
              </a:spcBef>
              <a:spcAft>
                <a:spcPts val="600"/>
              </a:spcAft>
              <a:buClr>
                <a:srgbClr val="002060"/>
              </a:buClr>
              <a:buFont typeface="Wingdings" panose="05000000000000000000" pitchFamily="2" charset="2"/>
              <a:buChar char="l"/>
              <a:defRPr kumimoji="1" lang="ja-JP" altLang="en-US" sz="20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42950" indent="-285750" algn="l" defTabSz="914400" rtl="0" eaLnBrk="1" latinLnBrk="0" hangingPunct="1">
              <a:spcBef>
                <a:spcPts val="600"/>
              </a:spcBef>
              <a:spcAft>
                <a:spcPts val="600"/>
              </a:spcAft>
              <a:buFont typeface="Arial" pitchFamily="34" charset="0"/>
              <a:buChar char="–"/>
              <a:defRPr kumimoji="1" sz="14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lgn="l" defTabSz="914400" rtl="0" eaLnBrk="1" latinLnBrk="0" hangingPunct="1">
              <a:spcBef>
                <a:spcPts val="600"/>
              </a:spcBef>
              <a:spcAft>
                <a:spcPts val="600"/>
              </a:spcAft>
              <a:buFont typeface="Arial" pitchFamily="34" charset="0"/>
              <a:buChar char="•"/>
              <a:defRPr kumimoji="1" sz="105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194310" lvl="0" indent="-194310" defTabSz="987095">
              <a:spcBef>
                <a:spcPts val="0"/>
              </a:spcBef>
              <a:spcAft>
                <a:spcPts val="0"/>
              </a:spcAft>
              <a:defRPr/>
            </a:pPr>
            <a:r>
              <a:rPr kumimoji="0" lang="ja-JP" altLang="en-US" sz="1510" kern="0">
                <a:solidFill>
                  <a:srgbClr val="000000"/>
                </a:solidFill>
                <a:latin typeface="+mn-ea"/>
                <a:ea typeface="+mn-ea"/>
              </a:rPr>
              <a:t>該当産業における全国的な業界の傾向（各指標の年平均成長率）や自地域の傾向（同値）を分析することで、拡大・縮小傾向のパターンに応じた支援の方向性を検討する。</a:t>
            </a:r>
            <a:endParaRPr kumimoji="1" lang="ja-JP" altLang="en-US" sz="1510" i="0" u="none" strike="noStrike" kern="1200" cap="none" spc="0" normalizeH="0" baseline="0" noProof="0">
              <a:ln>
                <a:noFill/>
              </a:ln>
              <a:solidFill>
                <a:prstClr val="black"/>
              </a:solidFill>
              <a:effectLst/>
              <a:uLnTx/>
              <a:uFillTx/>
              <a:latin typeface="+mn-ea"/>
              <a:ea typeface="+mn-ea"/>
            </a:endParaRPr>
          </a:p>
        </p:txBody>
      </p:sp>
      <p:sp>
        <p:nvSpPr>
          <p:cNvPr id="5" name="正方形/長方形 24">
            <a:extLst>
              <a:ext uri="{FF2B5EF4-FFF2-40B4-BE49-F238E27FC236}">
                <a16:creationId xmlns:a16="http://schemas.microsoft.com/office/drawing/2014/main" id="{8A9169C9-7CAC-AAB9-D01D-539AE46CA082}"/>
              </a:ext>
            </a:extLst>
          </p:cNvPr>
          <p:cNvSpPr/>
          <p:nvPr/>
        </p:nvSpPr>
        <p:spPr>
          <a:xfrm>
            <a:off x="6128424" y="1937487"/>
            <a:ext cx="4006173" cy="5379025"/>
          </a:xfrm>
          <a:prstGeom prst="rect">
            <a:avLst/>
          </a:prstGeom>
          <a:solidFill>
            <a:sysClr val="window" lastClr="FFFFFF">
              <a:lumMod val="95000"/>
            </a:sysClr>
          </a:solidFill>
          <a:ln w="12700" cap="flat" cmpd="sng" algn="ctr">
            <a:noFill/>
            <a:prstDash val="solid"/>
            <a:miter lim="800000"/>
          </a:ln>
          <a:effectLst/>
        </p:spPr>
        <p:txBody>
          <a:bodyPr rtlCol="0" anchor="ctr"/>
          <a:lstStyle/>
          <a:p>
            <a:pPr marL="285750" lvl="0" indent="-285750">
              <a:spcAft>
                <a:spcPts val="600"/>
              </a:spcAft>
              <a:buFont typeface="Arial" panose="020B0604020202020204" pitchFamily="34" charset="0"/>
              <a:buChar char="•"/>
              <a:defRPr/>
            </a:pPr>
            <a:r>
              <a:rPr kumimoji="0" lang="ja-JP" altLang="en-US" sz="1600" b="1" kern="0">
                <a:solidFill>
                  <a:srgbClr val="000000"/>
                </a:solidFill>
                <a:latin typeface="+mn-ea"/>
              </a:rPr>
              <a:t>「所得</a:t>
            </a:r>
            <a:r>
              <a:rPr kumimoji="0" lang="en-US" altLang="ja-JP" sz="1600" b="1" kern="0">
                <a:solidFill>
                  <a:srgbClr val="000000"/>
                </a:solidFill>
                <a:latin typeface="+mn-ea"/>
              </a:rPr>
              <a:t>TOP5</a:t>
            </a:r>
            <a:r>
              <a:rPr kumimoji="0" lang="ja-JP" altLang="en-US" sz="1600" b="1" kern="0">
                <a:solidFill>
                  <a:srgbClr val="000000"/>
                </a:solidFill>
                <a:latin typeface="+mn-ea"/>
              </a:rPr>
              <a:t>産業」、「雇用</a:t>
            </a:r>
            <a:r>
              <a:rPr kumimoji="0" lang="en-US" altLang="ja-JP" sz="1600" b="1" kern="0">
                <a:solidFill>
                  <a:srgbClr val="000000"/>
                </a:solidFill>
                <a:latin typeface="+mn-ea"/>
              </a:rPr>
              <a:t>TOP5</a:t>
            </a:r>
            <a:r>
              <a:rPr kumimoji="0" lang="ja-JP" altLang="en-US" sz="1600" b="1" kern="0">
                <a:solidFill>
                  <a:srgbClr val="000000"/>
                </a:solidFill>
                <a:latin typeface="+mn-ea"/>
              </a:rPr>
              <a:t>産業」において全国の付加価値額や従業者数の推移から見た「業界の動向」と、地域の付加価値額の推移から見た「自地域の動向」を分析することで、各産業の位置づけの比較を行います。</a:t>
            </a:r>
            <a:endParaRPr kumimoji="0" lang="en-US" altLang="ja-JP" sz="1600" b="1" kern="0">
              <a:solidFill>
                <a:srgbClr val="000000"/>
              </a:solidFill>
              <a:latin typeface="+mn-ea"/>
            </a:endParaRPr>
          </a:p>
          <a:p>
            <a:pPr marL="285750" lvl="0" indent="-285750">
              <a:spcAft>
                <a:spcPts val="600"/>
              </a:spcAft>
              <a:buFont typeface="Arial" panose="020B0604020202020204" pitchFamily="34" charset="0"/>
              <a:buChar char="•"/>
              <a:defRPr/>
            </a:pPr>
            <a:r>
              <a:rPr kumimoji="0" lang="ja-JP" altLang="en-US" sz="1600" b="1" kern="0">
                <a:solidFill>
                  <a:srgbClr val="000000"/>
                </a:solidFill>
                <a:latin typeface="+mn-ea"/>
              </a:rPr>
              <a:t>「業界の動向」と「自地域の動向」の拡大・縮小傾向から、該当産業を</a:t>
            </a:r>
            <a:r>
              <a:rPr kumimoji="0" lang="en-US" altLang="ja-JP" sz="1600" b="1" kern="0">
                <a:solidFill>
                  <a:srgbClr val="000000"/>
                </a:solidFill>
                <a:latin typeface="+mn-ea"/>
              </a:rPr>
              <a:t>4</a:t>
            </a:r>
            <a:r>
              <a:rPr kumimoji="0" lang="ja-JP" altLang="en-US" sz="1600" b="1" kern="0">
                <a:solidFill>
                  <a:srgbClr val="000000"/>
                </a:solidFill>
                <a:latin typeface="+mn-ea"/>
              </a:rPr>
              <a:t>つの象限に分類し、</a:t>
            </a:r>
            <a:r>
              <a:rPr kumimoji="0" lang="ja-JP" altLang="en-US" sz="1600" b="1" kern="0">
                <a:latin typeface="+mn-ea"/>
              </a:rPr>
              <a:t>業界動向や傾向の強さを踏まえた</a:t>
            </a:r>
            <a:r>
              <a:rPr kumimoji="0" lang="ja-JP" altLang="en-US" sz="1600" b="1" kern="0">
                <a:solidFill>
                  <a:srgbClr val="000000"/>
                </a:solidFill>
                <a:latin typeface="+mn-ea"/>
              </a:rPr>
              <a:t>支援の方向性を検討します。</a:t>
            </a:r>
            <a:endParaRPr kumimoji="0" lang="en-US" altLang="ja-JP" sz="1600" b="1" kern="0">
              <a:solidFill>
                <a:srgbClr val="000000"/>
              </a:solidFill>
              <a:latin typeface="+mn-ea"/>
            </a:endParaRPr>
          </a:p>
          <a:p>
            <a:pPr marL="0" marR="0" lvl="1" indent="0" algn="l" defTabSz="914400" rtl="0" eaLnBrk="1" fontAlgn="auto" latinLnBrk="0" hangingPunct="1">
              <a:lnSpc>
                <a:spcPct val="100000"/>
              </a:lnSpc>
              <a:spcBef>
                <a:spcPts val="0"/>
              </a:spcBef>
              <a:spcAft>
                <a:spcPts val="600"/>
              </a:spcAft>
              <a:buClrTx/>
              <a:buSzTx/>
              <a:buFontTx/>
              <a:buNone/>
              <a:tabLst/>
              <a:defRPr/>
            </a:pPr>
            <a:r>
              <a:rPr kumimoji="0" lang="ja-JP" altLang="en-US" sz="1100" b="0" i="0" u="none" strike="noStrike" kern="0" cap="none" spc="0" normalizeH="0" baseline="0" noProof="0">
                <a:ln>
                  <a:noFill/>
                </a:ln>
                <a:solidFill>
                  <a:srgbClr val="000000"/>
                </a:solidFill>
                <a:effectLst/>
                <a:uLnTx/>
                <a:uFillTx/>
                <a:latin typeface="+mn-ea"/>
                <a:cs typeface="+mn-cs"/>
              </a:rPr>
              <a:t>（分析結果の例）</a:t>
            </a:r>
            <a:endParaRPr kumimoji="0" lang="en-US" altLang="ja-JP" sz="1100" b="0" i="0" u="none" strike="noStrike" kern="0" cap="none" spc="0" normalizeH="0" baseline="0" noProof="0">
              <a:ln>
                <a:noFill/>
              </a:ln>
              <a:solidFill>
                <a:srgbClr val="000000"/>
              </a:solidFill>
              <a:effectLst/>
              <a:uLnTx/>
              <a:uFillTx/>
              <a:latin typeface="+mn-ea"/>
              <a:cs typeface="+mn-cs"/>
            </a:endParaRPr>
          </a:p>
          <a:p>
            <a:pPr marL="742950" lvl="1" indent="-285750">
              <a:spcAft>
                <a:spcPts val="300"/>
              </a:spcAft>
              <a:buFont typeface="Wingdings" panose="05000000000000000000" pitchFamily="2" charset="2"/>
              <a:buChar char="Ø"/>
              <a:defRPr/>
            </a:pPr>
            <a:r>
              <a:rPr kumimoji="0" lang="ja-JP" altLang="en-US" sz="1100" kern="0">
                <a:solidFill>
                  <a:srgbClr val="000000"/>
                </a:solidFill>
                <a:latin typeface="+mn-ea"/>
              </a:rPr>
              <a:t>所得</a:t>
            </a:r>
            <a:r>
              <a:rPr kumimoji="0" lang="en-US" altLang="ja-JP" sz="1100" kern="0">
                <a:solidFill>
                  <a:srgbClr val="000000"/>
                </a:solidFill>
                <a:latin typeface="+mn-ea"/>
              </a:rPr>
              <a:t>TOP5</a:t>
            </a:r>
            <a:r>
              <a:rPr kumimoji="0" lang="ja-JP" altLang="en-US" sz="1100" kern="0">
                <a:solidFill>
                  <a:srgbClr val="000000"/>
                </a:solidFill>
                <a:latin typeface="+mn-ea"/>
              </a:rPr>
              <a:t>産業においては、全国的な業界の傾向・自地域の動向ともに拡大傾向にある産業が多いが、特に「建設業」が強い。</a:t>
            </a:r>
            <a:endParaRPr kumimoji="0" lang="en-US" altLang="ja-JP" sz="1100" kern="0">
              <a:solidFill>
                <a:srgbClr val="000000"/>
              </a:solidFill>
              <a:latin typeface="+mn-ea"/>
            </a:endParaRPr>
          </a:p>
          <a:p>
            <a:pPr marL="1200150" lvl="2" indent="-285750">
              <a:buFont typeface="Arial" panose="020B0604020202020204" pitchFamily="34" charset="0"/>
              <a:buChar char="•"/>
              <a:defRPr/>
            </a:pPr>
            <a:r>
              <a:rPr kumimoji="0" lang="ja-JP" altLang="en-US" sz="1100" kern="0">
                <a:solidFill>
                  <a:srgbClr val="000000"/>
                </a:solidFill>
                <a:latin typeface="+mn-ea"/>
              </a:rPr>
              <a:t>全国的な業界の動向「拡大」（＋</a:t>
            </a:r>
            <a:r>
              <a:rPr kumimoji="0" lang="en-US" altLang="ja-JP" sz="1100" kern="0">
                <a:solidFill>
                  <a:srgbClr val="000000"/>
                </a:solidFill>
                <a:latin typeface="+mn-ea"/>
              </a:rPr>
              <a:t>14</a:t>
            </a:r>
            <a:r>
              <a:rPr kumimoji="0" lang="ja-JP" altLang="en-US" sz="1100" kern="0">
                <a:solidFill>
                  <a:srgbClr val="000000"/>
                </a:solidFill>
                <a:latin typeface="+mn-ea"/>
              </a:rPr>
              <a:t>％）</a:t>
            </a:r>
            <a:endParaRPr kumimoji="0" lang="en-US" altLang="ja-JP" sz="1100" kern="0">
              <a:solidFill>
                <a:srgbClr val="000000"/>
              </a:solidFill>
              <a:latin typeface="+mn-ea"/>
            </a:endParaRPr>
          </a:p>
          <a:p>
            <a:pPr marL="1200150" lvl="2" indent="-285750">
              <a:buFont typeface="Arial" panose="020B0604020202020204" pitchFamily="34" charset="0"/>
              <a:buChar char="•"/>
              <a:defRPr/>
            </a:pPr>
            <a:r>
              <a:rPr kumimoji="0" lang="ja-JP" altLang="en-US" sz="1100" kern="0">
                <a:solidFill>
                  <a:srgbClr val="000000"/>
                </a:solidFill>
                <a:latin typeface="+mn-ea"/>
              </a:rPr>
              <a:t>自地域の動向「拡大」（＋</a:t>
            </a:r>
            <a:r>
              <a:rPr kumimoji="0" lang="en-US" altLang="ja-JP" sz="1100" kern="0">
                <a:solidFill>
                  <a:srgbClr val="000000"/>
                </a:solidFill>
                <a:latin typeface="+mn-ea"/>
              </a:rPr>
              <a:t>0.5</a:t>
            </a:r>
            <a:r>
              <a:rPr kumimoji="0" lang="ja-JP" altLang="en-US" sz="1100" kern="0">
                <a:solidFill>
                  <a:srgbClr val="000000"/>
                </a:solidFill>
                <a:latin typeface="+mn-ea"/>
              </a:rPr>
              <a:t>％）</a:t>
            </a:r>
            <a:endParaRPr kumimoji="0" lang="en-US" altLang="ja-JP" sz="1100" kern="0">
              <a:solidFill>
                <a:srgbClr val="000000"/>
              </a:solidFill>
              <a:latin typeface="+mn-ea"/>
            </a:endParaRPr>
          </a:p>
          <a:p>
            <a:pPr marL="742950" lvl="1" indent="-285750">
              <a:spcBef>
                <a:spcPts val="600"/>
              </a:spcBef>
              <a:spcAft>
                <a:spcPts val="300"/>
              </a:spcAft>
              <a:buFont typeface="Wingdings" panose="05000000000000000000" pitchFamily="2" charset="2"/>
              <a:buChar char="Ø"/>
              <a:defRPr/>
            </a:pPr>
            <a:r>
              <a:rPr kumimoji="0" lang="ja-JP" altLang="en-US" sz="1100" kern="0">
                <a:solidFill>
                  <a:srgbClr val="000000"/>
                </a:solidFill>
                <a:latin typeface="+mn-ea"/>
              </a:rPr>
              <a:t>他にも「専門・科学技術、業務支援サービス業」、 「保健衛生・社会事業」、「小売業」が全国的な業界動向・自地域の動向ともに拡大傾向にある。</a:t>
            </a:r>
            <a:endParaRPr kumimoji="0" lang="en-US" altLang="ja-JP" sz="1100" kern="0">
              <a:solidFill>
                <a:srgbClr val="000000"/>
              </a:solidFill>
              <a:latin typeface="+mn-ea"/>
            </a:endParaRPr>
          </a:p>
          <a:p>
            <a:pPr marL="742950" lvl="1" indent="-285750">
              <a:spcBef>
                <a:spcPts val="600"/>
              </a:spcBef>
              <a:spcAft>
                <a:spcPts val="300"/>
              </a:spcAft>
              <a:buFont typeface="Wingdings" panose="05000000000000000000" pitchFamily="2" charset="2"/>
              <a:buChar char="Ø"/>
              <a:defRPr/>
            </a:pPr>
            <a:r>
              <a:rPr kumimoji="0" lang="ja-JP" altLang="en-US" sz="1100" kern="0">
                <a:solidFill>
                  <a:srgbClr val="000000"/>
                </a:solidFill>
                <a:latin typeface="+mn-ea"/>
              </a:rPr>
              <a:t>所得</a:t>
            </a:r>
            <a:r>
              <a:rPr kumimoji="0" lang="en-US" altLang="ja-JP" sz="1100" kern="0">
                <a:solidFill>
                  <a:srgbClr val="000000"/>
                </a:solidFill>
                <a:latin typeface="+mn-ea"/>
              </a:rPr>
              <a:t>TOP5</a:t>
            </a:r>
            <a:r>
              <a:rPr kumimoji="0" lang="ja-JP" altLang="en-US" sz="1100" kern="0">
                <a:solidFill>
                  <a:srgbClr val="000000"/>
                </a:solidFill>
                <a:latin typeface="+mn-ea"/>
              </a:rPr>
              <a:t>産業のうち、「住宅賃貸業」は全国的な業界の傾向は縮小傾向であるが、自地域の動向は拡大傾向である。</a:t>
            </a:r>
            <a:endParaRPr kumimoji="0" lang="en-US" altLang="ja-JP" sz="1100" kern="0">
              <a:solidFill>
                <a:srgbClr val="000000"/>
              </a:solidFill>
              <a:latin typeface="+mn-ea"/>
            </a:endParaRPr>
          </a:p>
          <a:p>
            <a:pPr marL="1200150" lvl="2" indent="-285750">
              <a:buFont typeface="Arial" panose="020B0604020202020204" pitchFamily="34" charset="0"/>
              <a:buChar char="•"/>
              <a:defRPr/>
            </a:pPr>
            <a:r>
              <a:rPr kumimoji="0" lang="ja-JP" altLang="en-US" sz="1100" kern="0">
                <a:solidFill>
                  <a:srgbClr val="000000"/>
                </a:solidFill>
                <a:latin typeface="+mn-ea"/>
              </a:rPr>
              <a:t>全国的な業界の動向「縮小」 （</a:t>
            </a:r>
            <a:r>
              <a:rPr kumimoji="0" lang="en-US" altLang="ja-JP" sz="1100" kern="0">
                <a:solidFill>
                  <a:srgbClr val="000000"/>
                </a:solidFill>
                <a:latin typeface="+mn-ea"/>
              </a:rPr>
              <a:t>-0.2</a:t>
            </a:r>
            <a:r>
              <a:rPr kumimoji="0" lang="ja-JP" altLang="en-US" sz="1100" kern="0">
                <a:solidFill>
                  <a:srgbClr val="000000"/>
                </a:solidFill>
                <a:latin typeface="+mn-ea"/>
              </a:rPr>
              <a:t>％ ）</a:t>
            </a:r>
            <a:endParaRPr kumimoji="0" lang="en-US" altLang="ja-JP" sz="1100" kern="0">
              <a:solidFill>
                <a:srgbClr val="000000"/>
              </a:solidFill>
              <a:latin typeface="+mn-ea"/>
            </a:endParaRPr>
          </a:p>
          <a:p>
            <a:pPr marL="1200150" lvl="2" indent="-285750">
              <a:buFont typeface="Arial" panose="020B0604020202020204" pitchFamily="34" charset="0"/>
              <a:buChar char="•"/>
              <a:defRPr/>
            </a:pPr>
            <a:r>
              <a:rPr kumimoji="0" lang="ja-JP" altLang="en-US" sz="1100" kern="0">
                <a:solidFill>
                  <a:srgbClr val="000000"/>
                </a:solidFill>
                <a:latin typeface="+mn-ea"/>
              </a:rPr>
              <a:t>自地域の動向「拡大」（＋</a:t>
            </a:r>
            <a:r>
              <a:rPr kumimoji="0" lang="en-US" altLang="ja-JP" sz="1100" kern="0">
                <a:solidFill>
                  <a:srgbClr val="000000"/>
                </a:solidFill>
                <a:latin typeface="+mn-ea"/>
              </a:rPr>
              <a:t>1.7%</a:t>
            </a:r>
            <a:r>
              <a:rPr kumimoji="0" lang="ja-JP" altLang="en-US" sz="1100" kern="0">
                <a:solidFill>
                  <a:srgbClr val="000000"/>
                </a:solidFill>
                <a:latin typeface="+mn-ea"/>
              </a:rPr>
              <a:t>）</a:t>
            </a:r>
            <a:endParaRPr kumimoji="0" lang="en-US" altLang="ja-JP" sz="1100" kern="0">
              <a:solidFill>
                <a:srgbClr val="000000"/>
              </a:solidFill>
              <a:latin typeface="+mn-ea"/>
            </a:endParaRPr>
          </a:p>
        </p:txBody>
      </p:sp>
      <p:cxnSp>
        <p:nvCxnSpPr>
          <p:cNvPr id="8" name="直線コネクタ 7">
            <a:extLst>
              <a:ext uri="{FF2B5EF4-FFF2-40B4-BE49-F238E27FC236}">
                <a16:creationId xmlns:a16="http://schemas.microsoft.com/office/drawing/2014/main" id="{08417652-337F-CF6E-FA09-722500B5C847}"/>
              </a:ext>
            </a:extLst>
          </p:cNvPr>
          <p:cNvCxnSpPr>
            <a:cxnSpLocks/>
          </p:cNvCxnSpPr>
          <p:nvPr/>
        </p:nvCxnSpPr>
        <p:spPr>
          <a:xfrm>
            <a:off x="1168494" y="4417181"/>
            <a:ext cx="466292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直線コネクタ 8">
            <a:extLst>
              <a:ext uri="{FF2B5EF4-FFF2-40B4-BE49-F238E27FC236}">
                <a16:creationId xmlns:a16="http://schemas.microsoft.com/office/drawing/2014/main" id="{B70BF80F-07E8-ABFC-97D2-216209D4B1E6}"/>
              </a:ext>
            </a:extLst>
          </p:cNvPr>
          <p:cNvCxnSpPr>
            <a:cxnSpLocks/>
          </p:cNvCxnSpPr>
          <p:nvPr/>
        </p:nvCxnSpPr>
        <p:spPr>
          <a:xfrm flipV="1">
            <a:off x="3492864" y="3505200"/>
            <a:ext cx="0" cy="1835150"/>
          </a:xfrm>
          <a:prstGeom prst="line">
            <a:avLst/>
          </a:prstGeom>
        </p:spPr>
        <p:style>
          <a:lnRef idx="1">
            <a:schemeClr val="accent1"/>
          </a:lnRef>
          <a:fillRef idx="0">
            <a:schemeClr val="accent1"/>
          </a:fillRef>
          <a:effectRef idx="0">
            <a:schemeClr val="accent1"/>
          </a:effectRef>
          <a:fontRef idx="minor">
            <a:schemeClr val="tx1"/>
          </a:fontRef>
        </p:style>
      </p:cxnSp>
      <p:sp>
        <p:nvSpPr>
          <p:cNvPr id="11" name="正方形/長方形 10">
            <a:extLst>
              <a:ext uri="{FF2B5EF4-FFF2-40B4-BE49-F238E27FC236}">
                <a16:creationId xmlns:a16="http://schemas.microsoft.com/office/drawing/2014/main" id="{7D096D49-EB75-45CF-6ED6-F083F378E4D4}"/>
              </a:ext>
            </a:extLst>
          </p:cNvPr>
          <p:cNvSpPr/>
          <p:nvPr/>
        </p:nvSpPr>
        <p:spPr>
          <a:xfrm>
            <a:off x="1499642" y="3581540"/>
            <a:ext cx="1698464" cy="297612"/>
          </a:xfrm>
          <a:prstGeom prst="rect">
            <a:avLst/>
          </a:prstGeom>
          <a:solidFill>
            <a:schemeClr val="bg1">
              <a:alpha val="7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kumimoji="1" lang="ja-JP" altLang="en-US" sz="900">
                <a:solidFill>
                  <a:schemeClr val="tx1"/>
                </a:solidFill>
                <a:latin typeface="+mn-ea"/>
              </a:rPr>
              <a:t>「業界の動向」</a:t>
            </a:r>
            <a:r>
              <a:rPr kumimoji="1" lang="en-US" altLang="ja-JP" sz="900">
                <a:solidFill>
                  <a:schemeClr val="tx1"/>
                </a:solidFill>
                <a:latin typeface="+mn-ea"/>
              </a:rPr>
              <a:t>×</a:t>
            </a:r>
            <a:r>
              <a:rPr kumimoji="1" lang="ja-JP" altLang="en-US" sz="900">
                <a:solidFill>
                  <a:schemeClr val="tx1"/>
                </a:solidFill>
                <a:latin typeface="+mn-ea"/>
              </a:rPr>
              <a:t>自地域の動向</a:t>
            </a:r>
            <a:endParaRPr kumimoji="1" lang="en-US" altLang="ja-JP" sz="900">
              <a:solidFill>
                <a:schemeClr val="tx1"/>
              </a:solidFill>
              <a:latin typeface="+mn-ea"/>
            </a:endParaRPr>
          </a:p>
          <a:p>
            <a:pPr algn="ctr"/>
            <a:r>
              <a:rPr kumimoji="1" lang="ja-JP" altLang="en-US" sz="1100">
                <a:solidFill>
                  <a:schemeClr val="tx1"/>
                </a:solidFill>
                <a:latin typeface="+mn-ea"/>
              </a:rPr>
              <a:t>拡大</a:t>
            </a:r>
            <a:r>
              <a:rPr kumimoji="1" lang="en-US" altLang="ja-JP" sz="1100">
                <a:solidFill>
                  <a:schemeClr val="tx1"/>
                </a:solidFill>
                <a:latin typeface="+mn-ea"/>
              </a:rPr>
              <a:t>×</a:t>
            </a:r>
            <a:r>
              <a:rPr lang="ja-JP" altLang="en-US" sz="1100">
                <a:solidFill>
                  <a:schemeClr val="tx1"/>
                </a:solidFill>
                <a:latin typeface="+mn-ea"/>
              </a:rPr>
              <a:t>縮小</a:t>
            </a:r>
            <a:endParaRPr kumimoji="1" lang="ja-JP" altLang="en-US" sz="1100">
              <a:solidFill>
                <a:schemeClr val="tx1"/>
              </a:solidFill>
              <a:latin typeface="+mn-ea"/>
            </a:endParaRPr>
          </a:p>
        </p:txBody>
      </p:sp>
      <p:sp>
        <p:nvSpPr>
          <p:cNvPr id="12" name="正方形/長方形 11">
            <a:extLst>
              <a:ext uri="{FF2B5EF4-FFF2-40B4-BE49-F238E27FC236}">
                <a16:creationId xmlns:a16="http://schemas.microsoft.com/office/drawing/2014/main" id="{CC43A526-0C92-70B8-3925-6128A10F89AC}"/>
              </a:ext>
            </a:extLst>
          </p:cNvPr>
          <p:cNvSpPr/>
          <p:nvPr/>
        </p:nvSpPr>
        <p:spPr>
          <a:xfrm>
            <a:off x="3791015" y="4682013"/>
            <a:ext cx="1698464" cy="297612"/>
          </a:xfrm>
          <a:prstGeom prst="rect">
            <a:avLst/>
          </a:prstGeom>
          <a:solidFill>
            <a:schemeClr val="bg1">
              <a:alpha val="7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kumimoji="1" lang="ja-JP" altLang="en-US" sz="900" dirty="0">
                <a:solidFill>
                  <a:schemeClr val="tx1"/>
                </a:solidFill>
                <a:latin typeface="+mn-ea"/>
              </a:rPr>
              <a:t>「業界の動向」</a:t>
            </a:r>
            <a:r>
              <a:rPr kumimoji="1" lang="en-US" altLang="ja-JP" sz="900" dirty="0">
                <a:solidFill>
                  <a:schemeClr val="tx1"/>
                </a:solidFill>
                <a:latin typeface="+mn-ea"/>
              </a:rPr>
              <a:t>×</a:t>
            </a:r>
            <a:r>
              <a:rPr kumimoji="1" lang="ja-JP" altLang="en-US" sz="900" dirty="0">
                <a:solidFill>
                  <a:schemeClr val="tx1"/>
                </a:solidFill>
                <a:latin typeface="+mn-ea"/>
              </a:rPr>
              <a:t>自地域の動向</a:t>
            </a:r>
            <a:endParaRPr kumimoji="1" lang="en-US" altLang="ja-JP" sz="900" dirty="0">
              <a:solidFill>
                <a:schemeClr val="tx1"/>
              </a:solidFill>
              <a:latin typeface="+mn-ea"/>
            </a:endParaRPr>
          </a:p>
          <a:p>
            <a:pPr algn="ctr"/>
            <a:r>
              <a:rPr lang="ja-JP" altLang="en-US" sz="1100" dirty="0">
                <a:solidFill>
                  <a:schemeClr val="tx1"/>
                </a:solidFill>
                <a:latin typeface="+mn-ea"/>
              </a:rPr>
              <a:t>縮小</a:t>
            </a:r>
            <a:r>
              <a:rPr kumimoji="1" lang="en-US" altLang="ja-JP" sz="1100" dirty="0">
                <a:solidFill>
                  <a:schemeClr val="tx1"/>
                </a:solidFill>
                <a:latin typeface="+mn-ea"/>
              </a:rPr>
              <a:t>×</a:t>
            </a:r>
            <a:r>
              <a:rPr lang="ja-JP" altLang="en-US" sz="1100" dirty="0">
                <a:solidFill>
                  <a:schemeClr val="tx1"/>
                </a:solidFill>
                <a:latin typeface="+mn-ea"/>
              </a:rPr>
              <a:t>拡大</a:t>
            </a:r>
            <a:endParaRPr kumimoji="1" lang="ja-JP" altLang="en-US" sz="1100" dirty="0">
              <a:solidFill>
                <a:schemeClr val="tx1"/>
              </a:solidFill>
              <a:latin typeface="+mn-ea"/>
            </a:endParaRPr>
          </a:p>
        </p:txBody>
      </p:sp>
      <p:sp>
        <p:nvSpPr>
          <p:cNvPr id="13" name="正方形/長方形 12">
            <a:extLst>
              <a:ext uri="{FF2B5EF4-FFF2-40B4-BE49-F238E27FC236}">
                <a16:creationId xmlns:a16="http://schemas.microsoft.com/office/drawing/2014/main" id="{0DF020D4-D486-1D84-4E60-033998960F2C}"/>
              </a:ext>
            </a:extLst>
          </p:cNvPr>
          <p:cNvSpPr/>
          <p:nvPr/>
        </p:nvSpPr>
        <p:spPr>
          <a:xfrm>
            <a:off x="1499642" y="4682013"/>
            <a:ext cx="1698464" cy="297612"/>
          </a:xfrm>
          <a:prstGeom prst="rect">
            <a:avLst/>
          </a:prstGeom>
          <a:solidFill>
            <a:schemeClr val="bg1">
              <a:alpha val="7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kumimoji="1" lang="ja-JP" altLang="en-US" sz="900">
                <a:solidFill>
                  <a:schemeClr val="tx1"/>
                </a:solidFill>
                <a:latin typeface="+mn-ea"/>
              </a:rPr>
              <a:t>「業界の動向」</a:t>
            </a:r>
            <a:r>
              <a:rPr kumimoji="1" lang="en-US" altLang="ja-JP" sz="900">
                <a:solidFill>
                  <a:schemeClr val="tx1"/>
                </a:solidFill>
                <a:latin typeface="+mn-ea"/>
              </a:rPr>
              <a:t>×</a:t>
            </a:r>
            <a:r>
              <a:rPr kumimoji="1" lang="ja-JP" altLang="en-US" sz="900">
                <a:solidFill>
                  <a:schemeClr val="tx1"/>
                </a:solidFill>
                <a:latin typeface="+mn-ea"/>
              </a:rPr>
              <a:t>自地域の動向</a:t>
            </a:r>
            <a:endParaRPr kumimoji="1" lang="en-US" altLang="ja-JP" sz="900">
              <a:solidFill>
                <a:schemeClr val="tx1"/>
              </a:solidFill>
              <a:latin typeface="+mn-ea"/>
            </a:endParaRPr>
          </a:p>
          <a:p>
            <a:pPr algn="ctr"/>
            <a:r>
              <a:rPr lang="ja-JP" altLang="en-US" sz="1100">
                <a:solidFill>
                  <a:schemeClr val="tx1"/>
                </a:solidFill>
                <a:latin typeface="+mn-ea"/>
              </a:rPr>
              <a:t>縮小</a:t>
            </a:r>
            <a:r>
              <a:rPr kumimoji="1" lang="en-US" altLang="ja-JP" sz="1100">
                <a:solidFill>
                  <a:schemeClr val="tx1"/>
                </a:solidFill>
                <a:latin typeface="+mn-ea"/>
              </a:rPr>
              <a:t>×</a:t>
            </a:r>
            <a:r>
              <a:rPr lang="ja-JP" altLang="en-US" sz="1100">
                <a:solidFill>
                  <a:schemeClr val="tx1"/>
                </a:solidFill>
                <a:latin typeface="+mn-ea"/>
              </a:rPr>
              <a:t>縮小</a:t>
            </a:r>
            <a:endParaRPr kumimoji="1" lang="ja-JP" altLang="en-US" sz="1100">
              <a:solidFill>
                <a:schemeClr val="tx1"/>
              </a:solidFill>
              <a:latin typeface="+mn-ea"/>
            </a:endParaRPr>
          </a:p>
        </p:txBody>
      </p:sp>
      <p:sp>
        <p:nvSpPr>
          <p:cNvPr id="14" name="正方形/長方形 24">
            <a:extLst>
              <a:ext uri="{FF2B5EF4-FFF2-40B4-BE49-F238E27FC236}">
                <a16:creationId xmlns:a16="http://schemas.microsoft.com/office/drawing/2014/main" id="{EFDFDB00-91A1-6D31-92DA-50FD305B1A50}"/>
              </a:ext>
            </a:extLst>
          </p:cNvPr>
          <p:cNvSpPr/>
          <p:nvPr/>
        </p:nvSpPr>
        <p:spPr>
          <a:xfrm>
            <a:off x="6128426" y="1558842"/>
            <a:ext cx="4006172" cy="269012"/>
          </a:xfrm>
          <a:prstGeom prst="rect">
            <a:avLst/>
          </a:prstGeom>
          <a:solidFill>
            <a:srgbClr val="687A70"/>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a:ln>
                  <a:noFill/>
                </a:ln>
                <a:solidFill>
                  <a:srgbClr val="FFFFFF"/>
                </a:solidFill>
                <a:effectLst/>
                <a:uLnTx/>
                <a:uFillTx/>
                <a:latin typeface="+mn-ea"/>
                <a:cs typeface="+mn-cs"/>
              </a:rPr>
              <a:t>分析の視点</a:t>
            </a:r>
            <a:endParaRPr kumimoji="0" lang="en-US" altLang="ja-JP" sz="1600" b="1" i="0" u="none" strike="noStrike" kern="0" cap="none" spc="0" normalizeH="0" baseline="0" noProof="0">
              <a:ln>
                <a:noFill/>
              </a:ln>
              <a:solidFill>
                <a:srgbClr val="FFFFFF"/>
              </a:solidFill>
              <a:effectLst/>
              <a:uLnTx/>
              <a:uFillTx/>
              <a:latin typeface="+mn-ea"/>
              <a:cs typeface="+mn-cs"/>
            </a:endParaRPr>
          </a:p>
        </p:txBody>
      </p:sp>
      <p:sp>
        <p:nvSpPr>
          <p:cNvPr id="15" name="正方形/長方形 24">
            <a:extLst>
              <a:ext uri="{FF2B5EF4-FFF2-40B4-BE49-F238E27FC236}">
                <a16:creationId xmlns:a16="http://schemas.microsoft.com/office/drawing/2014/main" id="{3121C9BD-2DF1-76C7-82A8-21D712FAE3DE}"/>
              </a:ext>
            </a:extLst>
          </p:cNvPr>
          <p:cNvSpPr/>
          <p:nvPr/>
        </p:nvSpPr>
        <p:spPr>
          <a:xfrm>
            <a:off x="558825" y="1564185"/>
            <a:ext cx="5355617" cy="269012"/>
          </a:xfrm>
          <a:prstGeom prst="rect">
            <a:avLst/>
          </a:prstGeom>
          <a:solidFill>
            <a:srgbClr val="687A70"/>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a:ln>
                  <a:noFill/>
                </a:ln>
                <a:solidFill>
                  <a:srgbClr val="FFFFFF"/>
                </a:solidFill>
                <a:effectLst/>
                <a:uLnTx/>
                <a:uFillTx/>
                <a:latin typeface="+mn-ea"/>
                <a:cs typeface="+mn-cs"/>
              </a:rPr>
              <a:t>データ</a:t>
            </a:r>
            <a:endParaRPr kumimoji="0" lang="en-US" altLang="ja-JP" sz="1600" b="1" i="0" u="none" strike="noStrike" kern="0" cap="none" spc="0" normalizeH="0" baseline="0" noProof="0">
              <a:ln>
                <a:noFill/>
              </a:ln>
              <a:solidFill>
                <a:srgbClr val="FFFFFF"/>
              </a:solidFill>
              <a:effectLst/>
              <a:uLnTx/>
              <a:uFillTx/>
              <a:latin typeface="+mn-ea"/>
              <a:cs typeface="+mn-cs"/>
            </a:endParaRPr>
          </a:p>
        </p:txBody>
      </p:sp>
      <p:sp>
        <p:nvSpPr>
          <p:cNvPr id="16" name="正方形/長方形 15">
            <a:extLst>
              <a:ext uri="{FF2B5EF4-FFF2-40B4-BE49-F238E27FC236}">
                <a16:creationId xmlns:a16="http://schemas.microsoft.com/office/drawing/2014/main" id="{A2C89B82-7DFB-785B-B7B5-DEEDA5803496}"/>
              </a:ext>
            </a:extLst>
          </p:cNvPr>
          <p:cNvSpPr/>
          <p:nvPr/>
        </p:nvSpPr>
        <p:spPr>
          <a:xfrm>
            <a:off x="2934225" y="2572473"/>
            <a:ext cx="2979034" cy="586931"/>
          </a:xfrm>
          <a:prstGeom prst="rect">
            <a:avLst/>
          </a:prstGeom>
          <a:noFill/>
          <a:ln w="12700" cap="flat" cmpd="sng" algn="ctr">
            <a:noFill/>
            <a:prstDash val="solid"/>
            <a:miter lim="800000"/>
          </a:ln>
          <a:effectLst/>
        </p:spPr>
        <p:txBody>
          <a:bodyPr lIns="36000" tIns="36000" rIns="36000" b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200" kern="0" dirty="0">
                <a:solidFill>
                  <a:srgbClr val="000000"/>
                </a:solidFill>
                <a:latin typeface="+mn-ea"/>
              </a:rPr>
              <a:t>建設業</a:t>
            </a:r>
            <a:endParaRPr kumimoji="0" lang="en-US" altLang="ja-JP" sz="1200" b="0" i="0" u="none" strike="noStrike" kern="0" cap="none" spc="0" normalizeH="0" baseline="0" noProof="0" dirty="0">
              <a:ln>
                <a:noFill/>
              </a:ln>
              <a:solidFill>
                <a:srgbClr val="000000"/>
              </a:solidFill>
              <a:effectLst/>
              <a:uLnTx/>
              <a:uFillTx/>
              <a:latin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200" kern="0" dirty="0">
                <a:solidFill>
                  <a:srgbClr val="000000"/>
                </a:solidFill>
                <a:latin typeface="+mn-ea"/>
              </a:rPr>
              <a:t>全国的な業界の傾向：拡大（＋</a:t>
            </a:r>
            <a:r>
              <a:rPr kumimoji="0" lang="en-US" altLang="ja-JP" sz="1200" kern="0" dirty="0">
                <a:solidFill>
                  <a:srgbClr val="000000"/>
                </a:solidFill>
                <a:latin typeface="+mn-ea"/>
              </a:rPr>
              <a:t>14%</a:t>
            </a:r>
            <a:r>
              <a:rPr kumimoji="0" lang="ja-JP" altLang="en-US" sz="1200" kern="0" dirty="0">
                <a:solidFill>
                  <a:srgbClr val="000000"/>
                </a:solidFill>
                <a:latin typeface="+mn-ea"/>
              </a:rPr>
              <a:t>）</a:t>
            </a:r>
            <a:endParaRPr kumimoji="0" lang="en-US" altLang="ja-JP" sz="1200" kern="0" dirty="0">
              <a:solidFill>
                <a:srgbClr val="000000"/>
              </a:solidFill>
              <a:latin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srgbClr val="000000"/>
                </a:solidFill>
                <a:effectLst/>
                <a:uLnTx/>
                <a:uFillTx/>
                <a:latin typeface="+mn-ea"/>
                <a:cs typeface="+mn-cs"/>
              </a:rPr>
              <a:t>自地域の傾向：拡大（＋</a:t>
            </a:r>
            <a:r>
              <a:rPr kumimoji="0" lang="en-US" altLang="ja-JP" sz="1200" b="0" i="0" u="none" strike="noStrike" kern="0" cap="none" spc="0" normalizeH="0" baseline="0" noProof="0" dirty="0">
                <a:ln>
                  <a:noFill/>
                </a:ln>
                <a:solidFill>
                  <a:srgbClr val="000000"/>
                </a:solidFill>
                <a:effectLst/>
                <a:uLnTx/>
                <a:uFillTx/>
                <a:latin typeface="+mn-ea"/>
                <a:cs typeface="+mn-cs"/>
              </a:rPr>
              <a:t>0.5%</a:t>
            </a:r>
            <a:r>
              <a:rPr kumimoji="0" lang="ja-JP" altLang="en-US" sz="1200" b="0" i="0" u="none" strike="noStrike" kern="0" cap="none" spc="0" normalizeH="0" baseline="0" noProof="0" dirty="0">
                <a:ln>
                  <a:noFill/>
                </a:ln>
                <a:solidFill>
                  <a:srgbClr val="000000"/>
                </a:solidFill>
                <a:effectLst/>
                <a:uLnTx/>
                <a:uFillTx/>
                <a:latin typeface="+mn-ea"/>
                <a:cs typeface="+mn-cs"/>
              </a:rPr>
              <a:t>）</a:t>
            </a:r>
          </a:p>
        </p:txBody>
      </p:sp>
      <p:sp>
        <p:nvSpPr>
          <p:cNvPr id="17" name="矢印: 五方向 16">
            <a:extLst>
              <a:ext uri="{FF2B5EF4-FFF2-40B4-BE49-F238E27FC236}">
                <a16:creationId xmlns:a16="http://schemas.microsoft.com/office/drawing/2014/main" id="{3F301547-4C29-FB4E-D802-21F93A994E3B}"/>
              </a:ext>
            </a:extLst>
          </p:cNvPr>
          <p:cNvSpPr/>
          <p:nvPr/>
        </p:nvSpPr>
        <p:spPr>
          <a:xfrm>
            <a:off x="6260632" y="244751"/>
            <a:ext cx="2404535" cy="534232"/>
          </a:xfrm>
          <a:prstGeom prst="homePlate">
            <a:avLst>
              <a:gd name="adj" fmla="val 27410"/>
            </a:avLst>
          </a:prstGeom>
          <a:solidFill>
            <a:srgbClr val="687A7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ct val="0"/>
              </a:spcBef>
              <a:spcAft>
                <a:spcPct val="0"/>
              </a:spcAft>
              <a:buClrTx/>
              <a:buSzTx/>
              <a:buFontTx/>
              <a:buNone/>
              <a:tabLst/>
              <a:defRPr/>
            </a:pPr>
            <a:r>
              <a:rPr lang="ja-JP" altLang="en-US" sz="1050" b="1">
                <a:solidFill>
                  <a:prstClr val="white"/>
                </a:solidFill>
                <a:latin typeface="+mn-ea"/>
              </a:rPr>
              <a:t>地域の所得・雇用</a:t>
            </a:r>
            <a:r>
              <a:rPr lang="en-US" altLang="ja-JP" sz="1050" b="1">
                <a:solidFill>
                  <a:prstClr val="white"/>
                </a:solidFill>
                <a:latin typeface="+mn-ea"/>
              </a:rPr>
              <a:t>TOP5</a:t>
            </a:r>
            <a:r>
              <a:rPr lang="ja-JP" altLang="en-US" sz="1050" b="1">
                <a:solidFill>
                  <a:prstClr val="white"/>
                </a:solidFill>
                <a:latin typeface="+mn-ea"/>
              </a:rPr>
              <a:t>産業を把握する</a:t>
            </a:r>
            <a:endParaRPr kumimoji="1" lang="en-US" altLang="ja-JP" sz="900" b="1" i="0" u="none" strike="noStrike" kern="1200" cap="none" spc="0" normalizeH="0" baseline="0" noProof="0">
              <a:ln>
                <a:noFill/>
              </a:ln>
              <a:solidFill>
                <a:prstClr val="white"/>
              </a:solidFill>
              <a:effectLst/>
              <a:uLnTx/>
              <a:uFillTx/>
              <a:latin typeface="+mn-ea"/>
              <a:cs typeface="+mn-cs"/>
            </a:endParaRPr>
          </a:p>
        </p:txBody>
      </p:sp>
      <p:sp>
        <p:nvSpPr>
          <p:cNvPr id="18" name="矢印: 五方向 17">
            <a:extLst>
              <a:ext uri="{FF2B5EF4-FFF2-40B4-BE49-F238E27FC236}">
                <a16:creationId xmlns:a16="http://schemas.microsoft.com/office/drawing/2014/main" id="{30FD0782-121B-984E-E6E3-9D07995B44AF}"/>
              </a:ext>
            </a:extLst>
          </p:cNvPr>
          <p:cNvSpPr/>
          <p:nvPr/>
        </p:nvSpPr>
        <p:spPr>
          <a:xfrm>
            <a:off x="8673220" y="244751"/>
            <a:ext cx="1561520" cy="534232"/>
          </a:xfrm>
          <a:prstGeom prst="homePlate">
            <a:avLst>
              <a:gd name="adj" fmla="val 27410"/>
            </a:avLst>
          </a:prstGeom>
          <a:solidFill>
            <a:srgbClr val="E3F2C7"/>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ct val="0"/>
              </a:spcBef>
              <a:spcAft>
                <a:spcPct val="0"/>
              </a:spcAft>
              <a:buClrTx/>
              <a:buSzTx/>
              <a:buFontTx/>
              <a:buNone/>
              <a:tabLst/>
              <a:defRPr/>
            </a:pPr>
            <a:r>
              <a:rPr kumimoji="1" lang="ja-JP" altLang="en-US" sz="1200" b="1" i="0" u="none" strike="noStrike" kern="1200" cap="none" spc="0" normalizeH="0" baseline="0" noProof="0">
                <a:ln>
                  <a:noFill/>
                </a:ln>
                <a:solidFill>
                  <a:schemeClr val="tx1"/>
                </a:solidFill>
                <a:effectLst/>
                <a:uLnTx/>
                <a:uFillTx/>
                <a:latin typeface="+mn-ea"/>
                <a:cs typeface="+mn-cs"/>
              </a:rPr>
              <a:t>「今後の注力ポイント」</a:t>
            </a:r>
            <a:endParaRPr kumimoji="1" lang="en-US" altLang="ja-JP" sz="1200" b="1" i="0" u="none" strike="noStrike" kern="1200" cap="none" spc="0" normalizeH="0" baseline="0" noProof="0">
              <a:ln>
                <a:noFill/>
              </a:ln>
              <a:solidFill>
                <a:schemeClr val="tx1"/>
              </a:solidFill>
              <a:effectLst/>
              <a:uLnTx/>
              <a:uFillTx/>
              <a:latin typeface="+mn-ea"/>
              <a:cs typeface="+mn-cs"/>
            </a:endParaRPr>
          </a:p>
          <a:p>
            <a:pPr marL="0" marR="0" lvl="0" indent="0" algn="ctr" defTabSz="914400" rtl="0" eaLnBrk="1" fontAlgn="auto" latinLnBrk="0" hangingPunct="1">
              <a:lnSpc>
                <a:spcPct val="100000"/>
              </a:lnSpc>
              <a:spcBef>
                <a:spcPct val="0"/>
              </a:spcBef>
              <a:spcAft>
                <a:spcPct val="0"/>
              </a:spcAft>
              <a:buClrTx/>
              <a:buSzTx/>
              <a:buFontTx/>
              <a:buNone/>
              <a:tabLst/>
              <a:defRPr/>
            </a:pPr>
            <a:r>
              <a:rPr kumimoji="1" lang="ja-JP" altLang="en-US" sz="1200" b="1" i="0" u="none" strike="noStrike" kern="1200" cap="none" spc="0" normalizeH="0" baseline="0" noProof="0">
                <a:ln>
                  <a:noFill/>
                </a:ln>
                <a:solidFill>
                  <a:schemeClr val="tx1"/>
                </a:solidFill>
                <a:effectLst/>
                <a:uLnTx/>
                <a:uFillTx/>
                <a:latin typeface="+mn-ea"/>
                <a:cs typeface="+mn-cs"/>
              </a:rPr>
              <a:t>を把握する</a:t>
            </a:r>
            <a:endParaRPr kumimoji="1" lang="en-US" altLang="ja-JP" sz="900" b="1" i="0" u="none" strike="noStrike" kern="1200" cap="none" spc="0" normalizeH="0" baseline="0" noProof="0">
              <a:ln>
                <a:noFill/>
              </a:ln>
              <a:solidFill>
                <a:schemeClr val="tx1"/>
              </a:solidFill>
              <a:effectLst/>
              <a:uLnTx/>
              <a:uFillTx/>
              <a:latin typeface="+mn-ea"/>
              <a:cs typeface="+mn-cs"/>
            </a:endParaRPr>
          </a:p>
        </p:txBody>
      </p:sp>
      <p:sp>
        <p:nvSpPr>
          <p:cNvPr id="19" name="正方形/長方形 18">
            <a:extLst>
              <a:ext uri="{FF2B5EF4-FFF2-40B4-BE49-F238E27FC236}">
                <a16:creationId xmlns:a16="http://schemas.microsoft.com/office/drawing/2014/main" id="{2F4FE5A2-394B-D3DC-4B44-B023FDE66B7D}"/>
              </a:ext>
            </a:extLst>
          </p:cNvPr>
          <p:cNvSpPr/>
          <p:nvPr/>
        </p:nvSpPr>
        <p:spPr>
          <a:xfrm>
            <a:off x="6345549" y="460819"/>
            <a:ext cx="965206" cy="275375"/>
          </a:xfrm>
          <a:prstGeom prst="rect">
            <a:avLst/>
          </a:prstGeom>
          <a:solidFill>
            <a:srgbClr val="D9D9D9"/>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900" i="0" u="none" strike="noStrike" kern="1200" cap="none" spc="0" normalizeH="0" baseline="0" noProof="0">
                <a:ln>
                  <a:noFill/>
                </a:ln>
                <a:solidFill>
                  <a:srgbClr val="758085"/>
                </a:solidFill>
                <a:effectLst/>
                <a:uLnTx/>
                <a:uFillTx/>
                <a:latin typeface="+mn-ea"/>
                <a:cs typeface="+mn-cs"/>
              </a:rPr>
              <a:t>所得</a:t>
            </a:r>
            <a:r>
              <a:rPr lang="ja-JP" altLang="en-US" sz="900">
                <a:solidFill>
                  <a:srgbClr val="758085"/>
                </a:solidFill>
                <a:latin typeface="+mn-ea"/>
              </a:rPr>
              <a:t>が高い</a:t>
            </a:r>
            <a:r>
              <a:rPr kumimoji="1" lang="ja-JP" altLang="en-US" sz="900" i="0" u="none" strike="noStrike" kern="1200" cap="none" spc="0" normalizeH="0" baseline="0" noProof="0">
                <a:ln>
                  <a:noFill/>
                </a:ln>
                <a:solidFill>
                  <a:srgbClr val="758085"/>
                </a:solidFill>
                <a:effectLst/>
                <a:uLnTx/>
                <a:uFillTx/>
                <a:latin typeface="+mn-ea"/>
                <a:cs typeface="+mn-cs"/>
              </a:rPr>
              <a:t>産業を</a:t>
            </a:r>
            <a:endParaRPr kumimoji="1" lang="en-US" altLang="ja-JP" sz="900" i="0" u="none" strike="noStrike" kern="1200" cap="none" spc="0" normalizeH="0" baseline="0" noProof="0">
              <a:ln>
                <a:noFill/>
              </a:ln>
              <a:solidFill>
                <a:srgbClr val="758085"/>
              </a:solidFill>
              <a:effectLst/>
              <a:uLnTx/>
              <a:uFillTx/>
              <a:latin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900" i="0" u="none" strike="noStrike" kern="1200" cap="none" spc="0" normalizeH="0" baseline="0" noProof="0">
                <a:ln>
                  <a:noFill/>
                </a:ln>
                <a:solidFill>
                  <a:srgbClr val="758085"/>
                </a:solidFill>
                <a:effectLst/>
                <a:uLnTx/>
                <a:uFillTx/>
                <a:latin typeface="+mn-ea"/>
                <a:cs typeface="+mn-cs"/>
              </a:rPr>
              <a:t>把握する</a:t>
            </a:r>
          </a:p>
        </p:txBody>
      </p:sp>
      <p:sp>
        <p:nvSpPr>
          <p:cNvPr id="20" name="正方形/長方形 19">
            <a:extLst>
              <a:ext uri="{FF2B5EF4-FFF2-40B4-BE49-F238E27FC236}">
                <a16:creationId xmlns:a16="http://schemas.microsoft.com/office/drawing/2014/main" id="{D73B2971-5C7F-F0D2-5E7F-078BCBEEFCA5}"/>
              </a:ext>
            </a:extLst>
          </p:cNvPr>
          <p:cNvSpPr/>
          <p:nvPr/>
        </p:nvSpPr>
        <p:spPr>
          <a:xfrm>
            <a:off x="7367145" y="461375"/>
            <a:ext cx="965206" cy="277766"/>
          </a:xfrm>
          <a:prstGeom prst="rect">
            <a:avLst/>
          </a:prstGeom>
          <a:solidFill>
            <a:srgbClr val="D9D9D9"/>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900" i="0" u="none" strike="noStrike" kern="1200" cap="none" spc="0" normalizeH="0" baseline="0" noProof="0">
                <a:ln>
                  <a:noFill/>
                </a:ln>
                <a:solidFill>
                  <a:srgbClr val="758085"/>
                </a:solidFill>
                <a:effectLst/>
                <a:uLnTx/>
                <a:uFillTx/>
                <a:latin typeface="+mn-ea"/>
                <a:cs typeface="+mn-cs"/>
              </a:rPr>
              <a:t>雇用が多い産業を</a:t>
            </a:r>
            <a:endParaRPr kumimoji="1" lang="en-US" altLang="ja-JP" sz="900" i="0" u="none" strike="noStrike" kern="1200" cap="none" spc="0" normalizeH="0" baseline="0" noProof="0">
              <a:ln>
                <a:noFill/>
              </a:ln>
              <a:solidFill>
                <a:srgbClr val="758085"/>
              </a:solidFill>
              <a:effectLst/>
              <a:uLnTx/>
              <a:uFillTx/>
              <a:latin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900" i="0" u="none" strike="noStrike" kern="1200" cap="none" spc="0" normalizeH="0" baseline="0" noProof="0">
                <a:ln>
                  <a:noFill/>
                </a:ln>
                <a:solidFill>
                  <a:srgbClr val="758085"/>
                </a:solidFill>
                <a:effectLst/>
                <a:uLnTx/>
                <a:uFillTx/>
                <a:latin typeface="+mn-ea"/>
                <a:cs typeface="+mn-cs"/>
              </a:rPr>
              <a:t>把握する</a:t>
            </a:r>
            <a:endParaRPr kumimoji="1" lang="ja-JP" altLang="en-US" sz="800" i="0" u="none" strike="noStrike" kern="1200" cap="none" spc="0" normalizeH="0" baseline="0" noProof="0">
              <a:ln>
                <a:noFill/>
              </a:ln>
              <a:solidFill>
                <a:srgbClr val="758085"/>
              </a:solidFill>
              <a:effectLst/>
              <a:uLnTx/>
              <a:uFillTx/>
              <a:latin typeface="+mn-ea"/>
              <a:cs typeface="+mn-cs"/>
            </a:endParaRPr>
          </a:p>
        </p:txBody>
      </p:sp>
      <p:sp>
        <p:nvSpPr>
          <p:cNvPr id="21" name="矢印: 五方向 20">
            <a:extLst>
              <a:ext uri="{FF2B5EF4-FFF2-40B4-BE49-F238E27FC236}">
                <a16:creationId xmlns:a16="http://schemas.microsoft.com/office/drawing/2014/main" id="{08A39E5E-6EB3-3B87-4CBE-24F496591EB3}"/>
              </a:ext>
            </a:extLst>
          </p:cNvPr>
          <p:cNvSpPr/>
          <p:nvPr/>
        </p:nvSpPr>
        <p:spPr>
          <a:xfrm>
            <a:off x="6260632" y="53149"/>
            <a:ext cx="3974108" cy="154748"/>
          </a:xfrm>
          <a:prstGeom prst="homePlate">
            <a:avLst>
              <a:gd name="adj" fmla="val 0"/>
            </a:avLst>
          </a:prstGeom>
          <a:solidFill>
            <a:srgbClr val="687A7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ct val="0"/>
              </a:spcBef>
              <a:spcAft>
                <a:spcPct val="0"/>
              </a:spcAft>
              <a:buClrTx/>
              <a:buSzTx/>
              <a:buFontTx/>
              <a:buNone/>
              <a:tabLst/>
              <a:defRPr/>
            </a:pPr>
            <a:r>
              <a:rPr kumimoji="1" lang="ja-JP" altLang="en-US" sz="1050" b="1" i="0" u="none" strike="noStrike" kern="1200" cap="none" spc="0" normalizeH="0" baseline="0" noProof="0">
                <a:ln>
                  <a:noFill/>
                </a:ln>
                <a:solidFill>
                  <a:prstClr val="white"/>
                </a:solidFill>
                <a:effectLst/>
                <a:uLnTx/>
                <a:uFillTx/>
                <a:latin typeface="+mn-ea"/>
                <a:cs typeface="+mn-cs"/>
              </a:rPr>
              <a:t>地域の所得・雇用の</a:t>
            </a:r>
            <a:r>
              <a:rPr kumimoji="1" lang="en-US" altLang="ja-JP" sz="1050" b="1" i="0" u="none" strike="noStrike" kern="1200" cap="none" spc="0" normalizeH="0" baseline="0" noProof="0">
                <a:ln>
                  <a:noFill/>
                </a:ln>
                <a:solidFill>
                  <a:prstClr val="white"/>
                </a:solidFill>
                <a:effectLst/>
                <a:uLnTx/>
                <a:uFillTx/>
                <a:latin typeface="+mn-ea"/>
                <a:cs typeface="+mn-cs"/>
              </a:rPr>
              <a:t>TOP5</a:t>
            </a:r>
            <a:r>
              <a:rPr kumimoji="1" lang="ja-JP" altLang="en-US" sz="1050" b="1" i="0" u="none" strike="noStrike" kern="1200" cap="none" spc="0" normalizeH="0" baseline="0" noProof="0">
                <a:ln>
                  <a:noFill/>
                </a:ln>
                <a:solidFill>
                  <a:prstClr val="white"/>
                </a:solidFill>
                <a:effectLst/>
                <a:uLnTx/>
                <a:uFillTx/>
                <a:latin typeface="+mn-ea"/>
                <a:cs typeface="+mn-cs"/>
              </a:rPr>
              <a:t>産業</a:t>
            </a:r>
            <a:endParaRPr kumimoji="1" lang="en-US" altLang="ja-JP" sz="900" b="1" i="0" u="none" strike="noStrike" kern="1200" cap="none" spc="0" normalizeH="0" baseline="0" noProof="0">
              <a:ln>
                <a:noFill/>
              </a:ln>
              <a:solidFill>
                <a:prstClr val="white"/>
              </a:solidFill>
              <a:effectLst/>
              <a:uLnTx/>
              <a:uFillTx/>
              <a:latin typeface="+mn-ea"/>
              <a:cs typeface="+mn-cs"/>
            </a:endParaRPr>
          </a:p>
        </p:txBody>
      </p:sp>
      <p:sp>
        <p:nvSpPr>
          <p:cNvPr id="26" name="正方形/長方形 24">
            <a:extLst>
              <a:ext uri="{FF2B5EF4-FFF2-40B4-BE49-F238E27FC236}">
                <a16:creationId xmlns:a16="http://schemas.microsoft.com/office/drawing/2014/main" id="{D9B2B3DC-76A1-A530-C28C-0220ADAEF432}"/>
              </a:ext>
            </a:extLst>
          </p:cNvPr>
          <p:cNvSpPr/>
          <p:nvPr/>
        </p:nvSpPr>
        <p:spPr>
          <a:xfrm>
            <a:off x="6128426" y="1558842"/>
            <a:ext cx="4006172" cy="269012"/>
          </a:xfrm>
          <a:prstGeom prst="rect">
            <a:avLst/>
          </a:prstGeom>
          <a:solidFill>
            <a:srgbClr val="687A70"/>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a:ln>
                  <a:noFill/>
                </a:ln>
                <a:solidFill>
                  <a:srgbClr val="FFFFFF"/>
                </a:solidFill>
                <a:effectLst/>
                <a:uLnTx/>
                <a:uFillTx/>
                <a:latin typeface="+mn-ea"/>
                <a:cs typeface="+mn-cs"/>
              </a:rPr>
              <a:t>分析の視点</a:t>
            </a:r>
            <a:endParaRPr kumimoji="0" lang="en-US" altLang="ja-JP" sz="1600" b="1" i="0" u="none" strike="noStrike" kern="0" cap="none" spc="0" normalizeH="0" baseline="0" noProof="0">
              <a:ln>
                <a:noFill/>
              </a:ln>
              <a:solidFill>
                <a:srgbClr val="FFFFFF"/>
              </a:solidFill>
              <a:effectLst/>
              <a:uLnTx/>
              <a:uFillTx/>
              <a:latin typeface="+mn-ea"/>
              <a:cs typeface="+mn-cs"/>
            </a:endParaRPr>
          </a:p>
        </p:txBody>
      </p:sp>
      <p:sp>
        <p:nvSpPr>
          <p:cNvPr id="27" name="正方形/長方形 24">
            <a:extLst>
              <a:ext uri="{FF2B5EF4-FFF2-40B4-BE49-F238E27FC236}">
                <a16:creationId xmlns:a16="http://schemas.microsoft.com/office/drawing/2014/main" id="{21A14074-F897-214E-4924-EF81CE88C4D3}"/>
              </a:ext>
            </a:extLst>
          </p:cNvPr>
          <p:cNvSpPr/>
          <p:nvPr/>
        </p:nvSpPr>
        <p:spPr>
          <a:xfrm>
            <a:off x="559983" y="1564185"/>
            <a:ext cx="5355617" cy="269012"/>
          </a:xfrm>
          <a:prstGeom prst="rect">
            <a:avLst/>
          </a:prstGeom>
          <a:solidFill>
            <a:srgbClr val="687A70"/>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a:ln>
                  <a:noFill/>
                </a:ln>
                <a:solidFill>
                  <a:srgbClr val="FFFFFF"/>
                </a:solidFill>
                <a:effectLst/>
                <a:uLnTx/>
                <a:uFillTx/>
                <a:latin typeface="+mn-ea"/>
                <a:cs typeface="+mn-cs"/>
              </a:rPr>
              <a:t>データ</a:t>
            </a:r>
            <a:endParaRPr kumimoji="0" lang="en-US" altLang="ja-JP" sz="1600" b="1" i="0" u="none" strike="noStrike" kern="0" cap="none" spc="0" normalizeH="0" baseline="0" noProof="0">
              <a:ln>
                <a:noFill/>
              </a:ln>
              <a:solidFill>
                <a:srgbClr val="FFFFFF"/>
              </a:solidFill>
              <a:effectLst/>
              <a:uLnTx/>
              <a:uFillTx/>
              <a:latin typeface="+mn-ea"/>
              <a:cs typeface="+mn-cs"/>
            </a:endParaRPr>
          </a:p>
        </p:txBody>
      </p:sp>
      <p:sp>
        <p:nvSpPr>
          <p:cNvPr id="29" name="矢印: 五方向 28">
            <a:extLst>
              <a:ext uri="{FF2B5EF4-FFF2-40B4-BE49-F238E27FC236}">
                <a16:creationId xmlns:a16="http://schemas.microsoft.com/office/drawing/2014/main" id="{E4CE6F3B-183A-9803-5FF9-E9E028B7D9EA}"/>
              </a:ext>
            </a:extLst>
          </p:cNvPr>
          <p:cNvSpPr/>
          <p:nvPr/>
        </p:nvSpPr>
        <p:spPr>
          <a:xfrm>
            <a:off x="6260632" y="244751"/>
            <a:ext cx="2404535" cy="534232"/>
          </a:xfrm>
          <a:prstGeom prst="homePlate">
            <a:avLst>
              <a:gd name="adj" fmla="val 27410"/>
            </a:avLst>
          </a:prstGeom>
          <a:solidFill>
            <a:srgbClr val="687A7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ct val="0"/>
              </a:spcBef>
              <a:spcAft>
                <a:spcPct val="0"/>
              </a:spcAft>
              <a:buClrTx/>
              <a:buSzTx/>
              <a:buFontTx/>
              <a:buNone/>
              <a:tabLst/>
              <a:defRPr/>
            </a:pPr>
            <a:r>
              <a:rPr lang="ja-JP" altLang="en-US" sz="1050" b="1">
                <a:solidFill>
                  <a:prstClr val="white"/>
                </a:solidFill>
                <a:latin typeface="+mn-ea"/>
              </a:rPr>
              <a:t>地域の所得・雇用</a:t>
            </a:r>
            <a:r>
              <a:rPr lang="en-US" altLang="ja-JP" sz="1050" b="1">
                <a:solidFill>
                  <a:prstClr val="white"/>
                </a:solidFill>
                <a:latin typeface="+mn-ea"/>
              </a:rPr>
              <a:t>TOP5</a:t>
            </a:r>
            <a:r>
              <a:rPr lang="ja-JP" altLang="en-US" sz="1050" b="1">
                <a:solidFill>
                  <a:prstClr val="white"/>
                </a:solidFill>
                <a:latin typeface="+mn-ea"/>
              </a:rPr>
              <a:t>産業を把握する</a:t>
            </a:r>
            <a:endParaRPr kumimoji="1" lang="en-US" altLang="ja-JP" sz="900" b="1" i="0" u="none" strike="noStrike" kern="1200" cap="none" spc="0" normalizeH="0" baseline="0" noProof="0">
              <a:ln>
                <a:noFill/>
              </a:ln>
              <a:solidFill>
                <a:prstClr val="white"/>
              </a:solidFill>
              <a:effectLst/>
              <a:uLnTx/>
              <a:uFillTx/>
              <a:latin typeface="+mn-ea"/>
              <a:cs typeface="+mn-cs"/>
            </a:endParaRPr>
          </a:p>
        </p:txBody>
      </p:sp>
      <p:sp>
        <p:nvSpPr>
          <p:cNvPr id="30" name="矢印: 五方向 29">
            <a:extLst>
              <a:ext uri="{FF2B5EF4-FFF2-40B4-BE49-F238E27FC236}">
                <a16:creationId xmlns:a16="http://schemas.microsoft.com/office/drawing/2014/main" id="{C1A5563D-03CE-2577-11D0-0F73738E3A86}"/>
              </a:ext>
            </a:extLst>
          </p:cNvPr>
          <p:cNvSpPr/>
          <p:nvPr/>
        </p:nvSpPr>
        <p:spPr>
          <a:xfrm>
            <a:off x="8673220" y="244751"/>
            <a:ext cx="1561520" cy="534232"/>
          </a:xfrm>
          <a:prstGeom prst="homePlate">
            <a:avLst>
              <a:gd name="adj" fmla="val 27410"/>
            </a:avLst>
          </a:prstGeom>
          <a:solidFill>
            <a:schemeClr val="bg1">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a:ln>
                  <a:noFill/>
                </a:ln>
                <a:solidFill>
                  <a:srgbClr val="758085"/>
                </a:solidFill>
                <a:effectLst/>
                <a:uLnTx/>
                <a:uFillTx/>
                <a:latin typeface="+mn-ea"/>
                <a:cs typeface="+mn-cs"/>
              </a:rPr>
              <a:t>「今後の注力ポイント」</a:t>
            </a:r>
            <a:endParaRPr kumimoji="1" lang="en-US" altLang="ja-JP" sz="1200" b="0" i="0" u="none" strike="noStrike" kern="1200" cap="none" spc="0" normalizeH="0" baseline="0" noProof="0">
              <a:ln>
                <a:noFill/>
              </a:ln>
              <a:solidFill>
                <a:srgbClr val="758085"/>
              </a:solidFill>
              <a:effectLst/>
              <a:uLnTx/>
              <a:uFillTx/>
              <a:latin typeface="+mn-ea"/>
              <a:cs typeface="+mn-cs"/>
            </a:endParaRPr>
          </a:p>
          <a:p>
            <a:pPr marL="0" marR="0" lvl="0" indent="0" algn="ctr" defTabSz="914400" rtl="0" eaLnBrk="1" fontAlgn="auto"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a:ln>
                  <a:noFill/>
                </a:ln>
                <a:solidFill>
                  <a:srgbClr val="758085"/>
                </a:solidFill>
                <a:effectLst/>
                <a:uLnTx/>
                <a:uFillTx/>
                <a:latin typeface="+mn-ea"/>
                <a:cs typeface="+mn-cs"/>
              </a:rPr>
              <a:t>を把握する</a:t>
            </a:r>
            <a:endParaRPr kumimoji="1" lang="en-US" altLang="ja-JP" sz="900" b="0" i="0" u="none" strike="noStrike" kern="1200" cap="none" spc="0" normalizeH="0" baseline="0" noProof="0">
              <a:ln>
                <a:noFill/>
              </a:ln>
              <a:solidFill>
                <a:srgbClr val="758085"/>
              </a:solidFill>
              <a:effectLst/>
              <a:uLnTx/>
              <a:uFillTx/>
              <a:latin typeface="+mn-ea"/>
              <a:cs typeface="+mn-cs"/>
            </a:endParaRPr>
          </a:p>
        </p:txBody>
      </p:sp>
      <p:sp>
        <p:nvSpPr>
          <p:cNvPr id="31" name="正方形/長方形 30">
            <a:extLst>
              <a:ext uri="{FF2B5EF4-FFF2-40B4-BE49-F238E27FC236}">
                <a16:creationId xmlns:a16="http://schemas.microsoft.com/office/drawing/2014/main" id="{00980F8D-528D-B203-B4E4-8DEB0AAA0836}"/>
              </a:ext>
            </a:extLst>
          </p:cNvPr>
          <p:cNvSpPr/>
          <p:nvPr/>
        </p:nvSpPr>
        <p:spPr>
          <a:xfrm>
            <a:off x="6345549" y="460819"/>
            <a:ext cx="965206" cy="275375"/>
          </a:xfrm>
          <a:prstGeom prst="rect">
            <a:avLst/>
          </a:prstGeom>
          <a:solidFill>
            <a:srgbClr val="D9D9D9"/>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900" i="0" u="none" strike="noStrike" kern="1200" cap="none" spc="0" normalizeH="0" baseline="0" noProof="0">
                <a:ln>
                  <a:noFill/>
                </a:ln>
                <a:solidFill>
                  <a:srgbClr val="758085"/>
                </a:solidFill>
                <a:effectLst/>
                <a:uLnTx/>
                <a:uFillTx/>
                <a:latin typeface="+mn-ea"/>
                <a:cs typeface="+mn-cs"/>
              </a:rPr>
              <a:t>所得</a:t>
            </a:r>
            <a:r>
              <a:rPr lang="ja-JP" altLang="en-US" sz="900">
                <a:solidFill>
                  <a:srgbClr val="758085"/>
                </a:solidFill>
                <a:latin typeface="+mn-ea"/>
              </a:rPr>
              <a:t>が高い</a:t>
            </a:r>
            <a:r>
              <a:rPr kumimoji="1" lang="ja-JP" altLang="en-US" sz="900" i="0" u="none" strike="noStrike" kern="1200" cap="none" spc="0" normalizeH="0" baseline="0" noProof="0">
                <a:ln>
                  <a:noFill/>
                </a:ln>
                <a:solidFill>
                  <a:srgbClr val="758085"/>
                </a:solidFill>
                <a:effectLst/>
                <a:uLnTx/>
                <a:uFillTx/>
                <a:latin typeface="+mn-ea"/>
                <a:cs typeface="+mn-cs"/>
              </a:rPr>
              <a:t>産業を</a:t>
            </a:r>
            <a:endParaRPr kumimoji="1" lang="en-US" altLang="ja-JP" sz="900" i="0" u="none" strike="noStrike" kern="1200" cap="none" spc="0" normalizeH="0" baseline="0" noProof="0">
              <a:ln>
                <a:noFill/>
              </a:ln>
              <a:solidFill>
                <a:srgbClr val="758085"/>
              </a:solidFill>
              <a:effectLst/>
              <a:uLnTx/>
              <a:uFillTx/>
              <a:latin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900" i="0" u="none" strike="noStrike" kern="1200" cap="none" spc="0" normalizeH="0" baseline="0" noProof="0">
                <a:ln>
                  <a:noFill/>
                </a:ln>
                <a:solidFill>
                  <a:srgbClr val="758085"/>
                </a:solidFill>
                <a:effectLst/>
                <a:uLnTx/>
                <a:uFillTx/>
                <a:latin typeface="+mn-ea"/>
                <a:cs typeface="+mn-cs"/>
              </a:rPr>
              <a:t>把握する</a:t>
            </a:r>
          </a:p>
        </p:txBody>
      </p:sp>
      <p:sp>
        <p:nvSpPr>
          <p:cNvPr id="32" name="正方形/長方形 31">
            <a:extLst>
              <a:ext uri="{FF2B5EF4-FFF2-40B4-BE49-F238E27FC236}">
                <a16:creationId xmlns:a16="http://schemas.microsoft.com/office/drawing/2014/main" id="{BB468118-E572-4360-3DE5-8A78C1805649}"/>
              </a:ext>
            </a:extLst>
          </p:cNvPr>
          <p:cNvSpPr/>
          <p:nvPr/>
        </p:nvSpPr>
        <p:spPr>
          <a:xfrm>
            <a:off x="7367145" y="461375"/>
            <a:ext cx="965206" cy="277766"/>
          </a:xfrm>
          <a:prstGeom prst="rect">
            <a:avLst/>
          </a:prstGeom>
          <a:solidFill>
            <a:srgbClr val="E3F2C7"/>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900" b="1" i="0" u="none" strike="noStrike" kern="1200" cap="none" spc="0" normalizeH="0" baseline="0" noProof="0">
                <a:ln>
                  <a:noFill/>
                </a:ln>
                <a:solidFill>
                  <a:schemeClr val="tx1"/>
                </a:solidFill>
                <a:effectLst/>
                <a:uLnTx/>
                <a:uFillTx/>
                <a:latin typeface="+mn-ea"/>
                <a:cs typeface="+mn-cs"/>
              </a:rPr>
              <a:t>雇用が多い産業を</a:t>
            </a:r>
            <a:endParaRPr kumimoji="1" lang="en-US" altLang="ja-JP" sz="900" b="1" i="0" u="none" strike="noStrike" kern="1200" cap="none" spc="0" normalizeH="0" baseline="0" noProof="0">
              <a:ln>
                <a:noFill/>
              </a:ln>
              <a:solidFill>
                <a:schemeClr val="tx1"/>
              </a:solidFill>
              <a:effectLst/>
              <a:uLnTx/>
              <a:uFillTx/>
              <a:latin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900" b="1" i="0" u="none" strike="noStrike" kern="1200" cap="none" spc="0" normalizeH="0" baseline="0" noProof="0">
                <a:ln>
                  <a:noFill/>
                </a:ln>
                <a:solidFill>
                  <a:schemeClr val="tx1"/>
                </a:solidFill>
                <a:effectLst/>
                <a:uLnTx/>
                <a:uFillTx/>
                <a:latin typeface="+mn-ea"/>
                <a:cs typeface="+mn-cs"/>
              </a:rPr>
              <a:t>把握する</a:t>
            </a:r>
            <a:endParaRPr kumimoji="1" lang="ja-JP" altLang="en-US" sz="800" b="1" i="0" u="none" strike="noStrike" kern="1200" cap="none" spc="0" normalizeH="0" baseline="0" noProof="0">
              <a:ln>
                <a:noFill/>
              </a:ln>
              <a:solidFill>
                <a:schemeClr val="tx1"/>
              </a:solidFill>
              <a:effectLst/>
              <a:uLnTx/>
              <a:uFillTx/>
              <a:latin typeface="+mn-ea"/>
              <a:cs typeface="+mn-cs"/>
            </a:endParaRPr>
          </a:p>
        </p:txBody>
      </p:sp>
      <p:sp>
        <p:nvSpPr>
          <p:cNvPr id="33" name="矢印: 五方向 32">
            <a:extLst>
              <a:ext uri="{FF2B5EF4-FFF2-40B4-BE49-F238E27FC236}">
                <a16:creationId xmlns:a16="http://schemas.microsoft.com/office/drawing/2014/main" id="{F6654726-FDC5-00A9-F20E-83BDF04C2629}"/>
              </a:ext>
            </a:extLst>
          </p:cNvPr>
          <p:cNvSpPr/>
          <p:nvPr/>
        </p:nvSpPr>
        <p:spPr>
          <a:xfrm>
            <a:off x="6260632" y="53149"/>
            <a:ext cx="3974108" cy="154748"/>
          </a:xfrm>
          <a:prstGeom prst="homePlate">
            <a:avLst>
              <a:gd name="adj" fmla="val 0"/>
            </a:avLst>
          </a:prstGeom>
          <a:solidFill>
            <a:srgbClr val="687A7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lvl="0" algn="ctr">
              <a:spcBef>
                <a:spcPct val="0"/>
              </a:spcBef>
              <a:spcAft>
                <a:spcPct val="0"/>
              </a:spcAft>
              <a:defRPr/>
            </a:pPr>
            <a:r>
              <a:rPr kumimoji="0" lang="ja-JP" altLang="en-US" sz="1050" b="1" kern="0">
                <a:solidFill>
                  <a:prstClr val="white"/>
                </a:solidFill>
                <a:latin typeface="+mn-ea"/>
              </a:rPr>
              <a:t>着目すべき産業①　</a:t>
            </a:r>
            <a:r>
              <a:rPr kumimoji="1" lang="ja-JP" altLang="en-US" sz="1050" b="1" i="0" u="none" strike="noStrike" kern="1200" cap="none" spc="0" normalizeH="0" baseline="0" noProof="0">
                <a:ln>
                  <a:noFill/>
                </a:ln>
                <a:solidFill>
                  <a:prstClr val="white"/>
                </a:solidFill>
                <a:effectLst/>
                <a:uLnTx/>
                <a:uFillTx/>
                <a:latin typeface="+mn-ea"/>
                <a:cs typeface="+mn-cs"/>
              </a:rPr>
              <a:t>地域の所得・雇用の</a:t>
            </a:r>
            <a:r>
              <a:rPr kumimoji="1" lang="en-US" altLang="ja-JP" sz="1050" b="1" i="0" u="none" strike="noStrike" kern="1200" cap="none" spc="0" normalizeH="0" baseline="0" noProof="0">
                <a:ln>
                  <a:noFill/>
                </a:ln>
                <a:solidFill>
                  <a:prstClr val="white"/>
                </a:solidFill>
                <a:effectLst/>
                <a:uLnTx/>
                <a:uFillTx/>
                <a:latin typeface="+mn-ea"/>
                <a:cs typeface="+mn-cs"/>
              </a:rPr>
              <a:t>TOP5</a:t>
            </a:r>
            <a:r>
              <a:rPr kumimoji="1" lang="ja-JP" altLang="en-US" sz="1050" b="1" i="0" u="none" strike="noStrike" kern="1200" cap="none" spc="0" normalizeH="0" baseline="0" noProof="0">
                <a:ln>
                  <a:noFill/>
                </a:ln>
                <a:solidFill>
                  <a:prstClr val="white"/>
                </a:solidFill>
                <a:effectLst/>
                <a:uLnTx/>
                <a:uFillTx/>
                <a:latin typeface="+mn-ea"/>
                <a:cs typeface="+mn-cs"/>
              </a:rPr>
              <a:t>産業</a:t>
            </a:r>
            <a:endParaRPr kumimoji="1" lang="en-US" altLang="ja-JP" sz="900" b="1" i="0" u="none" strike="noStrike" kern="1200" cap="none" spc="0" normalizeH="0" baseline="0" noProof="0">
              <a:ln>
                <a:noFill/>
              </a:ln>
              <a:solidFill>
                <a:prstClr val="white"/>
              </a:solidFill>
              <a:effectLst/>
              <a:uLnTx/>
              <a:uFillTx/>
              <a:latin typeface="+mn-ea"/>
              <a:cs typeface="+mn-cs"/>
            </a:endParaRPr>
          </a:p>
        </p:txBody>
      </p:sp>
      <p:sp>
        <p:nvSpPr>
          <p:cNvPr id="34" name="正方形/長方形 33">
            <a:extLst>
              <a:ext uri="{FF2B5EF4-FFF2-40B4-BE49-F238E27FC236}">
                <a16:creationId xmlns:a16="http://schemas.microsoft.com/office/drawing/2014/main" id="{D2F4B373-0742-4423-B8CA-052C984E7FD2}"/>
              </a:ext>
            </a:extLst>
          </p:cNvPr>
          <p:cNvSpPr/>
          <p:nvPr/>
        </p:nvSpPr>
        <p:spPr>
          <a:xfrm>
            <a:off x="2346247" y="6271952"/>
            <a:ext cx="2979034" cy="586931"/>
          </a:xfrm>
          <a:prstGeom prst="rect">
            <a:avLst/>
          </a:prstGeom>
          <a:noFill/>
          <a:ln w="12700" cap="flat" cmpd="sng" algn="ctr">
            <a:noFill/>
            <a:prstDash val="solid"/>
            <a:miter lim="800000"/>
          </a:ln>
          <a:effectLst/>
        </p:spPr>
        <p:txBody>
          <a:bodyPr lIns="36000" tIns="36000" rIns="36000" b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200" kern="0" dirty="0">
                <a:solidFill>
                  <a:srgbClr val="000000"/>
                </a:solidFill>
                <a:latin typeface="+mn-ea"/>
              </a:rPr>
              <a:t>住宅賃貸業</a:t>
            </a:r>
            <a:endParaRPr kumimoji="0" lang="en-US" altLang="ja-JP" sz="1200" b="0" i="0" u="none" strike="noStrike" kern="0" cap="none" spc="0" normalizeH="0" baseline="0" noProof="0" dirty="0">
              <a:ln>
                <a:noFill/>
              </a:ln>
              <a:solidFill>
                <a:srgbClr val="000000"/>
              </a:solidFill>
              <a:effectLst/>
              <a:uLnTx/>
              <a:uFillTx/>
              <a:latin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200" kern="0" dirty="0">
                <a:solidFill>
                  <a:srgbClr val="000000"/>
                </a:solidFill>
                <a:latin typeface="+mn-ea"/>
              </a:rPr>
              <a:t>全国的な業界の傾向：縮小（</a:t>
            </a:r>
            <a:r>
              <a:rPr kumimoji="0" lang="en-US" altLang="ja-JP" sz="1200" kern="0" dirty="0">
                <a:solidFill>
                  <a:srgbClr val="000000"/>
                </a:solidFill>
                <a:latin typeface="+mn-ea"/>
              </a:rPr>
              <a:t>-0.2%</a:t>
            </a:r>
            <a:r>
              <a:rPr kumimoji="0" lang="ja-JP" altLang="en-US" sz="1200" kern="0" dirty="0">
                <a:solidFill>
                  <a:srgbClr val="000000"/>
                </a:solidFill>
                <a:latin typeface="+mn-ea"/>
              </a:rPr>
              <a:t>）</a:t>
            </a:r>
            <a:endParaRPr kumimoji="0" lang="en-US" altLang="ja-JP" sz="1200" kern="0" dirty="0">
              <a:solidFill>
                <a:srgbClr val="000000"/>
              </a:solidFill>
              <a:latin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srgbClr val="000000"/>
                </a:solidFill>
                <a:effectLst/>
                <a:uLnTx/>
                <a:uFillTx/>
                <a:latin typeface="+mn-ea"/>
                <a:cs typeface="+mn-cs"/>
              </a:rPr>
              <a:t>自地域の傾向：拡大（＋</a:t>
            </a:r>
            <a:r>
              <a:rPr kumimoji="0" lang="en-US" altLang="ja-JP" sz="1200" kern="0" dirty="0">
                <a:solidFill>
                  <a:srgbClr val="000000"/>
                </a:solidFill>
                <a:latin typeface="+mn-ea"/>
              </a:rPr>
              <a:t>1.7</a:t>
            </a:r>
            <a:r>
              <a:rPr kumimoji="0" lang="en-US" altLang="ja-JP" sz="1200" b="0" i="0" u="none" strike="noStrike" kern="0" cap="none" spc="0" normalizeH="0" baseline="0" noProof="0" dirty="0">
                <a:ln>
                  <a:noFill/>
                </a:ln>
                <a:solidFill>
                  <a:srgbClr val="000000"/>
                </a:solidFill>
                <a:effectLst/>
                <a:uLnTx/>
                <a:uFillTx/>
                <a:latin typeface="+mn-ea"/>
                <a:cs typeface="+mn-cs"/>
              </a:rPr>
              <a:t>%</a:t>
            </a:r>
            <a:r>
              <a:rPr kumimoji="0" lang="ja-JP" altLang="en-US" sz="1200" b="0" i="0" u="none" strike="noStrike" kern="0" cap="none" spc="0" normalizeH="0" baseline="0" noProof="0" dirty="0">
                <a:ln>
                  <a:noFill/>
                </a:ln>
                <a:solidFill>
                  <a:srgbClr val="000000"/>
                </a:solidFill>
                <a:effectLst/>
                <a:uLnTx/>
                <a:uFillTx/>
                <a:latin typeface="+mn-ea"/>
                <a:cs typeface="+mn-cs"/>
              </a:rPr>
              <a:t>）</a:t>
            </a:r>
          </a:p>
        </p:txBody>
      </p:sp>
      <p:cxnSp>
        <p:nvCxnSpPr>
          <p:cNvPr id="25" name="直線コネクタ 24">
            <a:extLst>
              <a:ext uri="{FF2B5EF4-FFF2-40B4-BE49-F238E27FC236}">
                <a16:creationId xmlns:a16="http://schemas.microsoft.com/office/drawing/2014/main" id="{E16E027A-3AEC-6057-2894-81005514069D}"/>
              </a:ext>
            </a:extLst>
          </p:cNvPr>
          <p:cNvCxnSpPr>
            <a:cxnSpLocks/>
            <a:endCxn id="16" idx="2"/>
          </p:cNvCxnSpPr>
          <p:nvPr/>
        </p:nvCxnSpPr>
        <p:spPr>
          <a:xfrm flipH="1" flipV="1">
            <a:off x="4423742" y="3159404"/>
            <a:ext cx="1134334" cy="967925"/>
          </a:xfrm>
          <a:prstGeom prst="line">
            <a:avLst/>
          </a:prstGeom>
          <a:noFill/>
          <a:ln w="12700" cap="flat" cmpd="sng" algn="ctr">
            <a:solidFill>
              <a:srgbClr val="A6A6A6"/>
            </a:solidFill>
            <a:prstDash val="solid"/>
          </a:ln>
          <a:effectLst/>
        </p:spPr>
      </p:cxnSp>
      <p:cxnSp>
        <p:nvCxnSpPr>
          <p:cNvPr id="35" name="直線コネクタ 34">
            <a:extLst>
              <a:ext uri="{FF2B5EF4-FFF2-40B4-BE49-F238E27FC236}">
                <a16:creationId xmlns:a16="http://schemas.microsoft.com/office/drawing/2014/main" id="{8AB616AC-9F33-A08A-6F66-9E7B80A2B133}"/>
              </a:ext>
            </a:extLst>
          </p:cNvPr>
          <p:cNvCxnSpPr>
            <a:cxnSpLocks/>
            <a:endCxn id="34" idx="0"/>
          </p:cNvCxnSpPr>
          <p:nvPr/>
        </p:nvCxnSpPr>
        <p:spPr>
          <a:xfrm>
            <a:off x="3367235" y="4506216"/>
            <a:ext cx="468529" cy="1765736"/>
          </a:xfrm>
          <a:prstGeom prst="line">
            <a:avLst/>
          </a:prstGeom>
          <a:noFill/>
          <a:ln w="12700" cap="flat" cmpd="sng" algn="ctr">
            <a:solidFill>
              <a:srgbClr val="A6A6A6"/>
            </a:solidFill>
            <a:prstDash val="solid"/>
          </a:ln>
          <a:effectLst/>
        </p:spPr>
      </p:cxnSp>
      <p:sp>
        <p:nvSpPr>
          <p:cNvPr id="36" name="正方形/長方形 35">
            <a:extLst>
              <a:ext uri="{FF2B5EF4-FFF2-40B4-BE49-F238E27FC236}">
                <a16:creationId xmlns:a16="http://schemas.microsoft.com/office/drawing/2014/main" id="{88EBFA9D-9FF6-E4BA-8F82-6D052D9FFD5C}"/>
              </a:ext>
            </a:extLst>
          </p:cNvPr>
          <p:cNvSpPr/>
          <p:nvPr/>
        </p:nvSpPr>
        <p:spPr>
          <a:xfrm>
            <a:off x="578418" y="1853984"/>
            <a:ext cx="5335998" cy="542274"/>
          </a:xfrm>
          <a:prstGeom prst="rect">
            <a:avLst/>
          </a:prstGeom>
          <a:noFill/>
          <a:ln w="12700" cap="flat" cmpd="sng" algn="ctr">
            <a:noFill/>
            <a:prstDash val="solid"/>
            <a:miter lim="800000"/>
          </a:ln>
          <a:effectLst/>
        </p:spPr>
        <p:txBody>
          <a:bodyPr rtlCol="0" anchor="ctr"/>
          <a:lstStyle/>
          <a:p>
            <a:pPr lvl="0" algn="ctr">
              <a:defRPr/>
            </a:pPr>
            <a:r>
              <a:rPr kumimoji="0" lang="en-US" altLang="ja-JP" sz="1050" b="1" kern="0">
                <a:latin typeface="Meiryo UI" panose="020B0604030504040204" pitchFamily="50" charset="-128"/>
                <a:ea typeface="Meiryo UI" panose="020B0604030504040204" pitchFamily="50" charset="-128"/>
              </a:rPr>
              <a:t>【RAIDA-AI</a:t>
            </a:r>
            <a:r>
              <a:rPr kumimoji="0" lang="ja-JP" altLang="en-US" sz="1050" b="1" kern="0">
                <a:latin typeface="Meiryo UI" panose="020B0604030504040204" pitchFamily="50" charset="-128"/>
                <a:ea typeface="Meiryo UI" panose="020B0604030504040204" pitchFamily="50" charset="-128"/>
              </a:rPr>
              <a:t>（地域の産業活性化）</a:t>
            </a:r>
            <a:r>
              <a:rPr kumimoji="0" lang="en-US" altLang="ja-JP" sz="1050" b="1" kern="0">
                <a:latin typeface="Meiryo UI" panose="020B0604030504040204" pitchFamily="50" charset="-128"/>
                <a:ea typeface="Meiryo UI" panose="020B0604030504040204" pitchFamily="50" charset="-128"/>
              </a:rPr>
              <a:t>】</a:t>
            </a:r>
          </a:p>
          <a:p>
            <a:pPr algn="ctr"/>
            <a:r>
              <a:rPr kumimoji="0" lang="en-US" altLang="ja-JP" sz="1050" b="1" u="sng" kern="0">
                <a:latin typeface="+mn-ea"/>
              </a:rPr>
              <a:t>RAIDA-AI </a:t>
            </a:r>
            <a:r>
              <a:rPr kumimoji="0" lang="ja-JP" altLang="en-US" sz="1050" b="1" u="sng" kern="0">
                <a:latin typeface="+mn-ea"/>
              </a:rPr>
              <a:t>所得・雇用の</a:t>
            </a:r>
            <a:r>
              <a:rPr kumimoji="0" lang="en-US" altLang="ja-JP" sz="1050" b="1" u="sng" kern="0">
                <a:latin typeface="+mn-ea"/>
              </a:rPr>
              <a:t>TOP5</a:t>
            </a:r>
            <a:r>
              <a:rPr kumimoji="0" lang="ja-JP" altLang="en-US" sz="1050" b="1" u="sng" kern="0">
                <a:latin typeface="+mn-ea"/>
              </a:rPr>
              <a:t>産業＞</a:t>
            </a:r>
            <a:br>
              <a:rPr kumimoji="0" lang="en-US" altLang="ja-JP" sz="1050" b="1" u="sng" kern="0">
                <a:latin typeface="+mn-ea"/>
              </a:rPr>
            </a:br>
            <a:r>
              <a:rPr kumimoji="0" lang="ja-JP" altLang="en-US" sz="1050" b="1" u="sng" kern="0">
                <a:latin typeface="+mn-ea"/>
              </a:rPr>
              <a:t>業界動向と自地域の動向からみた各産業の位置づけの比較</a:t>
            </a:r>
            <a:endParaRPr kumimoji="0" lang="ja-JP" altLang="en-US" sz="1050" b="1" u="sng" kern="0">
              <a:latin typeface="Meiryo UI" panose="020B0604030504040204" pitchFamily="50" charset="-128"/>
              <a:ea typeface="Meiryo UI" panose="020B0604030504040204" pitchFamily="50" charset="-128"/>
            </a:endParaRPr>
          </a:p>
        </p:txBody>
      </p:sp>
      <p:sp>
        <p:nvSpPr>
          <p:cNvPr id="10" name="正方形/長方形 9">
            <a:extLst>
              <a:ext uri="{FF2B5EF4-FFF2-40B4-BE49-F238E27FC236}">
                <a16:creationId xmlns:a16="http://schemas.microsoft.com/office/drawing/2014/main" id="{CAD9A7D5-424F-B406-569C-F957B0F56CC5}"/>
              </a:ext>
            </a:extLst>
          </p:cNvPr>
          <p:cNvSpPr/>
          <p:nvPr/>
        </p:nvSpPr>
        <p:spPr>
          <a:xfrm>
            <a:off x="3791015" y="3581540"/>
            <a:ext cx="1698464" cy="297612"/>
          </a:xfrm>
          <a:prstGeom prst="rect">
            <a:avLst/>
          </a:prstGeom>
          <a:solidFill>
            <a:schemeClr val="bg1">
              <a:alpha val="7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kumimoji="1" lang="ja-JP" altLang="en-US" sz="900" dirty="0">
                <a:solidFill>
                  <a:schemeClr val="tx1"/>
                </a:solidFill>
                <a:latin typeface="+mn-ea"/>
              </a:rPr>
              <a:t>「業界の動向」</a:t>
            </a:r>
            <a:r>
              <a:rPr kumimoji="1" lang="en-US" altLang="ja-JP" sz="900" dirty="0">
                <a:solidFill>
                  <a:schemeClr val="tx1"/>
                </a:solidFill>
                <a:latin typeface="+mn-ea"/>
              </a:rPr>
              <a:t>×</a:t>
            </a:r>
            <a:r>
              <a:rPr kumimoji="1" lang="ja-JP" altLang="en-US" sz="900" dirty="0">
                <a:solidFill>
                  <a:schemeClr val="tx1"/>
                </a:solidFill>
                <a:latin typeface="+mn-ea"/>
              </a:rPr>
              <a:t>自地域の動向</a:t>
            </a:r>
            <a:endParaRPr kumimoji="1" lang="en-US" altLang="ja-JP" sz="900" dirty="0">
              <a:solidFill>
                <a:schemeClr val="tx1"/>
              </a:solidFill>
              <a:latin typeface="+mn-ea"/>
            </a:endParaRPr>
          </a:p>
          <a:p>
            <a:pPr algn="ctr"/>
            <a:r>
              <a:rPr kumimoji="1" lang="ja-JP" altLang="en-US" sz="1100" dirty="0">
                <a:solidFill>
                  <a:schemeClr val="tx1"/>
                </a:solidFill>
                <a:latin typeface="+mn-ea"/>
              </a:rPr>
              <a:t>拡大</a:t>
            </a:r>
            <a:r>
              <a:rPr kumimoji="1" lang="en-US" altLang="ja-JP" sz="1100" dirty="0">
                <a:solidFill>
                  <a:schemeClr val="tx1"/>
                </a:solidFill>
                <a:latin typeface="+mn-ea"/>
              </a:rPr>
              <a:t>×</a:t>
            </a:r>
            <a:r>
              <a:rPr kumimoji="1" lang="ja-JP" altLang="en-US" sz="1100" dirty="0">
                <a:solidFill>
                  <a:schemeClr val="tx1"/>
                </a:solidFill>
                <a:latin typeface="+mn-ea"/>
              </a:rPr>
              <a:t>拡大</a:t>
            </a:r>
          </a:p>
        </p:txBody>
      </p:sp>
    </p:spTree>
    <p:extLst>
      <p:ext uri="{BB962C8B-B14F-4D97-AF65-F5344CB8AC3E}">
        <p14:creationId xmlns:p14="http://schemas.microsoft.com/office/powerpoint/2010/main" val="11824724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999B31-F7B2-7D1B-12E8-B1987079E372}"/>
            </a:ext>
          </a:extLst>
        </p:cNvPr>
        <p:cNvGrpSpPr/>
        <p:nvPr/>
      </p:nvGrpSpPr>
      <p:grpSpPr>
        <a:xfrm>
          <a:off x="0" y="0"/>
          <a:ext cx="0" cy="0"/>
          <a:chOff x="0" y="0"/>
          <a:chExt cx="0" cy="0"/>
        </a:xfrm>
      </p:grpSpPr>
      <p:sp>
        <p:nvSpPr>
          <p:cNvPr id="2" name="スライド番号プレースホルダー 4">
            <a:extLst>
              <a:ext uri="{FF2B5EF4-FFF2-40B4-BE49-F238E27FC236}">
                <a16:creationId xmlns:a16="http://schemas.microsoft.com/office/drawing/2014/main" id="{43DFD734-9418-E21A-0BE8-64DD56AAB40B}"/>
              </a:ext>
            </a:extLst>
          </p:cNvPr>
          <p:cNvSpPr>
            <a:spLocks noGrp="1"/>
          </p:cNvSpPr>
          <p:nvPr>
            <p:ph type="sldNum" sz="quarter" idx="12"/>
          </p:nvPr>
        </p:nvSpPr>
        <p:spPr>
          <a:xfrm>
            <a:off x="8209818" y="7194496"/>
            <a:ext cx="2495127" cy="402567"/>
          </a:xfrm>
          <a:prstGeom prst="rect">
            <a:avLst/>
          </a:prstGeom>
        </p:spPr>
        <p:txBody>
          <a:bodyPr vert="horz" lIns="91440" tIns="45720" rIns="91440" bIns="45720" rtlCol="0" anchor="ctr"/>
          <a:lstStyle>
            <a:defPPr>
              <a:defRPr lang="en-US"/>
            </a:defPPr>
            <a:lvl1pPr algn="r" rtl="0" fontAlgn="base">
              <a:spcBef>
                <a:spcPct val="0"/>
              </a:spcBef>
              <a:spcAft>
                <a:spcPct val="0"/>
              </a:spcAft>
              <a:defRPr kumimoji="1" sz="1511" kern="120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Meiryo UI" panose="020B0604030504040204" pitchFamily="50" charset="-128"/>
              </a:defRPr>
            </a:lvl1pPr>
            <a:lvl2pPr marL="457200" algn="l" rtl="0" fontAlgn="base">
              <a:spcBef>
                <a:spcPct val="0"/>
              </a:spcBef>
              <a:spcAft>
                <a:spcPct val="0"/>
              </a:spcAft>
              <a:defRPr kumimoji="1" sz="900" kern="1200">
                <a:solidFill>
                  <a:srgbClr val="000000"/>
                </a:solidFill>
                <a:latin typeface="EYInterstate Light" pitchFamily="2" charset="0"/>
                <a:ea typeface="ＭＳ Ｐゴシック" pitchFamily="50" charset="-128"/>
                <a:cs typeface="+mn-cs"/>
              </a:defRPr>
            </a:lvl2pPr>
            <a:lvl3pPr marL="914400" algn="l" rtl="0" fontAlgn="base">
              <a:spcBef>
                <a:spcPct val="0"/>
              </a:spcBef>
              <a:spcAft>
                <a:spcPct val="0"/>
              </a:spcAft>
              <a:defRPr kumimoji="1" sz="900" kern="1200">
                <a:solidFill>
                  <a:srgbClr val="000000"/>
                </a:solidFill>
                <a:latin typeface="EYInterstate Light" pitchFamily="2" charset="0"/>
                <a:ea typeface="ＭＳ Ｐゴシック" pitchFamily="50" charset="-128"/>
                <a:cs typeface="+mn-cs"/>
              </a:defRPr>
            </a:lvl3pPr>
            <a:lvl4pPr marL="1371600" algn="l" rtl="0" fontAlgn="base">
              <a:spcBef>
                <a:spcPct val="0"/>
              </a:spcBef>
              <a:spcAft>
                <a:spcPct val="0"/>
              </a:spcAft>
              <a:defRPr kumimoji="1" sz="900" kern="1200">
                <a:solidFill>
                  <a:srgbClr val="000000"/>
                </a:solidFill>
                <a:latin typeface="EYInterstate Light" pitchFamily="2" charset="0"/>
                <a:ea typeface="ＭＳ Ｐゴシック" pitchFamily="50" charset="-128"/>
                <a:cs typeface="+mn-cs"/>
              </a:defRPr>
            </a:lvl4pPr>
            <a:lvl5pPr marL="1828800" algn="l" rtl="0" fontAlgn="base">
              <a:spcBef>
                <a:spcPct val="0"/>
              </a:spcBef>
              <a:spcAft>
                <a:spcPct val="0"/>
              </a:spcAft>
              <a:defRPr kumimoji="1" sz="900" kern="1200">
                <a:solidFill>
                  <a:srgbClr val="000000"/>
                </a:solidFill>
                <a:latin typeface="EYInterstate Light" pitchFamily="2" charset="0"/>
                <a:ea typeface="ＭＳ Ｐゴシック" pitchFamily="50" charset="-128"/>
                <a:cs typeface="+mn-cs"/>
              </a:defRPr>
            </a:lvl5pPr>
            <a:lvl6pPr marL="2286000" algn="l" defTabSz="914400" rtl="0" eaLnBrk="1" latinLnBrk="0" hangingPunct="1">
              <a:defRPr kumimoji="1" sz="900" kern="1200">
                <a:solidFill>
                  <a:srgbClr val="000000"/>
                </a:solidFill>
                <a:latin typeface="EYInterstate Light" pitchFamily="2" charset="0"/>
                <a:ea typeface="ＭＳ Ｐゴシック" pitchFamily="50" charset="-128"/>
                <a:cs typeface="+mn-cs"/>
              </a:defRPr>
            </a:lvl6pPr>
            <a:lvl7pPr marL="2743200" algn="l" defTabSz="914400" rtl="0" eaLnBrk="1" latinLnBrk="0" hangingPunct="1">
              <a:defRPr kumimoji="1" sz="900" kern="1200">
                <a:solidFill>
                  <a:srgbClr val="000000"/>
                </a:solidFill>
                <a:latin typeface="EYInterstate Light" pitchFamily="2" charset="0"/>
                <a:ea typeface="ＭＳ Ｐゴシック" pitchFamily="50" charset="-128"/>
                <a:cs typeface="+mn-cs"/>
              </a:defRPr>
            </a:lvl7pPr>
            <a:lvl8pPr marL="3200400" algn="l" defTabSz="914400" rtl="0" eaLnBrk="1" latinLnBrk="0" hangingPunct="1">
              <a:defRPr kumimoji="1" sz="900" kern="1200">
                <a:solidFill>
                  <a:srgbClr val="000000"/>
                </a:solidFill>
                <a:latin typeface="EYInterstate Light" pitchFamily="2" charset="0"/>
                <a:ea typeface="ＭＳ Ｐゴシック" pitchFamily="50" charset="-128"/>
                <a:cs typeface="+mn-cs"/>
              </a:defRPr>
            </a:lvl8pPr>
            <a:lvl9pPr marL="3657600" algn="l" defTabSz="914400" rtl="0" eaLnBrk="1" latinLnBrk="0" hangingPunct="1">
              <a:defRPr kumimoji="1" sz="900" kern="1200">
                <a:solidFill>
                  <a:srgbClr val="000000"/>
                </a:solidFill>
                <a:latin typeface="EYInterstate Light" pitchFamily="2" charset="0"/>
                <a:ea typeface="ＭＳ Ｐゴシック" pitchFamily="50" charset="-128"/>
                <a:cs typeface="+mn-cs"/>
              </a:defRPr>
            </a:lvl9pPr>
          </a:lstStyle>
          <a:p>
            <a:fld id="{D9550142-B990-490A-A107-ED7302A7FD52}" type="slidenum">
              <a:rPr lang="ja-JP" altLang="en-US" smtClean="0"/>
              <a:pPr/>
              <a:t>9</a:t>
            </a:fld>
            <a:endParaRPr kumimoji="1" lang="ja-JP" altLang="en-US"/>
          </a:p>
        </p:txBody>
      </p:sp>
      <p:sp>
        <p:nvSpPr>
          <p:cNvPr id="3" name="タイトル 1">
            <a:extLst>
              <a:ext uri="{FF2B5EF4-FFF2-40B4-BE49-F238E27FC236}">
                <a16:creationId xmlns:a16="http://schemas.microsoft.com/office/drawing/2014/main" id="{1CFB7ABF-49E9-12CB-61C0-364EE35CDE82}"/>
              </a:ext>
            </a:extLst>
          </p:cNvPr>
          <p:cNvSpPr>
            <a:spLocks noGrp="1"/>
          </p:cNvSpPr>
          <p:nvPr>
            <p:ph type="title"/>
          </p:nvPr>
        </p:nvSpPr>
        <p:spPr>
          <a:xfrm>
            <a:off x="605549" y="207081"/>
            <a:ext cx="9832579" cy="463029"/>
          </a:xfrm>
        </p:spPr>
        <p:txBody>
          <a:bodyPr vert="horz">
            <a:normAutofit fontScale="90000"/>
          </a:bodyPr>
          <a:lstStyle/>
          <a:p>
            <a:r>
              <a:rPr kumimoji="1" lang="ja-JP" altLang="en-US" sz="2200" b="1" i="0" u="none" strike="noStrike" kern="1200" cap="none" spc="0" normalizeH="0" baseline="0" noProof="0">
                <a:ln>
                  <a:noFill/>
                </a:ln>
                <a:solidFill>
                  <a:srgbClr val="000000"/>
                </a:solidFill>
                <a:effectLst/>
                <a:uLnTx/>
                <a:uFillTx/>
                <a:latin typeface="+mn-ea"/>
                <a:ea typeface="+mn-ea"/>
                <a:cs typeface="Arial" pitchFamily="34" charset="0"/>
              </a:rPr>
              <a:t>稼ぐ力が高い産業</a:t>
            </a:r>
            <a:r>
              <a:rPr kumimoji="1" lang="en-US" altLang="ja-JP" sz="2200" b="1" i="0" u="none" strike="noStrike" kern="1200" cap="none" spc="0" normalizeH="0" baseline="0" noProof="0">
                <a:ln>
                  <a:noFill/>
                </a:ln>
                <a:solidFill>
                  <a:srgbClr val="000000"/>
                </a:solidFill>
                <a:effectLst/>
                <a:uLnTx/>
                <a:uFillTx/>
                <a:latin typeface="+mn-ea"/>
                <a:ea typeface="+mn-ea"/>
                <a:cs typeface="Arial" pitchFamily="34" charset="0"/>
              </a:rPr>
              <a:t>/</a:t>
            </a:r>
            <a:r>
              <a:rPr kumimoji="1" lang="ja-JP" altLang="en-US" sz="2200" b="1" i="0" u="none" strike="noStrike" kern="1200" cap="none" spc="0" normalizeH="0" baseline="0" noProof="0">
                <a:ln>
                  <a:noFill/>
                </a:ln>
                <a:solidFill>
                  <a:srgbClr val="000000"/>
                </a:solidFill>
                <a:effectLst/>
                <a:uLnTx/>
                <a:uFillTx/>
                <a:latin typeface="+mn-ea"/>
                <a:ea typeface="+mn-ea"/>
                <a:cs typeface="Arial" pitchFamily="34" charset="0"/>
              </a:rPr>
              <a:t>地域が得意な産業を把握する</a:t>
            </a:r>
            <a:br>
              <a:rPr kumimoji="1" lang="en-US" altLang="ja-JP" sz="2000" b="1" i="0" u="none" strike="noStrike" kern="1200" cap="none" spc="0" normalizeH="0" baseline="0" noProof="0">
                <a:ln>
                  <a:noFill/>
                </a:ln>
                <a:solidFill>
                  <a:srgbClr val="000000"/>
                </a:solidFill>
                <a:effectLst/>
                <a:uLnTx/>
                <a:uFillTx/>
                <a:latin typeface="+mn-ea"/>
                <a:ea typeface="+mn-ea"/>
                <a:cs typeface="Arial" pitchFamily="34" charset="0"/>
              </a:rPr>
            </a:br>
            <a:r>
              <a:rPr kumimoji="1" lang="en-US" altLang="ja-JP" sz="2000" b="1" i="0" u="none" strike="noStrike" kern="1200" cap="none" spc="0" normalizeH="0" baseline="0" noProof="0">
                <a:ln>
                  <a:noFill/>
                </a:ln>
                <a:solidFill>
                  <a:srgbClr val="000000"/>
                </a:solidFill>
                <a:effectLst/>
                <a:uLnTx/>
                <a:uFillTx/>
                <a:latin typeface="+mn-ea"/>
                <a:ea typeface="+mn-ea"/>
                <a:cs typeface="Arial" pitchFamily="34" charset="0"/>
              </a:rPr>
              <a:t>-</a:t>
            </a:r>
            <a:r>
              <a:rPr kumimoji="1" lang="ja-JP" altLang="en-US" sz="2000" b="1" i="0" u="none" strike="noStrike" kern="1200" cap="none" spc="0" normalizeH="0" baseline="0" noProof="0">
                <a:ln>
                  <a:noFill/>
                </a:ln>
                <a:solidFill>
                  <a:srgbClr val="000000"/>
                </a:solidFill>
                <a:effectLst/>
                <a:uLnTx/>
                <a:uFillTx/>
                <a:latin typeface="+mn-ea"/>
                <a:ea typeface="+mn-ea"/>
                <a:cs typeface="Arial" pitchFamily="34" charset="0"/>
              </a:rPr>
              <a:t>労働生産性</a:t>
            </a:r>
            <a:endParaRPr lang="ja-JP" altLang="en-US" sz="2000">
              <a:latin typeface="+mn-ea"/>
              <a:ea typeface="+mn-ea"/>
            </a:endParaRPr>
          </a:p>
        </p:txBody>
      </p:sp>
      <p:sp>
        <p:nvSpPr>
          <p:cNvPr id="4" name="Text Placeholder 7">
            <a:extLst>
              <a:ext uri="{FF2B5EF4-FFF2-40B4-BE49-F238E27FC236}">
                <a16:creationId xmlns:a16="http://schemas.microsoft.com/office/drawing/2014/main" id="{838C836B-3161-B9F0-A18B-64E2DC7C9BD2}"/>
              </a:ext>
            </a:extLst>
          </p:cNvPr>
          <p:cNvSpPr txBox="1">
            <a:spLocks/>
          </p:cNvSpPr>
          <p:nvPr/>
        </p:nvSpPr>
        <p:spPr>
          <a:xfrm>
            <a:off x="215925" y="985250"/>
            <a:ext cx="10261551" cy="310854"/>
          </a:xfrm>
          <a:prstGeom prst="rect">
            <a:avLst/>
          </a:prstGeom>
          <a:noFill/>
          <a:ln>
            <a:noFill/>
          </a:ln>
        </p:spPr>
        <p:txBody>
          <a:bodyPr vert="horz" wrap="square" lIns="38862" tIns="38862" rIns="38862" bIns="38862" rtlCol="0" anchor="t" anchorCtr="0">
            <a:spAutoFit/>
          </a:bodyPr>
          <a:lstStyle>
            <a:defPPr>
              <a:defRPr lang="ja-JP"/>
            </a:defPPr>
            <a:lvl1pPr marL="194310" lvl="0" indent="-194310" defTabSz="987095">
              <a:spcBef>
                <a:spcPts val="0"/>
              </a:spcBef>
              <a:spcAft>
                <a:spcPts val="0"/>
              </a:spcAft>
              <a:buClr>
                <a:srgbClr val="002060"/>
              </a:buClr>
              <a:buFont typeface="Wingdings" panose="05000000000000000000" pitchFamily="2" charset="2"/>
              <a:buChar char="l"/>
              <a:defRPr kumimoji="0" sz="1600" kern="0">
                <a:solidFill>
                  <a:srgbClr val="000000"/>
                </a:solidFill>
                <a:latin typeface="Meiryo UI"/>
                <a:ea typeface="Meiryo UI"/>
                <a:cs typeface="Meiryo UI" panose="020B0604030504040204" pitchFamily="50" charset="-128"/>
              </a:defRPr>
            </a:lvl1pPr>
            <a:lvl2pPr marL="742950" indent="-285750">
              <a:spcBef>
                <a:spcPts val="600"/>
              </a:spcBef>
              <a:spcAft>
                <a:spcPts val="600"/>
              </a:spcAft>
              <a:buFont typeface="Arial" pitchFamily="34" charset="0"/>
              <a:buChar char="–"/>
              <a:defRPr sz="1400">
                <a:latin typeface="Meiryo UI" panose="020B0604030504040204" pitchFamily="50" charset="-128"/>
                <a:ea typeface="Meiryo UI" panose="020B0604030504040204" pitchFamily="50" charset="-128"/>
                <a:cs typeface="Meiryo UI" panose="020B0604030504040204" pitchFamily="50" charset="-128"/>
              </a:defRPr>
            </a:lvl2pPr>
            <a:lvl3pPr marL="1143000" indent="-228600">
              <a:spcBef>
                <a:spcPts val="600"/>
              </a:spcBef>
              <a:spcAft>
                <a:spcPts val="600"/>
              </a:spcAft>
              <a:buFont typeface="Arial" pitchFamily="34" charset="0"/>
              <a:buChar char="•"/>
              <a:defRPr sz="1050">
                <a:latin typeface="Meiryo UI" panose="020B0604030504040204" pitchFamily="50" charset="-128"/>
                <a:ea typeface="Meiryo UI" panose="020B0604030504040204" pitchFamily="50" charset="-128"/>
                <a:cs typeface="Meiryo UI" panose="020B0604030504040204" pitchFamily="50" charset="-128"/>
              </a:defRPr>
            </a:lvl3pPr>
            <a:lvl4pPr marL="1600200" indent="-228600">
              <a:spcBef>
                <a:spcPct val="20000"/>
              </a:spcBef>
              <a:buFont typeface="Arial" pitchFamily="34" charset="0"/>
              <a:buChar char="–"/>
              <a:defRPr sz="2000">
                <a:latin typeface="Meiryo UI" panose="020B0604030504040204" pitchFamily="50" charset="-128"/>
                <a:ea typeface="Meiryo UI" panose="020B0604030504040204" pitchFamily="50" charset="-128"/>
                <a:cs typeface="Meiryo UI" panose="020B0604030504040204" pitchFamily="50" charset="-128"/>
              </a:defRPr>
            </a:lvl4pPr>
            <a:lvl5pPr marL="2057400" indent="-228600">
              <a:spcBef>
                <a:spcPct val="20000"/>
              </a:spcBef>
              <a:buFont typeface="Arial" pitchFamily="34" charset="0"/>
              <a:buChar char="»"/>
              <a:defRPr sz="2000">
                <a:latin typeface="Meiryo UI" panose="020B0604030504040204" pitchFamily="50" charset="-128"/>
                <a:ea typeface="Meiryo UI" panose="020B0604030504040204" pitchFamily="50" charset="-128"/>
                <a:cs typeface="Meiryo UI" panose="020B0604030504040204" pitchFamily="50" charset="-128"/>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ja-JP" altLang="en-US" sz="1510" kern="1200" dirty="0">
                <a:solidFill>
                  <a:srgbClr val="2E2E38"/>
                </a:solidFill>
                <a:latin typeface="+mn-ea"/>
                <a:ea typeface="+mn-ea"/>
                <a:cs typeface="Arial" charset="0"/>
              </a:rPr>
              <a:t>労働生産性が全国平均と比べて高く、付加価値額のシェアが</a:t>
            </a:r>
            <a:r>
              <a:rPr lang="en-US" altLang="ja-JP" sz="1510" kern="1200" dirty="0">
                <a:solidFill>
                  <a:srgbClr val="2E2E38"/>
                </a:solidFill>
                <a:latin typeface="+mn-ea"/>
                <a:ea typeface="+mn-ea"/>
                <a:cs typeface="Arial" charset="0"/>
              </a:rPr>
              <a:t>1%</a:t>
            </a:r>
            <a:r>
              <a:rPr lang="ja-JP" altLang="en-US" sz="1510" kern="1200" dirty="0">
                <a:solidFill>
                  <a:srgbClr val="2E2E38"/>
                </a:solidFill>
                <a:latin typeface="+mn-ea"/>
                <a:ea typeface="+mn-ea"/>
                <a:cs typeface="Arial" charset="0"/>
              </a:rPr>
              <a:t>以上である産業を「稼ぐ力が高い産業」として抽出する。</a:t>
            </a:r>
            <a:endParaRPr lang="en-US" altLang="ja-JP" sz="1510" dirty="0">
              <a:latin typeface="+mn-ea"/>
              <a:ea typeface="+mn-ea"/>
            </a:endParaRPr>
          </a:p>
        </p:txBody>
      </p:sp>
      <p:sp>
        <p:nvSpPr>
          <p:cNvPr id="5" name="正方形/長方形 24">
            <a:extLst>
              <a:ext uri="{FF2B5EF4-FFF2-40B4-BE49-F238E27FC236}">
                <a16:creationId xmlns:a16="http://schemas.microsoft.com/office/drawing/2014/main" id="{C6C04DF5-7CCF-5094-AAF9-BBDAF561119F}"/>
              </a:ext>
            </a:extLst>
          </p:cNvPr>
          <p:cNvSpPr/>
          <p:nvPr/>
        </p:nvSpPr>
        <p:spPr>
          <a:xfrm>
            <a:off x="6128424" y="1937487"/>
            <a:ext cx="4006173" cy="3947535"/>
          </a:xfrm>
          <a:prstGeom prst="rect">
            <a:avLst/>
          </a:prstGeom>
          <a:solidFill>
            <a:sysClr val="window" lastClr="FFFFFF">
              <a:lumMod val="95000"/>
            </a:sysClr>
          </a:solidFill>
          <a:ln w="12700" cap="flat" cmpd="sng" algn="ctr">
            <a:noFill/>
            <a:prstDash val="solid"/>
            <a:miter lim="800000"/>
          </a:ln>
          <a:effectLst/>
        </p:spPr>
        <p:txBody>
          <a:bodyPr rtlCol="0" anchor="ctr"/>
          <a:lstStyle/>
          <a:p>
            <a:pPr marL="285750" lvl="0" indent="-285750">
              <a:spcAft>
                <a:spcPts val="600"/>
              </a:spcAft>
              <a:buFont typeface="Arial" panose="020B0604020202020204" pitchFamily="34" charset="0"/>
              <a:buChar char="•"/>
              <a:defRPr/>
            </a:pPr>
            <a:r>
              <a:rPr kumimoji="0" lang="ja-JP" altLang="en-US" sz="1600" b="1" kern="0">
                <a:solidFill>
                  <a:srgbClr val="000000"/>
                </a:solidFill>
                <a:latin typeface="+mn-ea"/>
              </a:rPr>
              <a:t>労働生産性が全国平均よりも高く付加価値シェアが</a:t>
            </a:r>
            <a:r>
              <a:rPr kumimoji="0" lang="en-US" altLang="ja-JP" sz="1600" b="1" kern="0">
                <a:solidFill>
                  <a:srgbClr val="000000"/>
                </a:solidFill>
                <a:latin typeface="+mn-ea"/>
              </a:rPr>
              <a:t>1%</a:t>
            </a:r>
            <a:r>
              <a:rPr kumimoji="0" lang="ja-JP" altLang="en-US" sz="1600" b="1" kern="0">
                <a:solidFill>
                  <a:srgbClr val="000000"/>
                </a:solidFill>
                <a:latin typeface="+mn-ea"/>
              </a:rPr>
              <a:t>以上である産業を分析することで、地域の中で稼ぐ力が高い産業が何かを把握します。</a:t>
            </a:r>
            <a:endParaRPr kumimoji="0" lang="en-US" altLang="ja-JP" sz="1600" b="1" kern="0">
              <a:solidFill>
                <a:srgbClr val="000000"/>
              </a:solidFill>
              <a:latin typeface="+mn-ea"/>
            </a:endParaRPr>
          </a:p>
          <a:p>
            <a:pPr lvl="1">
              <a:spcAft>
                <a:spcPts val="600"/>
              </a:spcAft>
            </a:pPr>
            <a:r>
              <a:rPr lang="ja-JP" altLang="en-US" sz="1200">
                <a:latin typeface="+mn-ea"/>
              </a:rPr>
              <a:t>（分析結果の例）</a:t>
            </a:r>
            <a:endParaRPr lang="en-US" altLang="ja-JP" sz="1200">
              <a:latin typeface="+mn-ea"/>
            </a:endParaRPr>
          </a:p>
          <a:p>
            <a:pPr marL="742950" lvl="1" indent="-285750">
              <a:spcAft>
                <a:spcPts val="600"/>
              </a:spcAft>
              <a:buFont typeface="Wingdings" panose="05000000000000000000" pitchFamily="2" charset="2"/>
              <a:buChar char="Ø"/>
            </a:pPr>
            <a:r>
              <a:rPr lang="ja-JP" altLang="en-US" sz="1200">
                <a:latin typeface="+mn-ea"/>
              </a:rPr>
              <a:t>「電気業」、 「ガス・熱供給業」 、「鉱業」、「建設業」などは全国平均よりも労働生産性が高い。</a:t>
            </a:r>
            <a:endParaRPr lang="en-US" altLang="ja-JP" sz="1200">
              <a:latin typeface="+mn-ea"/>
            </a:endParaRPr>
          </a:p>
        </p:txBody>
      </p:sp>
      <p:pic>
        <p:nvPicPr>
          <p:cNvPr id="7" name="図 6" descr="グラフ が含まれている画像&#10;&#10;AI 生成コンテンツは誤りを含む可能性があります。">
            <a:extLst>
              <a:ext uri="{FF2B5EF4-FFF2-40B4-BE49-F238E27FC236}">
                <a16:creationId xmlns:a16="http://schemas.microsoft.com/office/drawing/2014/main" id="{AD0A41D1-E371-8378-C7E6-F1EFDBA3FB43}"/>
              </a:ext>
            </a:extLst>
          </p:cNvPr>
          <p:cNvPicPr>
            <a:picLocks noChangeAspect="1"/>
          </p:cNvPicPr>
          <p:nvPr/>
        </p:nvPicPr>
        <p:blipFill>
          <a:blip r:embed="rId3"/>
          <a:srcRect t="1186"/>
          <a:stretch>
            <a:fillRect/>
          </a:stretch>
        </p:blipFill>
        <p:spPr>
          <a:xfrm>
            <a:off x="558800" y="2719074"/>
            <a:ext cx="5356800" cy="2794846"/>
          </a:xfrm>
          <a:prstGeom prst="rect">
            <a:avLst/>
          </a:prstGeom>
          <a:ln>
            <a:solidFill>
              <a:schemeClr val="bg1">
                <a:lumMod val="85000"/>
              </a:schemeClr>
            </a:solidFill>
          </a:ln>
        </p:spPr>
      </p:pic>
      <p:sp>
        <p:nvSpPr>
          <p:cNvPr id="8" name="正方形/長方形 24">
            <a:extLst>
              <a:ext uri="{FF2B5EF4-FFF2-40B4-BE49-F238E27FC236}">
                <a16:creationId xmlns:a16="http://schemas.microsoft.com/office/drawing/2014/main" id="{369EF8F3-4B77-A124-9D07-717868C5F704}"/>
              </a:ext>
            </a:extLst>
          </p:cNvPr>
          <p:cNvSpPr/>
          <p:nvPr/>
        </p:nvSpPr>
        <p:spPr>
          <a:xfrm>
            <a:off x="1543050" y="6057900"/>
            <a:ext cx="8591548" cy="1179960"/>
          </a:xfrm>
          <a:prstGeom prst="rect">
            <a:avLst/>
          </a:prstGeom>
          <a:noFill/>
          <a:ln w="952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lvl="0" indent="-285750">
              <a:buFont typeface="Arial" panose="020B0604020202020204" pitchFamily="34" charset="0"/>
              <a:buChar char="•"/>
              <a:defRPr/>
            </a:pPr>
            <a:r>
              <a:rPr lang="ja-JP" altLang="en-US" sz="1200">
                <a:solidFill>
                  <a:srgbClr val="2E2E38"/>
                </a:solidFill>
                <a:latin typeface="+mn-ea"/>
              </a:rPr>
              <a:t>労働生産性：労働者</a:t>
            </a:r>
            <a:r>
              <a:rPr lang="en-US" altLang="ja-JP" sz="1200">
                <a:solidFill>
                  <a:srgbClr val="2E2E38"/>
                </a:solidFill>
                <a:latin typeface="+mn-ea"/>
              </a:rPr>
              <a:t>1</a:t>
            </a:r>
            <a:r>
              <a:rPr lang="ja-JP" altLang="en-US" sz="1200">
                <a:solidFill>
                  <a:srgbClr val="2E2E38"/>
                </a:solidFill>
                <a:latin typeface="+mn-ea"/>
              </a:rPr>
              <a:t>人が</a:t>
            </a:r>
            <a:r>
              <a:rPr lang="en-US" altLang="ja-JP" sz="1200">
                <a:solidFill>
                  <a:srgbClr val="2E2E38"/>
                </a:solidFill>
                <a:latin typeface="+mn-ea"/>
              </a:rPr>
              <a:t>1</a:t>
            </a:r>
            <a:r>
              <a:rPr lang="ja-JP" altLang="en-US" sz="1200">
                <a:solidFill>
                  <a:srgbClr val="2E2E38"/>
                </a:solidFill>
                <a:latin typeface="+mn-ea"/>
              </a:rPr>
              <a:t>年の間に生み出した付加価値です。付加価値額</a:t>
            </a:r>
            <a:r>
              <a:rPr lang="en-US" altLang="ja-JP" sz="1200">
                <a:solidFill>
                  <a:srgbClr val="2E2E38"/>
                </a:solidFill>
                <a:latin typeface="+mn-ea"/>
              </a:rPr>
              <a:t>/</a:t>
            </a:r>
            <a:r>
              <a:rPr lang="ja-JP" altLang="en-US" sz="1200">
                <a:solidFill>
                  <a:srgbClr val="2E2E38"/>
                </a:solidFill>
                <a:latin typeface="+mn-ea"/>
              </a:rPr>
              <a:t>従業</a:t>
            </a:r>
            <a:r>
              <a:rPr lang="ja-JP" altLang="en-US" sz="1200">
                <a:solidFill>
                  <a:schemeClr val="tx1"/>
                </a:solidFill>
                <a:latin typeface="+mn-ea"/>
              </a:rPr>
              <a:t>者</a:t>
            </a:r>
            <a:r>
              <a:rPr lang="ja-JP" altLang="en-US" sz="1200">
                <a:solidFill>
                  <a:srgbClr val="2E2E38"/>
                </a:solidFill>
                <a:latin typeface="+mn-ea"/>
              </a:rPr>
              <a:t>数で計算されます。</a:t>
            </a:r>
            <a:endParaRPr lang="en-US" altLang="ja-JP" sz="1200">
              <a:solidFill>
                <a:srgbClr val="2E2E38"/>
              </a:solidFill>
              <a:latin typeface="+mn-ea"/>
            </a:endParaRPr>
          </a:p>
        </p:txBody>
      </p:sp>
      <p:sp>
        <p:nvSpPr>
          <p:cNvPr id="9" name="正方形/長方形 24">
            <a:extLst>
              <a:ext uri="{FF2B5EF4-FFF2-40B4-BE49-F238E27FC236}">
                <a16:creationId xmlns:a16="http://schemas.microsoft.com/office/drawing/2014/main" id="{9771B751-F42E-0637-D2FF-8BFCA5B24D42}"/>
              </a:ext>
            </a:extLst>
          </p:cNvPr>
          <p:cNvSpPr/>
          <p:nvPr/>
        </p:nvSpPr>
        <p:spPr>
          <a:xfrm>
            <a:off x="6128426" y="1558842"/>
            <a:ext cx="4006172" cy="269012"/>
          </a:xfrm>
          <a:prstGeom prst="rect">
            <a:avLst/>
          </a:prstGeom>
          <a:solidFill>
            <a:srgbClr val="687A70"/>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a:ln>
                  <a:noFill/>
                </a:ln>
                <a:solidFill>
                  <a:srgbClr val="FFFFFF"/>
                </a:solidFill>
                <a:effectLst/>
                <a:uLnTx/>
                <a:uFillTx/>
                <a:latin typeface="+mn-ea"/>
                <a:cs typeface="+mn-cs"/>
              </a:rPr>
              <a:t>分析の視点</a:t>
            </a:r>
            <a:endParaRPr kumimoji="0" lang="en-US" altLang="ja-JP" sz="1600" b="1" i="0" u="none" strike="noStrike" kern="0" cap="none" spc="0" normalizeH="0" baseline="0" noProof="0">
              <a:ln>
                <a:noFill/>
              </a:ln>
              <a:solidFill>
                <a:srgbClr val="FFFFFF"/>
              </a:solidFill>
              <a:effectLst/>
              <a:uLnTx/>
              <a:uFillTx/>
              <a:latin typeface="+mn-ea"/>
              <a:cs typeface="+mn-cs"/>
            </a:endParaRPr>
          </a:p>
        </p:txBody>
      </p:sp>
      <p:sp>
        <p:nvSpPr>
          <p:cNvPr id="10" name="正方形/長方形 24">
            <a:extLst>
              <a:ext uri="{FF2B5EF4-FFF2-40B4-BE49-F238E27FC236}">
                <a16:creationId xmlns:a16="http://schemas.microsoft.com/office/drawing/2014/main" id="{66E33C77-F209-816A-00BC-AB125442A26B}"/>
              </a:ext>
            </a:extLst>
          </p:cNvPr>
          <p:cNvSpPr/>
          <p:nvPr/>
        </p:nvSpPr>
        <p:spPr>
          <a:xfrm>
            <a:off x="559983" y="1564185"/>
            <a:ext cx="5355617" cy="269012"/>
          </a:xfrm>
          <a:prstGeom prst="rect">
            <a:avLst/>
          </a:prstGeom>
          <a:solidFill>
            <a:srgbClr val="687A70"/>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a:ln>
                  <a:noFill/>
                </a:ln>
                <a:solidFill>
                  <a:srgbClr val="FFFFFF"/>
                </a:solidFill>
                <a:effectLst/>
                <a:uLnTx/>
                <a:uFillTx/>
                <a:latin typeface="+mn-ea"/>
                <a:cs typeface="+mn-cs"/>
              </a:rPr>
              <a:t>データ</a:t>
            </a:r>
            <a:endParaRPr kumimoji="0" lang="en-US" altLang="ja-JP" sz="1600" b="1" i="0" u="none" strike="noStrike" kern="0" cap="none" spc="0" normalizeH="0" baseline="0" noProof="0">
              <a:ln>
                <a:noFill/>
              </a:ln>
              <a:solidFill>
                <a:srgbClr val="FFFFFF"/>
              </a:solidFill>
              <a:effectLst/>
              <a:uLnTx/>
              <a:uFillTx/>
              <a:latin typeface="+mn-ea"/>
              <a:cs typeface="+mn-cs"/>
            </a:endParaRPr>
          </a:p>
        </p:txBody>
      </p:sp>
      <p:sp>
        <p:nvSpPr>
          <p:cNvPr id="11" name="テキスト ボックス 10">
            <a:extLst>
              <a:ext uri="{FF2B5EF4-FFF2-40B4-BE49-F238E27FC236}">
                <a16:creationId xmlns:a16="http://schemas.microsoft.com/office/drawing/2014/main" id="{8CA12A42-6254-D271-48B9-AFD5F39FEE60}"/>
              </a:ext>
            </a:extLst>
          </p:cNvPr>
          <p:cNvSpPr txBox="1"/>
          <p:nvPr/>
        </p:nvSpPr>
        <p:spPr>
          <a:xfrm>
            <a:off x="1232520" y="2756136"/>
            <a:ext cx="1263001" cy="415498"/>
          </a:xfrm>
          <a:prstGeom prst="rect">
            <a:avLst/>
          </a:prstGeom>
          <a:noFill/>
        </p:spPr>
        <p:txBody>
          <a:bodyPr wrap="square" rtlCol="0" anchor="ctr">
            <a:spAutoFit/>
          </a:bodyPr>
          <a:lstStyle/>
          <a:p>
            <a:r>
              <a:rPr lang="ja-JP" altLang="en-US" sz="1050">
                <a:latin typeface="+mn-ea"/>
              </a:rPr>
              <a:t>電気業</a:t>
            </a:r>
            <a:endParaRPr lang="en-US" altLang="ja-JP" sz="1050">
              <a:latin typeface="+mn-ea"/>
            </a:endParaRPr>
          </a:p>
          <a:p>
            <a:r>
              <a:rPr lang="en-US" altLang="ja-JP" sz="1050">
                <a:latin typeface="+mn-ea"/>
              </a:rPr>
              <a:t>225,458</a:t>
            </a:r>
            <a:r>
              <a:rPr lang="ja-JP" altLang="en-US" sz="1050">
                <a:latin typeface="+mn-ea"/>
              </a:rPr>
              <a:t>千円</a:t>
            </a:r>
            <a:r>
              <a:rPr lang="en-US" altLang="ja-JP" sz="1050">
                <a:latin typeface="+mn-ea"/>
              </a:rPr>
              <a:t>/</a:t>
            </a:r>
            <a:r>
              <a:rPr lang="ja-JP" altLang="en-US" sz="1050">
                <a:latin typeface="+mn-ea"/>
              </a:rPr>
              <a:t>人</a:t>
            </a:r>
            <a:endParaRPr kumimoji="1" lang="ja-JP" altLang="en-US" sz="1050">
              <a:latin typeface="+mn-ea"/>
            </a:endParaRPr>
          </a:p>
        </p:txBody>
      </p:sp>
      <p:sp>
        <p:nvSpPr>
          <p:cNvPr id="12" name="正方形/長方形 11">
            <a:extLst>
              <a:ext uri="{FF2B5EF4-FFF2-40B4-BE49-F238E27FC236}">
                <a16:creationId xmlns:a16="http://schemas.microsoft.com/office/drawing/2014/main" id="{FA9378C8-5D07-9C1A-9536-B23A48FC3022}"/>
              </a:ext>
            </a:extLst>
          </p:cNvPr>
          <p:cNvSpPr/>
          <p:nvPr/>
        </p:nvSpPr>
        <p:spPr>
          <a:xfrm flipV="1">
            <a:off x="1024861" y="3017520"/>
            <a:ext cx="148619" cy="1639232"/>
          </a:xfrm>
          <a:prstGeom prst="rect">
            <a:avLst/>
          </a:prstGeom>
          <a:noFill/>
          <a:ln w="19050">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buClr>
                <a:schemeClr val="accent1"/>
              </a:buClr>
            </a:pPr>
            <a:endParaRPr kumimoji="1" lang="ja-JP" altLang="en-US" sz="1200">
              <a:solidFill>
                <a:schemeClr val="tx2"/>
              </a:solidFill>
              <a:latin typeface="+mn-ea"/>
            </a:endParaRPr>
          </a:p>
        </p:txBody>
      </p:sp>
      <p:sp>
        <p:nvSpPr>
          <p:cNvPr id="13" name="正方形/長方形 12">
            <a:extLst>
              <a:ext uri="{FF2B5EF4-FFF2-40B4-BE49-F238E27FC236}">
                <a16:creationId xmlns:a16="http://schemas.microsoft.com/office/drawing/2014/main" id="{CD2B67AC-C375-47D2-7F49-6F1D568B57B1}"/>
              </a:ext>
            </a:extLst>
          </p:cNvPr>
          <p:cNvSpPr/>
          <p:nvPr/>
        </p:nvSpPr>
        <p:spPr>
          <a:xfrm flipV="1">
            <a:off x="1347554" y="4102100"/>
            <a:ext cx="148619" cy="554652"/>
          </a:xfrm>
          <a:prstGeom prst="rect">
            <a:avLst/>
          </a:prstGeom>
          <a:noFill/>
          <a:ln w="19050">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buClr>
                <a:schemeClr val="accent1"/>
              </a:buClr>
            </a:pPr>
            <a:endParaRPr kumimoji="1" lang="ja-JP" altLang="en-US" sz="1200">
              <a:solidFill>
                <a:schemeClr val="tx2"/>
              </a:solidFill>
              <a:latin typeface="+mn-ea"/>
            </a:endParaRPr>
          </a:p>
        </p:txBody>
      </p:sp>
      <p:sp>
        <p:nvSpPr>
          <p:cNvPr id="14" name="正方形/長方形 13">
            <a:extLst>
              <a:ext uri="{FF2B5EF4-FFF2-40B4-BE49-F238E27FC236}">
                <a16:creationId xmlns:a16="http://schemas.microsoft.com/office/drawing/2014/main" id="{A7FC2BA1-C6CB-3136-2A52-44F50EA5E84B}"/>
              </a:ext>
            </a:extLst>
          </p:cNvPr>
          <p:cNvSpPr/>
          <p:nvPr/>
        </p:nvSpPr>
        <p:spPr>
          <a:xfrm flipV="1">
            <a:off x="1670247" y="4349750"/>
            <a:ext cx="148619" cy="307002"/>
          </a:xfrm>
          <a:prstGeom prst="rect">
            <a:avLst/>
          </a:prstGeom>
          <a:noFill/>
          <a:ln w="19050">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buClr>
                <a:schemeClr val="accent1"/>
              </a:buClr>
            </a:pPr>
            <a:endParaRPr kumimoji="1" lang="ja-JP" altLang="en-US" sz="1200">
              <a:solidFill>
                <a:schemeClr val="tx2"/>
              </a:solidFill>
              <a:latin typeface="+mn-ea"/>
            </a:endParaRPr>
          </a:p>
        </p:txBody>
      </p:sp>
      <p:sp>
        <p:nvSpPr>
          <p:cNvPr id="15" name="正方形/長方形 14">
            <a:extLst>
              <a:ext uri="{FF2B5EF4-FFF2-40B4-BE49-F238E27FC236}">
                <a16:creationId xmlns:a16="http://schemas.microsoft.com/office/drawing/2014/main" id="{6F2C4DF0-D56D-EBFE-384C-0A2A0DEB17C4}"/>
              </a:ext>
            </a:extLst>
          </p:cNvPr>
          <p:cNvSpPr/>
          <p:nvPr/>
        </p:nvSpPr>
        <p:spPr>
          <a:xfrm flipV="1">
            <a:off x="2474581" y="4497916"/>
            <a:ext cx="148619" cy="158835"/>
          </a:xfrm>
          <a:prstGeom prst="rect">
            <a:avLst/>
          </a:prstGeom>
          <a:noFill/>
          <a:ln w="19050">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buClr>
                <a:schemeClr val="accent1"/>
              </a:buClr>
            </a:pPr>
            <a:endParaRPr kumimoji="1" lang="ja-JP" altLang="en-US" sz="1200">
              <a:solidFill>
                <a:schemeClr val="tx2"/>
              </a:solidFill>
              <a:latin typeface="+mn-ea"/>
            </a:endParaRPr>
          </a:p>
        </p:txBody>
      </p:sp>
      <p:sp>
        <p:nvSpPr>
          <p:cNvPr id="16" name="テキスト ボックス 15">
            <a:extLst>
              <a:ext uri="{FF2B5EF4-FFF2-40B4-BE49-F238E27FC236}">
                <a16:creationId xmlns:a16="http://schemas.microsoft.com/office/drawing/2014/main" id="{4F64F6FA-9E23-16FA-7437-E39661D4AB04}"/>
              </a:ext>
            </a:extLst>
          </p:cNvPr>
          <p:cNvSpPr txBox="1"/>
          <p:nvPr/>
        </p:nvSpPr>
        <p:spPr>
          <a:xfrm>
            <a:off x="1419239" y="3434668"/>
            <a:ext cx="1263001" cy="415498"/>
          </a:xfrm>
          <a:prstGeom prst="rect">
            <a:avLst/>
          </a:prstGeom>
          <a:noFill/>
        </p:spPr>
        <p:txBody>
          <a:bodyPr wrap="square" rtlCol="0" anchor="ctr">
            <a:spAutoFit/>
          </a:bodyPr>
          <a:lstStyle/>
          <a:p>
            <a:r>
              <a:rPr lang="ja-JP" altLang="en-US" sz="1050">
                <a:latin typeface="+mn-ea"/>
              </a:rPr>
              <a:t>ガス・熱供給業</a:t>
            </a:r>
            <a:endParaRPr lang="en-US" altLang="ja-JP" sz="1050">
              <a:latin typeface="+mn-ea"/>
            </a:endParaRPr>
          </a:p>
          <a:p>
            <a:r>
              <a:rPr lang="en-US" altLang="ja-JP" sz="1050">
                <a:latin typeface="+mn-ea"/>
              </a:rPr>
              <a:t>67,318</a:t>
            </a:r>
            <a:r>
              <a:rPr lang="ja-JP" altLang="en-US" sz="1050">
                <a:latin typeface="+mn-ea"/>
              </a:rPr>
              <a:t>千円</a:t>
            </a:r>
            <a:r>
              <a:rPr lang="en-US" altLang="ja-JP" sz="1050">
                <a:latin typeface="+mn-ea"/>
              </a:rPr>
              <a:t>/</a:t>
            </a:r>
            <a:r>
              <a:rPr lang="ja-JP" altLang="en-US" sz="1050">
                <a:latin typeface="+mn-ea"/>
              </a:rPr>
              <a:t>人</a:t>
            </a:r>
            <a:endParaRPr kumimoji="1" lang="ja-JP" altLang="en-US" sz="1050">
              <a:latin typeface="+mn-ea"/>
            </a:endParaRPr>
          </a:p>
        </p:txBody>
      </p:sp>
      <p:sp>
        <p:nvSpPr>
          <p:cNvPr id="17" name="テキスト ボックス 16">
            <a:extLst>
              <a:ext uri="{FF2B5EF4-FFF2-40B4-BE49-F238E27FC236}">
                <a16:creationId xmlns:a16="http://schemas.microsoft.com/office/drawing/2014/main" id="{CFBE8064-3B32-1A0F-3799-B62900816A1F}"/>
              </a:ext>
            </a:extLst>
          </p:cNvPr>
          <p:cNvSpPr txBox="1"/>
          <p:nvPr/>
        </p:nvSpPr>
        <p:spPr>
          <a:xfrm>
            <a:off x="1753715" y="3795948"/>
            <a:ext cx="1148183" cy="415498"/>
          </a:xfrm>
          <a:prstGeom prst="rect">
            <a:avLst/>
          </a:prstGeom>
          <a:noFill/>
        </p:spPr>
        <p:txBody>
          <a:bodyPr wrap="square" rtlCol="0" anchor="ctr">
            <a:spAutoFit/>
          </a:bodyPr>
          <a:lstStyle/>
          <a:p>
            <a:r>
              <a:rPr lang="ja-JP" altLang="en-US" sz="1050">
                <a:latin typeface="+mn-ea"/>
              </a:rPr>
              <a:t>鉱業</a:t>
            </a:r>
            <a:endParaRPr lang="en-US" altLang="ja-JP" sz="1050">
              <a:latin typeface="+mn-ea"/>
            </a:endParaRPr>
          </a:p>
          <a:p>
            <a:r>
              <a:rPr lang="en-US" altLang="ja-JP" sz="1050">
                <a:latin typeface="+mn-ea"/>
              </a:rPr>
              <a:t>29,994</a:t>
            </a:r>
            <a:r>
              <a:rPr lang="ja-JP" altLang="en-US" sz="1050">
                <a:latin typeface="+mn-ea"/>
              </a:rPr>
              <a:t>千円</a:t>
            </a:r>
            <a:r>
              <a:rPr lang="en-US" altLang="ja-JP" sz="1050">
                <a:latin typeface="+mn-ea"/>
              </a:rPr>
              <a:t>/</a:t>
            </a:r>
            <a:r>
              <a:rPr lang="ja-JP" altLang="en-US" sz="1050">
                <a:latin typeface="+mn-ea"/>
              </a:rPr>
              <a:t>人</a:t>
            </a:r>
            <a:endParaRPr kumimoji="1" lang="ja-JP" altLang="en-US" sz="1050">
              <a:latin typeface="+mn-ea"/>
            </a:endParaRPr>
          </a:p>
        </p:txBody>
      </p:sp>
      <p:sp>
        <p:nvSpPr>
          <p:cNvPr id="18" name="テキスト ボックス 17">
            <a:extLst>
              <a:ext uri="{FF2B5EF4-FFF2-40B4-BE49-F238E27FC236}">
                <a16:creationId xmlns:a16="http://schemas.microsoft.com/office/drawing/2014/main" id="{9D9710ED-D240-F74D-D44F-18B6C59A5BA3}"/>
              </a:ext>
            </a:extLst>
          </p:cNvPr>
          <p:cNvSpPr txBox="1"/>
          <p:nvPr/>
        </p:nvSpPr>
        <p:spPr>
          <a:xfrm>
            <a:off x="2682240" y="4119056"/>
            <a:ext cx="1148183" cy="415498"/>
          </a:xfrm>
          <a:prstGeom prst="rect">
            <a:avLst/>
          </a:prstGeom>
          <a:noFill/>
        </p:spPr>
        <p:txBody>
          <a:bodyPr wrap="square" rtlCol="0" anchor="ctr">
            <a:spAutoFit/>
          </a:bodyPr>
          <a:lstStyle/>
          <a:p>
            <a:r>
              <a:rPr lang="ja-JP" altLang="en-US" sz="1050">
                <a:latin typeface="+mn-ea"/>
              </a:rPr>
              <a:t>建設業</a:t>
            </a:r>
            <a:endParaRPr lang="en-US" altLang="ja-JP" sz="1050">
              <a:latin typeface="+mn-ea"/>
            </a:endParaRPr>
          </a:p>
          <a:p>
            <a:r>
              <a:rPr lang="en-US" altLang="ja-JP" sz="1050">
                <a:latin typeface="+mn-ea"/>
              </a:rPr>
              <a:t>11,170</a:t>
            </a:r>
            <a:r>
              <a:rPr lang="ja-JP" altLang="en-US" sz="1050">
                <a:latin typeface="+mn-ea"/>
              </a:rPr>
              <a:t>千円</a:t>
            </a:r>
            <a:r>
              <a:rPr lang="en-US" altLang="ja-JP" sz="1050">
                <a:latin typeface="+mn-ea"/>
              </a:rPr>
              <a:t>/</a:t>
            </a:r>
            <a:r>
              <a:rPr lang="ja-JP" altLang="en-US" sz="1050">
                <a:latin typeface="+mn-ea"/>
              </a:rPr>
              <a:t>人</a:t>
            </a:r>
            <a:endParaRPr kumimoji="1" lang="ja-JP" altLang="en-US" sz="1050">
              <a:latin typeface="+mn-ea"/>
            </a:endParaRPr>
          </a:p>
        </p:txBody>
      </p:sp>
      <p:sp>
        <p:nvSpPr>
          <p:cNvPr id="19" name="矢印: 五方向 18">
            <a:extLst>
              <a:ext uri="{FF2B5EF4-FFF2-40B4-BE49-F238E27FC236}">
                <a16:creationId xmlns:a16="http://schemas.microsoft.com/office/drawing/2014/main" id="{9D1706DD-472B-8FB5-9939-D8DFE1407D98}"/>
              </a:ext>
            </a:extLst>
          </p:cNvPr>
          <p:cNvSpPr/>
          <p:nvPr/>
        </p:nvSpPr>
        <p:spPr>
          <a:xfrm>
            <a:off x="6260632" y="244751"/>
            <a:ext cx="2404535" cy="534232"/>
          </a:xfrm>
          <a:prstGeom prst="homePlate">
            <a:avLst>
              <a:gd name="adj" fmla="val 27410"/>
            </a:avLst>
          </a:prstGeom>
          <a:solidFill>
            <a:srgbClr val="687A7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ct val="0"/>
              </a:spcBef>
              <a:spcAft>
                <a:spcPct val="0"/>
              </a:spcAft>
              <a:buClrTx/>
              <a:buSzTx/>
              <a:buFontTx/>
              <a:buNone/>
              <a:tabLst/>
              <a:defRPr/>
            </a:pPr>
            <a:r>
              <a:rPr lang="ja-JP" altLang="en-US" sz="1050" b="1">
                <a:solidFill>
                  <a:prstClr val="white"/>
                </a:solidFill>
                <a:latin typeface="+mn-ea"/>
              </a:rPr>
              <a:t>稼ぐ力が高い産業</a:t>
            </a:r>
            <a:r>
              <a:rPr lang="en-US" altLang="ja-JP" sz="1050" b="1">
                <a:solidFill>
                  <a:prstClr val="white"/>
                </a:solidFill>
                <a:latin typeface="+mn-ea"/>
              </a:rPr>
              <a:t>/</a:t>
            </a:r>
            <a:r>
              <a:rPr lang="ja-JP" altLang="en-US" sz="1050" b="1">
                <a:solidFill>
                  <a:prstClr val="white"/>
                </a:solidFill>
                <a:latin typeface="+mn-ea"/>
              </a:rPr>
              <a:t>地域が得意な産業</a:t>
            </a:r>
            <a:endParaRPr kumimoji="1" lang="en-US" altLang="ja-JP" sz="900" b="1" i="0" u="none" strike="noStrike" kern="1200" cap="none" spc="0" normalizeH="0" baseline="0" noProof="0">
              <a:ln>
                <a:noFill/>
              </a:ln>
              <a:solidFill>
                <a:prstClr val="white"/>
              </a:solidFill>
              <a:effectLst/>
              <a:uLnTx/>
              <a:uFillTx/>
              <a:latin typeface="+mn-ea"/>
              <a:cs typeface="+mn-cs"/>
            </a:endParaRPr>
          </a:p>
        </p:txBody>
      </p:sp>
      <p:sp>
        <p:nvSpPr>
          <p:cNvPr id="20" name="矢印: 五方向 19">
            <a:extLst>
              <a:ext uri="{FF2B5EF4-FFF2-40B4-BE49-F238E27FC236}">
                <a16:creationId xmlns:a16="http://schemas.microsoft.com/office/drawing/2014/main" id="{CC8EA8AA-B5E1-2939-ADE8-9444EF766ACE}"/>
              </a:ext>
            </a:extLst>
          </p:cNvPr>
          <p:cNvSpPr/>
          <p:nvPr/>
        </p:nvSpPr>
        <p:spPr>
          <a:xfrm>
            <a:off x="8673220" y="244751"/>
            <a:ext cx="1561520" cy="534232"/>
          </a:xfrm>
          <a:prstGeom prst="homePlate">
            <a:avLst>
              <a:gd name="adj" fmla="val 27410"/>
            </a:avLst>
          </a:prstGeom>
          <a:solidFill>
            <a:schemeClr val="bg1">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a:ln>
                  <a:noFill/>
                </a:ln>
                <a:solidFill>
                  <a:srgbClr val="758085"/>
                </a:solidFill>
                <a:effectLst/>
                <a:uLnTx/>
                <a:uFillTx/>
                <a:latin typeface="+mn-ea"/>
                <a:cs typeface="+mn-cs"/>
              </a:rPr>
              <a:t>「今後の注力ポイント」</a:t>
            </a:r>
            <a:endParaRPr kumimoji="1" lang="en-US" altLang="ja-JP" sz="1200" b="0" i="0" u="none" strike="noStrike" kern="1200" cap="none" spc="0" normalizeH="0" baseline="0" noProof="0">
              <a:ln>
                <a:noFill/>
              </a:ln>
              <a:solidFill>
                <a:srgbClr val="758085"/>
              </a:solidFill>
              <a:effectLst/>
              <a:uLnTx/>
              <a:uFillTx/>
              <a:latin typeface="+mn-ea"/>
              <a:cs typeface="+mn-cs"/>
            </a:endParaRPr>
          </a:p>
          <a:p>
            <a:pPr marL="0" marR="0" lvl="0" indent="0" algn="ctr" defTabSz="914400" rtl="0" eaLnBrk="1" fontAlgn="auto"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a:ln>
                  <a:noFill/>
                </a:ln>
                <a:solidFill>
                  <a:srgbClr val="758085"/>
                </a:solidFill>
                <a:effectLst/>
                <a:uLnTx/>
                <a:uFillTx/>
                <a:latin typeface="+mn-ea"/>
                <a:cs typeface="+mn-cs"/>
              </a:rPr>
              <a:t>を把握する</a:t>
            </a:r>
            <a:endParaRPr kumimoji="1" lang="en-US" altLang="ja-JP" sz="900" b="0" i="0" u="none" strike="noStrike" kern="1200" cap="none" spc="0" normalizeH="0" baseline="0" noProof="0">
              <a:ln>
                <a:noFill/>
              </a:ln>
              <a:solidFill>
                <a:srgbClr val="758085"/>
              </a:solidFill>
              <a:effectLst/>
              <a:uLnTx/>
              <a:uFillTx/>
              <a:latin typeface="+mn-ea"/>
              <a:cs typeface="+mn-cs"/>
            </a:endParaRPr>
          </a:p>
        </p:txBody>
      </p:sp>
      <p:sp>
        <p:nvSpPr>
          <p:cNvPr id="21" name="正方形/長方形 20">
            <a:extLst>
              <a:ext uri="{FF2B5EF4-FFF2-40B4-BE49-F238E27FC236}">
                <a16:creationId xmlns:a16="http://schemas.microsoft.com/office/drawing/2014/main" id="{219DE137-A610-B6DF-5B01-1B3AE0F3C3E7}"/>
              </a:ext>
            </a:extLst>
          </p:cNvPr>
          <p:cNvSpPr/>
          <p:nvPr/>
        </p:nvSpPr>
        <p:spPr>
          <a:xfrm>
            <a:off x="6345549" y="460819"/>
            <a:ext cx="965206" cy="275375"/>
          </a:xfrm>
          <a:prstGeom prst="rect">
            <a:avLst/>
          </a:prstGeom>
          <a:solidFill>
            <a:srgbClr val="E3F2C7"/>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900" b="1" i="0" u="none" strike="noStrike" kern="1200" cap="none" spc="0" normalizeH="0" baseline="0" noProof="0">
                <a:ln>
                  <a:noFill/>
                </a:ln>
                <a:solidFill>
                  <a:prstClr val="black"/>
                </a:solidFill>
                <a:effectLst/>
                <a:uLnTx/>
                <a:uFillTx/>
                <a:latin typeface="+mn-ea"/>
                <a:cs typeface="+mn-cs"/>
              </a:rPr>
              <a:t>稼ぐ力が高い産業を</a:t>
            </a:r>
            <a:endParaRPr kumimoji="1" lang="en-US" altLang="ja-JP" sz="900" b="1" i="0" u="none" strike="noStrike" kern="1200" cap="none" spc="0" normalizeH="0" baseline="0" noProof="0">
              <a:ln>
                <a:noFill/>
              </a:ln>
              <a:solidFill>
                <a:prstClr val="black"/>
              </a:solidFill>
              <a:effectLst/>
              <a:uLnTx/>
              <a:uFillTx/>
              <a:latin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900" b="1" i="0" u="none" strike="noStrike" kern="1200" cap="none" spc="0" normalizeH="0" baseline="0" noProof="0">
                <a:ln>
                  <a:noFill/>
                </a:ln>
                <a:solidFill>
                  <a:prstClr val="black"/>
                </a:solidFill>
                <a:effectLst/>
                <a:uLnTx/>
                <a:uFillTx/>
                <a:latin typeface="+mn-ea"/>
                <a:cs typeface="+mn-cs"/>
              </a:rPr>
              <a:t>把握する</a:t>
            </a:r>
          </a:p>
        </p:txBody>
      </p:sp>
      <p:sp>
        <p:nvSpPr>
          <p:cNvPr id="22" name="正方形/長方形 21">
            <a:extLst>
              <a:ext uri="{FF2B5EF4-FFF2-40B4-BE49-F238E27FC236}">
                <a16:creationId xmlns:a16="http://schemas.microsoft.com/office/drawing/2014/main" id="{1C668599-2948-23CA-0215-F0D9E80B9052}"/>
              </a:ext>
            </a:extLst>
          </p:cNvPr>
          <p:cNvSpPr/>
          <p:nvPr/>
        </p:nvSpPr>
        <p:spPr>
          <a:xfrm>
            <a:off x="7367145" y="461375"/>
            <a:ext cx="965206" cy="277766"/>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900" b="0" i="0" u="none" strike="noStrike" kern="1200" cap="none" spc="0" normalizeH="0" baseline="0" noProof="0">
                <a:ln>
                  <a:noFill/>
                </a:ln>
                <a:solidFill>
                  <a:srgbClr val="758085"/>
                </a:solidFill>
                <a:effectLst/>
                <a:uLnTx/>
                <a:uFillTx/>
                <a:latin typeface="+mn-ea"/>
                <a:cs typeface="+mn-cs"/>
              </a:rPr>
              <a:t>地域が得意な産業を</a:t>
            </a:r>
            <a:endParaRPr kumimoji="1" lang="en-US" altLang="ja-JP" sz="900" b="0" i="0" u="none" strike="noStrike" kern="1200" cap="none" spc="0" normalizeH="0" baseline="0" noProof="0">
              <a:ln>
                <a:noFill/>
              </a:ln>
              <a:solidFill>
                <a:srgbClr val="758085"/>
              </a:solidFill>
              <a:effectLst/>
              <a:uLnTx/>
              <a:uFillTx/>
              <a:latin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900" b="0" i="0" u="none" strike="noStrike" kern="1200" cap="none" spc="0" normalizeH="0" baseline="0" noProof="0">
                <a:ln>
                  <a:noFill/>
                </a:ln>
                <a:solidFill>
                  <a:srgbClr val="758085"/>
                </a:solidFill>
                <a:effectLst/>
                <a:uLnTx/>
                <a:uFillTx/>
                <a:latin typeface="+mn-ea"/>
                <a:cs typeface="+mn-cs"/>
              </a:rPr>
              <a:t>把握する</a:t>
            </a:r>
            <a:endParaRPr kumimoji="1" lang="ja-JP" altLang="en-US" sz="800" b="0" i="0" u="none" strike="noStrike" kern="1200" cap="none" spc="0" normalizeH="0" baseline="0" noProof="0">
              <a:ln>
                <a:noFill/>
              </a:ln>
              <a:solidFill>
                <a:srgbClr val="758085"/>
              </a:solidFill>
              <a:effectLst/>
              <a:uLnTx/>
              <a:uFillTx/>
              <a:latin typeface="+mn-ea"/>
              <a:cs typeface="+mn-cs"/>
            </a:endParaRPr>
          </a:p>
        </p:txBody>
      </p:sp>
      <p:sp>
        <p:nvSpPr>
          <p:cNvPr id="23" name="矢印: 五方向 22">
            <a:extLst>
              <a:ext uri="{FF2B5EF4-FFF2-40B4-BE49-F238E27FC236}">
                <a16:creationId xmlns:a16="http://schemas.microsoft.com/office/drawing/2014/main" id="{6B5FAAC3-9FED-770F-C4B1-8FED37922472}"/>
              </a:ext>
            </a:extLst>
          </p:cNvPr>
          <p:cNvSpPr/>
          <p:nvPr/>
        </p:nvSpPr>
        <p:spPr>
          <a:xfrm>
            <a:off x="6260632" y="53149"/>
            <a:ext cx="3974108" cy="154748"/>
          </a:xfrm>
          <a:prstGeom prst="homePlate">
            <a:avLst>
              <a:gd name="adj" fmla="val 0"/>
            </a:avLst>
          </a:prstGeom>
          <a:solidFill>
            <a:srgbClr val="687A7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lvl="0" algn="ctr">
              <a:spcBef>
                <a:spcPct val="0"/>
              </a:spcBef>
              <a:spcAft>
                <a:spcPct val="0"/>
              </a:spcAft>
              <a:defRPr/>
            </a:pPr>
            <a:r>
              <a:rPr kumimoji="0" lang="ja-JP" altLang="en-US" sz="1050" b="1" kern="0">
                <a:solidFill>
                  <a:prstClr val="white"/>
                </a:solidFill>
                <a:latin typeface="+mn-ea"/>
              </a:rPr>
              <a:t>着目すべき産業②　</a:t>
            </a:r>
            <a:r>
              <a:rPr kumimoji="1" lang="ja-JP" altLang="en-US" sz="1050" b="1" i="0" u="none" strike="noStrike" kern="1200" cap="none" spc="0" normalizeH="0" baseline="0" noProof="0">
                <a:ln>
                  <a:noFill/>
                </a:ln>
                <a:solidFill>
                  <a:prstClr val="white"/>
                </a:solidFill>
                <a:effectLst/>
                <a:uLnTx/>
                <a:uFillTx/>
                <a:latin typeface="+mn-ea"/>
                <a:cs typeface="+mn-cs"/>
              </a:rPr>
              <a:t>稼ぐ力が高い産業</a:t>
            </a:r>
            <a:r>
              <a:rPr kumimoji="1" lang="en-US" altLang="ja-JP" sz="1050" b="1" i="0" u="none" strike="noStrike" kern="1200" cap="none" spc="0" normalizeH="0" baseline="0" noProof="0">
                <a:ln>
                  <a:noFill/>
                </a:ln>
                <a:solidFill>
                  <a:prstClr val="white"/>
                </a:solidFill>
                <a:effectLst/>
                <a:uLnTx/>
                <a:uFillTx/>
                <a:latin typeface="+mn-ea"/>
                <a:cs typeface="+mn-cs"/>
              </a:rPr>
              <a:t>/</a:t>
            </a:r>
            <a:r>
              <a:rPr kumimoji="1" lang="ja-JP" altLang="en-US" sz="1050" b="1" i="0" u="none" strike="noStrike" kern="1200" cap="none" spc="0" normalizeH="0" baseline="0" noProof="0">
                <a:ln>
                  <a:noFill/>
                </a:ln>
                <a:solidFill>
                  <a:prstClr val="white"/>
                </a:solidFill>
                <a:effectLst/>
                <a:uLnTx/>
                <a:uFillTx/>
                <a:latin typeface="+mn-ea"/>
                <a:cs typeface="+mn-cs"/>
              </a:rPr>
              <a:t>地域が得意な産業</a:t>
            </a:r>
            <a:endParaRPr kumimoji="1" lang="en-US" altLang="ja-JP" sz="900" b="1" i="0" u="none" strike="noStrike" kern="1200" cap="none" spc="0" normalizeH="0" baseline="0" noProof="0">
              <a:ln>
                <a:noFill/>
              </a:ln>
              <a:solidFill>
                <a:prstClr val="white"/>
              </a:solidFill>
              <a:effectLst/>
              <a:uLnTx/>
              <a:uFillTx/>
              <a:latin typeface="+mn-ea"/>
              <a:cs typeface="+mn-cs"/>
            </a:endParaRPr>
          </a:p>
        </p:txBody>
      </p:sp>
      <p:sp>
        <p:nvSpPr>
          <p:cNvPr id="25" name="正方形/長方形 24">
            <a:extLst>
              <a:ext uri="{FF2B5EF4-FFF2-40B4-BE49-F238E27FC236}">
                <a16:creationId xmlns:a16="http://schemas.microsoft.com/office/drawing/2014/main" id="{A0D5B710-D5B1-A269-EA1A-269FA35290BA}"/>
              </a:ext>
            </a:extLst>
          </p:cNvPr>
          <p:cNvSpPr/>
          <p:nvPr/>
        </p:nvSpPr>
        <p:spPr>
          <a:xfrm>
            <a:off x="558800" y="6057900"/>
            <a:ext cx="877066" cy="1179960"/>
          </a:xfrm>
          <a:prstGeom prst="rect">
            <a:avLst/>
          </a:prstGeom>
          <a:noFill/>
          <a:ln w="952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lang="ja-JP" altLang="en-US" sz="1200" b="1" noProof="0">
                <a:solidFill>
                  <a:schemeClr val="tx1"/>
                </a:solidFill>
                <a:latin typeface="+mn-ea"/>
              </a:rPr>
              <a:t>基礎知識</a:t>
            </a:r>
            <a:endParaRPr kumimoji="1" lang="en-US" altLang="ja-JP" sz="1200" b="1" i="0" u="none" strike="noStrike" kern="1200" cap="none" spc="0" normalizeH="0" baseline="0" noProof="0">
              <a:ln>
                <a:noFill/>
              </a:ln>
              <a:solidFill>
                <a:schemeClr val="tx1"/>
              </a:solidFill>
              <a:effectLst/>
              <a:uLnTx/>
              <a:uFillTx/>
              <a:latin typeface="+mn-ea"/>
            </a:endParaRPr>
          </a:p>
        </p:txBody>
      </p:sp>
      <p:cxnSp>
        <p:nvCxnSpPr>
          <p:cNvPr id="27" name="直線コネクタ 26">
            <a:extLst>
              <a:ext uri="{FF2B5EF4-FFF2-40B4-BE49-F238E27FC236}">
                <a16:creationId xmlns:a16="http://schemas.microsoft.com/office/drawing/2014/main" id="{8F0DD3BF-4548-FA29-9C54-B1EDC166299E}"/>
              </a:ext>
            </a:extLst>
          </p:cNvPr>
          <p:cNvCxnSpPr>
            <a:cxnSpLocks/>
          </p:cNvCxnSpPr>
          <p:nvPr/>
        </p:nvCxnSpPr>
        <p:spPr>
          <a:xfrm flipV="1">
            <a:off x="1072282" y="3115812"/>
            <a:ext cx="314022" cy="219446"/>
          </a:xfrm>
          <a:prstGeom prst="line">
            <a:avLst/>
          </a:prstGeom>
          <a:noFill/>
          <a:ln w="12700" cap="flat" cmpd="sng" algn="ctr">
            <a:solidFill>
              <a:srgbClr val="A6A6A6"/>
            </a:solidFill>
            <a:prstDash val="solid"/>
          </a:ln>
          <a:effectLst/>
        </p:spPr>
      </p:cxnSp>
      <p:cxnSp>
        <p:nvCxnSpPr>
          <p:cNvPr id="30" name="直線コネクタ 29">
            <a:extLst>
              <a:ext uri="{FF2B5EF4-FFF2-40B4-BE49-F238E27FC236}">
                <a16:creationId xmlns:a16="http://schemas.microsoft.com/office/drawing/2014/main" id="{1B57B979-1D90-35D5-0482-919B8C2089E5}"/>
              </a:ext>
            </a:extLst>
          </p:cNvPr>
          <p:cNvCxnSpPr>
            <a:cxnSpLocks/>
          </p:cNvCxnSpPr>
          <p:nvPr/>
        </p:nvCxnSpPr>
        <p:spPr>
          <a:xfrm flipV="1">
            <a:off x="1386304" y="3850166"/>
            <a:ext cx="199582" cy="361280"/>
          </a:xfrm>
          <a:prstGeom prst="line">
            <a:avLst/>
          </a:prstGeom>
          <a:noFill/>
          <a:ln w="12700" cap="flat" cmpd="sng" algn="ctr">
            <a:solidFill>
              <a:srgbClr val="A6A6A6"/>
            </a:solidFill>
            <a:prstDash val="solid"/>
          </a:ln>
          <a:effectLst/>
        </p:spPr>
      </p:cxnSp>
      <p:cxnSp>
        <p:nvCxnSpPr>
          <p:cNvPr id="32" name="直線コネクタ 31">
            <a:extLst>
              <a:ext uri="{FF2B5EF4-FFF2-40B4-BE49-F238E27FC236}">
                <a16:creationId xmlns:a16="http://schemas.microsoft.com/office/drawing/2014/main" id="{E7478B2B-14F0-0D07-22F6-BC9AAE24E097}"/>
              </a:ext>
            </a:extLst>
          </p:cNvPr>
          <p:cNvCxnSpPr>
            <a:cxnSpLocks/>
          </p:cNvCxnSpPr>
          <p:nvPr/>
        </p:nvCxnSpPr>
        <p:spPr>
          <a:xfrm flipV="1">
            <a:off x="1710388" y="4168433"/>
            <a:ext cx="209697" cy="304891"/>
          </a:xfrm>
          <a:prstGeom prst="line">
            <a:avLst/>
          </a:prstGeom>
          <a:noFill/>
          <a:ln w="12700" cap="flat" cmpd="sng" algn="ctr">
            <a:solidFill>
              <a:srgbClr val="A6A6A6"/>
            </a:solidFill>
            <a:prstDash val="solid"/>
          </a:ln>
          <a:effectLst/>
        </p:spPr>
      </p:cxnSp>
      <p:cxnSp>
        <p:nvCxnSpPr>
          <p:cNvPr id="33" name="直線コネクタ 32">
            <a:extLst>
              <a:ext uri="{FF2B5EF4-FFF2-40B4-BE49-F238E27FC236}">
                <a16:creationId xmlns:a16="http://schemas.microsoft.com/office/drawing/2014/main" id="{FD2EC7B6-420B-034C-A2A7-224A591A031C}"/>
              </a:ext>
            </a:extLst>
          </p:cNvPr>
          <p:cNvCxnSpPr>
            <a:cxnSpLocks/>
          </p:cNvCxnSpPr>
          <p:nvPr/>
        </p:nvCxnSpPr>
        <p:spPr>
          <a:xfrm flipV="1">
            <a:off x="2539269" y="4394146"/>
            <a:ext cx="208122" cy="177854"/>
          </a:xfrm>
          <a:prstGeom prst="line">
            <a:avLst/>
          </a:prstGeom>
          <a:noFill/>
          <a:ln w="12700" cap="flat" cmpd="sng" algn="ctr">
            <a:solidFill>
              <a:srgbClr val="A6A6A6"/>
            </a:solidFill>
            <a:prstDash val="solid"/>
          </a:ln>
          <a:effectLst/>
        </p:spPr>
      </p:cxnSp>
      <p:sp>
        <p:nvSpPr>
          <p:cNvPr id="35" name="正方形/長方形 34">
            <a:extLst>
              <a:ext uri="{FF2B5EF4-FFF2-40B4-BE49-F238E27FC236}">
                <a16:creationId xmlns:a16="http://schemas.microsoft.com/office/drawing/2014/main" id="{48AD1D84-655A-3ACC-5522-63FD0B8717A6}"/>
              </a:ext>
            </a:extLst>
          </p:cNvPr>
          <p:cNvSpPr/>
          <p:nvPr/>
        </p:nvSpPr>
        <p:spPr>
          <a:xfrm>
            <a:off x="578418" y="1853984"/>
            <a:ext cx="5335998" cy="750930"/>
          </a:xfrm>
          <a:prstGeom prst="rect">
            <a:avLst/>
          </a:prstGeom>
          <a:noFill/>
          <a:ln w="12700" cap="flat" cmpd="sng" algn="ctr">
            <a:noFill/>
            <a:prstDash val="solid"/>
            <a:miter lim="800000"/>
          </a:ln>
          <a:effectLst/>
        </p:spPr>
        <p:txBody>
          <a:bodyPr rtlCol="0" anchor="ctr"/>
          <a:lstStyle/>
          <a:p>
            <a:pPr lvl="0" algn="ctr" fontAlgn="auto">
              <a:defRPr/>
            </a:pPr>
            <a:r>
              <a:rPr lang="en-US" altLang="ja-JP" sz="1050" b="1">
                <a:solidFill>
                  <a:prstClr val="black"/>
                </a:solidFill>
                <a:latin typeface="Meiryo UI" panose="020B0604030504040204" pitchFamily="50" charset="-128"/>
                <a:ea typeface="Meiryo UI" panose="020B0604030504040204" pitchFamily="50" charset="-128"/>
              </a:rPr>
              <a:t>【</a:t>
            </a:r>
            <a:r>
              <a:rPr lang="ja-JP" altLang="en-US" sz="1050" b="1">
                <a:solidFill>
                  <a:prstClr val="black"/>
                </a:solidFill>
                <a:latin typeface="Meiryo UI" panose="020B0604030504040204" pitchFamily="50" charset="-128"/>
                <a:ea typeface="Meiryo UI" panose="020B0604030504040204" pitchFamily="50" charset="-128"/>
              </a:rPr>
              <a:t>出典</a:t>
            </a:r>
            <a:r>
              <a:rPr lang="en-US" altLang="ja-JP" sz="1050" b="1">
                <a:solidFill>
                  <a:prstClr val="black"/>
                </a:solidFill>
                <a:latin typeface="Meiryo UI" panose="020B0604030504040204" pitchFamily="50" charset="-128"/>
                <a:ea typeface="Meiryo UI" panose="020B0604030504040204" pitchFamily="50" charset="-128"/>
              </a:rPr>
              <a:t>】</a:t>
            </a:r>
          </a:p>
          <a:p>
            <a:pPr lvl="0" algn="ctr" fontAlgn="auto">
              <a:spcAft>
                <a:spcPts val="600"/>
              </a:spcAft>
              <a:defRPr/>
            </a:pPr>
            <a:r>
              <a:rPr kumimoji="0" lang="zh-TW" altLang="en-US" sz="1050" b="1" kern="0">
                <a:solidFill>
                  <a:srgbClr val="2E2E38"/>
                </a:solidFill>
                <a:hlinkClick r:id="rId4"/>
              </a:rPr>
              <a:t>「地域経済循環分析」（環境省、株式会社価値総合研究所）</a:t>
            </a:r>
            <a:r>
              <a:rPr kumimoji="0" lang="ja-JP" altLang="en-US" sz="1050" b="1" kern="0">
                <a:solidFill>
                  <a:srgbClr val="2E2E38"/>
                </a:solidFill>
                <a:hlinkClick r:id="rId4"/>
              </a:rPr>
              <a:t>労働生産性</a:t>
            </a:r>
            <a:endParaRPr kumimoji="0" lang="en-US" altLang="ja-JP" sz="1050" b="1" u="sng" kern="0">
              <a:solidFill>
                <a:schemeClr val="tx1"/>
              </a:solidFill>
              <a:latin typeface="Meiryo UI" panose="020B0604030504040204" pitchFamily="50" charset="-128"/>
              <a:ea typeface="Meiryo UI" panose="020B0604030504040204"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050" b="1" i="0" strike="noStrike" kern="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rPr>
              <a:t>【RAIDA-AI</a:t>
            </a:r>
            <a:r>
              <a:rPr kumimoji="0" lang="ja-JP" altLang="en-US" sz="1050" b="1" i="0" strike="noStrike" kern="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rPr>
              <a:t>（地域の産業活性化</a:t>
            </a:r>
            <a:r>
              <a:rPr kumimoji="0" lang="ja-JP" altLang="en-US" sz="1050" b="1" kern="0">
                <a:solidFill>
                  <a:schemeClr val="tx1"/>
                </a:solidFill>
                <a:latin typeface="Meiryo UI" panose="020B0604030504040204" pitchFamily="50" charset="-128"/>
                <a:ea typeface="Meiryo UI" panose="020B0604030504040204" pitchFamily="50" charset="-128"/>
              </a:rPr>
              <a:t>）</a:t>
            </a:r>
            <a:r>
              <a:rPr kumimoji="0" lang="en-US" altLang="ja-JP" sz="1050" b="1" kern="0">
                <a:solidFill>
                  <a:schemeClr val="tx1"/>
                </a:solidFill>
                <a:latin typeface="Meiryo UI" panose="020B0604030504040204" pitchFamily="50" charset="-128"/>
                <a:ea typeface="Meiryo UI" panose="020B0604030504040204" pitchFamily="50" charset="-128"/>
              </a:rPr>
              <a:t>】</a:t>
            </a:r>
            <a:endParaRPr kumimoji="0" lang="en-US" altLang="ja-JP" sz="1050" b="1" i="0" strike="noStrike" kern="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endParaRPr>
          </a:p>
          <a:p>
            <a:pPr algn="ctr"/>
            <a:r>
              <a:rPr lang="ja-JP" altLang="en-US" sz="1050" b="1" u="sng">
                <a:latin typeface="+mn-ea"/>
              </a:rPr>
              <a:t>産業の稼ぎを把握する＞稼ぐ力がある</a:t>
            </a:r>
            <a:r>
              <a:rPr lang="en-US" altLang="ja-JP" sz="1050" b="1" u="sng">
                <a:latin typeface="+mn-ea"/>
              </a:rPr>
              <a:t>/</a:t>
            </a:r>
            <a:r>
              <a:rPr lang="ja-JP" altLang="en-US" sz="1050" b="1" u="sng">
                <a:latin typeface="+mn-ea"/>
              </a:rPr>
              <a:t>地域が得意とする産業を把握する＞労働生産性</a:t>
            </a:r>
            <a:endParaRPr kumimoji="0" lang="ja-JP" altLang="en-US" sz="1050" b="1" i="0" u="sng" strike="noStrike" kern="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06031730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テーマ">
  <a:themeElements>
    <a:clrScheme name="ユーザー定義 1">
      <a:dk1>
        <a:srgbClr val="000000"/>
      </a:dk1>
      <a:lt1>
        <a:sysClr val="window" lastClr="FFFFFF"/>
      </a:lt1>
      <a:dk2>
        <a:srgbClr val="000000"/>
      </a:dk2>
      <a:lt2>
        <a:srgbClr val="FFFFFF"/>
      </a:lt2>
      <a:accent1>
        <a:srgbClr val="7F7F7F"/>
      </a:accent1>
      <a:accent2>
        <a:srgbClr val="98D4BC"/>
      </a:accent2>
      <a:accent3>
        <a:srgbClr val="C5C5C5"/>
      </a:accent3>
      <a:accent4>
        <a:srgbClr val="D8D8D8"/>
      </a:accent4>
      <a:accent5>
        <a:srgbClr val="000000"/>
      </a:accent5>
      <a:accent6>
        <a:srgbClr val="F2F2F2"/>
      </a:accent6>
      <a:hlink>
        <a:srgbClr val="0563C1"/>
      </a:hlink>
      <a:folHlink>
        <a:srgbClr val="0563C1"/>
      </a:folHlink>
    </a:clrScheme>
    <a:fontScheme name="ユーザー定義1">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機○・記載例なし】">
  <a:themeElements>
    <a:clrScheme name="エグゼクティブ">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93F0E6"/>
        </a:solidFill>
        <a:ln w="9525">
          <a:solidFill>
            <a:srgbClr val="93F0E6"/>
          </a:solidFill>
        </a:ln>
      </a:spPr>
      <a:bodyPr rot="0" spcFirstLastPara="0" vertOverflow="overflow" horzOverflow="overflow" vert="horz" wrap="square" lIns="108000" tIns="144000" rIns="108000" bIns="72000" numCol="1" spcCol="0" rtlCol="0" fromWordArt="0" anchor="ctr" anchorCtr="0" forceAA="0" compatLnSpc="1">
        <a:prstTxWarp prst="textNoShape">
          <a:avLst/>
        </a:prstTxWarp>
        <a:noAutofit/>
      </a:bodyPr>
      <a:lstStyle>
        <a:defPPr algn="ctr">
          <a:defRPr kumimoji="1" sz="1600" b="1"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kumimoji="1" dirty="0" smtClean="0">
            <a:latin typeface="Meiryo UI" panose="020B0604030504040204" pitchFamily="50" charset="-128"/>
            <a:ea typeface="Meiryo UI" panose="020B0604030504040204" pitchFamily="50" charset="-128"/>
            <a:cs typeface="Meiryo UI" panose="020B0604030504040204" pitchFamily="50" charset="-128"/>
          </a:defRPr>
        </a:defPPr>
      </a:lstStyle>
    </a:txDef>
  </a:objectDefaults>
  <a:extraClrSchemeLst/>
  <a:extLst>
    <a:ext uri="{05A4C25C-085E-4340-85A3-A5531E510DB2}">
      <thm15:themeFamily xmlns:thm15="http://schemas.microsoft.com/office/thememl/2012/main" name="ヘッダー修正（PPT）.pptx" id="{BA91829E-AC79-4E60-8307-CE9768C582EC}" vid="{3DAD78C8-E631-4243-AE77-7CF5444DEDC9}"/>
    </a:ext>
  </a:extLst>
</a:theme>
</file>

<file path=ppt/theme/theme3.xml><?xml version="1.0" encoding="utf-8"?>
<a:theme xmlns:a="http://schemas.openxmlformats.org/drawingml/2006/main" name="1_【機○・記載例なし】">
  <a:themeElements>
    <a:clrScheme name="エグゼクティブ">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93F0E6"/>
        </a:solidFill>
        <a:ln w="9525">
          <a:solidFill>
            <a:srgbClr val="93F0E6"/>
          </a:solidFill>
        </a:ln>
      </a:spPr>
      <a:bodyPr rot="0" spcFirstLastPara="0" vertOverflow="overflow" horzOverflow="overflow" vert="horz" wrap="square" lIns="108000" tIns="144000" rIns="108000" bIns="72000" numCol="1" spcCol="0" rtlCol="0" fromWordArt="0" anchor="ctr" anchorCtr="0" forceAA="0" compatLnSpc="1">
        <a:prstTxWarp prst="textNoShape">
          <a:avLst/>
        </a:prstTxWarp>
        <a:noAutofit/>
      </a:bodyPr>
      <a:lstStyle>
        <a:defPPr algn="ctr">
          <a:defRPr kumimoji="1" sz="1600" b="1"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kumimoji="1" dirty="0" smtClean="0">
            <a:latin typeface="Meiryo UI" panose="020B0604030504040204" pitchFamily="50" charset="-128"/>
            <a:ea typeface="Meiryo UI" panose="020B0604030504040204" pitchFamily="50" charset="-128"/>
            <a:cs typeface="Meiryo UI" panose="020B0604030504040204" pitchFamily="50" charset="-128"/>
          </a:defRPr>
        </a:defPPr>
      </a:lstStyle>
    </a:txDef>
  </a:objectDefaults>
  <a:extraClrSchemeLst/>
  <a:extLst>
    <a:ext uri="{05A4C25C-085E-4340-85A3-A5531E510DB2}">
      <thm15:themeFamily xmlns:thm15="http://schemas.microsoft.com/office/thememl/2012/main" name="ヘッダー修正（PPT）.pptx" id="{BA91829E-AC79-4E60-8307-CE9768C582EC}" vid="{3DAD78C8-E631-4243-AE77-7CF5444DEDC9}"/>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1BF32FB73BB50F46B9C0E791EF68F23E" ma:contentTypeVersion="14" ma:contentTypeDescription="新しいドキュメントを作成します。" ma:contentTypeScope="" ma:versionID="89d7d2c5d2079ec093156eedf7115016">
  <xsd:schema xmlns:xsd="http://www.w3.org/2001/XMLSchema" xmlns:xs="http://www.w3.org/2001/XMLSchema" xmlns:p="http://schemas.microsoft.com/office/2006/metadata/properties" xmlns:ns2="ba226932-42a9-4a1b-8569-3d52f1d9ab7e" xmlns:ns3="b3614553-897b-45df-b493-229462541fd9" targetNamespace="http://schemas.microsoft.com/office/2006/metadata/properties" ma:root="true" ma:fieldsID="4a3a5f7850a3591d7a454197a3a11f6a" ns2:_="" ns3:_="">
    <xsd:import namespace="ba226932-42a9-4a1b-8569-3d52f1d9ab7e"/>
    <xsd:import namespace="b3614553-897b-45df-b493-229462541fd9"/>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2:MediaServiceOCR" minOccurs="0"/>
                <xsd:element ref="ns2:MediaServiceSearchProperties" minOccurs="0"/>
                <xsd:element ref="ns3:SharedWithUsers" minOccurs="0"/>
                <xsd:element ref="ns3:SharedWithDetail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a226932-42a9-4a1b-8569-3d52f1d9ab7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1" nillable="true" ma:displayName="MediaServiceDateTaken" ma:descriptio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画像タグ" ma:readOnly="false" ma:fieldId="{5cf76f15-5ced-4ddc-b409-7134ff3c332f}" ma:taxonomyMulti="true" ma:sspId="1e1c6816-2a4f-4461-93c7-8dd281d6228d"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SearchProperties" ma:index="18" nillable="true" ma:displayName="MediaServiceSearchProperties" ma:hidden="true" ma:internalName="MediaServiceSearchProperties" ma:readOnly="true">
      <xsd:simpleType>
        <xsd:restriction base="dms:Note"/>
      </xsd:simpleType>
    </xsd:element>
    <xsd:element name="MediaServiceLocation" ma:index="21"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3614553-897b-45df-b493-229462541fd9" elementFormDefault="qualified">
    <xsd:import namespace="http://schemas.microsoft.com/office/2006/documentManagement/types"/>
    <xsd:import namespace="http://schemas.microsoft.com/office/infopath/2007/PartnerControls"/>
    <xsd:element name="SharedWithUsers" ma:index="19"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共有相手の詳細情報"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ba226932-42a9-4a1b-8569-3d52f1d9ab7e">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68945C28-E183-4DC2-9B6F-61BF6AC6AD2B}"/>
</file>

<file path=customXml/itemProps2.xml><?xml version="1.0" encoding="utf-8"?>
<ds:datastoreItem xmlns:ds="http://schemas.openxmlformats.org/officeDocument/2006/customXml" ds:itemID="{FB1FF096-2252-4669-AFFF-E1AB9035CBE5}"/>
</file>

<file path=customXml/itemProps3.xml><?xml version="1.0" encoding="utf-8"?>
<ds:datastoreItem xmlns:ds="http://schemas.openxmlformats.org/officeDocument/2006/customXml" ds:itemID="{8459C11F-17D0-4FF6-884B-AB5ED6F1C930}"/>
</file>

<file path=docProps/app.xml><?xml version="1.0" encoding="utf-8"?>
<Properties xmlns="http://schemas.openxmlformats.org/officeDocument/2006/extended-properties" xmlns:vt="http://schemas.openxmlformats.org/officeDocument/2006/docPropsVTypes">
  <Template/>
  <TotalTime>0</TotalTime>
  <Words>6024</Words>
  <Application>Microsoft Office PowerPoint</Application>
  <PresentationFormat>ユーザー設定</PresentationFormat>
  <Paragraphs>529</Paragraphs>
  <Slides>20</Slides>
  <Notes>15</Notes>
  <HiddenSlides>0</HiddenSlides>
  <MMClips>0</MMClips>
  <ScaleCrop>false</ScaleCrop>
  <HeadingPairs>
    <vt:vector size="8" baseType="variant">
      <vt:variant>
        <vt:lpstr>使用されているフォント</vt:lpstr>
      </vt:variant>
      <vt:variant>
        <vt:i4>5</vt:i4>
      </vt:variant>
      <vt:variant>
        <vt:lpstr>テーマ</vt:lpstr>
      </vt:variant>
      <vt:variant>
        <vt:i4>3</vt:i4>
      </vt:variant>
      <vt:variant>
        <vt:lpstr>埋め込まれた OLE サーバー</vt:lpstr>
      </vt:variant>
      <vt:variant>
        <vt:i4>1</vt:i4>
      </vt:variant>
      <vt:variant>
        <vt:lpstr>スライド タイトル</vt:lpstr>
      </vt:variant>
      <vt:variant>
        <vt:i4>20</vt:i4>
      </vt:variant>
    </vt:vector>
  </HeadingPairs>
  <TitlesOfParts>
    <vt:vector size="29" baseType="lpstr">
      <vt:lpstr>Meiryo UI</vt:lpstr>
      <vt:lpstr>游ゴシック</vt:lpstr>
      <vt:lpstr>Arial</vt:lpstr>
      <vt:lpstr>Calibri</vt:lpstr>
      <vt:lpstr>Wingdings</vt:lpstr>
      <vt:lpstr>Office テーマ</vt:lpstr>
      <vt:lpstr>【機○・記載例なし】</vt:lpstr>
      <vt:lpstr>1_【機○・記載例なし】</vt:lpstr>
      <vt:lpstr>think-cellスライド</vt:lpstr>
      <vt:lpstr>PowerPoint プレゼンテーション</vt:lpstr>
      <vt:lpstr>地域課題分析ナビゲーション活用の効果</vt:lpstr>
      <vt:lpstr>地域課題分析ナビゲーション（地域の産業活性化）でわかること</vt:lpstr>
      <vt:lpstr>PowerPoint プレゼンテーション</vt:lpstr>
      <vt:lpstr>PowerPoint プレゼンテーション</vt:lpstr>
      <vt:lpstr>地域の所得・雇用TOP5産業を特定する -付加価値額</vt:lpstr>
      <vt:lpstr>地域の所得・雇用TOP5産業を特定する -従業者数</vt:lpstr>
      <vt:lpstr>上記産業における「今後の注力ポイント」を把握する</vt:lpstr>
      <vt:lpstr>稼ぐ力が高い産業/地域が得意な産業を把握する -労働生産性</vt:lpstr>
      <vt:lpstr>稼ぐ力が高い産業/地域が得意な産業を把握する -付加価値シェア（付加価値額構成比）</vt:lpstr>
      <vt:lpstr>稼ぐ力が高い産業/地域が得意な産業を把握する -修正特化係数（付加価値額）</vt:lpstr>
      <vt:lpstr>上記産業における「今後の注力ポイント」を把握する -移輸出入収支額</vt:lpstr>
      <vt:lpstr>稼ぐ力が高い産業/地域が得意な産業を把握する -影響力・感応度分析</vt:lpstr>
      <vt:lpstr>分析サマリー</vt:lpstr>
      <vt:lpstr>（参考）地域経済循環の全体構造を把握する-地域経済循環分析</vt:lpstr>
      <vt:lpstr>（参考）地域経済循環の全体構造を把握する-分配（所得）</vt:lpstr>
      <vt:lpstr>（参考）地域経済循環の全体構造を把握する-支出</vt:lpstr>
      <vt:lpstr>分析サマリー</vt:lpstr>
      <vt:lpstr>PowerPoint プレゼンテーション</vt:lpstr>
      <vt:lpstr>おわり</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revision>1</cp:revision>
  <dcterms:created xsi:type="dcterms:W3CDTF">2026-03-26T01:44:44Z</dcterms:created>
  <dcterms:modified xsi:type="dcterms:W3CDTF">2026-03-26T01:44:54Z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0x0101001BF32FB73BB50F46B9C0E791EF68F23E</vt:lpwstr>
  </property>
</Properties>
</file>