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080108105" r:id="rId2"/>
    <p:sldId id="2080108174" r:id="rId3"/>
    <p:sldId id="2080108136" r:id="rId4"/>
    <p:sldId id="2080108173" r:id="rId5"/>
    <p:sldId id="2080108180" r:id="rId6"/>
    <p:sldId id="2080108181" r:id="rId7"/>
    <p:sldId id="2080108182" r:id="rId8"/>
    <p:sldId id="2080108183" r:id="rId9"/>
    <p:sldId id="2080108184" r:id="rId10"/>
    <p:sldId id="2080108187" r:id="rId11"/>
    <p:sldId id="2080108188" r:id="rId12"/>
    <p:sldId id="2080108189" r:id="rId13"/>
    <p:sldId id="2080108190" r:id="rId14"/>
    <p:sldId id="2080108186" r:id="rId15"/>
    <p:sldId id="2080108191" r:id="rId16"/>
    <p:sldId id="2080108193" r:id="rId17"/>
    <p:sldId id="2080108194" r:id="rId18"/>
    <p:sldId id="2080108196" r:id="rId19"/>
    <p:sldId id="2080108197" r:id="rId20"/>
    <p:sldId id="2080108198" r:id="rId21"/>
    <p:sldId id="2080108199" r:id="rId22"/>
    <p:sldId id="2080108200" r:id="rId23"/>
    <p:sldId id="2080108195" r:id="rId24"/>
    <p:sldId id="2080108162" r:id="rId25"/>
    <p:sldId id="2080108201" r:id="rId26"/>
    <p:sldId id="2080108177" r:id="rId27"/>
    <p:sldId id="2080108164" r:id="rId28"/>
  </p:sldIdLst>
  <p:sldSz cx="10693400" cy="756126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9" autoAdjust="0"/>
    <p:restoredTop sz="94660"/>
  </p:normalViewPr>
  <p:slideViewPr>
    <p:cSldViewPr snapToGrid="0">
      <p:cViewPr varScale="1">
        <p:scale>
          <a:sx n="100" d="100"/>
          <a:sy n="100" d="100"/>
        </p:scale>
        <p:origin x="17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933CC-93A7-4DE4-9FB7-7887A8ED3F03}"/>
              </a:ext>
            </a:extLst>
          </p:cNvPr>
          <p:cNvSpPr>
            <a:spLocks noGrp="1"/>
          </p:cNvSpPr>
          <p:nvPr>
            <p:ph type="ctrTitle"/>
          </p:nvPr>
        </p:nvSpPr>
        <p:spPr>
          <a:xfrm>
            <a:off x="1336675" y="1237457"/>
            <a:ext cx="8020050" cy="2632440"/>
          </a:xfrm>
        </p:spPr>
        <p:txBody>
          <a:bodyPr anchor="b"/>
          <a:lstStyle>
            <a:lvl1pPr algn="ctr">
              <a:defRPr sz="526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1FBE27-CAFA-48FC-85F7-CC49BE1C7A8E}"/>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835083-CDE2-4334-93FF-7B03F2DEF447}"/>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B5C04999-939C-4283-81DE-FCA779D5EB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7DCEE2-971D-4134-A624-19294932B27F}"/>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93172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C73C1-71F7-4397-815B-3C7D99226F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E3A50C-9EE9-4622-899D-EEC98AF461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1C35CB-495D-4FB7-AB02-6D630C28BE63}"/>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333DB0ED-F117-4884-B358-8613EE8DE3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BA6140-A8C6-4C6A-AF9B-281EE790AFDD}"/>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78908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9965FE0-3146-475C-836F-D054A7E00D46}"/>
              </a:ext>
            </a:extLst>
          </p:cNvPr>
          <p:cNvSpPr>
            <a:spLocks noGrp="1"/>
          </p:cNvSpPr>
          <p:nvPr>
            <p:ph type="title" orient="vert"/>
          </p:nvPr>
        </p:nvSpPr>
        <p:spPr>
          <a:xfrm>
            <a:off x="7652465" y="402567"/>
            <a:ext cx="2305764" cy="6407821"/>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F80DFF-80AD-41E9-AA7B-223CB5A06F43}"/>
              </a:ext>
            </a:extLst>
          </p:cNvPr>
          <p:cNvSpPr>
            <a:spLocks noGrp="1"/>
          </p:cNvSpPr>
          <p:nvPr>
            <p:ph type="body" orient="vert" idx="1"/>
          </p:nvPr>
        </p:nvSpPr>
        <p:spPr>
          <a:xfrm>
            <a:off x="735171" y="402567"/>
            <a:ext cx="6783626" cy="640782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D42290-24AA-40F8-BBDF-9D25BB493DD9}"/>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B7C086ED-99DA-461A-91E3-4F2B070109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9D221E-4525-4B25-AB85-D7B33595FF67}"/>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367382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_4">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8"/>
            <a:ext cx="9263742" cy="1259999"/>
          </a:xfrm>
          <a:prstGeom prst="rect">
            <a:avLst/>
          </a:prstGeom>
        </p:spPr>
        <p:txBody>
          <a:bodyPr lIns="0" tIns="0" rIns="0" bIns="0" anchor="ctr"/>
          <a:lstStyle>
            <a:lvl1pPr algn="l" fontAlgn="auto">
              <a:lnSpc>
                <a:spcPct val="100000"/>
              </a:lnSpc>
              <a:defRPr sz="3600" b="0" spc="0" baseline="0">
                <a:solidFill>
                  <a:schemeClr val="tx2"/>
                </a:solidFill>
                <a:latin typeface="EYInterstate" panose="02000503020000020004" pitchFamily="2" charset="0"/>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98D4BC"/>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endParaRPr>
          </a:p>
        </p:txBody>
      </p:sp>
    </p:spTree>
    <p:extLst>
      <p:ext uri="{BB962C8B-B14F-4D97-AF65-F5344CB8AC3E}">
        <p14:creationId xmlns:p14="http://schemas.microsoft.com/office/powerpoint/2010/main" val="710419542"/>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lIns="0" tIns="0" rIns="0" bIns="0" anchor="ctr"/>
          <a:lstStyle>
            <a:lvl1pPr>
              <a:lnSpc>
                <a:spcPct val="100000"/>
              </a:lnSpc>
              <a:defRPr sz="2400" b="0" baseline="0">
                <a:solidFill>
                  <a:schemeClr val="tx2"/>
                </a:solidFill>
                <a:ea typeface="Meiryo UI" panose="020B0604030504040204" pitchFamily="50" charset="-128"/>
              </a:defRPr>
            </a:lvl1pPr>
          </a:lstStyle>
          <a:p>
            <a:r>
              <a:rPr kumimoji="1" lang="ja-JP" altLang="en-US"/>
              <a:t>目次タイトル</a:t>
            </a:r>
            <a:endParaRPr kumimoji="1" lang="en-US"/>
          </a:p>
        </p:txBody>
      </p:sp>
      <p:sp>
        <p:nvSpPr>
          <p:cNvPr id="5" name="Text Box 13">
            <a:extLst>
              <a:ext uri="{FF2B5EF4-FFF2-40B4-BE49-F238E27FC236}">
                <a16:creationId xmlns:a16="http://schemas.microsoft.com/office/drawing/2014/main" id="{2539C396-CA7A-4FDD-A48A-82F29CA33A06}"/>
              </a:ext>
            </a:extLst>
          </p:cNvPr>
          <p:cNvSpPr txBox="1">
            <a:spLocks noChangeArrowheads="1"/>
          </p:cNvSpPr>
          <p:nvPr userDrawn="1"/>
        </p:nvSpPr>
        <p:spPr bwMode="auto">
          <a:xfrm>
            <a:off x="10042525" y="7245030"/>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00" b="0" i="0" u="none" strike="noStrike" kern="1200" cap="none" spc="0" normalizeH="0" baseline="0" noProof="0" smtClean="0">
                <a:ln>
                  <a:noFill/>
                </a:ln>
                <a:solidFill>
                  <a:schemeClr val="tx2"/>
                </a:solidFill>
                <a:effectLst/>
                <a:uLnTx/>
                <a:uFillTx/>
                <a:latin typeface="EYInterstate" panose="02000503020000020004" pitchFamily="2" charset="0"/>
                <a:ea typeface="Meiryo UI" panose="020B0604030504040204" pitchFamily="50" charset="-128"/>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00" b="0" i="0" u="none" strike="noStrike" kern="1200" cap="none" spc="0" normalizeH="0" baseline="0" noProof="0" dirty="0">
              <a:ln>
                <a:noFill/>
              </a:ln>
              <a:solidFill>
                <a:schemeClr val="tx2"/>
              </a:solidFill>
              <a:effectLst/>
              <a:uLnTx/>
              <a:uFillTx/>
              <a:latin typeface="EYInterstate" panose="02000503020000020004" pitchFamily="2" charset="0"/>
              <a:ea typeface="Meiryo UI" panose="020B0604030504040204" pitchFamily="50" charset="-128"/>
              <a:cs typeface="+mn-cs"/>
            </a:endParaRPr>
          </a:p>
        </p:txBody>
      </p:sp>
    </p:spTree>
    <p:extLst>
      <p:ext uri="{BB962C8B-B14F-4D97-AF65-F5344CB8AC3E}">
        <p14:creationId xmlns:p14="http://schemas.microsoft.com/office/powerpoint/2010/main" val="25542552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4C9BF-5471-4C64-B187-10A722B07C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D7701D-8BC7-4F76-85F2-0F76486FED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744ED0-E23C-47E7-A7C9-CF89A86768F9}"/>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3A80EE1F-196B-4012-8B60-76AADC7225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E7D38D-1E85-4030-8004-AB0C934640B7}"/>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84903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B1CBE-B126-4648-AFDB-53F9E985D47B}"/>
              </a:ext>
            </a:extLst>
          </p:cNvPr>
          <p:cNvSpPr>
            <a:spLocks noGrp="1"/>
          </p:cNvSpPr>
          <p:nvPr>
            <p:ph type="title"/>
          </p:nvPr>
        </p:nvSpPr>
        <p:spPr>
          <a:xfrm>
            <a:off x="729602" y="1885066"/>
            <a:ext cx="9223058" cy="3145275"/>
          </a:xfrm>
        </p:spPr>
        <p:txBody>
          <a:bodyPr anchor="b"/>
          <a:lstStyle>
            <a:lvl1pPr>
              <a:defRPr sz="526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72CE16-E20D-4CB9-B745-48FE40E4A109}"/>
              </a:ext>
            </a:extLst>
          </p:cNvPr>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2504F9-015B-48D0-A77E-7661076D5CBD}"/>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DCD9DB97-15E5-4E13-A01D-1EB6BD0D91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6241A9-6C7A-4CDE-AD7B-91ED36EC496D}"/>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25351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EC368-97B2-4E64-8AD4-BC0103BF29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A440C6-87B8-478B-B30E-6A1C86A882ED}"/>
              </a:ext>
            </a:extLst>
          </p:cNvPr>
          <p:cNvSpPr>
            <a:spLocks noGrp="1"/>
          </p:cNvSpPr>
          <p:nvPr>
            <p:ph sz="half" idx="1"/>
          </p:nvPr>
        </p:nvSpPr>
        <p:spPr>
          <a:xfrm>
            <a:off x="735171" y="2012836"/>
            <a:ext cx="4544695" cy="4797552"/>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5EF095F-F3FA-4F04-BD10-3703C349A5B1}"/>
              </a:ext>
            </a:extLst>
          </p:cNvPr>
          <p:cNvSpPr>
            <a:spLocks noGrp="1"/>
          </p:cNvSpPr>
          <p:nvPr>
            <p:ph sz="half" idx="2"/>
          </p:nvPr>
        </p:nvSpPr>
        <p:spPr>
          <a:xfrm>
            <a:off x="5413534"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84137A6-ABF3-4BD9-B01E-C1336585AB4B}"/>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6" name="フッター プレースホルダー 5">
            <a:extLst>
              <a:ext uri="{FF2B5EF4-FFF2-40B4-BE49-F238E27FC236}">
                <a16:creationId xmlns:a16="http://schemas.microsoft.com/office/drawing/2014/main" id="{C04E8DE5-65E9-4252-8AD1-641D28F0A7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264650-D17B-4DE9-AD55-0C3DF05CB803}"/>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253682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C2521-C475-48D2-B1DC-9B1BD4A56718}"/>
              </a:ext>
            </a:extLst>
          </p:cNvPr>
          <p:cNvSpPr>
            <a:spLocks noGrp="1"/>
          </p:cNvSpPr>
          <p:nvPr>
            <p:ph type="title"/>
          </p:nvPr>
        </p:nvSpPr>
        <p:spPr>
          <a:xfrm>
            <a:off x="736564" y="402568"/>
            <a:ext cx="9223058" cy="146149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6A007F-8059-4B75-AF16-050AE543FFA3}"/>
              </a:ext>
            </a:extLst>
          </p:cNvPr>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1B31068-B0C4-4440-ADAD-97D01B97E129}"/>
              </a:ext>
            </a:extLst>
          </p:cNvPr>
          <p:cNvSpPr>
            <a:spLocks noGrp="1"/>
          </p:cNvSpPr>
          <p:nvPr>
            <p:ph sz="half" idx="2"/>
          </p:nvPr>
        </p:nvSpPr>
        <p:spPr>
          <a:xfrm>
            <a:off x="736565" y="2761961"/>
            <a:ext cx="4523809"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F3119F-9353-4A88-993E-DD31D8C80394}"/>
              </a:ext>
            </a:extLst>
          </p:cNvPr>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617DB5-669D-4965-A6F3-9BF989A27B4A}"/>
              </a:ext>
            </a:extLst>
          </p:cNvPr>
          <p:cNvSpPr>
            <a:spLocks noGrp="1"/>
          </p:cNvSpPr>
          <p:nvPr>
            <p:ph sz="quarter" idx="4"/>
          </p:nvPr>
        </p:nvSpPr>
        <p:spPr>
          <a:xfrm>
            <a:off x="5413534" y="2761961"/>
            <a:ext cx="4546088"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C3F7D2-0BBB-4F76-83AE-D29E68646292}"/>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8" name="フッター プレースホルダー 7">
            <a:extLst>
              <a:ext uri="{FF2B5EF4-FFF2-40B4-BE49-F238E27FC236}">
                <a16:creationId xmlns:a16="http://schemas.microsoft.com/office/drawing/2014/main" id="{31016ADF-657D-4D73-9AD8-71EA7BB1DE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D181C7-E09E-4111-A478-7E6782C84159}"/>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182764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D849-128B-4567-9085-480CCC228C2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3075B8-38B7-416F-A782-84DECA6FFB1D}"/>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4" name="フッター プレースホルダー 3">
            <a:extLst>
              <a:ext uri="{FF2B5EF4-FFF2-40B4-BE49-F238E27FC236}">
                <a16:creationId xmlns:a16="http://schemas.microsoft.com/office/drawing/2014/main" id="{CC015669-3270-4CA9-8086-9363634994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0F75AF-29FF-4BB1-85E0-73FF5BCB74E8}"/>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36360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955473-A49A-4ED5-8E21-33993F3A3956}"/>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30042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BC8BF-35AE-43A8-8DE6-010AF2811DE9}"/>
              </a:ext>
            </a:extLst>
          </p:cNvPr>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791E25-7DB8-4518-BC69-52B55264C40C}"/>
              </a:ext>
            </a:extLst>
          </p:cNvPr>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562EDB-477F-4DDB-B632-E7FCFDEB973F}"/>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D2CDE2-EFE6-42AB-B0E9-59DFBF10E5E0}"/>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6" name="フッター プレースホルダー 5">
            <a:extLst>
              <a:ext uri="{FF2B5EF4-FFF2-40B4-BE49-F238E27FC236}">
                <a16:creationId xmlns:a16="http://schemas.microsoft.com/office/drawing/2014/main" id="{E377AAB2-FC9B-4097-BC46-CA226C5F6E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6832B6-6301-4881-9E90-0C7A57E15E06}"/>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142448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390BD-E2C7-4BB8-AC50-76B79F4BCC53}"/>
              </a:ext>
            </a:extLst>
          </p:cNvPr>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EC0D329-872F-48B3-8141-A0D406AE2E66}"/>
              </a:ext>
            </a:extLst>
          </p:cNvPr>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F7101425-2CB8-4915-BF32-36B542AA20A8}"/>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A97FDA-2570-4718-B4F8-06E5F0DC348E}"/>
              </a:ext>
            </a:extLst>
          </p:cNvPr>
          <p:cNvSpPr>
            <a:spLocks noGrp="1"/>
          </p:cNvSpPr>
          <p:nvPr>
            <p:ph type="dt" sz="half" idx="10"/>
          </p:nvPr>
        </p:nvSpPr>
        <p:spPr/>
        <p:txBody>
          <a:bodyPr/>
          <a:lstStyle/>
          <a:p>
            <a:fld id="{FE65D7A8-741E-40B8-A98D-6EDA346ED31E}" type="datetimeFigureOut">
              <a:rPr kumimoji="1" lang="ja-JP" altLang="en-US" smtClean="0"/>
              <a:t>2022/8/30</a:t>
            </a:fld>
            <a:endParaRPr kumimoji="1" lang="ja-JP" altLang="en-US"/>
          </a:p>
        </p:txBody>
      </p:sp>
      <p:sp>
        <p:nvSpPr>
          <p:cNvPr id="6" name="フッター プレースホルダー 5">
            <a:extLst>
              <a:ext uri="{FF2B5EF4-FFF2-40B4-BE49-F238E27FC236}">
                <a16:creationId xmlns:a16="http://schemas.microsoft.com/office/drawing/2014/main" id="{053F9FC3-A96A-42D9-9893-C3F9C1492B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5DA17E-BAD0-422A-974B-7E55EF03653B}"/>
              </a:ext>
            </a:extLst>
          </p:cNvPr>
          <p:cNvSpPr>
            <a:spLocks noGrp="1"/>
          </p:cNvSpPr>
          <p:nvPr>
            <p:ph type="sldNum" sz="quarter" idx="12"/>
          </p:nvPr>
        </p:nvSpPr>
        <p:spPr/>
        <p:txBody>
          <a:body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106639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C2750B-C5C7-4696-842F-D44BF727D909}"/>
              </a:ext>
            </a:extLst>
          </p:cNvPr>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990DD5-4CE8-485B-B049-16809B43DF14}"/>
              </a:ext>
            </a:extLst>
          </p:cNvPr>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76782D-2B9E-4DB1-A4D9-2822EC90006D}"/>
              </a:ext>
            </a:extLst>
          </p:cNvPr>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FE65D7A8-741E-40B8-A98D-6EDA346ED31E}" type="datetimeFigureOut">
              <a:rPr kumimoji="1" lang="ja-JP" altLang="en-US" smtClean="0"/>
              <a:t>2022/8/30</a:t>
            </a:fld>
            <a:endParaRPr kumimoji="1" lang="ja-JP" altLang="en-US"/>
          </a:p>
        </p:txBody>
      </p:sp>
      <p:sp>
        <p:nvSpPr>
          <p:cNvPr id="5" name="フッター プレースホルダー 4">
            <a:extLst>
              <a:ext uri="{FF2B5EF4-FFF2-40B4-BE49-F238E27FC236}">
                <a16:creationId xmlns:a16="http://schemas.microsoft.com/office/drawing/2014/main" id="{B2E76177-684C-4D81-B30C-00E6A12ADB78}"/>
              </a:ext>
            </a:extLst>
          </p:cNvPr>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59A4766-25F9-4D36-B637-D24F114D1DB1}"/>
              </a:ext>
            </a:extLst>
          </p:cNvPr>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EAB59F09-A725-49A1-AF05-2C35030164FD}" type="slidenum">
              <a:rPr kumimoji="1" lang="ja-JP" altLang="en-US" smtClean="0"/>
              <a:t>‹#›</a:t>
            </a:fld>
            <a:endParaRPr kumimoji="1" lang="ja-JP" altLang="en-US"/>
          </a:p>
        </p:txBody>
      </p:sp>
    </p:spTree>
    <p:extLst>
      <p:ext uri="{BB962C8B-B14F-4D97-AF65-F5344CB8AC3E}">
        <p14:creationId xmlns:p14="http://schemas.microsoft.com/office/powerpoint/2010/main" val="35711197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20" rtl="0" eaLnBrk="1" latinLnBrk="0" hangingPunct="1">
        <a:defRPr kumimoji="1" sz="1579" kern="1200">
          <a:solidFill>
            <a:schemeClr val="tx1"/>
          </a:solidFill>
          <a:latin typeface="+mn-lt"/>
          <a:ea typeface="+mn-ea"/>
          <a:cs typeface="+mn-cs"/>
        </a:defRPr>
      </a:lvl1pPr>
      <a:lvl2pPr marL="401010" algn="l" defTabSz="802020" rtl="0" eaLnBrk="1" latinLnBrk="0" hangingPunct="1">
        <a:defRPr kumimoji="1" sz="1579" kern="1200">
          <a:solidFill>
            <a:schemeClr val="tx1"/>
          </a:solidFill>
          <a:latin typeface="+mn-lt"/>
          <a:ea typeface="+mn-ea"/>
          <a:cs typeface="+mn-cs"/>
        </a:defRPr>
      </a:lvl2pPr>
      <a:lvl3pPr marL="802020" algn="l" defTabSz="802020" rtl="0" eaLnBrk="1" latinLnBrk="0" hangingPunct="1">
        <a:defRPr kumimoji="1" sz="1579" kern="1200">
          <a:solidFill>
            <a:schemeClr val="tx1"/>
          </a:solidFill>
          <a:latin typeface="+mn-lt"/>
          <a:ea typeface="+mn-ea"/>
          <a:cs typeface="+mn-cs"/>
        </a:defRPr>
      </a:lvl3pPr>
      <a:lvl4pPr marL="1203030" algn="l" defTabSz="802020" rtl="0" eaLnBrk="1" latinLnBrk="0" hangingPunct="1">
        <a:defRPr kumimoji="1" sz="1579" kern="1200">
          <a:solidFill>
            <a:schemeClr val="tx1"/>
          </a:solidFill>
          <a:latin typeface="+mn-lt"/>
          <a:ea typeface="+mn-ea"/>
          <a:cs typeface="+mn-cs"/>
        </a:defRPr>
      </a:lvl4pPr>
      <a:lvl5pPr marL="1604040" algn="l" defTabSz="802020" rtl="0" eaLnBrk="1" latinLnBrk="0" hangingPunct="1">
        <a:defRPr kumimoji="1" sz="1579" kern="1200">
          <a:solidFill>
            <a:schemeClr val="tx1"/>
          </a:solidFill>
          <a:latin typeface="+mn-lt"/>
          <a:ea typeface="+mn-ea"/>
          <a:cs typeface="+mn-cs"/>
        </a:defRPr>
      </a:lvl5pPr>
      <a:lvl6pPr marL="2005051" algn="l" defTabSz="802020" rtl="0" eaLnBrk="1" latinLnBrk="0" hangingPunct="1">
        <a:defRPr kumimoji="1" sz="1579" kern="1200">
          <a:solidFill>
            <a:schemeClr val="tx1"/>
          </a:solidFill>
          <a:latin typeface="+mn-lt"/>
          <a:ea typeface="+mn-ea"/>
          <a:cs typeface="+mn-cs"/>
        </a:defRPr>
      </a:lvl6pPr>
      <a:lvl7pPr marL="2406061" algn="l" defTabSz="802020" rtl="0" eaLnBrk="1" latinLnBrk="0" hangingPunct="1">
        <a:defRPr kumimoji="1" sz="1579" kern="1200">
          <a:solidFill>
            <a:schemeClr val="tx1"/>
          </a:solidFill>
          <a:latin typeface="+mn-lt"/>
          <a:ea typeface="+mn-ea"/>
          <a:cs typeface="+mn-cs"/>
        </a:defRPr>
      </a:lvl7pPr>
      <a:lvl8pPr marL="2807071" algn="l" defTabSz="802020" rtl="0" eaLnBrk="1" latinLnBrk="0" hangingPunct="1">
        <a:defRPr kumimoji="1" sz="1579" kern="1200">
          <a:solidFill>
            <a:schemeClr val="tx1"/>
          </a:solidFill>
          <a:latin typeface="+mn-lt"/>
          <a:ea typeface="+mn-ea"/>
          <a:cs typeface="+mn-cs"/>
        </a:defRPr>
      </a:lvl8pPr>
      <a:lvl9pPr marL="3208081" algn="l" defTabSz="802020"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as.go.jp/population-nature/#/transition/46/46215/2017/2/0.0/10.13699111208023/31.813406/130.3045" TargetMode="External"/><Relationship Id="rId2" Type="http://schemas.openxmlformats.org/officeDocument/2006/relationships/slide" Target="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resas.go.jp/population-nature/#/scatter/46/46215/2017/2/0.0/10.13699111208023/31.813406/130.3045" TargetMode="External"/><Relationship Id="rId2" Type="http://schemas.openxmlformats.org/officeDocument/2006/relationships/slide" Target="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as.go.jp/population-society/#/movement/46/46215/2/1/1/2020/5.333900736553437/41.42090017812787/142.29371418128918"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resas.go.jp/population-society/#/fromTo/46/46215/2/1/1/2020/5.333900736553437/41.42090017812787/142.29371418128918" TargetMode="External"/><Relationship Id="rId2" Type="http://schemas.openxmlformats.org/officeDocument/2006/relationships/slide" Target="slide1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resas.go.jp/population-society/#/fromTo/46/46215/2/1/1/2020/5.333900736553437/41.42090017812787/142.29371418128918" TargetMode="External"/><Relationship Id="rId2" Type="http://schemas.openxmlformats.org/officeDocument/2006/relationships/slide" Target="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as.go.jp/population-future/#/graph/46/46215/2012/1/0.0/10.13699111208023/31.813406/130.3045"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hyperlink" Target="https://resas.go.jp/population-composition/#/pyramid/46/46215/2020/2/0.0/10.13699111208023/31.813406/130.3045/-"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resas.go.jp/population-future/#/graph/46/46215/2012/1/0.0/10.13699111208023/31.813406/130.3045" TargetMode="External"/><Relationship Id="rId3" Type="http://schemas.openxmlformats.org/officeDocument/2006/relationships/hyperlink" Target="https://resas.go.jp/population-nature/#/scatter/46/46215/2017/2/0.0/10.13699111208023/31.813406/130.3045" TargetMode="External"/><Relationship Id="rId7" Type="http://schemas.openxmlformats.org/officeDocument/2006/relationships/hyperlink" Target="https://resas.go.jp/population-composition/#/pyramid/46/46215/2020/2/0.0/10.13699111208023/31.813406/130.3045/-" TargetMode="External"/><Relationship Id="rId2" Type="http://schemas.openxmlformats.org/officeDocument/2006/relationships/hyperlink" Target="https://resas.go.jp/population-nature/#/transition/46/46215/2017/2/0.0/10.13699111208023/31.813406/130.3045" TargetMode="External"/><Relationship Id="rId1" Type="http://schemas.openxmlformats.org/officeDocument/2006/relationships/slideLayout" Target="../slideLayouts/slideLayout13.xml"/><Relationship Id="rId6" Type="http://schemas.openxmlformats.org/officeDocument/2006/relationships/hyperlink" Target="https://resas.go.jp/population-composition/#/transition/46/46215/2020/2/0.0/9.232021122534224/31.813406/130.3045/-" TargetMode="External"/><Relationship Id="rId5" Type="http://schemas.openxmlformats.org/officeDocument/2006/relationships/hyperlink" Target="https://resas.go.jp/population-society/#/fromTo/46/46215/2/1/1/2020/5.333900736553437/41.42090017812787/142.29371418128918" TargetMode="External"/><Relationship Id="rId4" Type="http://schemas.openxmlformats.org/officeDocument/2006/relationships/hyperlink" Target="https://resas.go.jp/population-society/#/movement/46/46215/2/1/1/2020/5.333900736553437/41.42090017812787/142.29371418128918" TargetMode="External"/><Relationship Id="rId9" Type="http://schemas.openxmlformats.org/officeDocument/2006/relationships/hyperlink" Target="https://resas.go.jp/population-sum/#/graph/46/46215/0.0/2020/2/10.13699111208023/31.813406/130.304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hyperlink" Target="https://resas.go.jp/population-composition/#/transition/46/46215/2020/2/0.0/9.232021122534224/31.813406/130.3045/-"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resas.go.jp/population-composition/#/pyramid/46/46215/2020/2/0.0/10.13699111208023/31.813406/130.304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sas.go.jp/population-sum/#/graph/46/46215/0.0/2020/2/10.13699111208023/31.813406/130.3045/-" TargetMode="External"/><Relationship Id="rId2" Type="http://schemas.openxmlformats.org/officeDocument/2006/relationships/slide" Target="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as.go.jp/population-sum/#/graph/46/46215/0.0/2020/2/10.13699111208023/31.813406/130.304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sas.go.jp/population-sum/#/graph/46/46215/0.0/2020/2/10.13699111208023/31.813406/130.3045/-"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698F60-6CE5-482C-91F9-03733792A306}"/>
              </a:ext>
            </a:extLst>
          </p:cNvPr>
          <p:cNvSpPr>
            <a:spLocks noGrp="1"/>
          </p:cNvSpPr>
          <p:nvPr>
            <p:ph type="title"/>
          </p:nvPr>
        </p:nvSpPr>
        <p:spPr/>
        <p:txBody>
          <a:bodyPr/>
          <a:lstStyle/>
          <a:p>
            <a:pPr>
              <a:lnSpc>
                <a:spcPct val="150000"/>
              </a:lnSpc>
              <a:spcBef>
                <a:spcPts val="0"/>
              </a:spcBef>
            </a:pPr>
            <a:r>
              <a:rPr lang="ja-JP" altLang="en-US" sz="2800" dirty="0">
                <a:latin typeface="+mn-ea"/>
                <a:ea typeface="+mn-ea"/>
              </a:rPr>
              <a:t>地域課題分析ナビゲーション</a:t>
            </a:r>
            <a:br>
              <a:rPr lang="en-US" altLang="ja-JP" sz="2800" dirty="0">
                <a:latin typeface="+mn-ea"/>
                <a:ea typeface="+mn-ea"/>
              </a:rPr>
            </a:br>
            <a:r>
              <a:rPr lang="ja-JP" altLang="en-US" sz="2800" dirty="0">
                <a:latin typeface="+mn-ea"/>
                <a:ea typeface="+mn-ea"/>
              </a:rPr>
              <a:t>テーマ①　地域の人口減少対策</a:t>
            </a:r>
          </a:p>
        </p:txBody>
      </p:sp>
      <p:sp>
        <p:nvSpPr>
          <p:cNvPr id="7" name="四角形: 角を丸くする 6">
            <a:extLst>
              <a:ext uri="{FF2B5EF4-FFF2-40B4-BE49-F238E27FC236}">
                <a16:creationId xmlns:a16="http://schemas.microsoft.com/office/drawing/2014/main" id="{2C7DC9FB-BDB6-4B67-ADAD-F1FF0E64BD53}"/>
              </a:ext>
            </a:extLst>
          </p:cNvPr>
          <p:cNvSpPr/>
          <p:nvPr/>
        </p:nvSpPr>
        <p:spPr>
          <a:xfrm>
            <a:off x="558800" y="4876800"/>
            <a:ext cx="9575800" cy="2360613"/>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Clr>
                <a:schemeClr val="accent1"/>
              </a:buClr>
              <a:buFont typeface="Arial" panose="020B0604020202020204" pitchFamily="34" charset="0"/>
              <a:buChar char="•"/>
            </a:pPr>
            <a:r>
              <a:rPr kumimoji="1" lang="ja-JP" altLang="en-US" sz="1600" b="1" dirty="0">
                <a:solidFill>
                  <a:schemeClr val="tx1"/>
                </a:solidFill>
                <a:latin typeface="+mn-ea"/>
              </a:rPr>
              <a:t>少子化：</a:t>
            </a:r>
            <a:r>
              <a:rPr kumimoji="1" lang="ja-JP" altLang="en-US" sz="1600" dirty="0">
                <a:solidFill>
                  <a:schemeClr val="tx1"/>
                </a:solidFill>
                <a:latin typeface="+mn-ea"/>
              </a:rPr>
              <a:t>都市部では、未婚化や晩婚化、出産年齢の高年齢化を背景とする出生率の低下による少子化が課題となっている。</a:t>
            </a:r>
            <a:endParaRPr lang="en-US" altLang="ja-JP" sz="1600" dirty="0">
              <a:solidFill>
                <a:schemeClr val="tx1"/>
              </a:solidFill>
              <a:latin typeface="+mn-ea"/>
            </a:endParaRPr>
          </a:p>
          <a:p>
            <a:pPr marL="285750" indent="-285750">
              <a:buClr>
                <a:schemeClr val="accent1"/>
              </a:buClr>
              <a:buFont typeface="Arial" panose="020B0604020202020204" pitchFamily="34" charset="0"/>
              <a:buChar char="•"/>
            </a:pPr>
            <a:r>
              <a:rPr kumimoji="1" lang="ja-JP" altLang="en-US" sz="1600" b="1" dirty="0">
                <a:solidFill>
                  <a:schemeClr val="tx1"/>
                </a:solidFill>
                <a:latin typeface="+mn-ea"/>
              </a:rPr>
              <a:t>高齢化：</a:t>
            </a:r>
            <a:r>
              <a:rPr kumimoji="1" lang="ja-JP" altLang="en-US" sz="1600" dirty="0">
                <a:solidFill>
                  <a:schemeClr val="tx1"/>
                </a:solidFill>
                <a:latin typeface="+mn-ea"/>
              </a:rPr>
              <a:t>郊外のニュータウンでは、若年層の都市への流出を背景とした高齢化の進行が課題と</a:t>
            </a:r>
            <a:r>
              <a:rPr lang="ja-JP" altLang="en-US" sz="1600" dirty="0">
                <a:solidFill>
                  <a:schemeClr val="tx1"/>
                </a:solidFill>
                <a:latin typeface="+mn-ea"/>
              </a:rPr>
              <a:t>なっ</a:t>
            </a:r>
            <a:r>
              <a:rPr kumimoji="1" lang="ja-JP" altLang="en-US" sz="1600" dirty="0">
                <a:solidFill>
                  <a:schemeClr val="tx1"/>
                </a:solidFill>
                <a:latin typeface="+mn-ea"/>
              </a:rPr>
              <a:t>ている。</a:t>
            </a:r>
            <a:endParaRPr lang="en-US" altLang="ja-JP" sz="1600" dirty="0">
              <a:solidFill>
                <a:schemeClr val="tx1"/>
              </a:solidFill>
              <a:latin typeface="+mn-ea"/>
            </a:endParaRPr>
          </a:p>
          <a:p>
            <a:pPr marL="285750" indent="-285750">
              <a:buClr>
                <a:schemeClr val="accent1"/>
              </a:buClr>
              <a:buFont typeface="Arial" panose="020B0604020202020204" pitchFamily="34" charset="0"/>
              <a:buChar char="•"/>
            </a:pPr>
            <a:r>
              <a:rPr lang="ja-JP" altLang="en-US" sz="1600" b="1" dirty="0">
                <a:solidFill>
                  <a:schemeClr val="tx1"/>
                </a:solidFill>
                <a:latin typeface="+mn-ea"/>
              </a:rPr>
              <a:t>地域の働き手</a:t>
            </a:r>
            <a:r>
              <a:rPr kumimoji="1" lang="ja-JP" altLang="en-US" sz="1600" b="1" dirty="0">
                <a:solidFill>
                  <a:schemeClr val="tx1"/>
                </a:solidFill>
                <a:latin typeface="+mn-ea"/>
              </a:rPr>
              <a:t>の減少：</a:t>
            </a:r>
            <a:r>
              <a:rPr kumimoji="1" lang="ja-JP" altLang="en-US" sz="1600" dirty="0">
                <a:solidFill>
                  <a:schemeClr val="tx1"/>
                </a:solidFill>
                <a:latin typeface="+mn-ea"/>
              </a:rPr>
              <a:t>中山間地域では、生産年齢人口の減少を背景とした地場産業の人手不足が課題となっている。</a:t>
            </a:r>
            <a:endParaRPr lang="en-US" altLang="ja-JP" sz="1600" dirty="0">
              <a:solidFill>
                <a:schemeClr val="tx1"/>
              </a:solidFill>
              <a:latin typeface="+mn-ea"/>
            </a:endParaRPr>
          </a:p>
          <a:p>
            <a:pPr marL="285750" indent="-285750">
              <a:buClr>
                <a:schemeClr val="accent1"/>
              </a:buClr>
              <a:buFont typeface="Arial" panose="020B0604020202020204" pitchFamily="34" charset="0"/>
              <a:buChar char="•"/>
            </a:pPr>
            <a:r>
              <a:rPr kumimoji="1" lang="ja-JP" altLang="en-US" sz="1600" b="1" dirty="0">
                <a:solidFill>
                  <a:schemeClr val="tx1"/>
                </a:solidFill>
                <a:latin typeface="+mn-ea"/>
              </a:rPr>
              <a:t>過疎化：</a:t>
            </a:r>
            <a:r>
              <a:rPr kumimoji="1" lang="ja-JP" altLang="en-US" sz="1600" dirty="0">
                <a:solidFill>
                  <a:schemeClr val="tx1"/>
                </a:solidFill>
                <a:latin typeface="+mn-ea"/>
              </a:rPr>
              <a:t>中山間地域では、大都市や中核都市への人口流出を背景とした地域人口の著しい減少により、地域社会の機能の低下が課題となっている。</a:t>
            </a:r>
          </a:p>
        </p:txBody>
      </p:sp>
      <p:sp>
        <p:nvSpPr>
          <p:cNvPr id="9" name="正方形/長方形 8">
            <a:extLst>
              <a:ext uri="{FF2B5EF4-FFF2-40B4-BE49-F238E27FC236}">
                <a16:creationId xmlns:a16="http://schemas.microsoft.com/office/drawing/2014/main" id="{BD225E62-BB75-49D4-9E13-5AA255FCBF40}"/>
              </a:ext>
            </a:extLst>
          </p:cNvPr>
          <p:cNvSpPr/>
          <p:nvPr/>
        </p:nvSpPr>
        <p:spPr>
          <a:xfrm>
            <a:off x="842963" y="4739803"/>
            <a:ext cx="1881187" cy="2676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buClr>
                <a:schemeClr val="accent1"/>
              </a:buClr>
            </a:pPr>
            <a:r>
              <a:rPr kumimoji="1" lang="ja-JP" altLang="en-US" sz="1400" b="1" dirty="0">
                <a:solidFill>
                  <a:schemeClr val="tx1"/>
                </a:solidFill>
                <a:latin typeface="+mn-ea"/>
              </a:rPr>
              <a:t>具体的な地域課題の例</a:t>
            </a:r>
          </a:p>
        </p:txBody>
      </p:sp>
      <p:sp>
        <p:nvSpPr>
          <p:cNvPr id="12" name="正方形/長方形 11">
            <a:extLst>
              <a:ext uri="{FF2B5EF4-FFF2-40B4-BE49-F238E27FC236}">
                <a16:creationId xmlns:a16="http://schemas.microsoft.com/office/drawing/2014/main" id="{BD225E62-BB75-49D4-9E13-5AA255FCBF40}"/>
              </a:ext>
            </a:extLst>
          </p:cNvPr>
          <p:cNvSpPr/>
          <p:nvPr/>
        </p:nvSpPr>
        <p:spPr>
          <a:xfrm>
            <a:off x="3757613" y="4605980"/>
            <a:ext cx="5919787" cy="2676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r">
              <a:buClr>
                <a:schemeClr val="accent1"/>
              </a:buClr>
            </a:pPr>
            <a:r>
              <a:rPr kumimoji="1" lang="en-US" altLang="ja-JP" sz="1200" dirty="0">
                <a:solidFill>
                  <a:schemeClr val="tx1"/>
                </a:solidFill>
                <a:latin typeface="+mn-ea"/>
              </a:rPr>
              <a:t>※</a:t>
            </a:r>
            <a:r>
              <a:rPr kumimoji="1" lang="ja-JP" altLang="en-US" sz="1200" dirty="0">
                <a:solidFill>
                  <a:schemeClr val="tx1"/>
                </a:solidFill>
                <a:latin typeface="+mn-ea"/>
              </a:rPr>
              <a:t>今後、掲載内容については随時アップデート・機能追加を予定しています。</a:t>
            </a:r>
          </a:p>
        </p:txBody>
      </p:sp>
    </p:spTree>
    <p:extLst>
      <p:ext uri="{BB962C8B-B14F-4D97-AF65-F5344CB8AC3E}">
        <p14:creationId xmlns:p14="http://schemas.microsoft.com/office/powerpoint/2010/main" val="366174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4"/>
            <a:ext cx="4572000" cy="42246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地域の出生数に影響を及ぼす一要素である合計特殊出生率について、全国平均との差分や変化の傾向を把握します。</a:t>
            </a:r>
            <a:br>
              <a:rPr lang="en-US" altLang="ja-JP" sz="1600" b="1" dirty="0">
                <a:solidFill>
                  <a:schemeClr val="tx1"/>
                </a:solidFill>
                <a:latin typeface="+mn-ea"/>
              </a:rPr>
            </a:br>
            <a:r>
              <a:rPr lang="ja-JP" altLang="en-US" sz="1600" b="1" dirty="0">
                <a:solidFill>
                  <a:schemeClr val="tx1"/>
                </a:solidFill>
                <a:latin typeface="+mn-ea"/>
              </a:rPr>
              <a:t>一般的に都市部など人口密度の高い地域では、合計特殊出生率は低くなる傾向にあります。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全国平均と比べて、合計特殊出生率は高く、上昇傾向にある。</a:t>
            </a:r>
          </a:p>
          <a:p>
            <a:pPr marL="285750" indent="-285750">
              <a:spcAft>
                <a:spcPts val="600"/>
              </a:spcAft>
              <a:buFont typeface="Arial" panose="020B0604020202020204" pitchFamily="34" charset="0"/>
              <a:buChar char="•"/>
            </a:pPr>
            <a:r>
              <a:rPr lang="ja-JP" altLang="en-US" sz="1600" b="1" dirty="0">
                <a:solidFill>
                  <a:schemeClr val="tx1"/>
                </a:solidFill>
                <a:latin typeface="+mn-ea"/>
              </a:rPr>
              <a:t>合計特殊出生率の背景要因は、次頁の</a:t>
            </a:r>
            <a:r>
              <a:rPr lang="ja-JP" altLang="en-US" sz="1600" b="1" dirty="0">
                <a:solidFill>
                  <a:srgbClr val="FF0000"/>
                </a:solidFill>
                <a:latin typeface="+mn-ea"/>
                <a:hlinkClick r:id="rId2" action="ppaction://hlinksldjump"/>
              </a:rPr>
              <a:t>少子化指標</a:t>
            </a:r>
            <a:r>
              <a:rPr lang="ja-JP" altLang="en-US" sz="1600" b="1" dirty="0">
                <a:solidFill>
                  <a:schemeClr val="tx1"/>
                </a:solidFill>
                <a:latin typeface="+mn-ea"/>
              </a:rPr>
              <a:t>で把握することができます。</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人口変化の一因である自然増減について、出生数および地域の少子化の背景（未婚率、有配偶出生率など）</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を分析することで、出生数の増減の要因を把握する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153258"/>
            <a:ext cx="8591548" cy="108460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合計特殊出生率：</a:t>
            </a:r>
            <a:r>
              <a:rPr lang="en-US" altLang="ja-JP" sz="1200" dirty="0">
                <a:solidFill>
                  <a:srgbClr val="2E2E38"/>
                </a:solidFill>
                <a:latin typeface="+mn-ea"/>
              </a:rPr>
              <a:t>1</a:t>
            </a:r>
            <a:r>
              <a:rPr lang="ja-JP" altLang="en-US" sz="1200" dirty="0">
                <a:solidFill>
                  <a:srgbClr val="2E2E38"/>
                </a:solidFill>
                <a:latin typeface="+mn-ea"/>
              </a:rPr>
              <a:t>人の女性が生涯に産むことが見込まれる子どもの人数の平均値です。一般的に、地域間での出生力の比較に用います。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en-US" altLang="ja-JP" sz="1200" dirty="0">
                <a:solidFill>
                  <a:srgbClr val="2E2E38"/>
                </a:solidFill>
                <a:latin typeface="+mn-ea"/>
              </a:rPr>
              <a:t>2015</a:t>
            </a:r>
            <a:r>
              <a:rPr lang="ja-JP" altLang="en-US" sz="1200" dirty="0">
                <a:solidFill>
                  <a:srgbClr val="2E2E38"/>
                </a:solidFill>
                <a:latin typeface="+mn-ea"/>
              </a:rPr>
              <a:t>年時点での日本全体の合計特殊出生率は、</a:t>
            </a:r>
            <a:r>
              <a:rPr lang="en-US" altLang="ja-JP" sz="1200" dirty="0">
                <a:solidFill>
                  <a:srgbClr val="2E2E38"/>
                </a:solidFill>
                <a:latin typeface="+mn-ea"/>
              </a:rPr>
              <a:t>1.46</a:t>
            </a:r>
            <a:r>
              <a:rPr lang="ja-JP" altLang="en-US" sz="1200" dirty="0">
                <a:solidFill>
                  <a:srgbClr val="2E2E38"/>
                </a:solidFill>
                <a:latin typeface="+mn-ea"/>
              </a:rPr>
              <a:t>人です。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現在の死亡水準を前提とし、人口が長期的に一定となる出生の水準を「人口置換水準」と呼び、日本全体では約</a:t>
            </a:r>
            <a:r>
              <a:rPr lang="en-US" altLang="ja-JP" sz="1200" dirty="0">
                <a:solidFill>
                  <a:srgbClr val="2E2E38"/>
                </a:solidFill>
                <a:latin typeface="+mn-ea"/>
              </a:rPr>
              <a:t>2.1</a:t>
            </a:r>
            <a:r>
              <a:rPr lang="ja-JP" altLang="en-US" sz="1200" dirty="0">
                <a:solidFill>
                  <a:srgbClr val="2E2E38"/>
                </a:solidFill>
                <a:latin typeface="+mn-ea"/>
              </a:rPr>
              <a:t>人となっています。</a:t>
            </a:r>
            <a:endParaRPr lang="en-US" altLang="ja-JP" sz="1200" dirty="0">
              <a:solidFill>
                <a:srgbClr val="2E2E38"/>
              </a:solidFill>
              <a:latin typeface="+mn-ea"/>
            </a:endParaRP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153258"/>
            <a:ext cx="877066" cy="108460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合計特殊出生率と人口推移</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3"/>
              </a:rPr>
              <a:t>RESAS</a:t>
            </a:r>
            <a:r>
              <a:rPr lang="ja-JP" altLang="en-US" sz="1400" b="1" u="sng" dirty="0">
                <a:solidFill>
                  <a:srgbClr val="0070C0"/>
                </a:solidFill>
                <a:latin typeface="+mn-ea"/>
                <a:hlinkClick r:id="rId3"/>
              </a:rPr>
              <a:t>（地域経済分析システム）人口マップ＞</a:t>
            </a:r>
            <a:br>
              <a:rPr lang="en-US" altLang="ja-JP" sz="1400" b="1" u="sng" dirty="0">
                <a:solidFill>
                  <a:srgbClr val="0070C0"/>
                </a:solidFill>
                <a:latin typeface="+mn-ea"/>
                <a:hlinkClick r:id="rId3"/>
              </a:rPr>
            </a:br>
            <a:r>
              <a:rPr lang="ja-JP" altLang="en-US" sz="1400" b="1" u="sng" dirty="0">
                <a:solidFill>
                  <a:srgbClr val="0070C0"/>
                </a:solidFill>
                <a:latin typeface="+mn-ea"/>
                <a:hlinkClick r:id="rId3"/>
              </a:rPr>
              <a:t>人口の自然増減</a:t>
            </a:r>
            <a:endParaRPr lang="ja-JP" altLang="en-US" sz="14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1" y="2203000"/>
            <a:ext cx="4572000" cy="37265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3" name="グループ化 2">
            <a:extLst>
              <a:ext uri="{FF2B5EF4-FFF2-40B4-BE49-F238E27FC236}">
                <a16:creationId xmlns:a16="http://schemas.microsoft.com/office/drawing/2014/main" id="{577B4945-19B4-4156-8DEB-D4F1AD4E622E}"/>
              </a:ext>
            </a:extLst>
          </p:cNvPr>
          <p:cNvGrpSpPr/>
          <p:nvPr/>
        </p:nvGrpSpPr>
        <p:grpSpPr>
          <a:xfrm>
            <a:off x="629005" y="2235221"/>
            <a:ext cx="4447820" cy="3600372"/>
            <a:chOff x="733780" y="2435245"/>
            <a:chExt cx="4879322" cy="3949659"/>
          </a:xfrm>
        </p:grpSpPr>
        <p:pic>
          <p:nvPicPr>
            <p:cNvPr id="24" name="図 23">
              <a:extLst>
                <a:ext uri="{FF2B5EF4-FFF2-40B4-BE49-F238E27FC236}">
                  <a16:creationId xmlns:a16="http://schemas.microsoft.com/office/drawing/2014/main" id="{9E734FF6-517E-433C-A729-4912E5FB20F2}"/>
                </a:ext>
              </a:extLst>
            </p:cNvPr>
            <p:cNvPicPr>
              <a:picLocks noChangeAspect="1"/>
            </p:cNvPicPr>
            <p:nvPr/>
          </p:nvPicPr>
          <p:blipFill>
            <a:blip r:embed="rId4"/>
            <a:stretch>
              <a:fillRect/>
            </a:stretch>
          </p:blipFill>
          <p:spPr>
            <a:xfrm>
              <a:off x="733780" y="2435245"/>
              <a:ext cx="4879322" cy="3949659"/>
            </a:xfrm>
            <a:prstGeom prst="rect">
              <a:avLst/>
            </a:prstGeom>
          </p:spPr>
        </p:pic>
        <p:cxnSp>
          <p:nvCxnSpPr>
            <p:cNvPr id="25" name="Straight Connector 7">
              <a:extLst>
                <a:ext uri="{FF2B5EF4-FFF2-40B4-BE49-F238E27FC236}">
                  <a16:creationId xmlns:a16="http://schemas.microsoft.com/office/drawing/2014/main" id="{19A15135-359D-47F8-BDA3-29304B59DDE1}"/>
                </a:ext>
              </a:extLst>
            </p:cNvPr>
            <p:cNvCxnSpPr>
              <a:cxnSpLocks/>
            </p:cNvCxnSpPr>
            <p:nvPr/>
          </p:nvCxnSpPr>
          <p:spPr>
            <a:xfrm>
              <a:off x="927881" y="4219624"/>
              <a:ext cx="4685221" cy="3672"/>
            </a:xfrm>
            <a:prstGeom prst="line">
              <a:avLst/>
            </a:prstGeom>
            <a:ln w="127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6" name="TextBox 9">
              <a:extLst>
                <a:ext uri="{FF2B5EF4-FFF2-40B4-BE49-F238E27FC236}">
                  <a16:creationId xmlns:a16="http://schemas.microsoft.com/office/drawing/2014/main" id="{8B821FB4-DACB-4B1E-B2DE-83A1E287B8E2}"/>
                </a:ext>
              </a:extLst>
            </p:cNvPr>
            <p:cNvSpPr txBox="1"/>
            <p:nvPr/>
          </p:nvSpPr>
          <p:spPr>
            <a:xfrm>
              <a:off x="3551265" y="3670508"/>
              <a:ext cx="1485901" cy="373946"/>
            </a:xfrm>
            <a:prstGeom prst="borderCallout1">
              <a:avLst>
                <a:gd name="adj1" fmla="val 102806"/>
                <a:gd name="adj2" fmla="val 51923"/>
                <a:gd name="adj3" fmla="val 148160"/>
                <a:gd name="adj4" fmla="val 41154"/>
              </a:avLst>
            </a:prstGeom>
            <a:solidFill>
              <a:schemeClr val="bg1"/>
            </a:solidFill>
            <a:ln>
              <a:solidFill>
                <a:schemeClr val="accent3"/>
              </a:solidFill>
            </a:ln>
          </p:spPr>
          <p:txBody>
            <a:bodyPr wrap="square" lIns="0" tIns="0" rIns="0" bIns="0" rtlCol="0" anchor="ctr" anchorCtr="0">
              <a:noAutofit/>
            </a:bodyPr>
            <a:lstStyle/>
            <a:p>
              <a:pPr algn="ctr" defTabSz="1043056" fontAlgn="auto">
                <a:spcBef>
                  <a:spcPts val="0"/>
                </a:spcBef>
                <a:spcAft>
                  <a:spcPts val="0"/>
                </a:spcAft>
                <a:buClr>
                  <a:srgbClr val="747480"/>
                </a:buClr>
              </a:pPr>
              <a:r>
                <a:rPr kumimoji="1" lang="en-US" altLang="ja-JP" sz="1000" dirty="0">
                  <a:solidFill>
                    <a:srgbClr val="2E2E38"/>
                  </a:solidFill>
                  <a:latin typeface="+mn-ea"/>
                  <a:ea typeface="+mn-ea"/>
                </a:rPr>
                <a:t>1.46</a:t>
              </a:r>
              <a:r>
                <a:rPr kumimoji="1" lang="ja-JP" altLang="en-US" sz="1000" dirty="0">
                  <a:solidFill>
                    <a:srgbClr val="2E2E38"/>
                  </a:solidFill>
                  <a:latin typeface="+mn-ea"/>
                  <a:ea typeface="+mn-ea"/>
                </a:rPr>
                <a:t>：合計特殊出生率</a:t>
              </a:r>
              <a:endParaRPr kumimoji="1" lang="en-US" altLang="ja-JP" sz="1000" dirty="0">
                <a:solidFill>
                  <a:srgbClr val="2E2E38"/>
                </a:solidFill>
                <a:latin typeface="+mn-ea"/>
                <a:ea typeface="+mn-ea"/>
              </a:endParaRPr>
            </a:p>
            <a:p>
              <a:pPr algn="ctr" defTabSz="1043056" fontAlgn="auto">
                <a:spcBef>
                  <a:spcPts val="0"/>
                </a:spcBef>
                <a:spcAft>
                  <a:spcPts val="0"/>
                </a:spcAft>
                <a:buClr>
                  <a:srgbClr val="747480"/>
                </a:buClr>
              </a:pPr>
              <a:r>
                <a:rPr kumimoji="1" lang="ja-JP" altLang="en-US" sz="1000" dirty="0">
                  <a:solidFill>
                    <a:srgbClr val="2E2E38"/>
                  </a:solidFill>
                  <a:latin typeface="+mn-ea"/>
                  <a:ea typeface="+mn-ea"/>
                </a:rPr>
                <a:t>（</a:t>
              </a:r>
              <a:r>
                <a:rPr kumimoji="1" lang="en-US" altLang="ja-JP" sz="1000" dirty="0">
                  <a:solidFill>
                    <a:srgbClr val="2E2E38"/>
                  </a:solidFill>
                  <a:latin typeface="+mn-ea"/>
                  <a:ea typeface="+mn-ea"/>
                </a:rPr>
                <a:t>2015</a:t>
              </a:r>
              <a:r>
                <a:rPr kumimoji="1" lang="ja-JP" altLang="en-US" sz="1000" dirty="0">
                  <a:solidFill>
                    <a:srgbClr val="2E2E38"/>
                  </a:solidFill>
                  <a:latin typeface="+mn-ea"/>
                  <a:ea typeface="+mn-ea"/>
                </a:rPr>
                <a:t>年：全国）</a:t>
              </a:r>
            </a:p>
          </p:txBody>
        </p:sp>
        <p:sp>
          <p:nvSpPr>
            <p:cNvPr id="27" name="矢印: 右 26">
              <a:extLst>
                <a:ext uri="{FF2B5EF4-FFF2-40B4-BE49-F238E27FC236}">
                  <a16:creationId xmlns:a16="http://schemas.microsoft.com/office/drawing/2014/main" id="{C5EA77B0-EA99-48EA-8F78-C18007D21F07}"/>
                </a:ext>
              </a:extLst>
            </p:cNvPr>
            <p:cNvSpPr/>
            <p:nvPr/>
          </p:nvSpPr>
          <p:spPr>
            <a:xfrm rot="20847592">
              <a:off x="2755756" y="3479237"/>
              <a:ext cx="676756" cy="322278"/>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200" dirty="0">
                  <a:solidFill>
                    <a:schemeClr val="tx2"/>
                  </a:solidFill>
                  <a:latin typeface="+mn-ea"/>
                </a:rPr>
                <a:t>上昇</a:t>
              </a:r>
            </a:p>
          </p:txBody>
        </p:sp>
      </p:grpSp>
      <p:grpSp>
        <p:nvGrpSpPr>
          <p:cNvPr id="29" name="グループ化 28"/>
          <p:cNvGrpSpPr/>
          <p:nvPr/>
        </p:nvGrpSpPr>
        <p:grpSpPr>
          <a:xfrm>
            <a:off x="4857749" y="163364"/>
            <a:ext cx="5467795" cy="550800"/>
            <a:chOff x="4857749" y="163364"/>
            <a:chExt cx="5467795" cy="550800"/>
          </a:xfrm>
        </p:grpSpPr>
        <p:sp>
          <p:nvSpPr>
            <p:cNvPr id="30"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1"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2"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5"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6"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9"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40"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41"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288477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349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2" action="ppaction://hlinksldjump"/>
              </a:rPr>
              <a:t>合計特殊出生率</a:t>
            </a:r>
            <a:r>
              <a:rPr lang="ja-JP" altLang="en-US" sz="1600" b="1" dirty="0">
                <a:solidFill>
                  <a:schemeClr val="tx1"/>
                </a:solidFill>
                <a:latin typeface="+mn-ea"/>
              </a:rPr>
              <a:t>の背景要因となる少子化指標（未婚率</a:t>
            </a:r>
            <a:r>
              <a:rPr lang="en-US" altLang="ja-JP" sz="1600" b="1" dirty="0">
                <a:solidFill>
                  <a:schemeClr val="tx1"/>
                </a:solidFill>
                <a:latin typeface="+mn-ea"/>
              </a:rPr>
              <a:t>(</a:t>
            </a:r>
            <a:r>
              <a:rPr lang="ja-JP" altLang="en-US" sz="1600" b="1" dirty="0">
                <a:solidFill>
                  <a:schemeClr val="tx1"/>
                </a:solidFill>
                <a:latin typeface="+mn-ea"/>
              </a:rPr>
              <a:t>女性</a:t>
            </a:r>
            <a:r>
              <a:rPr lang="en-US" altLang="ja-JP" sz="1600" b="1" dirty="0">
                <a:solidFill>
                  <a:schemeClr val="tx1"/>
                </a:solidFill>
                <a:latin typeface="+mn-ea"/>
              </a:rPr>
              <a:t>)</a:t>
            </a:r>
            <a:r>
              <a:rPr lang="ja-JP" altLang="en-US" sz="1600" b="1" dirty="0">
                <a:solidFill>
                  <a:schemeClr val="tx1"/>
                </a:solidFill>
                <a:latin typeface="+mn-ea"/>
              </a:rPr>
              <a:t>、有配偶出生率）を全国平均と比較分析します。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全国平均と比べて、未婚率</a:t>
            </a:r>
            <a:r>
              <a:rPr lang="en-US" altLang="ja-JP" sz="1200" dirty="0">
                <a:solidFill>
                  <a:schemeClr val="tx1"/>
                </a:solidFill>
                <a:latin typeface="+mn-ea"/>
              </a:rPr>
              <a:t>(</a:t>
            </a:r>
            <a:r>
              <a:rPr lang="ja-JP" altLang="en-US" sz="1200" dirty="0">
                <a:solidFill>
                  <a:schemeClr val="tx1"/>
                </a:solidFill>
                <a:latin typeface="+mn-ea"/>
              </a:rPr>
              <a:t>女性</a:t>
            </a:r>
            <a:r>
              <a:rPr lang="en-US" altLang="ja-JP" sz="1200" dirty="0">
                <a:solidFill>
                  <a:schemeClr val="tx1"/>
                </a:solidFill>
                <a:latin typeface="+mn-ea"/>
              </a:rPr>
              <a:t>)</a:t>
            </a:r>
            <a:r>
              <a:rPr lang="ja-JP" altLang="en-US" sz="1200" dirty="0">
                <a:solidFill>
                  <a:schemeClr val="tx1"/>
                </a:solidFill>
                <a:latin typeface="+mn-ea"/>
              </a:rPr>
              <a:t>は低く、有配偶出生率は高い。</a:t>
            </a:r>
          </a:p>
          <a:p>
            <a:pPr marL="285750" indent="-285750">
              <a:spcAft>
                <a:spcPts val="600"/>
              </a:spcAft>
              <a:buFont typeface="Arial" panose="020B0604020202020204" pitchFamily="34" charset="0"/>
              <a:buChar char="•"/>
            </a:pPr>
            <a:r>
              <a:rPr lang="ja-JP" altLang="en-US" sz="1600" b="1" dirty="0">
                <a:solidFill>
                  <a:schemeClr val="tx1"/>
                </a:solidFill>
                <a:latin typeface="+mn-ea"/>
              </a:rPr>
              <a:t>説明変数（</a:t>
            </a:r>
            <a:r>
              <a:rPr lang="en-US" altLang="ja-JP" sz="1600" b="1" dirty="0">
                <a:solidFill>
                  <a:schemeClr val="tx1"/>
                </a:solidFill>
                <a:latin typeface="+mn-ea"/>
              </a:rPr>
              <a:t>X</a:t>
            </a:r>
            <a:r>
              <a:rPr lang="ja-JP" altLang="en-US" sz="1600" b="1" dirty="0">
                <a:solidFill>
                  <a:schemeClr val="tx1"/>
                </a:solidFill>
                <a:latin typeface="+mn-ea"/>
              </a:rPr>
              <a:t>軸、</a:t>
            </a:r>
            <a:r>
              <a:rPr lang="en-US" altLang="ja-JP" sz="1600" b="1" dirty="0">
                <a:solidFill>
                  <a:schemeClr val="tx1"/>
                </a:solidFill>
                <a:latin typeface="+mn-ea"/>
              </a:rPr>
              <a:t>Y</a:t>
            </a:r>
            <a:r>
              <a:rPr lang="ja-JP" altLang="en-US" sz="1600" b="1" dirty="0">
                <a:solidFill>
                  <a:schemeClr val="tx1"/>
                </a:solidFill>
                <a:latin typeface="+mn-ea"/>
              </a:rPr>
              <a:t>軸）を設定することにより、自地域の少子化の要因（未婚率、平均初婚年齢など）がどのあたりにあるかを、把握することができます。</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人口変化の一因である自然増減について、出生数および地域の少子化の背景（未婚率、有配偶出生率など）</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を分析することで、出生数の増減の要因を把握する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305550"/>
            <a:ext cx="8591548"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b="0" i="0" dirty="0">
                <a:solidFill>
                  <a:srgbClr val="000000"/>
                </a:solidFill>
                <a:effectLst/>
                <a:latin typeface="+mn-ea"/>
                <a:ea typeface="+mn-ea"/>
              </a:rPr>
              <a:t>未婚率：当該年次の未婚者数を総人口で除した値を指します。</a:t>
            </a:r>
            <a:endParaRPr lang="en-US" altLang="ja-JP" sz="1200" b="0" i="0" dirty="0">
              <a:solidFill>
                <a:srgbClr val="000000"/>
              </a:solidFill>
              <a:effectLst/>
              <a:latin typeface="+mn-ea"/>
              <a:ea typeface="+mn-ea"/>
            </a:endParaRPr>
          </a:p>
          <a:p>
            <a:pPr marL="285750" lvl="0" indent="-285750">
              <a:buFont typeface="Arial" panose="020B0604020202020204" pitchFamily="34" charset="0"/>
              <a:buChar char="•"/>
              <a:defRPr/>
            </a:pPr>
            <a:r>
              <a:rPr lang="ja-JP" altLang="en-US" sz="1200" b="0" i="0" dirty="0">
                <a:solidFill>
                  <a:srgbClr val="000000"/>
                </a:solidFill>
                <a:effectLst/>
                <a:latin typeface="+mn-ea"/>
                <a:ea typeface="+mn-ea"/>
              </a:rPr>
              <a:t>有配偶出生率：当該年次の出生数を</a:t>
            </a:r>
            <a:r>
              <a:rPr lang="en-US" altLang="ja-JP" sz="1200" b="0" i="0" dirty="0">
                <a:solidFill>
                  <a:srgbClr val="000000"/>
                </a:solidFill>
                <a:effectLst/>
                <a:latin typeface="+mn-ea"/>
                <a:ea typeface="+mn-ea"/>
              </a:rPr>
              <a:t>15</a:t>
            </a:r>
            <a:r>
              <a:rPr lang="ja-JP" altLang="en-US" sz="1200" b="0" i="0" dirty="0">
                <a:solidFill>
                  <a:srgbClr val="000000"/>
                </a:solidFill>
                <a:effectLst/>
                <a:latin typeface="+mn-ea"/>
                <a:ea typeface="+mn-ea"/>
              </a:rPr>
              <a:t>～</a:t>
            </a:r>
            <a:r>
              <a:rPr lang="en-US" altLang="ja-JP" sz="1200" b="0" i="0" dirty="0">
                <a:solidFill>
                  <a:srgbClr val="000000"/>
                </a:solidFill>
                <a:effectLst/>
                <a:latin typeface="+mn-ea"/>
                <a:ea typeface="+mn-ea"/>
              </a:rPr>
              <a:t>49</a:t>
            </a:r>
            <a:r>
              <a:rPr lang="ja-JP" altLang="en-US" sz="1200" b="0" i="0" dirty="0">
                <a:solidFill>
                  <a:srgbClr val="000000"/>
                </a:solidFill>
                <a:effectLst/>
                <a:latin typeface="+mn-ea"/>
                <a:ea typeface="+mn-ea"/>
              </a:rPr>
              <a:t>歳の女性の有配偶者数で除した値を指します。</a:t>
            </a:r>
            <a:endParaRPr lang="ja-JP" altLang="en-US" sz="1200" dirty="0">
              <a:solidFill>
                <a:srgbClr val="2E2E38"/>
              </a:solidFill>
              <a:latin typeface="+mn-ea"/>
            </a:endParaRP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305550"/>
            <a:ext cx="877066"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zh-TW" altLang="en-US" sz="2000" b="1" dirty="0">
                <a:latin typeface="+mn-ea"/>
                <a:ea typeface="+mn-ea"/>
              </a:rPr>
              <a:t>地域少子化指標</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3"/>
              </a:rPr>
              <a:t>RESAS</a:t>
            </a:r>
            <a:r>
              <a:rPr lang="ja-JP" altLang="en-US" sz="1400" b="1" u="sng" dirty="0">
                <a:solidFill>
                  <a:srgbClr val="0070C0"/>
                </a:solidFill>
                <a:latin typeface="+mn-ea"/>
                <a:hlinkClick r:id="rId3"/>
              </a:rPr>
              <a:t>（地域経済分析システム）人口マップ＞</a:t>
            </a:r>
            <a:br>
              <a:rPr lang="en-US" altLang="ja-JP" sz="1400" b="1" u="sng" dirty="0">
                <a:solidFill>
                  <a:srgbClr val="0070C0"/>
                </a:solidFill>
                <a:latin typeface="+mn-ea"/>
                <a:hlinkClick r:id="rId3"/>
              </a:rPr>
            </a:br>
            <a:r>
              <a:rPr lang="ja-JP" altLang="en-US" sz="1400" b="1" u="sng" dirty="0">
                <a:solidFill>
                  <a:srgbClr val="0070C0"/>
                </a:solidFill>
                <a:latin typeface="+mn-ea"/>
                <a:hlinkClick r:id="rId3"/>
              </a:rPr>
              <a:t>人口の自然増減</a:t>
            </a:r>
            <a:endParaRPr lang="ja-JP" altLang="en-US" sz="14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1" y="2196269"/>
            <a:ext cx="4572000" cy="38580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2" name="グループ化 1">
            <a:extLst>
              <a:ext uri="{FF2B5EF4-FFF2-40B4-BE49-F238E27FC236}">
                <a16:creationId xmlns:a16="http://schemas.microsoft.com/office/drawing/2014/main" id="{ADBB6543-8EFE-411C-8B89-7FED256A3ACF}"/>
              </a:ext>
            </a:extLst>
          </p:cNvPr>
          <p:cNvGrpSpPr/>
          <p:nvPr/>
        </p:nvGrpSpPr>
        <p:grpSpPr>
          <a:xfrm>
            <a:off x="787376" y="2228637"/>
            <a:ext cx="4114851" cy="3787603"/>
            <a:chOff x="3229600" y="1627584"/>
            <a:chExt cx="4234201" cy="3882663"/>
          </a:xfrm>
        </p:grpSpPr>
        <p:pic>
          <p:nvPicPr>
            <p:cNvPr id="24" name="図 23">
              <a:extLst>
                <a:ext uri="{FF2B5EF4-FFF2-40B4-BE49-F238E27FC236}">
                  <a16:creationId xmlns:a16="http://schemas.microsoft.com/office/drawing/2014/main" id="{36B96793-455B-47C4-9DB3-0641CBD31F5E}"/>
                </a:ext>
              </a:extLst>
            </p:cNvPr>
            <p:cNvPicPr>
              <a:picLocks noChangeAspect="1"/>
            </p:cNvPicPr>
            <p:nvPr/>
          </p:nvPicPr>
          <p:blipFill>
            <a:blip r:embed="rId4"/>
            <a:stretch>
              <a:fillRect/>
            </a:stretch>
          </p:blipFill>
          <p:spPr>
            <a:xfrm>
              <a:off x="3229600" y="1627584"/>
              <a:ext cx="4234201" cy="3882663"/>
            </a:xfrm>
            <a:prstGeom prst="rect">
              <a:avLst/>
            </a:prstGeom>
          </p:spPr>
        </p:pic>
        <p:sp>
          <p:nvSpPr>
            <p:cNvPr id="25" name="正方形/長方形 24">
              <a:extLst>
                <a:ext uri="{FF2B5EF4-FFF2-40B4-BE49-F238E27FC236}">
                  <a16:creationId xmlns:a16="http://schemas.microsoft.com/office/drawing/2014/main" id="{56FFA42A-DE26-47B4-9AE4-81076A2CF7B6}"/>
                </a:ext>
              </a:extLst>
            </p:cNvPr>
            <p:cNvSpPr/>
            <p:nvPr/>
          </p:nvSpPr>
          <p:spPr>
            <a:xfrm>
              <a:off x="4543426" y="3990975"/>
              <a:ext cx="247650" cy="245746"/>
            </a:xfrm>
            <a:prstGeom prst="rect">
              <a:avLst/>
            </a:pr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grpSp>
      <p:grpSp>
        <p:nvGrpSpPr>
          <p:cNvPr id="26" name="グループ化 25"/>
          <p:cNvGrpSpPr/>
          <p:nvPr/>
        </p:nvGrpSpPr>
        <p:grpSpPr>
          <a:xfrm>
            <a:off x="4857749" y="163364"/>
            <a:ext cx="5467795" cy="550800"/>
            <a:chOff x="4857749" y="163364"/>
            <a:chExt cx="5467795" cy="550800"/>
          </a:xfrm>
        </p:grpSpPr>
        <p:sp>
          <p:nvSpPr>
            <p:cNvPr id="27"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8"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9"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2"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3"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5"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6"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88068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9504DFEB-4CBB-4665-BD3E-EEEA597CAFA9}"/>
              </a:ext>
            </a:extLst>
          </p:cNvPr>
          <p:cNvSpPr/>
          <p:nvPr/>
        </p:nvSpPr>
        <p:spPr>
          <a:xfrm>
            <a:off x="558801" y="2196269"/>
            <a:ext cx="4572000" cy="410198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593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社会増減の背景として、どの年代が多く転入し、転出しているのかを分析することで、転入を促進すべき、または転出を抑止すべき年代を把握します。下記のような傾向がよく見られます。</a:t>
            </a:r>
          </a:p>
          <a:p>
            <a:pPr marL="444500" indent="-265113">
              <a:spcAft>
                <a:spcPts val="0"/>
              </a:spcAft>
              <a:buFont typeface="Wingdings" panose="05000000000000000000" pitchFamily="2" charset="2"/>
              <a:buChar char="ü"/>
            </a:pPr>
            <a:r>
              <a:rPr lang="en-US" altLang="ja-JP" sz="1200" dirty="0">
                <a:solidFill>
                  <a:schemeClr val="tx1"/>
                </a:solidFill>
                <a:latin typeface="+mn-ea"/>
              </a:rPr>
              <a:t>15</a:t>
            </a:r>
            <a:r>
              <a:rPr lang="ja-JP" altLang="en-US" sz="1200" dirty="0">
                <a:solidFill>
                  <a:schemeClr val="tx1"/>
                </a:solidFill>
                <a:latin typeface="+mn-ea"/>
              </a:rPr>
              <a:t>～</a:t>
            </a:r>
            <a:r>
              <a:rPr lang="en-US" altLang="ja-JP" sz="1200" dirty="0">
                <a:solidFill>
                  <a:schemeClr val="tx1"/>
                </a:solidFill>
                <a:latin typeface="+mn-ea"/>
              </a:rPr>
              <a:t>19</a:t>
            </a:r>
            <a:r>
              <a:rPr lang="ja-JP" altLang="en-US" sz="1200" dirty="0">
                <a:solidFill>
                  <a:schemeClr val="tx1"/>
                </a:solidFill>
                <a:latin typeface="+mn-ea"/>
              </a:rPr>
              <a:t>歳→</a:t>
            </a:r>
            <a:r>
              <a:rPr lang="en-US" altLang="ja-JP" sz="1200" dirty="0">
                <a:solidFill>
                  <a:schemeClr val="tx1"/>
                </a:solidFill>
                <a:latin typeface="+mn-ea"/>
              </a:rPr>
              <a:t>20</a:t>
            </a:r>
            <a:r>
              <a:rPr lang="ja-JP" altLang="en-US" sz="1200" dirty="0">
                <a:solidFill>
                  <a:schemeClr val="tx1"/>
                </a:solidFill>
                <a:latin typeface="+mn-ea"/>
              </a:rPr>
              <a:t>～</a:t>
            </a:r>
            <a:r>
              <a:rPr lang="en-US" altLang="ja-JP" sz="1200" dirty="0">
                <a:solidFill>
                  <a:schemeClr val="tx1"/>
                </a:solidFill>
                <a:latin typeface="+mn-ea"/>
              </a:rPr>
              <a:t>24</a:t>
            </a:r>
            <a:r>
              <a:rPr lang="ja-JP" altLang="en-US" sz="1200" dirty="0">
                <a:solidFill>
                  <a:schemeClr val="tx1"/>
                </a:solidFill>
                <a:latin typeface="+mn-ea"/>
              </a:rPr>
              <a:t>歳の増減：大学進学を契機とした転出入</a:t>
            </a:r>
          </a:p>
          <a:p>
            <a:pPr marL="465137" indent="-285750">
              <a:spcAft>
                <a:spcPts val="0"/>
              </a:spcAft>
              <a:buFont typeface="Wingdings" panose="05000000000000000000" pitchFamily="2" charset="2"/>
              <a:buChar char="ü"/>
            </a:pPr>
            <a:r>
              <a:rPr lang="en-US" altLang="ja-JP" sz="1200" dirty="0">
                <a:solidFill>
                  <a:schemeClr val="tx1"/>
                </a:solidFill>
                <a:latin typeface="+mn-ea"/>
              </a:rPr>
              <a:t>20</a:t>
            </a:r>
            <a:r>
              <a:rPr lang="ja-JP" altLang="en-US" sz="1200" dirty="0">
                <a:solidFill>
                  <a:schemeClr val="tx1"/>
                </a:solidFill>
                <a:latin typeface="+mn-ea"/>
              </a:rPr>
              <a:t>～</a:t>
            </a:r>
            <a:r>
              <a:rPr lang="en-US" altLang="ja-JP" sz="1200" dirty="0">
                <a:solidFill>
                  <a:schemeClr val="tx1"/>
                </a:solidFill>
                <a:latin typeface="+mn-ea"/>
              </a:rPr>
              <a:t>24</a:t>
            </a:r>
            <a:r>
              <a:rPr lang="ja-JP" altLang="en-US" sz="1200" dirty="0">
                <a:solidFill>
                  <a:schemeClr val="tx1"/>
                </a:solidFill>
                <a:latin typeface="+mn-ea"/>
              </a:rPr>
              <a:t>歳→</a:t>
            </a:r>
            <a:r>
              <a:rPr lang="en-US" altLang="ja-JP" sz="1200" dirty="0">
                <a:solidFill>
                  <a:schemeClr val="tx1"/>
                </a:solidFill>
                <a:latin typeface="+mn-ea"/>
              </a:rPr>
              <a:t>25</a:t>
            </a:r>
            <a:r>
              <a:rPr lang="ja-JP" altLang="en-US" sz="1200" dirty="0">
                <a:solidFill>
                  <a:schemeClr val="tx1"/>
                </a:solidFill>
                <a:latin typeface="+mn-ea"/>
              </a:rPr>
              <a:t>～</a:t>
            </a:r>
            <a:r>
              <a:rPr lang="en-US" altLang="ja-JP" sz="1200" dirty="0">
                <a:solidFill>
                  <a:schemeClr val="tx1"/>
                </a:solidFill>
                <a:latin typeface="+mn-ea"/>
              </a:rPr>
              <a:t>29</a:t>
            </a:r>
            <a:r>
              <a:rPr lang="ja-JP" altLang="en-US" sz="1200" dirty="0">
                <a:solidFill>
                  <a:schemeClr val="tx1"/>
                </a:solidFill>
                <a:latin typeface="+mn-ea"/>
              </a:rPr>
              <a:t>歳：就職を契機とした転出入</a:t>
            </a:r>
          </a:p>
          <a:p>
            <a:pPr marL="465137" indent="-285750">
              <a:spcAft>
                <a:spcPts val="0"/>
              </a:spcAft>
              <a:buFont typeface="Wingdings" panose="05000000000000000000" pitchFamily="2" charset="2"/>
              <a:buChar char="ü"/>
            </a:pPr>
            <a:r>
              <a:rPr lang="en-US" altLang="ja-JP" sz="1200" dirty="0">
                <a:solidFill>
                  <a:schemeClr val="tx1"/>
                </a:solidFill>
                <a:latin typeface="+mn-ea"/>
              </a:rPr>
              <a:t>65</a:t>
            </a:r>
            <a:r>
              <a:rPr lang="ja-JP" altLang="en-US" sz="1200" dirty="0">
                <a:solidFill>
                  <a:schemeClr val="tx1"/>
                </a:solidFill>
                <a:latin typeface="+mn-ea"/>
              </a:rPr>
              <a:t>～</a:t>
            </a:r>
            <a:r>
              <a:rPr lang="en-US" altLang="ja-JP" sz="1200" dirty="0">
                <a:solidFill>
                  <a:schemeClr val="tx1"/>
                </a:solidFill>
                <a:latin typeface="+mn-ea"/>
              </a:rPr>
              <a:t>69</a:t>
            </a:r>
            <a:r>
              <a:rPr lang="ja-JP" altLang="en-US" sz="1200" dirty="0">
                <a:solidFill>
                  <a:schemeClr val="tx1"/>
                </a:solidFill>
                <a:latin typeface="+mn-ea"/>
              </a:rPr>
              <a:t>歳→</a:t>
            </a:r>
            <a:r>
              <a:rPr lang="en-US" altLang="ja-JP" sz="1200" dirty="0">
                <a:solidFill>
                  <a:schemeClr val="tx1"/>
                </a:solidFill>
                <a:latin typeface="+mn-ea"/>
              </a:rPr>
              <a:t>70</a:t>
            </a:r>
            <a:r>
              <a:rPr lang="ja-JP" altLang="en-US" sz="1200" dirty="0">
                <a:solidFill>
                  <a:schemeClr val="tx1"/>
                </a:solidFill>
                <a:latin typeface="+mn-ea"/>
              </a:rPr>
              <a:t>～</a:t>
            </a:r>
            <a:r>
              <a:rPr lang="en-US" altLang="ja-JP" sz="1200" dirty="0">
                <a:solidFill>
                  <a:schemeClr val="tx1"/>
                </a:solidFill>
                <a:latin typeface="+mn-ea"/>
              </a:rPr>
              <a:t>74</a:t>
            </a:r>
            <a:r>
              <a:rPr lang="ja-JP" altLang="en-US" sz="1200" dirty="0">
                <a:solidFill>
                  <a:schemeClr val="tx1"/>
                </a:solidFill>
                <a:latin typeface="+mn-ea"/>
              </a:rPr>
              <a:t>歳：退職に伴う転入出、老後の健康、</a:t>
            </a:r>
            <a:br>
              <a:rPr lang="en-US" altLang="ja-JP" sz="1200" dirty="0">
                <a:solidFill>
                  <a:schemeClr val="tx1"/>
                </a:solidFill>
                <a:latin typeface="+mn-ea"/>
              </a:rPr>
            </a:br>
            <a:r>
              <a:rPr lang="en-US" altLang="ja-JP" sz="1200" dirty="0">
                <a:solidFill>
                  <a:schemeClr val="tx1"/>
                </a:solidFill>
                <a:latin typeface="+mn-ea"/>
              </a:rPr>
              <a:t>                                </a:t>
            </a:r>
            <a:r>
              <a:rPr lang="ja-JP" altLang="en-US" sz="1200" dirty="0">
                <a:solidFill>
                  <a:schemeClr val="tx1"/>
                </a:solidFill>
                <a:latin typeface="+mn-ea"/>
              </a:rPr>
              <a:t>介護を見据えた転出入</a:t>
            </a:r>
            <a:endParaRPr lang="en-US" altLang="ja-JP" sz="1200" dirty="0">
              <a:solidFill>
                <a:schemeClr val="tx1"/>
              </a:solidFill>
              <a:latin typeface="+mn-ea"/>
            </a:endParaRPr>
          </a:p>
          <a:p>
            <a:pPr lvl="1">
              <a:spcBef>
                <a:spcPts val="600"/>
              </a:spcBef>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a:t>
            </a:r>
            <a:r>
              <a:rPr lang="ja-JP" altLang="en-US" sz="1200" dirty="0">
                <a:solidFill>
                  <a:schemeClr val="tx1"/>
                </a:solidFill>
                <a:latin typeface="+mn-ea"/>
              </a:rPr>
              <a:t>歳代前半や</a:t>
            </a:r>
            <a:r>
              <a:rPr lang="en-US" altLang="ja-JP" sz="1200" dirty="0">
                <a:solidFill>
                  <a:schemeClr val="tx1"/>
                </a:solidFill>
                <a:latin typeface="+mn-ea"/>
              </a:rPr>
              <a:t>20</a:t>
            </a:r>
            <a:r>
              <a:rPr lang="ja-JP" altLang="en-US" sz="1200" dirty="0">
                <a:solidFill>
                  <a:schemeClr val="tx1"/>
                </a:solidFill>
                <a:latin typeface="+mn-ea"/>
              </a:rPr>
              <a:t>歳代以前の人口が大きく流出している一方で、</a:t>
            </a:r>
            <a:r>
              <a:rPr lang="en-US" altLang="ja-JP" sz="1200" dirty="0">
                <a:solidFill>
                  <a:schemeClr val="tx1"/>
                </a:solidFill>
                <a:latin typeface="+mn-ea"/>
              </a:rPr>
              <a:t>20</a:t>
            </a:r>
            <a:r>
              <a:rPr lang="ja-JP" altLang="en-US" sz="1200" dirty="0">
                <a:solidFill>
                  <a:schemeClr val="tx1"/>
                </a:solidFill>
                <a:latin typeface="+mn-ea"/>
              </a:rPr>
              <a:t>歳代後半の人口の流入は減少傾向にあり、流出を埋め合わせられない傾向が強まっている。</a:t>
            </a:r>
          </a:p>
          <a:p>
            <a:pPr marL="742950" lvl="1" indent="-285750">
              <a:spcAft>
                <a:spcPts val="600"/>
              </a:spcAft>
              <a:buFont typeface="Wingdings" panose="05000000000000000000" pitchFamily="2" charset="2"/>
              <a:buChar char="Ø"/>
            </a:pPr>
            <a:r>
              <a:rPr lang="en-US" altLang="ja-JP" sz="1200" dirty="0">
                <a:solidFill>
                  <a:schemeClr val="tx1"/>
                </a:solidFill>
                <a:latin typeface="+mn-ea"/>
              </a:rPr>
              <a:t>30</a:t>
            </a:r>
            <a:r>
              <a:rPr lang="ja-JP" altLang="en-US" sz="1200" dirty="0">
                <a:solidFill>
                  <a:schemeClr val="tx1"/>
                </a:solidFill>
                <a:latin typeface="+mn-ea"/>
              </a:rPr>
              <a:t>歳以降の転入・転出数は、ほぼ横ばいで推移している。</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人口変化の一因である社会増減について、世代別、地域別での転入・転出を分析し、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転入促進・転出抑止すべき世代、地域を把握する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520440"/>
            <a:ext cx="8591548" cy="71741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年齢階級別純移動数：</a:t>
            </a:r>
            <a:r>
              <a:rPr lang="en-US" altLang="ja-JP" sz="1200" dirty="0">
                <a:solidFill>
                  <a:srgbClr val="2E2E38"/>
                </a:solidFill>
                <a:latin typeface="+mn-ea"/>
              </a:rPr>
              <a:t>5</a:t>
            </a:r>
            <a:r>
              <a:rPr lang="ja-JP" altLang="en-US" sz="1200" dirty="0">
                <a:solidFill>
                  <a:srgbClr val="2E2E38"/>
                </a:solidFill>
                <a:latin typeface="+mn-ea"/>
              </a:rPr>
              <a:t>歳階級毎に、その階級の人口を</a:t>
            </a:r>
            <a:r>
              <a:rPr lang="en-US" altLang="ja-JP" sz="1200" dirty="0">
                <a:solidFill>
                  <a:srgbClr val="2E2E38"/>
                </a:solidFill>
                <a:latin typeface="+mn-ea"/>
              </a:rPr>
              <a:t>5</a:t>
            </a:r>
            <a:r>
              <a:rPr lang="ja-JP" altLang="en-US" sz="1200" dirty="0">
                <a:solidFill>
                  <a:srgbClr val="2E2E38"/>
                </a:solidFill>
                <a:latin typeface="+mn-ea"/>
              </a:rPr>
              <a:t>年後の人口から差し引いて得られる純移動数を指します。</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520440"/>
            <a:ext cx="877066" cy="71741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年齢階級別純移動数の時系列分析</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2"/>
              </a:rPr>
              <a:t>RESAS</a:t>
            </a:r>
            <a:r>
              <a:rPr lang="ja-JP" altLang="en-US" sz="1400" b="1" u="sng" dirty="0">
                <a:solidFill>
                  <a:srgbClr val="0070C0"/>
                </a:solidFill>
                <a:latin typeface="+mn-ea"/>
                <a:hlinkClick r:id="rId2"/>
              </a:rPr>
              <a:t>（地域経済分析システム）人口マップ＞</a:t>
            </a:r>
            <a:br>
              <a:rPr lang="en-US" altLang="ja-JP" sz="1400" b="1" u="sng" dirty="0">
                <a:solidFill>
                  <a:srgbClr val="0070C0"/>
                </a:solidFill>
                <a:latin typeface="+mn-ea"/>
                <a:hlinkClick r:id="rId2"/>
              </a:rPr>
            </a:br>
            <a:r>
              <a:rPr lang="ja-JP" altLang="en-US" sz="1400" b="1" u="sng" dirty="0">
                <a:solidFill>
                  <a:srgbClr val="0070C0"/>
                </a:solidFill>
                <a:latin typeface="+mn-ea"/>
                <a:hlinkClick r:id="rId2"/>
              </a:rPr>
              <a:t>人口の社会増減</a:t>
            </a:r>
            <a:endParaRPr lang="ja-JP" altLang="en-US" sz="1400" b="1" u="sng" dirty="0">
              <a:solidFill>
                <a:srgbClr val="0070C0"/>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2" name="グループ化 1">
            <a:extLst>
              <a:ext uri="{FF2B5EF4-FFF2-40B4-BE49-F238E27FC236}">
                <a16:creationId xmlns:a16="http://schemas.microsoft.com/office/drawing/2014/main" id="{303F6D3B-4E8E-4A33-BB15-3E66D8B4811E}"/>
              </a:ext>
            </a:extLst>
          </p:cNvPr>
          <p:cNvGrpSpPr/>
          <p:nvPr/>
        </p:nvGrpSpPr>
        <p:grpSpPr>
          <a:xfrm>
            <a:off x="702498" y="2295642"/>
            <a:ext cx="4262424" cy="3971332"/>
            <a:chOff x="3414613" y="1629368"/>
            <a:chExt cx="4262424" cy="3971332"/>
          </a:xfrm>
        </p:grpSpPr>
        <p:pic>
          <p:nvPicPr>
            <p:cNvPr id="24" name="図 23">
              <a:extLst>
                <a:ext uri="{FF2B5EF4-FFF2-40B4-BE49-F238E27FC236}">
                  <a16:creationId xmlns:a16="http://schemas.microsoft.com/office/drawing/2014/main" id="{842403D0-7BFE-43C2-9419-B2B1EB850BC8}"/>
                </a:ext>
              </a:extLst>
            </p:cNvPr>
            <p:cNvPicPr>
              <a:picLocks noChangeAspect="1"/>
            </p:cNvPicPr>
            <p:nvPr/>
          </p:nvPicPr>
          <p:blipFill>
            <a:blip r:embed="rId3"/>
            <a:stretch>
              <a:fillRect/>
            </a:stretch>
          </p:blipFill>
          <p:spPr>
            <a:xfrm>
              <a:off x="3414613" y="1629368"/>
              <a:ext cx="4262424" cy="3971332"/>
            </a:xfrm>
            <a:prstGeom prst="rect">
              <a:avLst/>
            </a:prstGeom>
          </p:spPr>
        </p:pic>
        <p:sp>
          <p:nvSpPr>
            <p:cNvPr id="25" name="テキスト ボックス 24">
              <a:extLst>
                <a:ext uri="{FF2B5EF4-FFF2-40B4-BE49-F238E27FC236}">
                  <a16:creationId xmlns:a16="http://schemas.microsoft.com/office/drawing/2014/main" id="{6592FB9E-5A36-40E9-B62E-0E42E76399B1}"/>
                </a:ext>
              </a:extLst>
            </p:cNvPr>
            <p:cNvSpPr txBox="1"/>
            <p:nvPr/>
          </p:nvSpPr>
          <p:spPr>
            <a:xfrm>
              <a:off x="4850776" y="2842550"/>
              <a:ext cx="1633545" cy="29209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endParaRPr kumimoji="1" lang="ja-JP" altLang="en-US" sz="1200" dirty="0">
                <a:solidFill>
                  <a:schemeClr val="tx1"/>
                </a:solidFill>
                <a:latin typeface="+mn-ea"/>
                <a:ea typeface="+mn-ea"/>
              </a:endParaRPr>
            </a:p>
          </p:txBody>
        </p:sp>
        <p:sp>
          <p:nvSpPr>
            <p:cNvPr id="26" name="テキスト ボックス 25">
              <a:extLst>
                <a:ext uri="{FF2B5EF4-FFF2-40B4-BE49-F238E27FC236}">
                  <a16:creationId xmlns:a16="http://schemas.microsoft.com/office/drawing/2014/main" id="{AA2B7CFB-F8A0-4BB2-97F8-FF51F4A02947}"/>
                </a:ext>
              </a:extLst>
            </p:cNvPr>
            <p:cNvSpPr txBox="1"/>
            <p:nvPr/>
          </p:nvSpPr>
          <p:spPr>
            <a:xfrm>
              <a:off x="4610101" y="4237086"/>
              <a:ext cx="2317749" cy="29209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endParaRPr kumimoji="1" lang="ja-JP" altLang="en-US" sz="1200" dirty="0">
                <a:solidFill>
                  <a:schemeClr val="tx1"/>
                </a:solidFill>
                <a:latin typeface="+mn-ea"/>
                <a:ea typeface="+mn-ea"/>
              </a:endParaRPr>
            </a:p>
          </p:txBody>
        </p:sp>
        <p:sp>
          <p:nvSpPr>
            <p:cNvPr id="27" name="正方形/長方形 26">
              <a:extLst>
                <a:ext uri="{FF2B5EF4-FFF2-40B4-BE49-F238E27FC236}">
                  <a16:creationId xmlns:a16="http://schemas.microsoft.com/office/drawing/2014/main" id="{F136BA88-8A15-4E23-8605-7E292011E131}"/>
                </a:ext>
              </a:extLst>
            </p:cNvPr>
            <p:cNvSpPr/>
            <p:nvPr/>
          </p:nvSpPr>
          <p:spPr>
            <a:xfrm>
              <a:off x="4160521" y="3916681"/>
              <a:ext cx="449580" cy="92202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28" name="正方形/長方形 27">
              <a:extLst>
                <a:ext uri="{FF2B5EF4-FFF2-40B4-BE49-F238E27FC236}">
                  <a16:creationId xmlns:a16="http://schemas.microsoft.com/office/drawing/2014/main" id="{8784ABFE-FB4F-488D-BE2D-A7EF761A293B}"/>
                </a:ext>
              </a:extLst>
            </p:cNvPr>
            <p:cNvSpPr/>
            <p:nvPr/>
          </p:nvSpPr>
          <p:spPr>
            <a:xfrm>
              <a:off x="4602852" y="2573831"/>
              <a:ext cx="197748" cy="107615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29" name="テキスト ボックス 28">
              <a:extLst>
                <a:ext uri="{FF2B5EF4-FFF2-40B4-BE49-F238E27FC236}">
                  <a16:creationId xmlns:a16="http://schemas.microsoft.com/office/drawing/2014/main" id="{FE8F44AA-AB8B-44B1-889D-BB3012453F9D}"/>
                </a:ext>
              </a:extLst>
            </p:cNvPr>
            <p:cNvSpPr txBox="1"/>
            <p:nvPr/>
          </p:nvSpPr>
          <p:spPr>
            <a:xfrm>
              <a:off x="4972004" y="2686771"/>
              <a:ext cx="1841596" cy="250558"/>
            </a:xfrm>
            <a:prstGeom prst="wedgeRectCallout">
              <a:avLst>
                <a:gd name="adj1" fmla="val -59015"/>
                <a:gd name="adj2" fmla="val 7587"/>
              </a:avLst>
            </a:prstGeom>
            <a:solidFill>
              <a:schemeClr val="accent3"/>
            </a:solidFill>
            <a:ln>
              <a:noFill/>
            </a:ln>
          </p:spPr>
          <p:txBody>
            <a:bodyPr wrap="square" lIns="36000" tIns="36000" rIns="36000" bIns="36000" rtlCol="0" anchor="t">
              <a:noAutofit/>
            </a:bodyPr>
            <a:lstStyle/>
            <a:p>
              <a:pPr algn="ctr" defTabSz="1043056" fontAlgn="auto">
                <a:spcBef>
                  <a:spcPts val="0"/>
                </a:spcBef>
                <a:spcAft>
                  <a:spcPts val="600"/>
                </a:spcAft>
                <a:buClr>
                  <a:srgbClr val="747480"/>
                </a:buClr>
              </a:pPr>
              <a:r>
                <a:rPr lang="en-US" altLang="ja-JP" sz="1200" dirty="0">
                  <a:solidFill>
                    <a:schemeClr val="tx1"/>
                  </a:solidFill>
                  <a:latin typeface="+mn-ea"/>
                  <a:ea typeface="+mn-ea"/>
                </a:rPr>
                <a:t>20</a:t>
              </a:r>
              <a:r>
                <a:rPr lang="ja-JP" altLang="en-US" sz="1200" dirty="0">
                  <a:solidFill>
                    <a:schemeClr val="tx1"/>
                  </a:solidFill>
                  <a:latin typeface="+mn-ea"/>
                  <a:ea typeface="+mn-ea"/>
                </a:rPr>
                <a:t>代後半の流入が大きい</a:t>
              </a:r>
              <a:endParaRPr kumimoji="1" lang="ja-JP" altLang="en-US" sz="1200" dirty="0">
                <a:solidFill>
                  <a:schemeClr val="tx1"/>
                </a:solidFill>
                <a:latin typeface="+mn-ea"/>
                <a:ea typeface="+mn-ea"/>
              </a:endParaRPr>
            </a:p>
          </p:txBody>
        </p:sp>
        <p:sp>
          <p:nvSpPr>
            <p:cNvPr id="30" name="テキスト ボックス 29">
              <a:extLst>
                <a:ext uri="{FF2B5EF4-FFF2-40B4-BE49-F238E27FC236}">
                  <a16:creationId xmlns:a16="http://schemas.microsoft.com/office/drawing/2014/main" id="{1403CF37-7A3C-4F37-B3DE-580B37CD98AC}"/>
                </a:ext>
              </a:extLst>
            </p:cNvPr>
            <p:cNvSpPr txBox="1"/>
            <p:nvPr/>
          </p:nvSpPr>
          <p:spPr>
            <a:xfrm>
              <a:off x="4724958" y="4243689"/>
              <a:ext cx="2227846" cy="250558"/>
            </a:xfrm>
            <a:prstGeom prst="wedgeRectCallout">
              <a:avLst>
                <a:gd name="adj1" fmla="val -56431"/>
                <a:gd name="adj2" fmla="val 32657"/>
              </a:avLst>
            </a:prstGeom>
            <a:solidFill>
              <a:schemeClr val="accent3"/>
            </a:solidFill>
            <a:ln>
              <a:noFill/>
            </a:ln>
          </p:spPr>
          <p:txBody>
            <a:bodyPr wrap="square" lIns="36000" tIns="36000" rIns="36000" bIns="36000" rtlCol="0" anchor="t">
              <a:noAutofit/>
            </a:bodyPr>
            <a:lstStyle/>
            <a:p>
              <a:pPr algn="ctr" defTabSz="1043056" fontAlgn="auto">
                <a:spcBef>
                  <a:spcPts val="0"/>
                </a:spcBef>
                <a:spcAft>
                  <a:spcPts val="600"/>
                </a:spcAft>
                <a:buClr>
                  <a:srgbClr val="747480"/>
                </a:buClr>
              </a:pPr>
              <a:r>
                <a:rPr lang="en-US" altLang="ja-JP" sz="1200" dirty="0">
                  <a:solidFill>
                    <a:schemeClr val="tx1"/>
                  </a:solidFill>
                  <a:latin typeface="+mn-ea"/>
                  <a:ea typeface="+mn-ea"/>
                </a:rPr>
                <a:t>10</a:t>
              </a:r>
              <a:r>
                <a:rPr lang="ja-JP" altLang="en-US" sz="1200" dirty="0">
                  <a:solidFill>
                    <a:schemeClr val="tx1"/>
                  </a:solidFill>
                  <a:latin typeface="+mn-ea"/>
                  <a:ea typeface="+mn-ea"/>
                </a:rPr>
                <a:t>代～</a:t>
              </a:r>
              <a:r>
                <a:rPr lang="en-US" altLang="ja-JP" sz="1200" dirty="0">
                  <a:solidFill>
                    <a:schemeClr val="tx1"/>
                  </a:solidFill>
                  <a:latin typeface="+mn-ea"/>
                  <a:ea typeface="+mn-ea"/>
                </a:rPr>
                <a:t>20</a:t>
              </a:r>
              <a:r>
                <a:rPr lang="ja-JP" altLang="en-US" sz="1200" dirty="0">
                  <a:solidFill>
                    <a:schemeClr val="tx1"/>
                  </a:solidFill>
                  <a:latin typeface="+mn-ea"/>
                  <a:ea typeface="+mn-ea"/>
                </a:rPr>
                <a:t>代前半の流出が大きい</a:t>
              </a:r>
              <a:endParaRPr kumimoji="1" lang="ja-JP" altLang="en-US" sz="1200" dirty="0">
                <a:solidFill>
                  <a:schemeClr val="tx1"/>
                </a:solidFill>
                <a:latin typeface="+mn-ea"/>
                <a:ea typeface="+mn-ea"/>
              </a:endParaRPr>
            </a:p>
          </p:txBody>
        </p:sp>
      </p:grpSp>
      <p:grpSp>
        <p:nvGrpSpPr>
          <p:cNvPr id="32" name="グループ化 31"/>
          <p:cNvGrpSpPr/>
          <p:nvPr/>
        </p:nvGrpSpPr>
        <p:grpSpPr>
          <a:xfrm>
            <a:off x="4857749" y="163364"/>
            <a:ext cx="5467795" cy="550800"/>
            <a:chOff x="4857749" y="163364"/>
            <a:chExt cx="5467795" cy="550800"/>
          </a:xfrm>
        </p:grpSpPr>
        <p:sp>
          <p:nvSpPr>
            <p:cNvPr id="33"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4"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5"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6"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9"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40"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41"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42"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43"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44"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1153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人口変化の一因である社会増減について、世代別、地域別での転入・転出を分析し、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転入促進・転出抑止すべき世代、地域を把握する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en-US" altLang="ja-JP" sz="2000" b="1" dirty="0">
                <a:latin typeface="+mn-ea"/>
                <a:ea typeface="+mn-ea"/>
              </a:rPr>
              <a:t>From-to</a:t>
            </a:r>
            <a:r>
              <a:rPr lang="ja-JP" altLang="en-US" sz="2000" b="1" dirty="0">
                <a:latin typeface="+mn-ea"/>
                <a:ea typeface="+mn-ea"/>
              </a:rPr>
              <a:t>分析（定住人口）</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rPr>
              <a:t>RESAS</a:t>
            </a:r>
            <a:r>
              <a:rPr lang="ja-JP" altLang="en-US" sz="1400" b="1" u="sng" dirty="0">
                <a:solidFill>
                  <a:srgbClr val="0070C0"/>
                </a:solidFill>
                <a:latin typeface="+mn-ea"/>
              </a:rPr>
              <a:t>（地域経済分析システム）人口マップ＞</a:t>
            </a:r>
            <a:br>
              <a:rPr lang="en-US" altLang="ja-JP" sz="1400" b="1" u="sng" dirty="0">
                <a:solidFill>
                  <a:srgbClr val="0070C0"/>
                </a:solidFill>
                <a:latin typeface="+mn-ea"/>
              </a:rPr>
            </a:br>
            <a:r>
              <a:rPr lang="ja-JP" altLang="en-US" sz="1400" b="1" u="sng" dirty="0">
                <a:solidFill>
                  <a:srgbClr val="0070C0"/>
                </a:solidFill>
                <a:latin typeface="+mn-ea"/>
              </a:rPr>
              <a:t>人口の社会増減</a:t>
            </a: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4" name="正方形/長方形 23">
            <a:extLst>
              <a:ext uri="{FF2B5EF4-FFF2-40B4-BE49-F238E27FC236}">
                <a16:creationId xmlns:a16="http://schemas.microsoft.com/office/drawing/2014/main" id="{DDCF8EBE-E852-483B-9FE4-D40B319517C9}"/>
              </a:ext>
            </a:extLst>
          </p:cNvPr>
          <p:cNvSpPr/>
          <p:nvPr/>
        </p:nvSpPr>
        <p:spPr>
          <a:xfrm>
            <a:off x="558801" y="2196269"/>
            <a:ext cx="4572000" cy="48252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pic>
        <p:nvPicPr>
          <p:cNvPr id="25" name="図 24">
            <a:extLst>
              <a:ext uri="{FF2B5EF4-FFF2-40B4-BE49-F238E27FC236}">
                <a16:creationId xmlns:a16="http://schemas.microsoft.com/office/drawing/2014/main" id="{CCB079A5-7D0F-40EF-BBE9-3BE9B19CA662}"/>
              </a:ext>
            </a:extLst>
          </p:cNvPr>
          <p:cNvPicPr>
            <a:picLocks noChangeAspect="1"/>
          </p:cNvPicPr>
          <p:nvPr/>
        </p:nvPicPr>
        <p:blipFill>
          <a:blip r:embed="rId2"/>
          <a:stretch>
            <a:fillRect/>
          </a:stretch>
        </p:blipFill>
        <p:spPr>
          <a:xfrm>
            <a:off x="651104" y="2308784"/>
            <a:ext cx="4387391" cy="4600213"/>
          </a:xfrm>
          <a:prstGeom prst="rect">
            <a:avLst/>
          </a:prstGeom>
        </p:spPr>
      </p:pic>
      <p:sp>
        <p:nvSpPr>
          <p:cNvPr id="26" name="正方形/長方形 24">
            <a:extLst>
              <a:ext uri="{FF2B5EF4-FFF2-40B4-BE49-F238E27FC236}">
                <a16:creationId xmlns:a16="http://schemas.microsoft.com/office/drawing/2014/main" id="{E3703AA6-5469-4037-8494-3E8D52F4BBCF}"/>
              </a:ext>
            </a:extLst>
          </p:cNvPr>
          <p:cNvSpPr/>
          <p:nvPr/>
        </p:nvSpPr>
        <p:spPr>
          <a:xfrm>
            <a:off x="5562598" y="1704923"/>
            <a:ext cx="4572000" cy="5316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社会増減の背景として、転入・転出先の上位となっている地方公共団体の傾向を把握します。下記のような傾向がよく見られます。</a:t>
            </a:r>
          </a:p>
          <a:p>
            <a:pPr marL="444500" indent="-265113">
              <a:spcAft>
                <a:spcPts val="0"/>
              </a:spcAft>
              <a:buFont typeface="Wingdings" panose="05000000000000000000" pitchFamily="2" charset="2"/>
              <a:buChar char="ü"/>
            </a:pPr>
            <a:r>
              <a:rPr lang="ja-JP" altLang="en-US" sz="1200" dirty="0">
                <a:solidFill>
                  <a:schemeClr val="tx1"/>
                </a:solidFill>
                <a:latin typeface="+mn-ea"/>
              </a:rPr>
              <a:t>転出先：近隣のより規模の大きな地方公共団体への転出</a:t>
            </a:r>
          </a:p>
          <a:p>
            <a:pPr marL="444500" indent="-265113">
              <a:spcAft>
                <a:spcPts val="0"/>
              </a:spcAft>
              <a:buFont typeface="Wingdings" panose="05000000000000000000" pitchFamily="2" charset="2"/>
              <a:buChar char="ü"/>
            </a:pPr>
            <a:r>
              <a:rPr lang="ja-JP" altLang="en-US" sz="1200" dirty="0">
                <a:solidFill>
                  <a:schemeClr val="tx1"/>
                </a:solidFill>
                <a:latin typeface="+mn-ea"/>
              </a:rPr>
              <a:t>転入元：近隣のより規模の小さな地方公共団体からの転入</a:t>
            </a:r>
          </a:p>
          <a:p>
            <a:pPr lvl="1">
              <a:spcBef>
                <a:spcPts val="600"/>
              </a:spcBef>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転入・転出数の総数を見ると転出超過になっており、転入・転出先の上位には鹿児島市、霧島市など主に近隣の地方公共団体での出入りがみられた。</a:t>
            </a:r>
          </a:p>
          <a:p>
            <a:pPr marL="742950" lvl="1" indent="-285750">
              <a:spcAft>
                <a:spcPts val="600"/>
              </a:spcAft>
              <a:buFont typeface="Wingdings" panose="05000000000000000000" pitchFamily="2" charset="2"/>
              <a:buChar char="Ø"/>
            </a:pPr>
            <a:r>
              <a:rPr lang="ja-JP" altLang="en-US" sz="1200" dirty="0">
                <a:solidFill>
                  <a:schemeClr val="tx1"/>
                </a:solidFill>
                <a:latin typeface="+mn-ea"/>
              </a:rPr>
              <a:t>鹿児島市、福岡市、日置市、姶良市においては転出超過の傾向が特に強くみられる。</a:t>
            </a:r>
          </a:p>
        </p:txBody>
      </p:sp>
      <p:grpSp>
        <p:nvGrpSpPr>
          <p:cNvPr id="21" name="グループ化 20"/>
          <p:cNvGrpSpPr/>
          <p:nvPr/>
        </p:nvGrpSpPr>
        <p:grpSpPr>
          <a:xfrm>
            <a:off x="4857749" y="163364"/>
            <a:ext cx="5467795" cy="550800"/>
            <a:chOff x="4857749" y="163364"/>
            <a:chExt cx="5467795" cy="550800"/>
          </a:xfrm>
        </p:grpSpPr>
        <p:sp>
          <p:nvSpPr>
            <p:cNvPr id="23"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2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5"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98919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2" action="ppaction://hlinksldjump"/>
              </a:rPr>
              <a:t>年齢階級別純移動数の時系列分析</a:t>
            </a:r>
            <a:r>
              <a:rPr lang="ja-JP" altLang="en-US" sz="1600" b="1" dirty="0">
                <a:solidFill>
                  <a:schemeClr val="tx1"/>
                </a:solidFill>
                <a:latin typeface="+mn-ea"/>
              </a:rPr>
              <a:t>の分析結果を踏まえ、</a:t>
            </a:r>
            <a:r>
              <a:rPr lang="en-US" altLang="ja-JP" sz="1600" b="1" dirty="0">
                <a:solidFill>
                  <a:schemeClr val="tx1"/>
                </a:solidFill>
                <a:latin typeface="+mn-ea"/>
              </a:rPr>
              <a:t>『</a:t>
            </a:r>
            <a:r>
              <a:rPr lang="ja-JP" altLang="en-US" sz="1600" b="1" dirty="0">
                <a:solidFill>
                  <a:schemeClr val="tx1"/>
                </a:solidFill>
                <a:latin typeface="+mn-ea"/>
              </a:rPr>
              <a:t>表示する性別を指定する</a:t>
            </a:r>
            <a:r>
              <a:rPr lang="en-US" altLang="ja-JP" sz="1600" b="1" dirty="0">
                <a:solidFill>
                  <a:schemeClr val="tx1"/>
                </a:solidFill>
                <a:latin typeface="+mn-ea"/>
              </a:rPr>
              <a:t>』</a:t>
            </a:r>
            <a:r>
              <a:rPr lang="ja-JP" altLang="en-US" sz="1600" b="1" dirty="0">
                <a:solidFill>
                  <a:schemeClr val="tx1"/>
                </a:solidFill>
                <a:latin typeface="+mn-ea"/>
              </a:rPr>
              <a:t>、</a:t>
            </a:r>
            <a:r>
              <a:rPr lang="en-US" altLang="ja-JP" sz="1600" b="1" dirty="0">
                <a:solidFill>
                  <a:schemeClr val="tx1"/>
                </a:solidFill>
                <a:latin typeface="+mn-ea"/>
              </a:rPr>
              <a:t>『</a:t>
            </a:r>
            <a:r>
              <a:rPr lang="ja-JP" altLang="en-US" sz="1600" b="1" dirty="0">
                <a:solidFill>
                  <a:schemeClr val="tx1"/>
                </a:solidFill>
                <a:latin typeface="+mn-ea"/>
              </a:rPr>
              <a:t>表示する年代を指定する</a:t>
            </a:r>
            <a:r>
              <a:rPr lang="en-US" altLang="ja-JP" sz="1600" b="1" dirty="0">
                <a:solidFill>
                  <a:schemeClr val="tx1"/>
                </a:solidFill>
                <a:latin typeface="+mn-ea"/>
              </a:rPr>
              <a:t>』</a:t>
            </a:r>
            <a:r>
              <a:rPr lang="ja-JP" altLang="en-US" sz="1600" b="1" dirty="0">
                <a:solidFill>
                  <a:schemeClr val="tx1"/>
                </a:solidFill>
                <a:latin typeface="+mn-ea"/>
              </a:rPr>
              <a:t>から性別、年齢区分を設定し、転入・転出の多い年代について、どの年代・性別がどの地方公共団体へ多く転入・転出しているのかを分析することで、転入を促進すべき、または転出を抑止すべき年代・属性を把握し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a:t>
            </a:r>
            <a:r>
              <a:rPr lang="ja-JP" altLang="en-US" sz="1200" dirty="0">
                <a:solidFill>
                  <a:schemeClr val="tx1"/>
                </a:solidFill>
                <a:latin typeface="+mn-ea"/>
              </a:rPr>
              <a:t>歳代の転入・転出数の比率を見ると、男性よりも女性の転出超過の傾向が強い。</a:t>
            </a:r>
          </a:p>
          <a:p>
            <a:pPr marL="742950" lvl="1" indent="-285750">
              <a:spcAft>
                <a:spcPts val="600"/>
              </a:spcAft>
              <a:buFont typeface="Wingdings" panose="05000000000000000000" pitchFamily="2" charset="2"/>
              <a:buChar char="Ø"/>
            </a:pPr>
            <a:r>
              <a:rPr lang="ja-JP" altLang="en-US" sz="1200" dirty="0">
                <a:solidFill>
                  <a:schemeClr val="tx1"/>
                </a:solidFill>
                <a:latin typeface="+mn-ea"/>
              </a:rPr>
              <a:t>男性・女性ともに鹿児島市への転出超過の傾向が強く、女性の方がその度合いは大きい。</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人口変化の一因である社会増減について、世代別、地域別での転入・転出を分析し、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転入促進・転出抑止すべき世代、地域を把握する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163365"/>
            <a:ext cx="9575800" cy="503622"/>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lnSpc>
                <a:spcPts val="2100"/>
              </a:lnSpc>
              <a:spcAft>
                <a:spcPts val="0"/>
              </a:spcAft>
            </a:pPr>
            <a:r>
              <a:rPr lang="en-US" altLang="ja-JP" sz="2000" b="1" dirty="0">
                <a:latin typeface="+mn-ea"/>
                <a:ea typeface="+mn-ea"/>
              </a:rPr>
              <a:t>From-to</a:t>
            </a:r>
            <a:r>
              <a:rPr lang="ja-JP" altLang="en-US" sz="2000" b="1" dirty="0">
                <a:latin typeface="+mn-ea"/>
                <a:ea typeface="+mn-ea"/>
              </a:rPr>
              <a:t>分析（定住人口）</a:t>
            </a:r>
            <a:br>
              <a:rPr lang="en-US" altLang="ja-JP" sz="2000" b="1" dirty="0">
                <a:latin typeface="+mn-ea"/>
                <a:ea typeface="+mn-ea"/>
              </a:rPr>
            </a:br>
            <a:r>
              <a:rPr lang="en-US" altLang="ja-JP" sz="2000" b="1" dirty="0">
                <a:latin typeface="+mn-ea"/>
                <a:ea typeface="+mn-ea"/>
              </a:rPr>
              <a:t>- </a:t>
            </a:r>
            <a:r>
              <a:rPr lang="ja-JP" altLang="en-US" sz="2000" b="1" dirty="0">
                <a:latin typeface="+mn-ea"/>
                <a:ea typeface="+mn-ea"/>
              </a:rPr>
              <a:t>男女</a:t>
            </a:r>
            <a:r>
              <a:rPr lang="en-US" altLang="ja-JP" sz="2000" b="1" dirty="0">
                <a:latin typeface="+mn-ea"/>
                <a:ea typeface="+mn-ea"/>
              </a:rPr>
              <a:t>20</a:t>
            </a:r>
            <a:r>
              <a:rPr lang="ja-JP" altLang="en-US" sz="2000" b="1" dirty="0">
                <a:latin typeface="+mn-ea"/>
                <a:ea typeface="+mn-ea"/>
              </a:rPr>
              <a:t>歳台</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3"/>
              </a:rPr>
              <a:t>RESAS</a:t>
            </a:r>
            <a:r>
              <a:rPr lang="ja-JP" altLang="en-US" sz="1400" b="1" u="sng" dirty="0">
                <a:solidFill>
                  <a:srgbClr val="0070C0"/>
                </a:solidFill>
                <a:latin typeface="+mn-ea"/>
                <a:hlinkClick r:id="rId3"/>
              </a:rPr>
              <a:t>（地域経済分析システム）人口マップ＞</a:t>
            </a:r>
            <a:br>
              <a:rPr lang="en-US" altLang="ja-JP" sz="1400" b="1" u="sng" dirty="0">
                <a:solidFill>
                  <a:srgbClr val="0070C0"/>
                </a:solidFill>
                <a:latin typeface="+mn-ea"/>
                <a:hlinkClick r:id="rId3"/>
              </a:rPr>
            </a:br>
            <a:r>
              <a:rPr lang="ja-JP" altLang="en-US" sz="1400" b="1" u="sng" dirty="0">
                <a:solidFill>
                  <a:srgbClr val="0070C0"/>
                </a:solidFill>
                <a:latin typeface="+mn-ea"/>
                <a:hlinkClick r:id="rId3"/>
              </a:rPr>
              <a:t>人口の社会増減</a:t>
            </a:r>
            <a:endParaRPr lang="ja-JP" altLang="en-US" sz="1400" b="1" u="sng" dirty="0">
              <a:solidFill>
                <a:srgbClr val="0070C0"/>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pic>
        <p:nvPicPr>
          <p:cNvPr id="25" name="図 24">
            <a:extLst>
              <a:ext uri="{FF2B5EF4-FFF2-40B4-BE49-F238E27FC236}">
                <a16:creationId xmlns:a16="http://schemas.microsoft.com/office/drawing/2014/main" id="{F9C53E25-56E5-4BB9-B8DA-6F5ED8E2A9E3}"/>
              </a:ext>
            </a:extLst>
          </p:cNvPr>
          <p:cNvPicPr>
            <a:picLocks noChangeAspect="1"/>
          </p:cNvPicPr>
          <p:nvPr/>
        </p:nvPicPr>
        <p:blipFill rotWithShape="1">
          <a:blip r:embed="rId4"/>
          <a:srcRect b="-112"/>
          <a:stretch/>
        </p:blipFill>
        <p:spPr>
          <a:xfrm>
            <a:off x="558800" y="2202999"/>
            <a:ext cx="2977547" cy="2970330"/>
          </a:xfrm>
          <a:prstGeom prst="rect">
            <a:avLst/>
          </a:prstGeom>
          <a:ln>
            <a:solidFill>
              <a:schemeClr val="tx1"/>
            </a:solidFill>
          </a:ln>
        </p:spPr>
      </p:pic>
      <p:pic>
        <p:nvPicPr>
          <p:cNvPr id="26" name="図 25">
            <a:extLst>
              <a:ext uri="{FF2B5EF4-FFF2-40B4-BE49-F238E27FC236}">
                <a16:creationId xmlns:a16="http://schemas.microsoft.com/office/drawing/2014/main" id="{68EE9754-CB6A-4795-B6B6-8029866B3413}"/>
              </a:ext>
            </a:extLst>
          </p:cNvPr>
          <p:cNvPicPr>
            <a:picLocks noChangeAspect="1"/>
          </p:cNvPicPr>
          <p:nvPr/>
        </p:nvPicPr>
        <p:blipFill rotWithShape="1">
          <a:blip r:embed="rId5"/>
          <a:srcRect b="315"/>
          <a:stretch/>
        </p:blipFill>
        <p:spPr>
          <a:xfrm>
            <a:off x="2343025" y="4098851"/>
            <a:ext cx="2787775" cy="2922662"/>
          </a:xfrm>
          <a:prstGeom prst="rect">
            <a:avLst/>
          </a:prstGeom>
          <a:ln>
            <a:solidFill>
              <a:schemeClr val="tx1"/>
            </a:solidFill>
          </a:ln>
        </p:spPr>
      </p:pic>
      <p:grpSp>
        <p:nvGrpSpPr>
          <p:cNvPr id="21" name="グループ化 20"/>
          <p:cNvGrpSpPr/>
          <p:nvPr/>
        </p:nvGrpSpPr>
        <p:grpSpPr>
          <a:xfrm>
            <a:off x="4857749" y="163364"/>
            <a:ext cx="5467795" cy="550800"/>
            <a:chOff x="4857749" y="163364"/>
            <a:chExt cx="5467795" cy="550800"/>
          </a:xfrm>
        </p:grpSpPr>
        <p:sp>
          <p:nvSpPr>
            <p:cNvPr id="24"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2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5"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34554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2" action="ppaction://hlinksldjump"/>
              </a:rPr>
              <a:t>年齢階級別純移動数の時系列分析</a:t>
            </a:r>
            <a:r>
              <a:rPr lang="ja-JP" altLang="en-US" sz="1600" b="1" dirty="0">
                <a:solidFill>
                  <a:schemeClr val="tx1"/>
                </a:solidFill>
                <a:latin typeface="+mn-ea"/>
              </a:rPr>
              <a:t>の分析結果を踏まえ、</a:t>
            </a:r>
            <a:r>
              <a:rPr lang="en-US" altLang="ja-JP" sz="1600" b="1" dirty="0">
                <a:solidFill>
                  <a:schemeClr val="tx1"/>
                </a:solidFill>
                <a:latin typeface="+mn-ea"/>
              </a:rPr>
              <a:t>『</a:t>
            </a:r>
            <a:r>
              <a:rPr lang="ja-JP" altLang="en-US" sz="1600" b="1" dirty="0">
                <a:solidFill>
                  <a:schemeClr val="tx1"/>
                </a:solidFill>
                <a:latin typeface="+mn-ea"/>
              </a:rPr>
              <a:t>表示する性別を指定する</a:t>
            </a:r>
            <a:r>
              <a:rPr lang="en-US" altLang="ja-JP" sz="1600" b="1" dirty="0">
                <a:solidFill>
                  <a:schemeClr val="tx1"/>
                </a:solidFill>
                <a:latin typeface="+mn-ea"/>
              </a:rPr>
              <a:t>』</a:t>
            </a:r>
            <a:r>
              <a:rPr lang="ja-JP" altLang="en-US" sz="1600" b="1" dirty="0">
                <a:solidFill>
                  <a:schemeClr val="tx1"/>
                </a:solidFill>
                <a:latin typeface="+mn-ea"/>
              </a:rPr>
              <a:t>、</a:t>
            </a:r>
            <a:r>
              <a:rPr lang="en-US" altLang="ja-JP" sz="1600" b="1" dirty="0">
                <a:solidFill>
                  <a:schemeClr val="tx1"/>
                </a:solidFill>
                <a:latin typeface="+mn-ea"/>
              </a:rPr>
              <a:t>『</a:t>
            </a:r>
            <a:r>
              <a:rPr lang="ja-JP" altLang="en-US" sz="1600" b="1" dirty="0">
                <a:solidFill>
                  <a:schemeClr val="tx1"/>
                </a:solidFill>
                <a:latin typeface="+mn-ea"/>
              </a:rPr>
              <a:t>表示する年代を指定する</a:t>
            </a:r>
            <a:r>
              <a:rPr lang="en-US" altLang="ja-JP" sz="1600" b="1" dirty="0">
                <a:solidFill>
                  <a:schemeClr val="tx1"/>
                </a:solidFill>
                <a:latin typeface="+mn-ea"/>
              </a:rPr>
              <a:t>』</a:t>
            </a:r>
            <a:r>
              <a:rPr lang="ja-JP" altLang="en-US" sz="1600" b="1" dirty="0">
                <a:solidFill>
                  <a:schemeClr val="tx1"/>
                </a:solidFill>
                <a:latin typeface="+mn-ea"/>
              </a:rPr>
              <a:t>から性別、年齢区分を設定し、転入・転出の多い年代について、どの年代・性別がどの地方公共団体へ多く転入・転出しているのかを分析することで、転入を促進すべき、または転出を抑止すべき年代・属性を把握し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a:t>
            </a:r>
            <a:r>
              <a:rPr lang="ja-JP" altLang="en-US" sz="1200" dirty="0">
                <a:solidFill>
                  <a:schemeClr val="tx1"/>
                </a:solidFill>
                <a:latin typeface="+mn-ea"/>
              </a:rPr>
              <a:t>歳代未満の転入・転出数の比率を見ると、女性よりも男性の転出超過の傾向が強い。</a:t>
            </a:r>
          </a:p>
          <a:p>
            <a:pPr marL="742950" lvl="1" indent="-285750">
              <a:spcAft>
                <a:spcPts val="600"/>
              </a:spcAft>
              <a:buFont typeface="Wingdings" panose="05000000000000000000" pitchFamily="2" charset="2"/>
              <a:buChar char="Ø"/>
            </a:pPr>
            <a:r>
              <a:rPr lang="ja-JP" altLang="en-US" sz="1200" dirty="0">
                <a:solidFill>
                  <a:schemeClr val="tx1"/>
                </a:solidFill>
                <a:latin typeface="+mn-ea"/>
              </a:rPr>
              <a:t>男性・女性ともに鹿児島市への転出超過の傾向が強く、女性の方がその度合いは大きい。</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人口変化の一因である社会増減について、世代別、地域別での転入・転出を分析し、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転入促進・転出抑止すべき世代、地域を把握する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163365"/>
            <a:ext cx="9575800" cy="503622"/>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lnSpc>
                <a:spcPts val="2100"/>
              </a:lnSpc>
              <a:spcAft>
                <a:spcPts val="0"/>
              </a:spcAft>
            </a:pPr>
            <a:r>
              <a:rPr lang="en-US" altLang="ja-JP" sz="2000" b="1" dirty="0">
                <a:latin typeface="+mn-ea"/>
                <a:ea typeface="+mn-ea"/>
              </a:rPr>
              <a:t>From-to</a:t>
            </a:r>
            <a:r>
              <a:rPr lang="ja-JP" altLang="en-US" sz="2000" b="1" dirty="0">
                <a:latin typeface="+mn-ea"/>
                <a:ea typeface="+mn-ea"/>
              </a:rPr>
              <a:t>分析（定住人口）</a:t>
            </a:r>
            <a:br>
              <a:rPr lang="en-US" altLang="ja-JP" sz="2000" b="1" dirty="0">
                <a:latin typeface="+mn-ea"/>
                <a:ea typeface="+mn-ea"/>
              </a:rPr>
            </a:br>
            <a:r>
              <a:rPr lang="en-US" altLang="ja-JP" sz="2000" b="1" dirty="0">
                <a:latin typeface="+mn-ea"/>
                <a:ea typeface="+mn-ea"/>
              </a:rPr>
              <a:t>- </a:t>
            </a:r>
            <a:r>
              <a:rPr lang="ja-JP" altLang="en-US" sz="2000" b="1" dirty="0">
                <a:latin typeface="+mn-ea"/>
                <a:ea typeface="+mn-ea"/>
              </a:rPr>
              <a:t>男女</a:t>
            </a:r>
            <a:r>
              <a:rPr lang="en-US" altLang="ja-JP" sz="2000" b="1" dirty="0">
                <a:latin typeface="+mn-ea"/>
                <a:ea typeface="+mn-ea"/>
              </a:rPr>
              <a:t>20</a:t>
            </a:r>
            <a:r>
              <a:rPr lang="ja-JP" altLang="en-US" sz="2000" b="1" dirty="0">
                <a:latin typeface="+mn-ea"/>
                <a:ea typeface="+mn-ea"/>
              </a:rPr>
              <a:t>歳台未満</a:t>
            </a:r>
          </a:p>
        </p:txBody>
      </p:sp>
      <p:sp>
        <p:nvSpPr>
          <p:cNvPr id="54" name="正方形/長方形 24">
            <a:hlinkClick r:id="rId3"/>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3"/>
              </a:rPr>
              <a:t>RESAS</a:t>
            </a:r>
            <a:r>
              <a:rPr lang="ja-JP" altLang="en-US" sz="1400" b="1" u="sng" dirty="0">
                <a:solidFill>
                  <a:srgbClr val="0070C0"/>
                </a:solidFill>
                <a:latin typeface="+mn-ea"/>
                <a:hlinkClick r:id="rId3"/>
              </a:rPr>
              <a:t>（地域経済分析システム）人口マップ＞</a:t>
            </a:r>
            <a:br>
              <a:rPr lang="en-US" altLang="ja-JP" sz="1400" b="1" u="sng" dirty="0">
                <a:solidFill>
                  <a:srgbClr val="0070C0"/>
                </a:solidFill>
                <a:latin typeface="+mn-ea"/>
                <a:hlinkClick r:id="rId3"/>
              </a:rPr>
            </a:br>
            <a:r>
              <a:rPr lang="ja-JP" altLang="en-US" sz="1400" b="1" u="sng" dirty="0">
                <a:solidFill>
                  <a:srgbClr val="0070C0"/>
                </a:solidFill>
                <a:latin typeface="+mn-ea"/>
                <a:hlinkClick r:id="rId3"/>
              </a:rPr>
              <a:t>人口の社会増減</a:t>
            </a:r>
            <a:endParaRPr lang="ja-JP" altLang="en-US" sz="1400" b="1" u="sng" dirty="0">
              <a:solidFill>
                <a:srgbClr val="0070C0"/>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pic>
        <p:nvPicPr>
          <p:cNvPr id="21" name="図 20">
            <a:extLst>
              <a:ext uri="{FF2B5EF4-FFF2-40B4-BE49-F238E27FC236}">
                <a16:creationId xmlns:a16="http://schemas.microsoft.com/office/drawing/2014/main" id="{1BC9DD57-53B7-43A1-9C65-EA041FE6DA59}"/>
              </a:ext>
            </a:extLst>
          </p:cNvPr>
          <p:cNvPicPr>
            <a:picLocks noChangeAspect="1"/>
          </p:cNvPicPr>
          <p:nvPr/>
        </p:nvPicPr>
        <p:blipFill>
          <a:blip r:embed="rId4"/>
          <a:stretch>
            <a:fillRect/>
          </a:stretch>
        </p:blipFill>
        <p:spPr>
          <a:xfrm>
            <a:off x="558800" y="2228661"/>
            <a:ext cx="2922875" cy="3103939"/>
          </a:xfrm>
          <a:prstGeom prst="rect">
            <a:avLst/>
          </a:prstGeom>
          <a:ln>
            <a:solidFill>
              <a:schemeClr val="tx1"/>
            </a:solidFill>
          </a:ln>
        </p:spPr>
      </p:pic>
      <p:pic>
        <p:nvPicPr>
          <p:cNvPr id="24" name="図 23">
            <a:extLst>
              <a:ext uri="{FF2B5EF4-FFF2-40B4-BE49-F238E27FC236}">
                <a16:creationId xmlns:a16="http://schemas.microsoft.com/office/drawing/2014/main" id="{D70E1027-B05E-423B-9C8A-7B9D2A2BFB56}"/>
              </a:ext>
            </a:extLst>
          </p:cNvPr>
          <p:cNvPicPr>
            <a:picLocks noChangeAspect="1"/>
          </p:cNvPicPr>
          <p:nvPr/>
        </p:nvPicPr>
        <p:blipFill>
          <a:blip r:embed="rId5"/>
          <a:stretch>
            <a:fillRect/>
          </a:stretch>
        </p:blipFill>
        <p:spPr>
          <a:xfrm>
            <a:off x="2127052" y="3940082"/>
            <a:ext cx="3003748" cy="3081431"/>
          </a:xfrm>
          <a:prstGeom prst="rect">
            <a:avLst/>
          </a:prstGeom>
          <a:ln>
            <a:solidFill>
              <a:schemeClr val="tx1"/>
            </a:solidFill>
          </a:ln>
        </p:spPr>
      </p:pic>
      <p:grpSp>
        <p:nvGrpSpPr>
          <p:cNvPr id="25" name="グループ化 24"/>
          <p:cNvGrpSpPr/>
          <p:nvPr/>
        </p:nvGrpSpPr>
        <p:grpSpPr>
          <a:xfrm>
            <a:off x="4857749" y="163364"/>
            <a:ext cx="5467795" cy="550800"/>
            <a:chOff x="4857749" y="163364"/>
            <a:chExt cx="5467795" cy="550800"/>
          </a:xfrm>
        </p:grpSpPr>
        <p:sp>
          <p:nvSpPr>
            <p:cNvPr id="26"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2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5"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408775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4"/>
            <a:ext cx="4572000" cy="4362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将来人口の推計結果から、自然増減、社会増減のどちらの改善がより地域の将来人口に大きな影響を与えうるのか把握します。</a:t>
            </a:r>
          </a:p>
          <a:p>
            <a:pPr marL="285750" indent="-285750">
              <a:spcAft>
                <a:spcPts val="600"/>
              </a:spcAft>
              <a:buFont typeface="Arial" panose="020B0604020202020204" pitchFamily="34" charset="0"/>
              <a:buChar char="•"/>
            </a:pPr>
            <a:r>
              <a:rPr lang="ja-JP" altLang="en-US" sz="1600" b="1" dirty="0">
                <a:solidFill>
                  <a:schemeClr val="tx1"/>
                </a:solidFill>
                <a:latin typeface="+mn-ea"/>
              </a:rPr>
              <a:t>各グラフの大小関係を比較分析することで、将来、出生率と社会移動のどちらが人口により大きな影響を与えうるのか把握します。</a:t>
            </a:r>
            <a:endParaRPr lang="en-US" altLang="ja-JP" sz="1600" b="1" dirty="0">
              <a:solidFill>
                <a:schemeClr val="tx1"/>
              </a:solidFill>
              <a:latin typeface="+mn-ea"/>
            </a:endParaRPr>
          </a:p>
          <a:p>
            <a:pPr lvl="1">
              <a:spcBef>
                <a:spcPts val="600"/>
              </a:spcBef>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グラフから読み取れる以下のことを踏まえ、転入促進・転出抑止が将来人口により大きな影響を与える。</a:t>
            </a:r>
          </a:p>
          <a:p>
            <a:pPr marL="895350" lvl="1" indent="-266700">
              <a:spcAft>
                <a:spcPts val="600"/>
              </a:spcAft>
              <a:buFont typeface="+mj-ea"/>
              <a:buAutoNum type="circleNumDbPlain"/>
            </a:pPr>
            <a:r>
              <a:rPr lang="ja-JP" altLang="en-US" sz="1200" dirty="0">
                <a:solidFill>
                  <a:schemeClr val="tx1"/>
                </a:solidFill>
                <a:latin typeface="+mn-ea"/>
              </a:rPr>
              <a:t>合計特殊出生率が人口置換水準となり、かつ移動がゼロとなった場合、将来人口の減少傾向が緩和する。</a:t>
            </a:r>
            <a:endParaRPr lang="en-US" altLang="ja-JP" sz="1200" dirty="0">
              <a:solidFill>
                <a:schemeClr val="tx1"/>
              </a:solidFill>
              <a:latin typeface="+mn-ea"/>
            </a:endParaRPr>
          </a:p>
          <a:p>
            <a:pPr marL="895350" lvl="1" indent="-266700">
              <a:spcAft>
                <a:spcPts val="600"/>
              </a:spcAft>
              <a:buFont typeface="+mj-ea"/>
              <a:buAutoNum type="circleNumDbPlain"/>
            </a:pPr>
            <a:r>
              <a:rPr lang="ja-JP" altLang="en-US" sz="1200" dirty="0">
                <a:solidFill>
                  <a:schemeClr val="tx1"/>
                </a:solidFill>
                <a:latin typeface="+mn-ea"/>
              </a:rPr>
              <a:t>移動がゼロとなった場合、将来人口の減少傾向が緩和する。</a:t>
            </a:r>
            <a:endParaRPr lang="en-US" altLang="ja-JP" sz="1200" dirty="0">
              <a:solidFill>
                <a:schemeClr val="tx1"/>
              </a:solidFill>
              <a:latin typeface="+mn-ea"/>
            </a:endParaRPr>
          </a:p>
          <a:p>
            <a:pPr marL="895350" lvl="1" indent="-266700">
              <a:spcAft>
                <a:spcPts val="600"/>
              </a:spcAft>
              <a:buFont typeface="+mj-ea"/>
              <a:buAutoNum type="circleNumDbPlain"/>
            </a:pPr>
            <a:r>
              <a:rPr lang="ja-JP" altLang="en-US" sz="1200" dirty="0">
                <a:solidFill>
                  <a:schemeClr val="tx1"/>
                </a:solidFill>
                <a:latin typeface="+mn-ea"/>
              </a:rPr>
              <a:t>合計特殊出生率が人口置換水準となったとしても、将来人口への影響は小さく、将来人口の減少傾向はほぼ変わらない。</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地域の人口が将来、自然増減、社会増減のどちらの影響をより大きく受けるのかを捉えて、</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改善すべき増減要因を把握する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238874"/>
            <a:ext cx="8591548" cy="99898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パターン１：全国の移動率</a:t>
            </a:r>
            <a:r>
              <a:rPr lang="en-US" altLang="ja-JP" sz="1200" dirty="0">
                <a:solidFill>
                  <a:srgbClr val="2E2E38"/>
                </a:solidFill>
                <a:latin typeface="+mn-ea"/>
              </a:rPr>
              <a:t>(</a:t>
            </a:r>
            <a:r>
              <a:rPr lang="ja-JP" altLang="en-US" sz="1200" dirty="0">
                <a:solidFill>
                  <a:srgbClr val="2E2E38"/>
                </a:solidFill>
                <a:latin typeface="+mn-ea"/>
              </a:rPr>
              <a:t>全人口に対する転入者・転出者数の割合</a:t>
            </a:r>
            <a:r>
              <a:rPr lang="en-US" altLang="ja-JP" sz="1200" dirty="0">
                <a:solidFill>
                  <a:srgbClr val="2E2E38"/>
                </a:solidFill>
                <a:latin typeface="+mn-ea"/>
              </a:rPr>
              <a:t>)</a:t>
            </a:r>
            <a:r>
              <a:rPr lang="ja-JP" altLang="en-US" sz="1200" dirty="0">
                <a:solidFill>
                  <a:srgbClr val="2E2E38"/>
                </a:solidFill>
                <a:latin typeface="+mn-ea"/>
              </a:rPr>
              <a:t>が今後一定程度縮小すると仮定した推計</a:t>
            </a:r>
            <a:r>
              <a:rPr lang="en-US" altLang="ja-JP" sz="1200" dirty="0">
                <a:solidFill>
                  <a:srgbClr val="2E2E38"/>
                </a:solidFill>
                <a:latin typeface="+mn-ea"/>
              </a:rPr>
              <a:t>(</a:t>
            </a:r>
            <a:r>
              <a:rPr lang="ja-JP" altLang="en-US" sz="1200" dirty="0">
                <a:solidFill>
                  <a:srgbClr val="2E2E38"/>
                </a:solidFill>
                <a:latin typeface="+mn-ea"/>
              </a:rPr>
              <a:t>社人研推計準拠</a:t>
            </a:r>
            <a:r>
              <a:rPr lang="en-US" altLang="ja-JP" sz="1200" dirty="0">
                <a:solidFill>
                  <a:srgbClr val="2E2E38"/>
                </a:solidFill>
                <a:latin typeface="+mn-ea"/>
              </a:rPr>
              <a:t>)</a:t>
            </a:r>
          </a:p>
          <a:p>
            <a:pPr marL="285750" lvl="0" indent="-285750">
              <a:buFont typeface="Arial" panose="020B0604020202020204" pitchFamily="34" charset="0"/>
              <a:buChar char="•"/>
              <a:defRPr/>
            </a:pPr>
            <a:r>
              <a:rPr lang="ja-JP" altLang="en-US" sz="1200" dirty="0">
                <a:solidFill>
                  <a:srgbClr val="2E2E38"/>
                </a:solidFill>
                <a:latin typeface="+mn-ea"/>
              </a:rPr>
              <a:t>シミュレーション１：合計特殊出生率が人口置換水準</a:t>
            </a:r>
            <a:r>
              <a:rPr lang="en-US" altLang="ja-JP" sz="1200" dirty="0">
                <a:solidFill>
                  <a:srgbClr val="2E2E38"/>
                </a:solidFill>
                <a:latin typeface="+mn-ea"/>
              </a:rPr>
              <a:t>(</a:t>
            </a:r>
            <a:r>
              <a:rPr lang="ja-JP" altLang="en-US" sz="1200" dirty="0">
                <a:solidFill>
                  <a:srgbClr val="2E2E38"/>
                </a:solidFill>
                <a:latin typeface="+mn-ea"/>
              </a:rPr>
              <a:t>人口を長期的に一定に保てる水準の</a:t>
            </a:r>
            <a:r>
              <a:rPr lang="en-US" altLang="ja-JP" sz="1200" dirty="0">
                <a:solidFill>
                  <a:srgbClr val="2E2E38"/>
                </a:solidFill>
                <a:latin typeface="+mn-ea"/>
              </a:rPr>
              <a:t>2.1)</a:t>
            </a:r>
            <a:r>
              <a:rPr lang="ja-JP" altLang="en-US" sz="1200" dirty="0">
                <a:solidFill>
                  <a:srgbClr val="2E2E38"/>
                </a:solidFill>
                <a:latin typeface="+mn-ea"/>
              </a:rPr>
              <a:t>まで上昇したとした場合のシミュレーション</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シミュレーション２：合計特殊出生率が人口置換水準</a:t>
            </a:r>
            <a:r>
              <a:rPr lang="en-US" altLang="ja-JP" sz="1200" dirty="0">
                <a:solidFill>
                  <a:srgbClr val="2E2E38"/>
                </a:solidFill>
                <a:latin typeface="+mn-ea"/>
              </a:rPr>
              <a:t>(</a:t>
            </a:r>
            <a:r>
              <a:rPr lang="ja-JP" altLang="en-US" sz="1200" dirty="0">
                <a:solidFill>
                  <a:srgbClr val="2E2E38"/>
                </a:solidFill>
                <a:latin typeface="+mn-ea"/>
              </a:rPr>
              <a:t>人口を長期的に一定に保てる水準の</a:t>
            </a:r>
            <a:r>
              <a:rPr lang="en-US" altLang="ja-JP" sz="1200" dirty="0">
                <a:solidFill>
                  <a:srgbClr val="2E2E38"/>
                </a:solidFill>
                <a:latin typeface="+mn-ea"/>
              </a:rPr>
              <a:t>2.1)</a:t>
            </a:r>
            <a:r>
              <a:rPr lang="ja-JP" altLang="en-US" sz="1200" dirty="0">
                <a:solidFill>
                  <a:srgbClr val="2E2E38"/>
                </a:solidFill>
                <a:latin typeface="+mn-ea"/>
              </a:rPr>
              <a:t>まで上昇し、かつ人口移動が均衡したとした</a:t>
            </a:r>
            <a:r>
              <a:rPr lang="en-US" altLang="ja-JP" sz="1200" dirty="0">
                <a:solidFill>
                  <a:srgbClr val="2E2E38"/>
                </a:solidFill>
                <a:latin typeface="+mn-ea"/>
              </a:rPr>
              <a:t>(</a:t>
            </a:r>
            <a:r>
              <a:rPr lang="ja-JP" altLang="en-US" sz="1200" dirty="0">
                <a:solidFill>
                  <a:srgbClr val="2E2E38"/>
                </a:solidFill>
                <a:latin typeface="+mn-ea"/>
              </a:rPr>
              <a:t>移動がゼロとなった</a:t>
            </a:r>
            <a:r>
              <a:rPr lang="en-US" altLang="ja-JP" sz="1200" dirty="0">
                <a:solidFill>
                  <a:srgbClr val="2E2E38"/>
                </a:solidFill>
                <a:latin typeface="+mn-ea"/>
              </a:rPr>
              <a:t>)</a:t>
            </a:r>
            <a:r>
              <a:rPr lang="ja-JP" altLang="en-US" sz="1200" dirty="0">
                <a:solidFill>
                  <a:srgbClr val="2E2E38"/>
                </a:solidFill>
                <a:latin typeface="+mn-ea"/>
              </a:rPr>
              <a:t>場合のシミュレーション</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238874"/>
            <a:ext cx="877066" cy="99898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将来人口推計 </a:t>
            </a:r>
            <a:r>
              <a:rPr lang="en-US" altLang="ja-JP" sz="2000" b="1" dirty="0">
                <a:latin typeface="+mn-ea"/>
                <a:ea typeface="+mn-ea"/>
              </a:rPr>
              <a:t>– </a:t>
            </a:r>
            <a:r>
              <a:rPr lang="ja-JP" altLang="en-US" sz="2000" b="1" dirty="0">
                <a:latin typeface="+mn-ea"/>
                <a:ea typeface="+mn-ea"/>
              </a:rPr>
              <a:t>総人口推計</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2"/>
              </a:rPr>
              <a:t>RESAS</a:t>
            </a:r>
            <a:r>
              <a:rPr lang="ja-JP" altLang="en-US" sz="1400" b="1" u="sng" dirty="0">
                <a:solidFill>
                  <a:srgbClr val="0070C0"/>
                </a:solidFill>
                <a:latin typeface="+mn-ea"/>
                <a:hlinkClick r:id="rId2"/>
              </a:rPr>
              <a:t>（地域経済分析システム）人口マップ＞</a:t>
            </a:r>
            <a:br>
              <a:rPr lang="en-US" altLang="ja-JP" sz="1400" b="1" u="sng" dirty="0">
                <a:solidFill>
                  <a:srgbClr val="0070C0"/>
                </a:solidFill>
                <a:latin typeface="+mn-ea"/>
                <a:hlinkClick r:id="rId2"/>
              </a:rPr>
            </a:br>
            <a:r>
              <a:rPr lang="ja-JP" altLang="en-US" sz="1400" b="1" u="sng" dirty="0">
                <a:solidFill>
                  <a:srgbClr val="0070C0"/>
                </a:solidFill>
                <a:latin typeface="+mn-ea"/>
                <a:hlinkClick r:id="rId2"/>
              </a:rPr>
              <a:t>将来人口推計</a:t>
            </a:r>
            <a:endParaRPr lang="ja-JP" altLang="en-US" sz="14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38644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4" name="グループ化 3">
            <a:extLst>
              <a:ext uri="{FF2B5EF4-FFF2-40B4-BE49-F238E27FC236}">
                <a16:creationId xmlns:a16="http://schemas.microsoft.com/office/drawing/2014/main" id="{0C99CEC8-5D93-476F-B4A4-E71688E79C9C}"/>
              </a:ext>
            </a:extLst>
          </p:cNvPr>
          <p:cNvGrpSpPr/>
          <p:nvPr/>
        </p:nvGrpSpPr>
        <p:grpSpPr>
          <a:xfrm>
            <a:off x="606426" y="2254221"/>
            <a:ext cx="4572000" cy="3735454"/>
            <a:chOff x="606426" y="2254221"/>
            <a:chExt cx="4572000" cy="3735454"/>
          </a:xfrm>
        </p:grpSpPr>
        <p:pic>
          <p:nvPicPr>
            <p:cNvPr id="25" name="図 24">
              <a:extLst>
                <a:ext uri="{FF2B5EF4-FFF2-40B4-BE49-F238E27FC236}">
                  <a16:creationId xmlns:a16="http://schemas.microsoft.com/office/drawing/2014/main" id="{09B32BA6-EEDF-4F41-A743-C6DEF932B398}"/>
                </a:ext>
              </a:extLst>
            </p:cNvPr>
            <p:cNvPicPr>
              <a:picLocks noChangeAspect="1"/>
            </p:cNvPicPr>
            <p:nvPr/>
          </p:nvPicPr>
          <p:blipFill>
            <a:blip r:embed="rId3"/>
            <a:stretch>
              <a:fillRect/>
            </a:stretch>
          </p:blipFill>
          <p:spPr>
            <a:xfrm>
              <a:off x="646157" y="2254221"/>
              <a:ext cx="4055234" cy="2958837"/>
            </a:xfrm>
            <a:prstGeom prst="rect">
              <a:avLst/>
            </a:prstGeom>
          </p:spPr>
        </p:pic>
        <p:sp>
          <p:nvSpPr>
            <p:cNvPr id="26" name="テキスト ボックス 25">
              <a:extLst>
                <a:ext uri="{FF2B5EF4-FFF2-40B4-BE49-F238E27FC236}">
                  <a16:creationId xmlns:a16="http://schemas.microsoft.com/office/drawing/2014/main" id="{164E9D20-97D4-49F6-8752-4D252E867E7C}"/>
                </a:ext>
              </a:extLst>
            </p:cNvPr>
            <p:cNvSpPr txBox="1"/>
            <p:nvPr/>
          </p:nvSpPr>
          <p:spPr>
            <a:xfrm rot="779422">
              <a:off x="1697859" y="3376347"/>
              <a:ext cx="2636296" cy="245685"/>
            </a:xfrm>
            <a:prstGeom prst="callout1">
              <a:avLst>
                <a:gd name="adj1" fmla="val 88442"/>
                <a:gd name="adj2" fmla="val 44577"/>
                <a:gd name="adj3" fmla="val 164675"/>
                <a:gd name="adj4" fmla="val 28781"/>
              </a:avLst>
            </a:prstGeom>
            <a:noFill/>
            <a:ln>
              <a:noFill/>
            </a:ln>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6CA7FF"/>
                  </a:solidFill>
                  <a:latin typeface="+mn-ea"/>
                  <a:ea typeface="+mn-ea"/>
                </a:rPr>
                <a:t>出生率が人口置換水準かつ移動ゼロ</a:t>
              </a:r>
            </a:p>
          </p:txBody>
        </p:sp>
        <p:sp>
          <p:nvSpPr>
            <p:cNvPr id="27" name="テキスト ボックス 26">
              <a:extLst>
                <a:ext uri="{FF2B5EF4-FFF2-40B4-BE49-F238E27FC236}">
                  <a16:creationId xmlns:a16="http://schemas.microsoft.com/office/drawing/2014/main" id="{3A52BE3A-BA56-4F79-A72B-0BB3C63F8C3C}"/>
                </a:ext>
              </a:extLst>
            </p:cNvPr>
            <p:cNvSpPr txBox="1"/>
            <p:nvPr/>
          </p:nvSpPr>
          <p:spPr>
            <a:xfrm rot="1625780">
              <a:off x="2001242" y="3960727"/>
              <a:ext cx="2396633" cy="245685"/>
            </a:xfrm>
            <a:prstGeom prst="callout1">
              <a:avLst>
                <a:gd name="adj1" fmla="val 50055"/>
                <a:gd name="adj2" fmla="val 3140"/>
                <a:gd name="adj3" fmla="val 55107"/>
                <a:gd name="adj4" fmla="val -12151"/>
              </a:avLst>
            </a:prstGeom>
            <a:noFill/>
            <a:ln>
              <a:noFill/>
            </a:ln>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FF7369"/>
                  </a:solidFill>
                  <a:latin typeface="+mn-ea"/>
                  <a:ea typeface="+mn-ea"/>
                </a:rPr>
                <a:t>出生率が人口置換水準</a:t>
              </a:r>
            </a:p>
          </p:txBody>
        </p:sp>
        <p:sp>
          <p:nvSpPr>
            <p:cNvPr id="28" name="テキスト ボックス 27">
              <a:extLst>
                <a:ext uri="{FF2B5EF4-FFF2-40B4-BE49-F238E27FC236}">
                  <a16:creationId xmlns:a16="http://schemas.microsoft.com/office/drawing/2014/main" id="{9F8B640F-8B3D-4959-B86B-212E076CF193}"/>
                </a:ext>
              </a:extLst>
            </p:cNvPr>
            <p:cNvSpPr txBox="1"/>
            <p:nvPr/>
          </p:nvSpPr>
          <p:spPr>
            <a:xfrm rot="1817517">
              <a:off x="1871942" y="4150329"/>
              <a:ext cx="1864501" cy="432211"/>
            </a:xfrm>
            <a:prstGeom prst="callout1">
              <a:avLst>
                <a:gd name="adj1" fmla="val 18750"/>
                <a:gd name="adj2" fmla="val 25771"/>
                <a:gd name="adj3" fmla="val -39182"/>
                <a:gd name="adj4" fmla="val 43153"/>
              </a:avLst>
            </a:prstGeom>
            <a:noFill/>
            <a:ln>
              <a:noFill/>
            </a:ln>
          </p:spPr>
          <p:txBody>
            <a:bodyPr wrap="square" lIns="108000" tIns="72000" rIns="108000" bIns="72000" rtlCol="0" anchor="t">
              <a:noAutofit/>
            </a:bodyPr>
            <a:lstStyle/>
            <a:p>
              <a:pPr algn="l" defTabSz="1043056" fontAlgn="auto">
                <a:spcBef>
                  <a:spcPts val="0"/>
                </a:spcBef>
                <a:spcAft>
                  <a:spcPts val="0"/>
                </a:spcAft>
                <a:buClr>
                  <a:srgbClr val="747480"/>
                </a:buClr>
              </a:pPr>
              <a:r>
                <a:rPr kumimoji="1" lang="ja-JP" altLang="en-US" sz="1200" dirty="0">
                  <a:solidFill>
                    <a:srgbClr val="7DD4A5"/>
                  </a:solidFill>
                  <a:latin typeface="+mn-ea"/>
                  <a:ea typeface="+mn-ea"/>
                </a:rPr>
                <a:t>出生率はこのままで</a:t>
              </a:r>
              <a:endParaRPr kumimoji="1" lang="en-US" altLang="ja-JP" sz="1200" dirty="0">
                <a:solidFill>
                  <a:srgbClr val="7DD4A5"/>
                </a:solidFill>
                <a:latin typeface="+mn-ea"/>
                <a:ea typeface="+mn-ea"/>
              </a:endParaRPr>
            </a:p>
            <a:p>
              <a:pPr algn="l" defTabSz="1043056" fontAlgn="auto">
                <a:spcBef>
                  <a:spcPts val="0"/>
                </a:spcBef>
                <a:spcAft>
                  <a:spcPts val="0"/>
                </a:spcAft>
                <a:buClr>
                  <a:srgbClr val="747480"/>
                </a:buClr>
              </a:pPr>
              <a:r>
                <a:rPr kumimoji="1" lang="ja-JP" altLang="en-US" sz="1200" dirty="0">
                  <a:solidFill>
                    <a:srgbClr val="7DD4A5"/>
                  </a:solidFill>
                  <a:latin typeface="+mn-ea"/>
                  <a:ea typeface="+mn-ea"/>
                </a:rPr>
                <a:t>移動が一定程度縮小</a:t>
              </a:r>
            </a:p>
          </p:txBody>
        </p:sp>
        <p:cxnSp>
          <p:nvCxnSpPr>
            <p:cNvPr id="30" name="直線矢印コネクタ 29">
              <a:extLst>
                <a:ext uri="{FF2B5EF4-FFF2-40B4-BE49-F238E27FC236}">
                  <a16:creationId xmlns:a16="http://schemas.microsoft.com/office/drawing/2014/main" id="{0521E135-FB4B-4B5B-8514-8D10929E59C1}"/>
                </a:ext>
              </a:extLst>
            </p:cNvPr>
            <p:cNvCxnSpPr>
              <a:cxnSpLocks/>
            </p:cNvCxnSpPr>
            <p:nvPr/>
          </p:nvCxnSpPr>
          <p:spPr>
            <a:xfrm>
              <a:off x="4563455" y="5007778"/>
              <a:ext cx="363367" cy="0"/>
            </a:xfrm>
            <a:prstGeom prst="straightConnector1">
              <a:avLst/>
            </a:prstGeom>
            <a:ln w="9525">
              <a:solidFill>
                <a:schemeClr val="accent3"/>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C1CA6DA-3575-40E7-993A-D145B7D2721D}"/>
                </a:ext>
              </a:extLst>
            </p:cNvPr>
            <p:cNvCxnSpPr>
              <a:cxnSpLocks/>
            </p:cNvCxnSpPr>
            <p:nvPr/>
          </p:nvCxnSpPr>
          <p:spPr>
            <a:xfrm>
              <a:off x="4563455" y="4945585"/>
              <a:ext cx="363367" cy="0"/>
            </a:xfrm>
            <a:prstGeom prst="straightConnector1">
              <a:avLst/>
            </a:prstGeom>
            <a:ln w="9525">
              <a:solidFill>
                <a:schemeClr val="accent3"/>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6489C900-9DFC-4EB1-A9C5-886B686BAE09}"/>
                </a:ext>
              </a:extLst>
            </p:cNvPr>
            <p:cNvCxnSpPr>
              <a:cxnSpLocks/>
            </p:cNvCxnSpPr>
            <p:nvPr/>
          </p:nvCxnSpPr>
          <p:spPr>
            <a:xfrm>
              <a:off x="4563455" y="3976607"/>
              <a:ext cx="363367" cy="0"/>
            </a:xfrm>
            <a:prstGeom prst="straightConnector1">
              <a:avLst/>
            </a:prstGeom>
            <a:ln w="9525">
              <a:solidFill>
                <a:schemeClr val="accent3"/>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20810CA3-9686-4C86-B909-0AA7A0F28583}"/>
                </a:ext>
              </a:extLst>
            </p:cNvPr>
            <p:cNvCxnSpPr>
              <a:cxnSpLocks/>
            </p:cNvCxnSpPr>
            <p:nvPr/>
          </p:nvCxnSpPr>
          <p:spPr>
            <a:xfrm>
              <a:off x="4787318" y="3976607"/>
              <a:ext cx="0" cy="968978"/>
            </a:xfrm>
            <a:prstGeom prst="straightConnector1">
              <a:avLst/>
            </a:prstGeom>
            <a:ln w="15875">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88AE5F4-5D05-437A-9E22-D9AABE297732}"/>
                </a:ext>
              </a:extLst>
            </p:cNvPr>
            <p:cNvCxnSpPr>
              <a:cxnSpLocks/>
            </p:cNvCxnSpPr>
            <p:nvPr/>
          </p:nvCxnSpPr>
          <p:spPr>
            <a:xfrm>
              <a:off x="4876619" y="4933567"/>
              <a:ext cx="0" cy="90842"/>
            </a:xfrm>
            <a:prstGeom prst="straightConnector1">
              <a:avLst/>
            </a:prstGeom>
            <a:ln w="15875">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5D989D9F-799D-4E75-890A-70EEB25E15EA}"/>
                </a:ext>
              </a:extLst>
            </p:cNvPr>
            <p:cNvSpPr txBox="1"/>
            <p:nvPr/>
          </p:nvSpPr>
          <p:spPr>
            <a:xfrm>
              <a:off x="606426" y="5174957"/>
              <a:ext cx="4572000" cy="532767"/>
            </a:xfrm>
            <a:prstGeom prst="rect">
              <a:avLst/>
            </a:prstGeom>
            <a:noFill/>
            <a:ln>
              <a:noFill/>
              <a:prstDash val="sysDash"/>
              <a:headEnd w="sm" len="sm"/>
              <a:tailEnd type="oval" w="sm" len="sm"/>
            </a:ln>
          </p:spPr>
          <p:txBody>
            <a:bodyPr wrap="square" lIns="36000" tIns="36000" rIns="36000" bIns="0" rtlCol="0" anchor="t">
              <a:noAutofit/>
            </a:bodyPr>
            <a:lstStyle/>
            <a:p>
              <a:pPr algn="l" defTabSz="1043056" fontAlgn="auto">
                <a:spcBef>
                  <a:spcPts val="0"/>
                </a:spcBef>
                <a:spcAft>
                  <a:spcPts val="0"/>
                </a:spcAft>
                <a:buClr>
                  <a:srgbClr val="747480"/>
                </a:buClr>
              </a:pPr>
              <a:r>
                <a:rPr kumimoji="1" lang="ja-JP" altLang="en-US" sz="1000" dirty="0">
                  <a:solidFill>
                    <a:schemeClr val="tx1"/>
                  </a:solidFill>
                  <a:latin typeface="+mn-ea"/>
                  <a:ea typeface="+mn-ea"/>
                </a:rPr>
                <a:t>①</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仮に出生率が向上し、かつ移動がゼロとなれば人口減少傾向が緩和</a:t>
              </a:r>
              <a:endParaRPr kumimoji="1" lang="en-US" altLang="ja-JP" sz="1000" dirty="0">
                <a:solidFill>
                  <a:schemeClr val="tx1"/>
                </a:solidFill>
                <a:latin typeface="+mn-ea"/>
                <a:ea typeface="+mn-ea"/>
              </a:endParaRPr>
            </a:p>
            <a:p>
              <a:pPr defTabSz="1043056" fontAlgn="auto">
                <a:spcBef>
                  <a:spcPts val="0"/>
                </a:spcBef>
                <a:spcAft>
                  <a:spcPts val="0"/>
                </a:spcAft>
                <a:buClr>
                  <a:srgbClr val="747480"/>
                </a:buClr>
              </a:pPr>
              <a:r>
                <a:rPr lang="ja-JP" altLang="en-US" sz="1000" dirty="0">
                  <a:solidFill>
                    <a:schemeClr val="tx1"/>
                  </a:solidFill>
                  <a:latin typeface="+mn-ea"/>
                  <a:ea typeface="+mn-ea"/>
                </a:rPr>
                <a:t>②</a:t>
              </a:r>
              <a:r>
                <a:rPr lang="en-US" altLang="ja-JP" sz="1000" dirty="0">
                  <a:solidFill>
                    <a:schemeClr val="tx1"/>
                  </a:solidFill>
                  <a:latin typeface="+mn-ea"/>
                  <a:ea typeface="+mn-ea"/>
                </a:rPr>
                <a:t>…</a:t>
              </a:r>
              <a:r>
                <a:rPr lang="ja-JP" altLang="en-US" sz="1000" dirty="0">
                  <a:solidFill>
                    <a:schemeClr val="tx1"/>
                  </a:solidFill>
                  <a:latin typeface="+mn-ea"/>
                  <a:ea typeface="+mn-ea"/>
                </a:rPr>
                <a:t>仮に同一の出生率（人口置換水準）で移動がゼロとなれば人口減少傾向が緩和</a:t>
              </a:r>
              <a:endParaRPr kumimoji="1" lang="en-US" altLang="ja-JP" sz="1000" dirty="0">
                <a:solidFill>
                  <a:schemeClr val="tx1"/>
                </a:solidFill>
                <a:latin typeface="+mn-ea"/>
                <a:ea typeface="+mn-ea"/>
              </a:endParaRPr>
            </a:p>
            <a:p>
              <a:pPr defTabSz="1043056" fontAlgn="auto">
                <a:spcBef>
                  <a:spcPts val="0"/>
                </a:spcBef>
                <a:spcAft>
                  <a:spcPts val="0"/>
                </a:spcAft>
                <a:buClr>
                  <a:srgbClr val="747480"/>
                </a:buClr>
              </a:pPr>
              <a:r>
                <a:rPr lang="ja-JP" altLang="en-US" sz="1000" dirty="0">
                  <a:solidFill>
                    <a:schemeClr val="tx1"/>
                  </a:solidFill>
                  <a:latin typeface="+mn-ea"/>
                  <a:ea typeface="+mn-ea"/>
                </a:rPr>
                <a:t>③</a:t>
              </a:r>
              <a:r>
                <a:rPr lang="en-US" altLang="ja-JP" sz="1000" dirty="0">
                  <a:solidFill>
                    <a:schemeClr val="tx1"/>
                  </a:solidFill>
                  <a:latin typeface="+mn-ea"/>
                  <a:ea typeface="+mn-ea"/>
                </a:rPr>
                <a:t>…</a:t>
              </a:r>
              <a:r>
                <a:rPr lang="ja-JP" altLang="en-US" sz="1000" dirty="0">
                  <a:solidFill>
                    <a:schemeClr val="tx1"/>
                  </a:solidFill>
                  <a:latin typeface="+mn-ea"/>
                  <a:ea typeface="+mn-ea"/>
                </a:rPr>
                <a:t>仮に出生率が向上しても、人口移動が不変であれば人口減少幅はほぼ変わらない</a:t>
              </a:r>
              <a:endParaRPr kumimoji="1" lang="ja-JP" altLang="en-US" sz="1000" dirty="0">
                <a:solidFill>
                  <a:schemeClr val="tx1"/>
                </a:solidFill>
                <a:latin typeface="+mn-ea"/>
                <a:ea typeface="+mn-ea"/>
              </a:endParaRPr>
            </a:p>
            <a:p>
              <a:pPr algn="l" defTabSz="1043056" fontAlgn="auto">
                <a:spcBef>
                  <a:spcPts val="0"/>
                </a:spcBef>
                <a:spcAft>
                  <a:spcPts val="0"/>
                </a:spcAft>
                <a:buClr>
                  <a:srgbClr val="747480"/>
                </a:buClr>
              </a:pPr>
              <a:endParaRPr kumimoji="1" lang="ja-JP" altLang="en-US" sz="1000" dirty="0">
                <a:solidFill>
                  <a:schemeClr val="tx1"/>
                </a:solidFill>
                <a:latin typeface="+mn-ea"/>
                <a:ea typeface="+mn-ea"/>
              </a:endParaRPr>
            </a:p>
          </p:txBody>
        </p:sp>
        <p:sp>
          <p:nvSpPr>
            <p:cNvPr id="42" name="テキスト ボックス 41">
              <a:extLst>
                <a:ext uri="{FF2B5EF4-FFF2-40B4-BE49-F238E27FC236}">
                  <a16:creationId xmlns:a16="http://schemas.microsoft.com/office/drawing/2014/main" id="{2817F8C6-BDA6-416E-A6AF-18AF4D183997}"/>
                </a:ext>
              </a:extLst>
            </p:cNvPr>
            <p:cNvSpPr txBox="1"/>
            <p:nvPr/>
          </p:nvSpPr>
          <p:spPr>
            <a:xfrm>
              <a:off x="4726850" y="4236159"/>
              <a:ext cx="127945" cy="158345"/>
            </a:xfrm>
            <a:prstGeom prst="rect">
              <a:avLst/>
            </a:prstGeom>
            <a:solidFill>
              <a:schemeClr val="bg1"/>
            </a:solidFill>
            <a:ln>
              <a:noFill/>
              <a:prstDash val="sysDash"/>
              <a:headEnd w="sm" len="sm"/>
              <a:tailEnd type="oval" w="sm" len="sm"/>
            </a:ln>
          </p:spPr>
          <p:txBody>
            <a:bodyPr wrap="square" lIns="0" tIns="0" rIns="0" bIns="0" rtlCol="0" anchor="ctr" anchorCtr="0">
              <a:noAutofit/>
            </a:bodyPr>
            <a:lstStyle/>
            <a:p>
              <a:pPr algn="ctr" defTabSz="1043056" fontAlgn="auto">
                <a:spcBef>
                  <a:spcPts val="0"/>
                </a:spcBef>
                <a:spcAft>
                  <a:spcPts val="0"/>
                </a:spcAft>
                <a:buClr>
                  <a:srgbClr val="747480"/>
                </a:buClr>
              </a:pPr>
              <a:r>
                <a:rPr lang="ja-JP" altLang="en-US" sz="1050" dirty="0">
                  <a:solidFill>
                    <a:schemeClr val="tx1"/>
                  </a:solidFill>
                  <a:latin typeface="+mn-ea"/>
                  <a:ea typeface="+mn-ea"/>
                </a:rPr>
                <a:t>②</a:t>
              </a:r>
              <a:endParaRPr kumimoji="1" lang="ja-JP" altLang="en-US" sz="1050" dirty="0">
                <a:solidFill>
                  <a:schemeClr val="tx1"/>
                </a:solidFill>
                <a:latin typeface="+mn-ea"/>
                <a:ea typeface="+mn-ea"/>
              </a:endParaRPr>
            </a:p>
          </p:txBody>
        </p:sp>
        <p:sp>
          <p:nvSpPr>
            <p:cNvPr id="43" name="テキスト ボックス 42">
              <a:extLst>
                <a:ext uri="{FF2B5EF4-FFF2-40B4-BE49-F238E27FC236}">
                  <a16:creationId xmlns:a16="http://schemas.microsoft.com/office/drawing/2014/main" id="{7F3979A3-5912-4888-96CB-E9BD84064965}"/>
                </a:ext>
              </a:extLst>
            </p:cNvPr>
            <p:cNvSpPr txBox="1"/>
            <p:nvPr/>
          </p:nvSpPr>
          <p:spPr>
            <a:xfrm>
              <a:off x="4931543" y="4882561"/>
              <a:ext cx="127945" cy="158345"/>
            </a:xfrm>
            <a:prstGeom prst="rect">
              <a:avLst/>
            </a:prstGeom>
            <a:solidFill>
              <a:schemeClr val="bg1"/>
            </a:solidFill>
            <a:ln>
              <a:noFill/>
              <a:prstDash val="sysDash"/>
              <a:headEnd w="sm" len="sm"/>
              <a:tailEnd type="oval" w="sm" len="sm"/>
            </a:ln>
          </p:spPr>
          <p:txBody>
            <a:bodyPr wrap="square" lIns="0" tIns="0" rIns="0" bIns="0" rtlCol="0" anchor="ctr" anchorCtr="0">
              <a:noAutofit/>
            </a:bodyPr>
            <a:lstStyle/>
            <a:p>
              <a:pPr algn="ctr" defTabSz="1043056" fontAlgn="auto">
                <a:spcBef>
                  <a:spcPts val="0"/>
                </a:spcBef>
                <a:spcAft>
                  <a:spcPts val="0"/>
                </a:spcAft>
                <a:buClr>
                  <a:srgbClr val="747480"/>
                </a:buClr>
              </a:pPr>
              <a:r>
                <a:rPr lang="ja-JP" altLang="en-US" sz="1050" dirty="0">
                  <a:solidFill>
                    <a:schemeClr val="tx1"/>
                  </a:solidFill>
                  <a:latin typeface="+mn-ea"/>
                  <a:ea typeface="+mn-ea"/>
                </a:rPr>
                <a:t>③</a:t>
              </a:r>
              <a:endParaRPr kumimoji="1" lang="ja-JP" altLang="en-US" sz="1050" dirty="0">
                <a:solidFill>
                  <a:schemeClr val="tx1"/>
                </a:solidFill>
                <a:latin typeface="+mn-ea"/>
                <a:ea typeface="+mn-ea"/>
              </a:endParaRPr>
            </a:p>
          </p:txBody>
        </p:sp>
        <p:cxnSp>
          <p:nvCxnSpPr>
            <p:cNvPr id="29" name="直線矢印コネクタ 28">
              <a:extLst>
                <a:ext uri="{FF2B5EF4-FFF2-40B4-BE49-F238E27FC236}">
                  <a16:creationId xmlns:a16="http://schemas.microsoft.com/office/drawing/2014/main" id="{2373E696-F329-4DED-BEE4-C8FE449862FA}"/>
                </a:ext>
              </a:extLst>
            </p:cNvPr>
            <p:cNvCxnSpPr>
              <a:cxnSpLocks/>
            </p:cNvCxnSpPr>
            <p:nvPr/>
          </p:nvCxnSpPr>
          <p:spPr>
            <a:xfrm>
              <a:off x="4672617" y="3971844"/>
              <a:ext cx="0" cy="1044000"/>
            </a:xfrm>
            <a:prstGeom prst="straightConnector1">
              <a:avLst/>
            </a:prstGeom>
            <a:ln w="15875">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F48565E-A234-45CE-A2A4-F445B382658F}"/>
                </a:ext>
              </a:extLst>
            </p:cNvPr>
            <p:cNvSpPr txBox="1"/>
            <p:nvPr/>
          </p:nvSpPr>
          <p:spPr>
            <a:xfrm>
              <a:off x="4611215" y="4392272"/>
              <a:ext cx="127945" cy="158345"/>
            </a:xfrm>
            <a:prstGeom prst="rect">
              <a:avLst/>
            </a:prstGeom>
            <a:solidFill>
              <a:schemeClr val="bg1"/>
            </a:solidFill>
            <a:ln>
              <a:noFill/>
              <a:prstDash val="sysDash"/>
              <a:headEnd w="sm" len="sm"/>
              <a:tailEnd type="oval" w="sm" len="sm"/>
            </a:ln>
          </p:spPr>
          <p:txBody>
            <a:bodyPr wrap="square" lIns="0" tIns="0" rIns="0" bIns="0" rtlCol="0" anchor="ctr" anchorCtr="0">
              <a:noAutofit/>
            </a:bodyPr>
            <a:lstStyle/>
            <a:p>
              <a:pPr algn="ctr" defTabSz="1043056" fontAlgn="auto">
                <a:spcBef>
                  <a:spcPts val="0"/>
                </a:spcBef>
                <a:spcAft>
                  <a:spcPts val="0"/>
                </a:spcAft>
                <a:buClr>
                  <a:srgbClr val="747480"/>
                </a:buClr>
              </a:pPr>
              <a:r>
                <a:rPr kumimoji="1" lang="ja-JP" altLang="en-US" sz="1050" dirty="0">
                  <a:solidFill>
                    <a:schemeClr val="tx1"/>
                  </a:solidFill>
                  <a:latin typeface="+mn-ea"/>
                  <a:ea typeface="+mn-ea"/>
                </a:rPr>
                <a:t>①</a:t>
              </a:r>
            </a:p>
          </p:txBody>
        </p:sp>
        <p:sp>
          <p:nvSpPr>
            <p:cNvPr id="44" name="テキスト ボックス 43">
              <a:extLst>
                <a:ext uri="{FF2B5EF4-FFF2-40B4-BE49-F238E27FC236}">
                  <a16:creationId xmlns:a16="http://schemas.microsoft.com/office/drawing/2014/main" id="{9690C1B8-28EF-4928-8DE7-70DFE8FAA282}"/>
                </a:ext>
              </a:extLst>
            </p:cNvPr>
            <p:cNvSpPr txBox="1"/>
            <p:nvPr/>
          </p:nvSpPr>
          <p:spPr>
            <a:xfrm>
              <a:off x="1002086" y="5768183"/>
              <a:ext cx="3609228" cy="221492"/>
            </a:xfrm>
            <a:prstGeom prst="rect">
              <a:avLst/>
            </a:prstGeom>
            <a:noFill/>
          </p:spPr>
          <p:txBody>
            <a:bodyPr wrap="square" lIns="108000" tIns="72000" rIns="108000" bIns="72000" rtlCol="0" anchor="t">
              <a:noAutofit/>
            </a:bodyPr>
            <a:lstStyle/>
            <a:p>
              <a:pPr algn="ctr" defTabSz="1043056" fontAlgn="auto">
                <a:spcBef>
                  <a:spcPts val="0"/>
                </a:spcBef>
                <a:spcAft>
                  <a:spcPts val="0"/>
                </a:spcAft>
                <a:buClr>
                  <a:srgbClr val="747480"/>
                </a:buClr>
              </a:pPr>
              <a:r>
                <a:rPr kumimoji="1" lang="ja-JP" altLang="en-US" sz="1200" dirty="0">
                  <a:solidFill>
                    <a:srgbClr val="2E2E38"/>
                  </a:solidFill>
                  <a:latin typeface="+mn-ea"/>
                  <a:ea typeface="+mn-ea"/>
                </a:rPr>
                <a:t>転入促進・転出抑止が</a:t>
              </a:r>
              <a:r>
                <a:rPr lang="ja-JP" altLang="en-US" sz="1200" dirty="0">
                  <a:solidFill>
                    <a:srgbClr val="2E2E38"/>
                  </a:solidFill>
                  <a:latin typeface="+mn-ea"/>
                  <a:ea typeface="+mn-ea"/>
                </a:rPr>
                <a:t>将来人口への</a:t>
              </a:r>
              <a:r>
                <a:rPr kumimoji="1" lang="ja-JP" altLang="en-US" sz="1200" dirty="0">
                  <a:solidFill>
                    <a:srgbClr val="2E2E38"/>
                  </a:solidFill>
                  <a:latin typeface="+mn-ea"/>
                  <a:ea typeface="+mn-ea"/>
                </a:rPr>
                <a:t>影響大</a:t>
              </a:r>
            </a:p>
          </p:txBody>
        </p:sp>
        <p:sp>
          <p:nvSpPr>
            <p:cNvPr id="45" name="二等辺三角形 44">
              <a:extLst>
                <a:ext uri="{FF2B5EF4-FFF2-40B4-BE49-F238E27FC236}">
                  <a16:creationId xmlns:a16="http://schemas.microsoft.com/office/drawing/2014/main" id="{EFB7A497-449F-4DBC-B90F-D2945BB8D507}"/>
                </a:ext>
              </a:extLst>
            </p:cNvPr>
            <p:cNvSpPr/>
            <p:nvPr/>
          </p:nvSpPr>
          <p:spPr>
            <a:xfrm rot="10800000">
              <a:off x="2194188" y="5707729"/>
              <a:ext cx="1225023" cy="89609"/>
            </a:xfrm>
            <a:prstGeom prst="triangl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grpSp>
      <p:grpSp>
        <p:nvGrpSpPr>
          <p:cNvPr id="39" name="グループ化 38"/>
          <p:cNvGrpSpPr/>
          <p:nvPr/>
        </p:nvGrpSpPr>
        <p:grpSpPr>
          <a:xfrm>
            <a:off x="4857749" y="163364"/>
            <a:ext cx="5467795" cy="550800"/>
            <a:chOff x="4857749" y="163364"/>
            <a:chExt cx="5467795" cy="550800"/>
          </a:xfrm>
        </p:grpSpPr>
        <p:sp>
          <p:nvSpPr>
            <p:cNvPr id="40"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4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4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4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5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5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5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56"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57"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58"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26088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87F1AC5-0D5C-4A36-8A06-2C9A27498AB9}"/>
              </a:ext>
            </a:extLst>
          </p:cNvPr>
          <p:cNvPicPr>
            <a:picLocks noChangeAspect="1"/>
          </p:cNvPicPr>
          <p:nvPr/>
        </p:nvPicPr>
        <p:blipFill>
          <a:blip r:embed="rId2"/>
          <a:stretch>
            <a:fillRect/>
          </a:stretch>
        </p:blipFill>
        <p:spPr>
          <a:xfrm>
            <a:off x="666516" y="2612545"/>
            <a:ext cx="4304149" cy="4023709"/>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3" action="ppaction://hlinksldjump"/>
              </a:rPr>
              <a:t>人口ピラミッド</a:t>
            </a:r>
            <a:r>
              <a:rPr lang="ja-JP" altLang="en-US" sz="1600" b="1" dirty="0">
                <a:solidFill>
                  <a:schemeClr val="tx1"/>
                </a:solidFill>
                <a:latin typeface="+mn-ea"/>
              </a:rPr>
              <a:t>で捉えた男女別の階級毎の構成比に加え、男女を合算した人数の変化に着目した分析も有用です。</a:t>
            </a:r>
          </a:p>
          <a:p>
            <a:pPr marL="285750" indent="-285750">
              <a:spcAft>
                <a:spcPts val="600"/>
              </a:spcAft>
              <a:buFont typeface="Arial" panose="020B0604020202020204" pitchFamily="34" charset="0"/>
              <a:buChar char="•"/>
            </a:pPr>
            <a:r>
              <a:rPr lang="ja-JP" altLang="en-US" sz="1600" b="1" dirty="0">
                <a:solidFill>
                  <a:schemeClr val="tx1"/>
                </a:solidFill>
                <a:latin typeface="+mn-ea"/>
              </a:rPr>
              <a:t>過去の特定時点と現在での</a:t>
            </a:r>
            <a:r>
              <a:rPr lang="en-US" altLang="ja-JP" sz="1600" b="1" dirty="0">
                <a:solidFill>
                  <a:schemeClr val="tx1"/>
                </a:solidFill>
                <a:latin typeface="+mn-ea"/>
              </a:rPr>
              <a:t>5</a:t>
            </a:r>
            <a:r>
              <a:rPr lang="ja-JP" altLang="en-US" sz="1600" b="1" dirty="0">
                <a:solidFill>
                  <a:schemeClr val="tx1"/>
                </a:solidFill>
                <a:latin typeface="+mn-ea"/>
              </a:rPr>
              <a:t>歳階級毎の人数の変化を調べることで、年代毎の構成の変化や、人口施策の効果、人口を増やすためにより注力すべき年代を把握できます。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これまでの</a:t>
            </a:r>
            <a:r>
              <a:rPr kumimoji="1" lang="en-US" altLang="ja-JP" sz="1200" b="0" i="0" u="none" strike="noStrike" kern="1200" cap="none" spc="0" normalizeH="0" baseline="0" noProof="0" dirty="0">
                <a:ln>
                  <a:noFill/>
                </a:ln>
                <a:solidFill>
                  <a:srgbClr val="2E2E38"/>
                </a:solidFill>
                <a:effectLst/>
                <a:uLnTx/>
                <a:uFillTx/>
                <a:latin typeface="+mn-ea"/>
                <a:cs typeface="+mn-cs"/>
              </a:rPr>
              <a:t>20</a:t>
            </a:r>
            <a:r>
              <a:rPr kumimoji="1" lang="ja-JP" altLang="en-US" sz="1200" b="0" i="0" u="none" strike="noStrike" kern="1200" cap="none" spc="0" normalizeH="0" baseline="0" noProof="0" dirty="0">
                <a:ln>
                  <a:noFill/>
                </a:ln>
                <a:solidFill>
                  <a:srgbClr val="2E2E38"/>
                </a:solidFill>
                <a:effectLst/>
                <a:uLnTx/>
                <a:uFillTx/>
                <a:latin typeface="+mn-ea"/>
                <a:cs typeface="+mn-cs"/>
              </a:rPr>
              <a:t>年間において、</a:t>
            </a:r>
            <a:r>
              <a:rPr kumimoji="1" lang="en-US" altLang="ja-JP" sz="1200" b="0" i="0" u="none" strike="noStrike" kern="1200" cap="none" spc="0" normalizeH="0" baseline="0" noProof="0" dirty="0">
                <a:ln>
                  <a:noFill/>
                </a:ln>
                <a:solidFill>
                  <a:srgbClr val="2E2E38"/>
                </a:solidFill>
                <a:effectLst/>
                <a:uLnTx/>
                <a:uFillTx/>
                <a:latin typeface="+mn-ea"/>
                <a:cs typeface="+mn-cs"/>
              </a:rPr>
              <a:t>35</a:t>
            </a:r>
            <a:r>
              <a:rPr kumimoji="1" lang="ja-JP" altLang="en-US" sz="1200" b="0" i="0" u="none" strike="noStrike" kern="1200" cap="none" spc="0" normalizeH="0" baseline="0" noProof="0" dirty="0">
                <a:ln>
                  <a:noFill/>
                </a:ln>
                <a:solidFill>
                  <a:srgbClr val="2E2E38"/>
                </a:solidFill>
                <a:effectLst/>
                <a:uLnTx/>
                <a:uFillTx/>
                <a:latin typeface="+mn-ea"/>
                <a:cs typeface="+mn-cs"/>
              </a:rPr>
              <a:t>歳未満の年代の人口減少が総人口の変化に大きな影響を与えている。</a:t>
            </a:r>
            <a:endParaRPr lang="ja-JP" altLang="en-US" sz="1200" dirty="0">
              <a:solidFill>
                <a:schemeClr val="tx1"/>
              </a:solidFill>
              <a:latin typeface="+mn-ea"/>
            </a:endParaRPr>
          </a:p>
          <a:p>
            <a:pPr marL="895350" lvl="1" indent="-266700">
              <a:spcAft>
                <a:spcPts val="600"/>
              </a:spcAft>
              <a:buFont typeface="Wingdings" panose="05000000000000000000" pitchFamily="2" charset="2"/>
              <a:buChar char="u"/>
            </a:pPr>
            <a:r>
              <a:rPr lang="en-US" altLang="ja-JP" sz="1200" dirty="0">
                <a:solidFill>
                  <a:schemeClr val="tx1"/>
                </a:solidFill>
                <a:latin typeface="+mn-ea"/>
              </a:rPr>
              <a:t>60</a:t>
            </a:r>
            <a:r>
              <a:rPr lang="ja-JP" altLang="en-US" sz="1200" dirty="0">
                <a:solidFill>
                  <a:schemeClr val="tx1"/>
                </a:solidFill>
                <a:latin typeface="+mn-ea"/>
              </a:rPr>
              <a:t>歳未満は</a:t>
            </a:r>
            <a:r>
              <a:rPr lang="en-US" altLang="ja-JP" sz="1200" dirty="0">
                <a:solidFill>
                  <a:schemeClr val="tx1"/>
                </a:solidFill>
                <a:latin typeface="+mn-ea"/>
              </a:rPr>
              <a:t>2000</a:t>
            </a:r>
            <a:r>
              <a:rPr lang="ja-JP" altLang="en-US" sz="1200" dirty="0">
                <a:solidFill>
                  <a:schemeClr val="tx1"/>
                </a:solidFill>
                <a:latin typeface="+mn-ea"/>
              </a:rPr>
              <a:t>年と</a:t>
            </a:r>
            <a:r>
              <a:rPr lang="en-US" altLang="ja-JP" sz="1200" dirty="0">
                <a:solidFill>
                  <a:schemeClr val="tx1"/>
                </a:solidFill>
                <a:latin typeface="+mn-ea"/>
              </a:rPr>
              <a:t>2020</a:t>
            </a:r>
            <a:r>
              <a:rPr lang="ja-JP" altLang="en-US" sz="1200" dirty="0">
                <a:solidFill>
                  <a:schemeClr val="tx1"/>
                </a:solidFill>
                <a:latin typeface="+mn-ea"/>
              </a:rPr>
              <a:t>年を比較するとすべての年代で人口が減少している。</a:t>
            </a:r>
          </a:p>
          <a:p>
            <a:pPr marL="895350" lvl="1" indent="-266700">
              <a:spcAft>
                <a:spcPts val="600"/>
              </a:spcAft>
              <a:buFont typeface="Wingdings" panose="05000000000000000000" pitchFamily="2" charset="2"/>
              <a:buChar char="u"/>
            </a:pPr>
            <a:r>
              <a:rPr lang="en-US" altLang="ja-JP" sz="1200" dirty="0">
                <a:solidFill>
                  <a:schemeClr val="tx1"/>
                </a:solidFill>
                <a:latin typeface="+mn-ea"/>
              </a:rPr>
              <a:t>35</a:t>
            </a:r>
            <a:r>
              <a:rPr lang="ja-JP" altLang="en-US" sz="1200" dirty="0">
                <a:solidFill>
                  <a:schemeClr val="tx1"/>
                </a:solidFill>
                <a:latin typeface="+mn-ea"/>
              </a:rPr>
              <a:t>歳以上、</a:t>
            </a:r>
            <a:r>
              <a:rPr lang="en-US" altLang="ja-JP" sz="1200" dirty="0">
                <a:solidFill>
                  <a:schemeClr val="tx1"/>
                </a:solidFill>
                <a:latin typeface="+mn-ea"/>
              </a:rPr>
              <a:t>60</a:t>
            </a:r>
            <a:r>
              <a:rPr lang="ja-JP" altLang="en-US" sz="1200" dirty="0">
                <a:solidFill>
                  <a:schemeClr val="tx1"/>
                </a:solidFill>
                <a:latin typeface="+mn-ea"/>
              </a:rPr>
              <a:t>歳未満の</a:t>
            </a:r>
            <a:r>
              <a:rPr lang="en-US" altLang="ja-JP" sz="1200" dirty="0">
                <a:solidFill>
                  <a:schemeClr val="tx1"/>
                </a:solidFill>
                <a:latin typeface="+mn-ea"/>
              </a:rPr>
              <a:t>2000</a:t>
            </a:r>
            <a:r>
              <a:rPr lang="ja-JP" altLang="en-US" sz="1200" dirty="0">
                <a:solidFill>
                  <a:schemeClr val="tx1"/>
                </a:solidFill>
                <a:latin typeface="+mn-ea"/>
              </a:rPr>
              <a:t>年時点の年代別人口は、</a:t>
            </a:r>
            <a:r>
              <a:rPr lang="en-US" altLang="ja-JP" sz="1200" dirty="0">
                <a:solidFill>
                  <a:schemeClr val="tx1"/>
                </a:solidFill>
                <a:latin typeface="+mn-ea"/>
              </a:rPr>
              <a:t>20</a:t>
            </a:r>
            <a:r>
              <a:rPr lang="ja-JP" altLang="en-US" sz="1200" dirty="0">
                <a:solidFill>
                  <a:schemeClr val="tx1"/>
                </a:solidFill>
                <a:latin typeface="+mn-ea"/>
              </a:rPr>
              <a:t>年後もほぼ同数となっており、一定期間地域に定住する傾向がある。</a:t>
            </a:r>
          </a:p>
          <a:p>
            <a:pPr marL="895350" lvl="1" indent="-266700">
              <a:spcAft>
                <a:spcPts val="600"/>
              </a:spcAft>
              <a:buFont typeface="Wingdings" panose="05000000000000000000" pitchFamily="2" charset="2"/>
              <a:buChar char="u"/>
            </a:pPr>
            <a:r>
              <a:rPr lang="en-US" altLang="ja-JP" sz="1200" dirty="0">
                <a:solidFill>
                  <a:schemeClr val="tx1"/>
                </a:solidFill>
                <a:latin typeface="+mn-ea"/>
              </a:rPr>
              <a:t>60</a:t>
            </a:r>
            <a:r>
              <a:rPr lang="ja-JP" altLang="en-US" sz="1200" dirty="0">
                <a:solidFill>
                  <a:schemeClr val="tx1"/>
                </a:solidFill>
                <a:latin typeface="+mn-ea"/>
              </a:rPr>
              <a:t>歳以上は</a:t>
            </a:r>
            <a:r>
              <a:rPr lang="en-US" altLang="ja-JP" sz="1200" dirty="0">
                <a:solidFill>
                  <a:schemeClr val="tx1"/>
                </a:solidFill>
                <a:latin typeface="+mn-ea"/>
              </a:rPr>
              <a:t>2000</a:t>
            </a:r>
            <a:r>
              <a:rPr lang="ja-JP" altLang="en-US" sz="1200" dirty="0">
                <a:solidFill>
                  <a:schemeClr val="tx1"/>
                </a:solidFill>
                <a:latin typeface="+mn-ea"/>
              </a:rPr>
              <a:t>年と比較すると、どの年代も人口が増加している。</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地域の人口構成をより細かい地域区分で分析することにより、課題を抱えている地域を把握する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人口構成の推移</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400" b="1" i="0" u="none" strike="noStrike" kern="1200" cap="none" spc="0" normalizeH="0" baseline="0" noProof="0" dirty="0">
                <a:ln>
                  <a:noFill/>
                </a:ln>
                <a:solidFill>
                  <a:srgbClr val="2E2E38"/>
                </a:solidFill>
                <a:effectLst/>
                <a:uLnTx/>
                <a:uFillTx/>
                <a:latin typeface="Meiryo UI"/>
                <a:ea typeface="Meiryo UI"/>
                <a:cs typeface="+mn-cs"/>
                <a:hlinkClick r:id="rId4"/>
              </a:rPr>
              <a:t>RESAS</a:t>
            </a: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hlinkClick r:id="rId4"/>
              </a:rPr>
              <a:t>（地域経済分析システム）人口マップ＞人口構成</a:t>
            </a: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の薩摩川内市の人口ピラミッドデータを男女合算し作成</a:t>
            </a:r>
            <a:endParaRPr lang="ja-JP" altLang="en-US" sz="28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36" name="テキスト ボックス 35">
            <a:extLst>
              <a:ext uri="{FF2B5EF4-FFF2-40B4-BE49-F238E27FC236}">
                <a16:creationId xmlns:a16="http://schemas.microsoft.com/office/drawing/2014/main" id="{2AB94820-DA0C-4110-9C65-41A61043BF41}"/>
              </a:ext>
            </a:extLst>
          </p:cNvPr>
          <p:cNvSpPr txBox="1"/>
          <p:nvPr/>
        </p:nvSpPr>
        <p:spPr>
          <a:xfrm>
            <a:off x="538911" y="2713104"/>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chemeClr val="bg1">
                    <a:lumMod val="50000"/>
                  </a:schemeClr>
                </a:solidFill>
                <a:latin typeface="+mn-lt"/>
                <a:ea typeface="+mn-ea"/>
              </a:rPr>
              <a:t>（人）</a:t>
            </a:r>
          </a:p>
        </p:txBody>
      </p:sp>
      <p:cxnSp>
        <p:nvCxnSpPr>
          <p:cNvPr id="39" name="Straight Connector 2">
            <a:extLst>
              <a:ext uri="{FF2B5EF4-FFF2-40B4-BE49-F238E27FC236}">
                <a16:creationId xmlns:a16="http://schemas.microsoft.com/office/drawing/2014/main" id="{E44516CC-ECAE-4A91-A30A-7C4A96C7B822}"/>
              </a:ext>
            </a:extLst>
          </p:cNvPr>
          <p:cNvCxnSpPr>
            <a:cxnSpLocks/>
          </p:cNvCxnSpPr>
          <p:nvPr/>
        </p:nvCxnSpPr>
        <p:spPr>
          <a:xfrm>
            <a:off x="2714029" y="3123843"/>
            <a:ext cx="0" cy="2376000"/>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42">
            <a:extLst>
              <a:ext uri="{FF2B5EF4-FFF2-40B4-BE49-F238E27FC236}">
                <a16:creationId xmlns:a16="http://schemas.microsoft.com/office/drawing/2014/main" id="{4F3B15AA-8E12-4636-BF2F-984E001917E3}"/>
              </a:ext>
            </a:extLst>
          </p:cNvPr>
          <p:cNvCxnSpPr>
            <a:cxnSpLocks/>
          </p:cNvCxnSpPr>
          <p:nvPr/>
        </p:nvCxnSpPr>
        <p:spPr>
          <a:xfrm>
            <a:off x="3499611" y="3123843"/>
            <a:ext cx="0" cy="2376000"/>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1" name="Arrow: Left-Right 54">
            <a:extLst>
              <a:ext uri="{FF2B5EF4-FFF2-40B4-BE49-F238E27FC236}">
                <a16:creationId xmlns:a16="http://schemas.microsoft.com/office/drawing/2014/main" id="{E59DA37A-75BB-424A-A05F-42917672A72C}"/>
              </a:ext>
            </a:extLst>
          </p:cNvPr>
          <p:cNvSpPr/>
          <p:nvPr/>
        </p:nvSpPr>
        <p:spPr>
          <a:xfrm>
            <a:off x="1261948" y="4725167"/>
            <a:ext cx="2237664" cy="362992"/>
          </a:xfrm>
          <a:prstGeom prst="lef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cs typeface="+mn-cs"/>
              </a:rPr>
              <a:t>人口が減少している年代</a:t>
            </a:r>
          </a:p>
        </p:txBody>
      </p:sp>
      <p:sp>
        <p:nvSpPr>
          <p:cNvPr id="42" name="Arrow: Left-Right 53">
            <a:extLst>
              <a:ext uri="{FF2B5EF4-FFF2-40B4-BE49-F238E27FC236}">
                <a16:creationId xmlns:a16="http://schemas.microsoft.com/office/drawing/2014/main" id="{94E1DD63-DE86-46AD-93B1-61F6AE901801}"/>
              </a:ext>
            </a:extLst>
          </p:cNvPr>
          <p:cNvSpPr/>
          <p:nvPr/>
        </p:nvSpPr>
        <p:spPr>
          <a:xfrm>
            <a:off x="3499611" y="4725167"/>
            <a:ext cx="1452076" cy="362992"/>
          </a:xfrm>
          <a:prstGeom prst="lef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cs typeface="+mn-cs"/>
              </a:rPr>
              <a:t>人口が増加している年代</a:t>
            </a:r>
          </a:p>
        </p:txBody>
      </p:sp>
      <p:sp>
        <p:nvSpPr>
          <p:cNvPr id="43" name="Arrow: Left-Right 10">
            <a:extLst>
              <a:ext uri="{FF2B5EF4-FFF2-40B4-BE49-F238E27FC236}">
                <a16:creationId xmlns:a16="http://schemas.microsoft.com/office/drawing/2014/main" id="{3B303069-419F-4C5E-BCFC-172BD619A67B}"/>
              </a:ext>
            </a:extLst>
          </p:cNvPr>
          <p:cNvSpPr/>
          <p:nvPr/>
        </p:nvSpPr>
        <p:spPr>
          <a:xfrm>
            <a:off x="2733919" y="5135753"/>
            <a:ext cx="765692" cy="362992"/>
          </a:xfrm>
          <a:prstGeom prst="lef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cs typeface="+mn-cs"/>
              </a:rPr>
              <a:t>一定期間</a:t>
            </a:r>
            <a:endParaRPr kumimoji="1" lang="en-US" altLang="ja-JP" sz="100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cs typeface="+mn-cs"/>
              </a:rPr>
              <a:t>とどまる年代</a:t>
            </a:r>
          </a:p>
        </p:txBody>
      </p:sp>
      <p:sp>
        <p:nvSpPr>
          <p:cNvPr id="44" name="Arrow: Left-Right 10">
            <a:extLst>
              <a:ext uri="{FF2B5EF4-FFF2-40B4-BE49-F238E27FC236}">
                <a16:creationId xmlns:a16="http://schemas.microsoft.com/office/drawing/2014/main" id="{ED525DD7-DC9F-47FC-A8A5-F450496A56B2}"/>
              </a:ext>
            </a:extLst>
          </p:cNvPr>
          <p:cNvSpPr/>
          <p:nvPr/>
        </p:nvSpPr>
        <p:spPr>
          <a:xfrm>
            <a:off x="1261947" y="5135753"/>
            <a:ext cx="1452082" cy="362992"/>
          </a:xfrm>
          <a:prstGeom prst="leftRightArrow">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000" dirty="0">
                <a:solidFill>
                  <a:schemeClr val="tx1"/>
                </a:solidFill>
                <a:latin typeface="+mn-ea"/>
              </a:rPr>
              <a:t>特に人口減少が</a:t>
            </a:r>
            <a:endParaRPr lang="en-US" altLang="ja-JP" sz="1000" dirty="0">
              <a:solidFill>
                <a:schemeClr val="tx1"/>
              </a:solidFill>
              <a:latin typeface="+mn-ea"/>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000" dirty="0">
                <a:solidFill>
                  <a:schemeClr val="tx1"/>
                </a:solidFill>
                <a:latin typeface="+mn-ea"/>
              </a:rPr>
              <a:t>顕著な年代</a:t>
            </a:r>
            <a:endParaRPr lang="en-US" altLang="ja-JP" sz="1000" dirty="0">
              <a:solidFill>
                <a:schemeClr val="tx1"/>
              </a:solidFill>
              <a:latin typeface="+mn-ea"/>
            </a:endParaRPr>
          </a:p>
        </p:txBody>
      </p:sp>
      <p:cxnSp>
        <p:nvCxnSpPr>
          <p:cNvPr id="45" name="Straight Arrow Connector 8">
            <a:extLst>
              <a:ext uri="{FF2B5EF4-FFF2-40B4-BE49-F238E27FC236}">
                <a16:creationId xmlns:a16="http://schemas.microsoft.com/office/drawing/2014/main" id="{BE855592-B021-4105-AFFD-C7B92CBC61BF}"/>
              </a:ext>
            </a:extLst>
          </p:cNvPr>
          <p:cNvCxnSpPr>
            <a:cxnSpLocks/>
          </p:cNvCxnSpPr>
          <p:nvPr/>
        </p:nvCxnSpPr>
        <p:spPr>
          <a:xfrm flipV="1">
            <a:off x="2734648" y="3975100"/>
            <a:ext cx="738802" cy="14579"/>
          </a:xfrm>
          <a:prstGeom prst="straightConnector1">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8">
            <a:extLst>
              <a:ext uri="{FF2B5EF4-FFF2-40B4-BE49-F238E27FC236}">
                <a16:creationId xmlns:a16="http://schemas.microsoft.com/office/drawing/2014/main" id="{4EFE1F17-C93F-4D7F-902A-9595252D4D05}"/>
              </a:ext>
            </a:extLst>
          </p:cNvPr>
          <p:cNvCxnSpPr>
            <a:cxnSpLocks/>
          </p:cNvCxnSpPr>
          <p:nvPr/>
        </p:nvCxnSpPr>
        <p:spPr>
          <a:xfrm>
            <a:off x="3334509" y="3435050"/>
            <a:ext cx="723141" cy="254300"/>
          </a:xfrm>
          <a:prstGeom prst="straightConnector1">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Speech Bubble: Rectangle with Corners Rounded 9">
            <a:extLst>
              <a:ext uri="{FF2B5EF4-FFF2-40B4-BE49-F238E27FC236}">
                <a16:creationId xmlns:a16="http://schemas.microsoft.com/office/drawing/2014/main" id="{F87462B9-AAB8-4A61-A2EF-5BC6D67972EE}"/>
              </a:ext>
            </a:extLst>
          </p:cNvPr>
          <p:cNvSpPr/>
          <p:nvPr/>
        </p:nvSpPr>
        <p:spPr>
          <a:xfrm>
            <a:off x="2981325" y="3016250"/>
            <a:ext cx="1958975" cy="314646"/>
          </a:xfrm>
          <a:prstGeom prst="wedgeRectCallout">
            <a:avLst>
              <a:gd name="adj1" fmla="val -19923"/>
              <a:gd name="adj2" fmla="val 106584"/>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050" b="0" i="0" u="none" strike="noStrike" kern="1200" cap="none" spc="0" normalizeH="0" baseline="0" noProof="0" dirty="0">
                <a:ln>
                  <a:noFill/>
                </a:ln>
                <a:solidFill>
                  <a:srgbClr val="2E2E38"/>
                </a:solidFill>
                <a:effectLst/>
                <a:uLnTx/>
                <a:uFillTx/>
                <a:latin typeface="+mn-ea"/>
                <a:cs typeface="+mn-cs"/>
              </a:rPr>
              <a:t>年齢別人口は</a:t>
            </a:r>
            <a:endParaRPr kumimoji="1" lang="en-US" altLang="ja-JP" sz="105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en-US" altLang="ja-JP" sz="1050" dirty="0">
                <a:solidFill>
                  <a:srgbClr val="2E2E38"/>
                </a:solidFill>
                <a:latin typeface="+mn-ea"/>
              </a:rPr>
              <a:t>2000</a:t>
            </a:r>
            <a:r>
              <a:rPr lang="ja-JP" altLang="en-US" sz="1050" dirty="0">
                <a:solidFill>
                  <a:srgbClr val="2E2E38"/>
                </a:solidFill>
                <a:latin typeface="+mn-ea"/>
              </a:rPr>
              <a:t>年→</a:t>
            </a:r>
            <a:r>
              <a:rPr kumimoji="1" lang="en-US" altLang="ja-JP" sz="1050" b="0" i="0" u="none" strike="noStrike" kern="1200" cap="none" spc="0" normalizeH="0" baseline="0" noProof="0" dirty="0">
                <a:ln>
                  <a:noFill/>
                </a:ln>
                <a:solidFill>
                  <a:srgbClr val="2E2E38"/>
                </a:solidFill>
                <a:effectLst/>
                <a:uLnTx/>
                <a:uFillTx/>
                <a:latin typeface="+mn-ea"/>
                <a:cs typeface="+mn-cs"/>
              </a:rPr>
              <a:t>2020</a:t>
            </a:r>
            <a:r>
              <a:rPr kumimoji="1" lang="ja-JP" altLang="en-US" sz="1050" b="0" i="0" u="none" strike="noStrike" kern="1200" cap="none" spc="0" normalizeH="0" baseline="0" noProof="0" dirty="0">
                <a:ln>
                  <a:noFill/>
                </a:ln>
                <a:solidFill>
                  <a:srgbClr val="2E2E38"/>
                </a:solidFill>
                <a:effectLst/>
                <a:uLnTx/>
                <a:uFillTx/>
                <a:latin typeface="+mn-ea"/>
                <a:cs typeface="+mn-cs"/>
              </a:rPr>
              <a:t>年で大差なし</a:t>
            </a:r>
            <a:endParaRPr kumimoji="1" lang="en-US" altLang="ja-JP" sz="1050" b="0" i="0" u="none" strike="noStrike" kern="1200" cap="none" spc="0" normalizeH="0" baseline="0" noProof="0" dirty="0">
              <a:ln>
                <a:noFill/>
              </a:ln>
              <a:solidFill>
                <a:srgbClr val="2E2E38"/>
              </a:solidFill>
              <a:effectLst/>
              <a:uLnTx/>
              <a:uFillTx/>
              <a:latin typeface="+mn-ea"/>
              <a:cs typeface="+mn-cs"/>
            </a:endParaRPr>
          </a:p>
        </p:txBody>
      </p:sp>
      <p:grpSp>
        <p:nvGrpSpPr>
          <p:cNvPr id="32" name="グループ化 31"/>
          <p:cNvGrpSpPr/>
          <p:nvPr/>
        </p:nvGrpSpPr>
        <p:grpSpPr>
          <a:xfrm>
            <a:off x="4857749" y="163364"/>
            <a:ext cx="5467795" cy="550800"/>
            <a:chOff x="4857749" y="163364"/>
            <a:chExt cx="5467795" cy="550800"/>
          </a:xfrm>
        </p:grpSpPr>
        <p:sp>
          <p:nvSpPr>
            <p:cNvPr id="33"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4"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7"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8"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48"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49"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50"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52"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56"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57"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46325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9B68926-85B8-44CA-9CB2-5C5C6E50919C}"/>
              </a:ext>
            </a:extLst>
          </p:cNvPr>
          <p:cNvPicPr>
            <a:picLocks noChangeAspect="1"/>
          </p:cNvPicPr>
          <p:nvPr/>
        </p:nvPicPr>
        <p:blipFill>
          <a:blip r:embed="rId2"/>
          <a:stretch>
            <a:fillRect/>
          </a:stretch>
        </p:blipFill>
        <p:spPr>
          <a:xfrm>
            <a:off x="88728" y="2558196"/>
            <a:ext cx="4913802" cy="3913971"/>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kumimoji="1" lang="ja-JP" altLang="en-US" sz="1600" b="1" i="0" u="none" strike="noStrike" kern="1200" cap="none" spc="0" normalizeH="0" baseline="0" noProof="0" dirty="0">
                <a:ln>
                  <a:noFill/>
                </a:ln>
                <a:solidFill>
                  <a:srgbClr val="2E2E38"/>
                </a:solidFill>
                <a:effectLst/>
                <a:uLnTx/>
                <a:uFillTx/>
                <a:latin typeface="+mn-ea"/>
                <a:cs typeface="+mn-cs"/>
              </a:rPr>
              <a:t>地方公共団体は多数の地域から構成されており、人口規模、地域特性（市街地、田園、中山間地域、島嶼部など）も多様であるため、地域別の人口構成を調べることで、様々な施策を注力して実施すべき地域を把握することができます。</a:t>
            </a:r>
            <a:endParaRPr kumimoji="1" lang="en-US" altLang="ja-JP" sz="1600" b="1" i="0" u="none" strike="noStrike" kern="1200" cap="none" spc="0" normalizeH="0" baseline="0" noProof="0" dirty="0">
              <a:ln>
                <a:noFill/>
              </a:ln>
              <a:solidFill>
                <a:srgbClr val="2E2E38"/>
              </a:solidFill>
              <a:effectLst/>
              <a:uLnTx/>
              <a:uFillTx/>
              <a:latin typeface="+mn-ea"/>
              <a:cs typeface="+mn-cs"/>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市街地を含む地域は、分析対象の地方公共団体の人口全体の７割以上を占めている。</a:t>
            </a: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一方で、田園地域、中山間地域や島嶼部の地域の人口は少なく、すべての地域が人口全体の</a:t>
            </a:r>
            <a:r>
              <a:rPr kumimoji="1" lang="en-US" altLang="ja-JP" sz="1200" b="0" i="0" u="none" strike="noStrike" kern="1200" cap="none" spc="0" normalizeH="0" baseline="0" noProof="0" dirty="0">
                <a:ln>
                  <a:noFill/>
                </a:ln>
                <a:solidFill>
                  <a:srgbClr val="2E2E38"/>
                </a:solidFill>
                <a:effectLst/>
                <a:uLnTx/>
                <a:uFillTx/>
                <a:latin typeface="+mn-ea"/>
                <a:cs typeface="+mn-cs"/>
              </a:rPr>
              <a:t>1</a:t>
            </a:r>
            <a:r>
              <a:rPr kumimoji="1" lang="ja-JP" altLang="en-US" sz="1200" b="0" i="0" u="none" strike="noStrike" kern="1200" cap="none" spc="0" normalizeH="0" baseline="0" noProof="0" dirty="0">
                <a:ln>
                  <a:noFill/>
                </a:ln>
                <a:solidFill>
                  <a:srgbClr val="2E2E38"/>
                </a:solidFill>
                <a:effectLst/>
                <a:uLnTx/>
                <a:uFillTx/>
                <a:latin typeface="+mn-ea"/>
                <a:cs typeface="+mn-cs"/>
              </a:rPr>
              <a:t>割未満となっている。</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地域の人口構成をより細かい地域区分で分析することにより、課題を抱えている地域を把握する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地区別の人口構成</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薩摩川内市「住民基本台帳人口」より、「年齢分類別地域町別一覧表」の町別・年齢別人口のデータから作成</a:t>
            </a:r>
            <a:endParaRPr lang="ja-JP" altLang="en-US" sz="28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4" name="TextBox 8">
            <a:extLst>
              <a:ext uri="{FF2B5EF4-FFF2-40B4-BE49-F238E27FC236}">
                <a16:creationId xmlns:a16="http://schemas.microsoft.com/office/drawing/2014/main" id="{93ACE081-CB74-4211-8EFF-8E7686D40976}"/>
              </a:ext>
            </a:extLst>
          </p:cNvPr>
          <p:cNvSpPr txBox="1"/>
          <p:nvPr/>
        </p:nvSpPr>
        <p:spPr>
          <a:xfrm>
            <a:off x="1275868" y="3024210"/>
            <a:ext cx="760401" cy="230832"/>
          </a:xfrm>
          <a:prstGeom prst="rect">
            <a:avLst/>
          </a:prstGeom>
          <a:noFill/>
        </p:spPr>
        <p:txBody>
          <a:bodyPr wrap="square">
            <a:spAutoFit/>
          </a:bodyPr>
          <a:lstStyle/>
          <a:p>
            <a:r>
              <a:rPr lang="en-US" altLang="ja-JP" sz="900" b="0" i="0" u="none" strike="noStrike" dirty="0">
                <a:solidFill>
                  <a:schemeClr val="accent1"/>
                </a:solidFill>
                <a:effectLst/>
                <a:latin typeface="+mn-ea"/>
                <a:ea typeface="+mn-ea"/>
              </a:rPr>
              <a:t>70,672</a:t>
            </a:r>
            <a:r>
              <a:rPr lang="ja-JP" altLang="en-US" sz="900" dirty="0">
                <a:solidFill>
                  <a:schemeClr val="accent1"/>
                </a:solidFill>
                <a:latin typeface="+mn-ea"/>
                <a:ea typeface="+mn-ea"/>
              </a:rPr>
              <a:t> </a:t>
            </a:r>
          </a:p>
        </p:txBody>
      </p:sp>
      <p:sp>
        <p:nvSpPr>
          <p:cNvPr id="25" name="TextBox 10">
            <a:extLst>
              <a:ext uri="{FF2B5EF4-FFF2-40B4-BE49-F238E27FC236}">
                <a16:creationId xmlns:a16="http://schemas.microsoft.com/office/drawing/2014/main" id="{8916DF0B-D899-4095-B542-AAD04227F637}"/>
              </a:ext>
            </a:extLst>
          </p:cNvPr>
          <p:cNvSpPr txBox="1"/>
          <p:nvPr/>
        </p:nvSpPr>
        <p:spPr>
          <a:xfrm>
            <a:off x="1723314" y="5065403"/>
            <a:ext cx="807017" cy="230832"/>
          </a:xfrm>
          <a:prstGeom prst="rect">
            <a:avLst/>
          </a:prstGeom>
          <a:noFill/>
        </p:spPr>
        <p:txBody>
          <a:bodyPr wrap="square">
            <a:spAutoFit/>
          </a:bodyPr>
          <a:lstStyle/>
          <a:p>
            <a:r>
              <a:rPr lang="en-US" altLang="ja-JP" sz="900" b="0" i="0" u="none" strike="noStrike" dirty="0">
                <a:solidFill>
                  <a:schemeClr val="accent1"/>
                </a:solidFill>
                <a:effectLst/>
                <a:latin typeface="+mn-ea"/>
                <a:ea typeface="+mn-ea"/>
              </a:rPr>
              <a:t>5,877</a:t>
            </a:r>
            <a:endParaRPr lang="ja-JP" altLang="en-US" sz="900" dirty="0">
              <a:solidFill>
                <a:schemeClr val="accent1"/>
              </a:solidFill>
              <a:latin typeface="+mn-ea"/>
              <a:ea typeface="+mn-ea"/>
            </a:endParaRPr>
          </a:p>
        </p:txBody>
      </p:sp>
      <p:sp>
        <p:nvSpPr>
          <p:cNvPr id="26" name="TextBox 11">
            <a:extLst>
              <a:ext uri="{FF2B5EF4-FFF2-40B4-BE49-F238E27FC236}">
                <a16:creationId xmlns:a16="http://schemas.microsoft.com/office/drawing/2014/main" id="{59B38476-8153-4E68-ACBC-C9D50E280AF2}"/>
              </a:ext>
            </a:extLst>
          </p:cNvPr>
          <p:cNvSpPr txBox="1"/>
          <p:nvPr/>
        </p:nvSpPr>
        <p:spPr>
          <a:xfrm>
            <a:off x="2120134" y="5105632"/>
            <a:ext cx="647212" cy="230832"/>
          </a:xfrm>
          <a:prstGeom prst="rect">
            <a:avLst/>
          </a:prstGeom>
          <a:noFill/>
        </p:spPr>
        <p:txBody>
          <a:bodyPr wrap="square">
            <a:spAutoFit/>
          </a:bodyPr>
          <a:lstStyle/>
          <a:p>
            <a:r>
              <a:rPr lang="ja-JP" altLang="en-US" sz="900" dirty="0">
                <a:solidFill>
                  <a:schemeClr val="accent1"/>
                </a:solidFill>
                <a:latin typeface="+mn-ea"/>
                <a:ea typeface="+mn-ea"/>
              </a:rPr>
              <a:t>4</a:t>
            </a:r>
            <a:r>
              <a:rPr lang="en-US" altLang="ja-JP" sz="900" dirty="0">
                <a:solidFill>
                  <a:schemeClr val="accent1"/>
                </a:solidFill>
                <a:latin typeface="+mn-ea"/>
                <a:ea typeface="+mn-ea"/>
              </a:rPr>
              <a:t>,</a:t>
            </a:r>
            <a:r>
              <a:rPr lang="ja-JP" altLang="en-US" sz="900" dirty="0">
                <a:solidFill>
                  <a:schemeClr val="accent1"/>
                </a:solidFill>
                <a:latin typeface="+mn-ea"/>
                <a:ea typeface="+mn-ea"/>
              </a:rPr>
              <a:t>983</a:t>
            </a:r>
          </a:p>
        </p:txBody>
      </p:sp>
      <p:sp>
        <p:nvSpPr>
          <p:cNvPr id="27" name="TextBox 12">
            <a:extLst>
              <a:ext uri="{FF2B5EF4-FFF2-40B4-BE49-F238E27FC236}">
                <a16:creationId xmlns:a16="http://schemas.microsoft.com/office/drawing/2014/main" id="{86E3D0A2-A2F2-4685-817A-838B5F8C61D8}"/>
              </a:ext>
            </a:extLst>
          </p:cNvPr>
          <p:cNvSpPr txBox="1"/>
          <p:nvPr/>
        </p:nvSpPr>
        <p:spPr>
          <a:xfrm>
            <a:off x="2529970" y="5118202"/>
            <a:ext cx="647212" cy="230832"/>
          </a:xfrm>
          <a:prstGeom prst="rect">
            <a:avLst/>
          </a:prstGeom>
          <a:noFill/>
        </p:spPr>
        <p:txBody>
          <a:bodyPr wrap="square">
            <a:spAutoFit/>
          </a:bodyPr>
          <a:lstStyle/>
          <a:p>
            <a:r>
              <a:rPr lang="en-US" altLang="ja-JP" sz="900" dirty="0">
                <a:solidFill>
                  <a:schemeClr val="accent1"/>
                </a:solidFill>
                <a:latin typeface="+mn-ea"/>
                <a:ea typeface="+mn-ea"/>
              </a:rPr>
              <a:t>4,287</a:t>
            </a:r>
          </a:p>
        </p:txBody>
      </p:sp>
      <p:sp>
        <p:nvSpPr>
          <p:cNvPr id="28" name="TextBox 13">
            <a:extLst>
              <a:ext uri="{FF2B5EF4-FFF2-40B4-BE49-F238E27FC236}">
                <a16:creationId xmlns:a16="http://schemas.microsoft.com/office/drawing/2014/main" id="{28306FB5-CF9F-4999-B4B2-9A5D01468DA1}"/>
              </a:ext>
            </a:extLst>
          </p:cNvPr>
          <p:cNvSpPr txBox="1"/>
          <p:nvPr/>
        </p:nvSpPr>
        <p:spPr>
          <a:xfrm>
            <a:off x="2933068" y="5138993"/>
            <a:ext cx="647212" cy="230832"/>
          </a:xfrm>
          <a:prstGeom prst="rect">
            <a:avLst/>
          </a:prstGeom>
          <a:noFill/>
        </p:spPr>
        <p:txBody>
          <a:bodyPr wrap="square">
            <a:spAutoFit/>
          </a:bodyPr>
          <a:lstStyle/>
          <a:p>
            <a:r>
              <a:rPr lang="en-US" altLang="ja-JP" sz="900" dirty="0">
                <a:solidFill>
                  <a:schemeClr val="accent1"/>
                </a:solidFill>
                <a:latin typeface="+mn-ea"/>
                <a:ea typeface="+mn-ea"/>
              </a:rPr>
              <a:t>3,121</a:t>
            </a:r>
          </a:p>
        </p:txBody>
      </p:sp>
      <p:sp>
        <p:nvSpPr>
          <p:cNvPr id="29" name="TextBox 14">
            <a:extLst>
              <a:ext uri="{FF2B5EF4-FFF2-40B4-BE49-F238E27FC236}">
                <a16:creationId xmlns:a16="http://schemas.microsoft.com/office/drawing/2014/main" id="{F4E3477A-42C7-4C32-99DD-E2C93D37A38F}"/>
              </a:ext>
            </a:extLst>
          </p:cNvPr>
          <p:cNvSpPr txBox="1"/>
          <p:nvPr/>
        </p:nvSpPr>
        <p:spPr>
          <a:xfrm>
            <a:off x="3336889" y="5198044"/>
            <a:ext cx="647212" cy="230832"/>
          </a:xfrm>
          <a:prstGeom prst="rect">
            <a:avLst/>
          </a:prstGeom>
          <a:noFill/>
        </p:spPr>
        <p:txBody>
          <a:bodyPr wrap="square">
            <a:spAutoFit/>
          </a:bodyPr>
          <a:lstStyle/>
          <a:p>
            <a:r>
              <a:rPr lang="en-US" altLang="ja-JP" sz="900" dirty="0">
                <a:solidFill>
                  <a:schemeClr val="accent1"/>
                </a:solidFill>
                <a:latin typeface="+mn-ea"/>
                <a:ea typeface="+mn-ea"/>
              </a:rPr>
              <a:t>1,507</a:t>
            </a:r>
          </a:p>
        </p:txBody>
      </p:sp>
      <p:sp>
        <p:nvSpPr>
          <p:cNvPr id="30" name="TextBox 15">
            <a:extLst>
              <a:ext uri="{FF2B5EF4-FFF2-40B4-BE49-F238E27FC236}">
                <a16:creationId xmlns:a16="http://schemas.microsoft.com/office/drawing/2014/main" id="{D72841C0-B608-4139-AFED-E72873A61689}"/>
              </a:ext>
            </a:extLst>
          </p:cNvPr>
          <p:cNvSpPr txBox="1"/>
          <p:nvPr/>
        </p:nvSpPr>
        <p:spPr>
          <a:xfrm>
            <a:off x="3726416" y="5236099"/>
            <a:ext cx="647212" cy="230832"/>
          </a:xfrm>
          <a:prstGeom prst="rect">
            <a:avLst/>
          </a:prstGeom>
          <a:noFill/>
        </p:spPr>
        <p:txBody>
          <a:bodyPr wrap="square">
            <a:spAutoFit/>
          </a:bodyPr>
          <a:lstStyle/>
          <a:p>
            <a:r>
              <a:rPr lang="en-US" altLang="ja-JP" sz="900" dirty="0">
                <a:solidFill>
                  <a:schemeClr val="accent1"/>
                </a:solidFill>
                <a:latin typeface="+mn-ea"/>
                <a:ea typeface="+mn-ea"/>
              </a:rPr>
              <a:t>1,015</a:t>
            </a:r>
          </a:p>
        </p:txBody>
      </p:sp>
      <p:sp>
        <p:nvSpPr>
          <p:cNvPr id="31" name="TextBox 16">
            <a:extLst>
              <a:ext uri="{FF2B5EF4-FFF2-40B4-BE49-F238E27FC236}">
                <a16:creationId xmlns:a16="http://schemas.microsoft.com/office/drawing/2014/main" id="{56E016F1-0A96-474D-977F-046FC152D570}"/>
              </a:ext>
            </a:extLst>
          </p:cNvPr>
          <p:cNvSpPr txBox="1"/>
          <p:nvPr/>
        </p:nvSpPr>
        <p:spPr>
          <a:xfrm>
            <a:off x="4120301" y="5265903"/>
            <a:ext cx="647212" cy="230832"/>
          </a:xfrm>
          <a:prstGeom prst="rect">
            <a:avLst/>
          </a:prstGeom>
          <a:noFill/>
        </p:spPr>
        <p:txBody>
          <a:bodyPr wrap="square">
            <a:spAutoFit/>
          </a:bodyPr>
          <a:lstStyle/>
          <a:p>
            <a:r>
              <a:rPr lang="en-US" altLang="ja-JP" sz="900" dirty="0">
                <a:solidFill>
                  <a:schemeClr val="accent1"/>
                </a:solidFill>
                <a:latin typeface="+mn-ea"/>
                <a:ea typeface="+mn-ea"/>
              </a:rPr>
              <a:t>1,002</a:t>
            </a:r>
          </a:p>
        </p:txBody>
      </p:sp>
      <p:sp>
        <p:nvSpPr>
          <p:cNvPr id="32" name="TextBox 17">
            <a:extLst>
              <a:ext uri="{FF2B5EF4-FFF2-40B4-BE49-F238E27FC236}">
                <a16:creationId xmlns:a16="http://schemas.microsoft.com/office/drawing/2014/main" id="{B31E5B35-58E3-4964-9B37-9298EC786938}"/>
              </a:ext>
            </a:extLst>
          </p:cNvPr>
          <p:cNvSpPr txBox="1"/>
          <p:nvPr/>
        </p:nvSpPr>
        <p:spPr>
          <a:xfrm>
            <a:off x="4605908" y="5288369"/>
            <a:ext cx="404242" cy="230832"/>
          </a:xfrm>
          <a:prstGeom prst="rect">
            <a:avLst/>
          </a:prstGeom>
          <a:noFill/>
        </p:spPr>
        <p:txBody>
          <a:bodyPr wrap="square">
            <a:spAutoFit/>
          </a:bodyPr>
          <a:lstStyle/>
          <a:p>
            <a:r>
              <a:rPr lang="en-US" altLang="ja-JP" sz="900" dirty="0">
                <a:solidFill>
                  <a:schemeClr val="accent1"/>
                </a:solidFill>
                <a:latin typeface="+mn-ea"/>
                <a:ea typeface="+mn-ea"/>
              </a:rPr>
              <a:t>336</a:t>
            </a:r>
          </a:p>
        </p:txBody>
      </p:sp>
      <p:sp>
        <p:nvSpPr>
          <p:cNvPr id="33" name="テキスト ボックス 32">
            <a:extLst>
              <a:ext uri="{FF2B5EF4-FFF2-40B4-BE49-F238E27FC236}">
                <a16:creationId xmlns:a16="http://schemas.microsoft.com/office/drawing/2014/main" id="{037D86ED-311F-484A-9B8F-8D7F34E9A8B0}"/>
              </a:ext>
            </a:extLst>
          </p:cNvPr>
          <p:cNvSpPr txBox="1"/>
          <p:nvPr/>
        </p:nvSpPr>
        <p:spPr>
          <a:xfrm>
            <a:off x="748258" y="2553654"/>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（人）</a:t>
            </a:r>
          </a:p>
        </p:txBody>
      </p:sp>
      <p:sp>
        <p:nvSpPr>
          <p:cNvPr id="34" name="TextBox 25">
            <a:extLst>
              <a:ext uri="{FF2B5EF4-FFF2-40B4-BE49-F238E27FC236}">
                <a16:creationId xmlns:a16="http://schemas.microsoft.com/office/drawing/2014/main" id="{A6C12BA4-E56C-4FF1-8767-B35DAFA1D14E}"/>
              </a:ext>
            </a:extLst>
          </p:cNvPr>
          <p:cNvSpPr txBox="1"/>
          <p:nvPr/>
        </p:nvSpPr>
        <p:spPr>
          <a:xfrm>
            <a:off x="1771152" y="6351447"/>
            <a:ext cx="3238998" cy="151200"/>
          </a:xfrm>
          <a:prstGeom prst="rect">
            <a:avLst/>
          </a:prstGeom>
          <a:solidFill>
            <a:schemeClr val="bg1">
              <a:lumMod val="85000"/>
            </a:schemeClr>
          </a:solidFill>
        </p:spPr>
        <p:txBody>
          <a:bodyPr wrap="square" lIns="0" tIns="0" rIns="0" bIns="0" rtlCol="0" anchor="ctr">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900" b="0" i="0" u="none" strike="noStrike" kern="1200" cap="none" spc="0" normalizeH="0" baseline="0" noProof="0" dirty="0">
                <a:ln>
                  <a:noFill/>
                </a:ln>
                <a:solidFill>
                  <a:srgbClr val="2E2E38"/>
                </a:solidFill>
                <a:effectLst/>
                <a:uLnTx/>
                <a:uFillTx/>
                <a:latin typeface="+mn-ea"/>
                <a:ea typeface="+mn-ea"/>
                <a:cs typeface="+mn-cs"/>
              </a:rPr>
              <a:t>田園、中山間地域、島嶼部</a:t>
            </a:r>
          </a:p>
        </p:txBody>
      </p:sp>
      <p:sp>
        <p:nvSpPr>
          <p:cNvPr id="35" name="TextBox 27">
            <a:extLst>
              <a:ext uri="{FF2B5EF4-FFF2-40B4-BE49-F238E27FC236}">
                <a16:creationId xmlns:a16="http://schemas.microsoft.com/office/drawing/2014/main" id="{5B74B0CA-0DF8-4E65-8F70-1555EAADEF39}"/>
              </a:ext>
            </a:extLst>
          </p:cNvPr>
          <p:cNvSpPr txBox="1"/>
          <p:nvPr/>
        </p:nvSpPr>
        <p:spPr>
          <a:xfrm>
            <a:off x="1367807" y="6351447"/>
            <a:ext cx="372599" cy="151200"/>
          </a:xfrm>
          <a:prstGeom prst="rect">
            <a:avLst/>
          </a:prstGeom>
          <a:solidFill>
            <a:schemeClr val="bg1">
              <a:lumMod val="85000"/>
            </a:schemeClr>
          </a:solidFill>
        </p:spPr>
        <p:txBody>
          <a:bodyPr wrap="square" lIns="0" tIns="0" rIns="0" bIns="0" rtlCol="0" anchor="ctr">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900" b="0" i="0" u="none" strike="noStrike" kern="1200" cap="none" spc="0" normalizeH="0" baseline="0" noProof="0" dirty="0">
                <a:ln>
                  <a:noFill/>
                </a:ln>
                <a:solidFill>
                  <a:srgbClr val="2E2E38"/>
                </a:solidFill>
                <a:effectLst/>
                <a:uLnTx/>
                <a:uFillTx/>
                <a:latin typeface="+mn-ea"/>
                <a:ea typeface="+mn-ea"/>
                <a:cs typeface="+mn-cs"/>
              </a:rPr>
              <a:t>市街地</a:t>
            </a:r>
          </a:p>
        </p:txBody>
      </p:sp>
      <p:grpSp>
        <p:nvGrpSpPr>
          <p:cNvPr id="48" name="グループ化 47"/>
          <p:cNvGrpSpPr/>
          <p:nvPr/>
        </p:nvGrpSpPr>
        <p:grpSpPr>
          <a:xfrm>
            <a:off x="4857749" y="163364"/>
            <a:ext cx="5467795" cy="550800"/>
            <a:chOff x="4857749" y="163364"/>
            <a:chExt cx="5467795" cy="550800"/>
          </a:xfrm>
        </p:grpSpPr>
        <p:sp>
          <p:nvSpPr>
            <p:cNvPr id="49"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50"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51"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52"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56"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57"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58"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59"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60"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61"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8378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3FF18F7-C489-4934-BDD5-FEA7F517E840}"/>
              </a:ext>
            </a:extLst>
          </p:cNvPr>
          <p:cNvPicPr>
            <a:picLocks noChangeAspect="1"/>
          </p:cNvPicPr>
          <p:nvPr/>
        </p:nvPicPr>
        <p:blipFill>
          <a:blip r:embed="rId2"/>
          <a:stretch>
            <a:fillRect/>
          </a:stretch>
        </p:blipFill>
        <p:spPr>
          <a:xfrm>
            <a:off x="636039" y="2642619"/>
            <a:ext cx="4450466" cy="4011516"/>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kumimoji="1" lang="ja-JP" altLang="en-US" sz="1600" b="1" i="0" u="none" strike="noStrike" kern="1200" cap="none" spc="0" normalizeH="0" baseline="0" noProof="0" dirty="0">
                <a:ln>
                  <a:noFill/>
                </a:ln>
                <a:solidFill>
                  <a:srgbClr val="2E2E38"/>
                </a:solidFill>
                <a:effectLst/>
                <a:uLnTx/>
                <a:uFillTx/>
                <a:latin typeface="+mn-ea"/>
                <a:cs typeface="+mn-cs"/>
              </a:rPr>
              <a:t>地方公共団体は多数の地域から構成されており、人口規模、地域特性（市街地、田園、中山間地域、島嶼部など）も多様であるため、地域別の人口構成を調べることで、様々な施策を注力して実施すべき地域を把握することができます。</a:t>
            </a:r>
            <a:endParaRPr kumimoji="1" lang="en-US" altLang="ja-JP" sz="1600" b="1" i="0" u="none" strike="noStrike" kern="1200" cap="none" spc="0" normalizeH="0" baseline="0" noProof="0" dirty="0">
              <a:ln>
                <a:noFill/>
              </a:ln>
              <a:solidFill>
                <a:srgbClr val="2E2E38"/>
              </a:solidFill>
              <a:effectLst/>
              <a:uLnTx/>
              <a:uFillTx/>
              <a:latin typeface="+mn-ea"/>
              <a:cs typeface="+mn-cs"/>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市街地を含む地域の高齢化率は、市全体の高齢化率（</a:t>
            </a:r>
            <a:r>
              <a:rPr kumimoji="1" lang="en-US" altLang="ja-JP" sz="1200" b="0" i="0" u="none" strike="noStrike" kern="1200" cap="none" spc="0" normalizeH="0" baseline="0" noProof="0" dirty="0">
                <a:ln>
                  <a:noFill/>
                </a:ln>
                <a:solidFill>
                  <a:srgbClr val="2E2E38"/>
                </a:solidFill>
                <a:effectLst/>
                <a:uLnTx/>
                <a:uFillTx/>
                <a:latin typeface="+mn-ea"/>
                <a:cs typeface="+mn-cs"/>
              </a:rPr>
              <a:t>32.14</a:t>
            </a:r>
            <a:r>
              <a:rPr kumimoji="1" lang="ja-JP" altLang="en-US" sz="1200" b="0" i="0" u="none" strike="noStrike" kern="1200" cap="none" spc="0" normalizeH="0" baseline="0" noProof="0" dirty="0">
                <a:ln>
                  <a:noFill/>
                </a:ln>
                <a:solidFill>
                  <a:srgbClr val="2E2E38"/>
                </a:solidFill>
                <a:effectLst/>
                <a:uLnTx/>
                <a:uFillTx/>
                <a:latin typeface="+mn-ea"/>
                <a:cs typeface="+mn-cs"/>
              </a:rPr>
              <a:t>％）を下回っている。</a:t>
            </a: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一方で、田園地域、中山間地域や島嶼部の地域は市全体の高齢化率を大きく上回っており、人口の少ない地域ほど高齢化率が高い傾向にある。</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地域の人口構成をより細かい地域区分で分析することにより、課題を抱えている地域を把握する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地区別の人口構成の割合</a:t>
            </a: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36" name="正方形/長方形 24">
            <a:extLst>
              <a:ext uri="{FF2B5EF4-FFF2-40B4-BE49-F238E27FC236}">
                <a16:creationId xmlns:a16="http://schemas.microsoft.com/office/drawing/2014/main" id="{5EC7A92A-DF83-4E96-A122-3F6CD79BAC1B}"/>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薩摩川内市「住民基本台帳人口」より、「年齢分類別地域町別一覧表」の町別・年齢別人口のデータから作成</a:t>
            </a:r>
            <a:endParaRPr lang="ja-JP" altLang="en-US" sz="2800" b="1" u="sng" dirty="0">
              <a:solidFill>
                <a:srgbClr val="0070C0"/>
              </a:solidFill>
              <a:latin typeface="+mn-ea"/>
            </a:endParaRPr>
          </a:p>
        </p:txBody>
      </p:sp>
      <p:sp>
        <p:nvSpPr>
          <p:cNvPr id="40" name="TextBox 25">
            <a:extLst>
              <a:ext uri="{FF2B5EF4-FFF2-40B4-BE49-F238E27FC236}">
                <a16:creationId xmlns:a16="http://schemas.microsoft.com/office/drawing/2014/main" id="{47155089-E326-467E-9D0F-C44526633360}"/>
              </a:ext>
            </a:extLst>
          </p:cNvPr>
          <p:cNvSpPr txBox="1"/>
          <p:nvPr/>
        </p:nvSpPr>
        <p:spPr>
          <a:xfrm>
            <a:off x="1590177" y="5856147"/>
            <a:ext cx="3323364" cy="151200"/>
          </a:xfrm>
          <a:prstGeom prst="rect">
            <a:avLst/>
          </a:prstGeom>
          <a:solidFill>
            <a:schemeClr val="bg1">
              <a:lumMod val="85000"/>
            </a:schemeClr>
          </a:solidFill>
        </p:spPr>
        <p:txBody>
          <a:bodyPr wrap="square" lIns="0" tIns="0" rIns="0" bIns="0" rtlCol="0" anchor="ctr">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900" b="0" i="0" u="none" strike="noStrike" kern="1200" cap="none" spc="0" normalizeH="0" baseline="0" noProof="0" dirty="0">
                <a:ln>
                  <a:noFill/>
                </a:ln>
                <a:solidFill>
                  <a:srgbClr val="2E2E38"/>
                </a:solidFill>
                <a:effectLst/>
                <a:uLnTx/>
                <a:uFillTx/>
                <a:latin typeface="+mn-ea"/>
                <a:ea typeface="+mn-ea"/>
                <a:cs typeface="+mn-cs"/>
              </a:rPr>
              <a:t>田園、中山間地域、島嶼部</a:t>
            </a:r>
          </a:p>
        </p:txBody>
      </p:sp>
      <p:sp>
        <p:nvSpPr>
          <p:cNvPr id="41" name="TextBox 27">
            <a:extLst>
              <a:ext uri="{FF2B5EF4-FFF2-40B4-BE49-F238E27FC236}">
                <a16:creationId xmlns:a16="http://schemas.microsoft.com/office/drawing/2014/main" id="{F7424F93-60B7-41BF-AAFA-E62DF1AC08A9}"/>
              </a:ext>
            </a:extLst>
          </p:cNvPr>
          <p:cNvSpPr txBox="1"/>
          <p:nvPr/>
        </p:nvSpPr>
        <p:spPr>
          <a:xfrm>
            <a:off x="1186832" y="5856147"/>
            <a:ext cx="372599" cy="151200"/>
          </a:xfrm>
          <a:prstGeom prst="rect">
            <a:avLst/>
          </a:prstGeom>
          <a:solidFill>
            <a:schemeClr val="bg1">
              <a:lumMod val="85000"/>
            </a:schemeClr>
          </a:solidFill>
        </p:spPr>
        <p:txBody>
          <a:bodyPr wrap="square" lIns="0" tIns="0" rIns="0" bIns="0" rtlCol="0" anchor="ctr">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900" b="0" i="0" u="none" strike="noStrike" kern="1200" cap="none" spc="0" normalizeH="0" baseline="0" noProof="0" dirty="0">
                <a:ln>
                  <a:noFill/>
                </a:ln>
                <a:solidFill>
                  <a:srgbClr val="2E2E38"/>
                </a:solidFill>
                <a:effectLst/>
                <a:uLnTx/>
                <a:uFillTx/>
                <a:latin typeface="+mn-ea"/>
                <a:ea typeface="+mn-ea"/>
                <a:cs typeface="+mn-cs"/>
              </a:rPr>
              <a:t>市街地</a:t>
            </a:r>
          </a:p>
        </p:txBody>
      </p:sp>
      <p:cxnSp>
        <p:nvCxnSpPr>
          <p:cNvPr id="42" name="Straight Connector 14">
            <a:extLst>
              <a:ext uri="{FF2B5EF4-FFF2-40B4-BE49-F238E27FC236}">
                <a16:creationId xmlns:a16="http://schemas.microsoft.com/office/drawing/2014/main" id="{F736FEB3-41AD-4E08-906D-E361791696EC}"/>
              </a:ext>
            </a:extLst>
          </p:cNvPr>
          <p:cNvCxnSpPr>
            <a:cxnSpLocks/>
          </p:cNvCxnSpPr>
          <p:nvPr/>
        </p:nvCxnSpPr>
        <p:spPr>
          <a:xfrm>
            <a:off x="1173643" y="3924417"/>
            <a:ext cx="3780000" cy="0"/>
          </a:xfrm>
          <a:prstGeom prst="line">
            <a:avLst/>
          </a:prstGeom>
          <a:ln w="9525">
            <a:solidFill>
              <a:schemeClr val="accent5"/>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TextBox 43">
            <a:extLst>
              <a:ext uri="{FF2B5EF4-FFF2-40B4-BE49-F238E27FC236}">
                <a16:creationId xmlns:a16="http://schemas.microsoft.com/office/drawing/2014/main" id="{64151AA2-C85E-45B3-8418-A5C5A2606063}"/>
              </a:ext>
            </a:extLst>
          </p:cNvPr>
          <p:cNvSpPr txBox="1"/>
          <p:nvPr/>
        </p:nvSpPr>
        <p:spPr>
          <a:xfrm>
            <a:off x="3754901" y="3947782"/>
            <a:ext cx="1338482" cy="372441"/>
          </a:xfrm>
          <a:prstGeom prst="rect">
            <a:avLst/>
          </a:prstGeom>
          <a:noFill/>
        </p:spPr>
        <p:txBody>
          <a:bodyPr wrap="none" lIns="108000" tIns="72000" rIns="108000" bIns="72000" rtlCol="0" anchor="t">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endParaRPr kumimoji="1" lang="ja-JP" altLang="en-US" sz="1000" b="0" i="0" u="none" strike="noStrike" kern="1200" cap="none" spc="0" normalizeH="0" baseline="0" noProof="0" dirty="0">
              <a:ln>
                <a:noFill/>
              </a:ln>
              <a:solidFill>
                <a:srgbClr val="2E2E38"/>
              </a:solidFill>
              <a:effectLst/>
              <a:uLnTx/>
              <a:uFillTx/>
              <a:latin typeface="+mn-ea"/>
              <a:ea typeface="+mn-ea"/>
              <a:cs typeface="+mn-cs"/>
            </a:endParaRPr>
          </a:p>
        </p:txBody>
      </p:sp>
      <p:sp>
        <p:nvSpPr>
          <p:cNvPr id="44" name="テキスト ボックス 43">
            <a:extLst>
              <a:ext uri="{FF2B5EF4-FFF2-40B4-BE49-F238E27FC236}">
                <a16:creationId xmlns:a16="http://schemas.microsoft.com/office/drawing/2014/main" id="{09235AE3-5F5C-437A-986C-9DF761B91C46}"/>
              </a:ext>
            </a:extLst>
          </p:cNvPr>
          <p:cNvSpPr txBox="1"/>
          <p:nvPr/>
        </p:nvSpPr>
        <p:spPr>
          <a:xfrm>
            <a:off x="4012490" y="4000745"/>
            <a:ext cx="950036" cy="342655"/>
          </a:xfrm>
          <a:prstGeom prst="wedgeRectCallout">
            <a:avLst>
              <a:gd name="adj1" fmla="val 44597"/>
              <a:gd name="adj2" fmla="val -66888"/>
            </a:avLst>
          </a:prstGeom>
          <a:solidFill>
            <a:schemeClr val="bg1"/>
          </a:solidFill>
          <a:ln>
            <a:solidFill>
              <a:schemeClr val="accent1"/>
            </a:solidFill>
          </a:ln>
        </p:spPr>
        <p:txBody>
          <a:bodyPr wrap="square" lIns="36000" tIns="36000" rIns="36000" bIns="36000" rtlCol="0" anchor="ctr" anchorCtr="0">
            <a:noAutofit/>
          </a:bodyPr>
          <a:lstStyle/>
          <a:p>
            <a:pPr marL="0" marR="0" lvl="0" indent="0" algn="ctr"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eiryo UI"/>
                <a:ea typeface="Meiryo UI"/>
                <a:cs typeface="+mn-cs"/>
              </a:rPr>
              <a:t>市の高齢化率：</a:t>
            </a:r>
            <a:br>
              <a:rPr kumimoji="1" lang="en-US" altLang="ja-JP" sz="1000" b="0" i="0" u="none" strike="noStrike" kern="1200" cap="none" spc="0" normalizeH="0" baseline="0" noProof="0" dirty="0">
                <a:ln>
                  <a:noFill/>
                </a:ln>
                <a:solidFill>
                  <a:srgbClr val="2E2E38"/>
                </a:solidFill>
                <a:effectLst/>
                <a:uLnTx/>
                <a:uFillTx/>
                <a:latin typeface="Meiryo UI"/>
                <a:ea typeface="Meiryo UI"/>
                <a:cs typeface="+mn-cs"/>
              </a:rPr>
            </a:br>
            <a:r>
              <a:rPr kumimoji="1" lang="en-US" altLang="ja-JP" sz="1000" b="0" i="0" u="none" strike="noStrike" kern="1200" cap="none" spc="0" normalizeH="0" baseline="0" noProof="0" dirty="0">
                <a:ln>
                  <a:noFill/>
                </a:ln>
                <a:solidFill>
                  <a:srgbClr val="2E2E38"/>
                </a:solidFill>
                <a:effectLst/>
                <a:uLnTx/>
                <a:uFillTx/>
                <a:latin typeface="Meiryo UI"/>
                <a:ea typeface="Meiryo UI"/>
                <a:cs typeface="+mn-cs"/>
              </a:rPr>
              <a:t>32.14</a:t>
            </a:r>
            <a:r>
              <a:rPr kumimoji="1" lang="ja-JP" altLang="en-US" sz="1000" b="0" i="0" u="none" strike="noStrike" kern="1200" cap="none" spc="0" normalizeH="0" baseline="0" noProof="0" dirty="0">
                <a:ln>
                  <a:noFill/>
                </a:ln>
                <a:solidFill>
                  <a:srgbClr val="2E2E38"/>
                </a:solidFill>
                <a:effectLst/>
                <a:uLnTx/>
                <a:uFillTx/>
                <a:latin typeface="Meiryo UI"/>
                <a:ea typeface="Meiryo UI"/>
                <a:cs typeface="+mn-cs"/>
              </a:rPr>
              <a:t>％</a:t>
            </a:r>
          </a:p>
        </p:txBody>
      </p:sp>
      <p:cxnSp>
        <p:nvCxnSpPr>
          <p:cNvPr id="4" name="直線矢印コネクタ 3">
            <a:extLst>
              <a:ext uri="{FF2B5EF4-FFF2-40B4-BE49-F238E27FC236}">
                <a16:creationId xmlns:a16="http://schemas.microsoft.com/office/drawing/2014/main" id="{9FB675BC-FF6E-4600-B27E-9A5033D916CA}"/>
              </a:ext>
            </a:extLst>
          </p:cNvPr>
          <p:cNvCxnSpPr>
            <a:cxnSpLocks/>
          </p:cNvCxnSpPr>
          <p:nvPr/>
        </p:nvCxnSpPr>
        <p:spPr>
          <a:xfrm>
            <a:off x="1371600" y="3829050"/>
            <a:ext cx="3390900" cy="695325"/>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4857749" y="163364"/>
            <a:ext cx="5467795" cy="550800"/>
            <a:chOff x="4857749" y="163364"/>
            <a:chExt cx="5467795" cy="550800"/>
          </a:xfrm>
        </p:grpSpPr>
        <p:sp>
          <p:nvSpPr>
            <p:cNvPr id="29"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0"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1"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2"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5"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7"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8"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45"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46253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二等辺三角形 45">
            <a:extLst>
              <a:ext uri="{FF2B5EF4-FFF2-40B4-BE49-F238E27FC236}">
                <a16:creationId xmlns:a16="http://schemas.microsoft.com/office/drawing/2014/main" id="{7781CEC2-1D05-4958-85CC-0D6A2F4B136D}"/>
              </a:ext>
            </a:extLst>
          </p:cNvPr>
          <p:cNvSpPr/>
          <p:nvPr/>
        </p:nvSpPr>
        <p:spPr>
          <a:xfrm>
            <a:off x="723493" y="3093962"/>
            <a:ext cx="260364" cy="3652375"/>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endParaRPr>
          </a:p>
        </p:txBody>
      </p:sp>
      <p:sp>
        <p:nvSpPr>
          <p:cNvPr id="2" name="タイトル 1">
            <a:extLst>
              <a:ext uri="{FF2B5EF4-FFF2-40B4-BE49-F238E27FC236}">
                <a16:creationId xmlns:a16="http://schemas.microsoft.com/office/drawing/2014/main" id="{847EBF24-7526-464B-9B35-CCA2AF39561B}"/>
              </a:ext>
            </a:extLst>
          </p:cNvPr>
          <p:cNvSpPr>
            <a:spLocks noGrp="1"/>
          </p:cNvSpPr>
          <p:nvPr>
            <p:ph type="title"/>
          </p:nvPr>
        </p:nvSpPr>
        <p:spPr>
          <a:xfrm>
            <a:off x="558800" y="216117"/>
            <a:ext cx="9575800" cy="1369757"/>
          </a:xfrm>
        </p:spPr>
        <p:txBody>
          <a:bodyPr/>
          <a:lstStyle/>
          <a:p>
            <a:pPr algn="ctr"/>
            <a:r>
              <a:rPr kumimoji="1" lang="ja-JP" altLang="en-US" dirty="0">
                <a:latin typeface="+mn-ea"/>
                <a:ea typeface="+mn-ea"/>
              </a:rPr>
              <a:t>～「地域課題分析ナビゲーション」活用の効果～</a:t>
            </a:r>
            <a:br>
              <a:rPr lang="en-US" altLang="ja-JP" sz="1600" dirty="0">
                <a:latin typeface="+mn-ea"/>
                <a:ea typeface="+mn-ea"/>
              </a:rPr>
            </a:br>
            <a:br>
              <a:rPr kumimoji="1" lang="en-US" altLang="ja-JP" dirty="0">
                <a:latin typeface="+mn-ea"/>
                <a:ea typeface="+mn-ea"/>
              </a:rPr>
            </a:br>
            <a:r>
              <a:rPr lang="ja-JP" altLang="en-US" dirty="0">
                <a:latin typeface="+mn-ea"/>
                <a:ea typeface="+mn-ea"/>
              </a:rPr>
              <a:t>データから地域の解決すべき課題を洗い出し、</a:t>
            </a:r>
            <a:r>
              <a:rPr kumimoji="1" lang="ja-JP" altLang="en-US" dirty="0">
                <a:latin typeface="+mn-ea"/>
                <a:ea typeface="+mn-ea"/>
              </a:rPr>
              <a:t>取り組むべき施策を検討</a:t>
            </a:r>
          </a:p>
        </p:txBody>
      </p:sp>
      <p:sp>
        <p:nvSpPr>
          <p:cNvPr id="3" name="正方形/長方形 2">
            <a:extLst>
              <a:ext uri="{FF2B5EF4-FFF2-40B4-BE49-F238E27FC236}">
                <a16:creationId xmlns:a16="http://schemas.microsoft.com/office/drawing/2014/main" id="{D7266097-6E18-49B3-80B1-D601969731B9}"/>
              </a:ext>
            </a:extLst>
          </p:cNvPr>
          <p:cNvSpPr/>
          <p:nvPr/>
        </p:nvSpPr>
        <p:spPr>
          <a:xfrm>
            <a:off x="558800" y="1585875"/>
            <a:ext cx="4329395" cy="509626"/>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fontAlgn="base">
              <a:spcBef>
                <a:spcPct val="0"/>
              </a:spcBef>
              <a:spcAft>
                <a:spcPct val="0"/>
              </a:spcAft>
              <a:buClr>
                <a:schemeClr val="accent1"/>
              </a:buClr>
            </a:pPr>
            <a:r>
              <a:rPr lang="ja-JP" altLang="en-US" sz="1400" b="1" dirty="0">
                <a:solidFill>
                  <a:schemeClr val="tx2"/>
                </a:solidFill>
              </a:rPr>
              <a:t>地域課題を検討する際にデータを活用できていますか？</a:t>
            </a:r>
          </a:p>
        </p:txBody>
      </p:sp>
      <p:sp>
        <p:nvSpPr>
          <p:cNvPr id="4" name="正方形/長方形 3">
            <a:extLst>
              <a:ext uri="{FF2B5EF4-FFF2-40B4-BE49-F238E27FC236}">
                <a16:creationId xmlns:a16="http://schemas.microsoft.com/office/drawing/2014/main" id="{F2B330F7-397E-4295-AA4F-86B0D4D96B81}"/>
              </a:ext>
            </a:extLst>
          </p:cNvPr>
          <p:cNvSpPr/>
          <p:nvPr/>
        </p:nvSpPr>
        <p:spPr>
          <a:xfrm>
            <a:off x="5805205" y="1587999"/>
            <a:ext cx="4329395" cy="509626"/>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fontAlgn="base">
              <a:spcBef>
                <a:spcPct val="0"/>
              </a:spcBef>
              <a:spcAft>
                <a:spcPct val="0"/>
              </a:spcAft>
              <a:buClr>
                <a:schemeClr val="accent1"/>
              </a:buClr>
            </a:pPr>
            <a:r>
              <a:rPr lang="ja-JP" altLang="en-US" sz="1400" b="1" dirty="0">
                <a:solidFill>
                  <a:schemeClr val="tx2"/>
                </a:solidFill>
              </a:rPr>
              <a:t>データから体系的に地域の課題や施策を検討できます。</a:t>
            </a:r>
          </a:p>
        </p:txBody>
      </p:sp>
      <p:sp>
        <p:nvSpPr>
          <p:cNvPr id="5" name="正方形/長方形 4">
            <a:extLst>
              <a:ext uri="{FF2B5EF4-FFF2-40B4-BE49-F238E27FC236}">
                <a16:creationId xmlns:a16="http://schemas.microsoft.com/office/drawing/2014/main" id="{51C983FF-9AEA-4092-B310-82D0BC7436AC}"/>
              </a:ext>
            </a:extLst>
          </p:cNvPr>
          <p:cNvSpPr/>
          <p:nvPr/>
        </p:nvSpPr>
        <p:spPr>
          <a:xfrm>
            <a:off x="558800" y="2170632"/>
            <a:ext cx="4329394" cy="485088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6" name="正方形/長方形 5">
            <a:extLst>
              <a:ext uri="{FF2B5EF4-FFF2-40B4-BE49-F238E27FC236}">
                <a16:creationId xmlns:a16="http://schemas.microsoft.com/office/drawing/2014/main" id="{39CF2640-E7F3-46DE-A1FF-7DFF4F0F0789}"/>
              </a:ext>
            </a:extLst>
          </p:cNvPr>
          <p:cNvSpPr/>
          <p:nvPr/>
        </p:nvSpPr>
        <p:spPr>
          <a:xfrm>
            <a:off x="5805205" y="2170633"/>
            <a:ext cx="4329394" cy="485088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lang="en-US" altLang="ja-JP" sz="1200" dirty="0">
              <a:solidFill>
                <a:schemeClr val="tx2"/>
              </a:solidFill>
              <a:latin typeface="+mn-ea"/>
            </a:endParaRPr>
          </a:p>
        </p:txBody>
      </p:sp>
      <p:sp>
        <p:nvSpPr>
          <p:cNvPr id="9" name="吹き出し: 四角形 8">
            <a:extLst>
              <a:ext uri="{FF2B5EF4-FFF2-40B4-BE49-F238E27FC236}">
                <a16:creationId xmlns:a16="http://schemas.microsoft.com/office/drawing/2014/main" id="{1A3C6D22-4D0F-49F6-9691-0D2C4FB23C7B}"/>
              </a:ext>
            </a:extLst>
          </p:cNvPr>
          <p:cNvSpPr/>
          <p:nvPr/>
        </p:nvSpPr>
        <p:spPr>
          <a:xfrm>
            <a:off x="1778974" y="5023359"/>
            <a:ext cx="2935843" cy="710946"/>
          </a:xfrm>
          <a:prstGeom prst="wedgeRectCallout">
            <a:avLst>
              <a:gd name="adj1" fmla="val -56872"/>
              <a:gd name="adj2" fmla="val 757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dirty="0">
                <a:solidFill>
                  <a:schemeClr val="tx2"/>
                </a:solidFill>
                <a:latin typeface="+mn-ea"/>
              </a:rPr>
              <a:t>自地域の課題を大まかには把握しているが、</a:t>
            </a:r>
            <a:r>
              <a:rPr lang="ja-JP" altLang="en-US" sz="1200" b="1" dirty="0">
                <a:solidFill>
                  <a:schemeClr val="tx2"/>
                </a:solidFill>
                <a:latin typeface="+mn-ea"/>
              </a:rPr>
              <a:t>政策として何をしたら良いのか議論できるレベルで課題を具体的に捉えられていない</a:t>
            </a:r>
            <a:endParaRPr lang="en-US" altLang="ja-JP" sz="1200" b="1" dirty="0">
              <a:solidFill>
                <a:schemeClr val="tx2"/>
              </a:solidFill>
              <a:latin typeface="+mn-ea"/>
            </a:endParaRPr>
          </a:p>
        </p:txBody>
      </p:sp>
      <p:sp>
        <p:nvSpPr>
          <p:cNvPr id="28" name="吹き出し: 四角形 27">
            <a:extLst>
              <a:ext uri="{FF2B5EF4-FFF2-40B4-BE49-F238E27FC236}">
                <a16:creationId xmlns:a16="http://schemas.microsoft.com/office/drawing/2014/main" id="{C144817C-4B45-40EA-A3BD-CCC2F768FA47}"/>
              </a:ext>
            </a:extLst>
          </p:cNvPr>
          <p:cNvSpPr/>
          <p:nvPr/>
        </p:nvSpPr>
        <p:spPr>
          <a:xfrm>
            <a:off x="1778974" y="6035066"/>
            <a:ext cx="2935843" cy="773920"/>
          </a:xfrm>
          <a:prstGeom prst="wedgeRectCallout">
            <a:avLst>
              <a:gd name="adj1" fmla="val -57830"/>
              <a:gd name="adj2" fmla="val 4553"/>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en-US" altLang="ja-JP" sz="1200" dirty="0">
                <a:solidFill>
                  <a:schemeClr val="tx2"/>
                </a:solidFill>
                <a:latin typeface="+mn-ea"/>
              </a:rPr>
              <a:t>RESAS</a:t>
            </a:r>
            <a:r>
              <a:rPr lang="ja-JP" altLang="en-US" sz="1200" dirty="0">
                <a:solidFill>
                  <a:schemeClr val="tx2"/>
                </a:solidFill>
                <a:latin typeface="+mn-ea"/>
              </a:rPr>
              <a:t>はある程度触っているが、</a:t>
            </a:r>
            <a:r>
              <a:rPr lang="ja-JP" altLang="en-US" sz="1200" b="1" dirty="0">
                <a:solidFill>
                  <a:schemeClr val="tx2"/>
                </a:solidFill>
                <a:latin typeface="+mn-ea"/>
              </a:rPr>
              <a:t>より自地域の課題をクリアにするためには、どの様なデータを追加で分析すれば良いのか</a:t>
            </a:r>
            <a:r>
              <a:rPr lang="ja-JP" altLang="en-US" sz="1200" dirty="0">
                <a:solidFill>
                  <a:schemeClr val="tx2"/>
                </a:solidFill>
                <a:latin typeface="+mn-ea"/>
              </a:rPr>
              <a:t>知りたい</a:t>
            </a:r>
            <a:endParaRPr lang="en-US" altLang="ja-JP" sz="1200" dirty="0">
              <a:solidFill>
                <a:schemeClr val="tx2"/>
              </a:solidFill>
              <a:latin typeface="+mn-ea"/>
            </a:endParaRPr>
          </a:p>
        </p:txBody>
      </p:sp>
      <p:sp>
        <p:nvSpPr>
          <p:cNvPr id="29" name="吹き出し: 四角形 28">
            <a:extLst>
              <a:ext uri="{FF2B5EF4-FFF2-40B4-BE49-F238E27FC236}">
                <a16:creationId xmlns:a16="http://schemas.microsoft.com/office/drawing/2014/main" id="{6015FC17-45B5-4EE9-9828-68E6FC81C955}"/>
              </a:ext>
            </a:extLst>
          </p:cNvPr>
          <p:cNvSpPr/>
          <p:nvPr/>
        </p:nvSpPr>
        <p:spPr>
          <a:xfrm>
            <a:off x="1778974" y="4072864"/>
            <a:ext cx="2935843" cy="649736"/>
          </a:xfrm>
          <a:prstGeom prst="wedgeRectCallout">
            <a:avLst>
              <a:gd name="adj1" fmla="val -56429"/>
              <a:gd name="adj2" fmla="val 5649"/>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dirty="0">
                <a:solidFill>
                  <a:schemeClr val="tx2"/>
                </a:solidFill>
                <a:latin typeface="+mn-ea"/>
              </a:rPr>
              <a:t>画面が多く、</a:t>
            </a:r>
            <a:r>
              <a:rPr lang="ja-JP" altLang="en-US" sz="1200" b="1" dirty="0">
                <a:solidFill>
                  <a:schemeClr val="tx2"/>
                </a:solidFill>
                <a:latin typeface="+mn-ea"/>
              </a:rPr>
              <a:t>どのグラフを使い、どの様な流れで分析を行えば自地域の課題を明確にできるのか</a:t>
            </a:r>
            <a:r>
              <a:rPr lang="ja-JP" altLang="en-US" sz="1200" dirty="0">
                <a:solidFill>
                  <a:schemeClr val="tx2"/>
                </a:solidFill>
                <a:latin typeface="+mn-ea"/>
              </a:rPr>
              <a:t>よく分からない</a:t>
            </a:r>
            <a:endParaRPr lang="en-US" altLang="ja-JP" sz="1200" dirty="0">
              <a:solidFill>
                <a:schemeClr val="tx2"/>
              </a:solidFill>
              <a:latin typeface="+mn-ea"/>
            </a:endParaRPr>
          </a:p>
        </p:txBody>
      </p:sp>
      <p:sp>
        <p:nvSpPr>
          <p:cNvPr id="31" name="吹き出し: 四角形 30">
            <a:extLst>
              <a:ext uri="{FF2B5EF4-FFF2-40B4-BE49-F238E27FC236}">
                <a16:creationId xmlns:a16="http://schemas.microsoft.com/office/drawing/2014/main" id="{D17B217F-CF5A-4719-B2C8-27F3F7D18C65}"/>
              </a:ext>
            </a:extLst>
          </p:cNvPr>
          <p:cNvSpPr/>
          <p:nvPr/>
        </p:nvSpPr>
        <p:spPr>
          <a:xfrm>
            <a:off x="1778974" y="3160637"/>
            <a:ext cx="2935843" cy="686117"/>
          </a:xfrm>
          <a:prstGeom prst="wedgeRectCallout">
            <a:avLst>
              <a:gd name="adj1" fmla="val -56139"/>
              <a:gd name="adj2" fmla="val 492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dirty="0">
                <a:solidFill>
                  <a:schemeClr val="tx2"/>
                </a:solidFill>
                <a:latin typeface="+mn-ea"/>
              </a:rPr>
              <a:t>グラフやデータをどう解釈・評価したら良いのか</a:t>
            </a:r>
            <a:r>
              <a:rPr lang="ja-JP" altLang="en-US" sz="1200" dirty="0">
                <a:solidFill>
                  <a:schemeClr val="tx2"/>
                </a:solidFill>
                <a:latin typeface="+mn-ea"/>
              </a:rPr>
              <a:t>よく分からない</a:t>
            </a:r>
            <a:endParaRPr lang="en-US" altLang="ja-JP" sz="1200" dirty="0">
              <a:solidFill>
                <a:schemeClr val="tx2"/>
              </a:solidFill>
              <a:latin typeface="+mn-ea"/>
            </a:endParaRPr>
          </a:p>
        </p:txBody>
      </p:sp>
      <p:sp>
        <p:nvSpPr>
          <p:cNvPr id="32" name="テキスト ボックス 31">
            <a:extLst>
              <a:ext uri="{FF2B5EF4-FFF2-40B4-BE49-F238E27FC236}">
                <a16:creationId xmlns:a16="http://schemas.microsoft.com/office/drawing/2014/main" id="{F0F57EEF-0C91-46ED-8F93-2BC183A6B7BF}"/>
              </a:ext>
            </a:extLst>
          </p:cNvPr>
          <p:cNvSpPr txBox="1"/>
          <p:nvPr/>
        </p:nvSpPr>
        <p:spPr>
          <a:xfrm>
            <a:off x="530225" y="2174439"/>
            <a:ext cx="4329394" cy="914400"/>
          </a:xfrm>
          <a:prstGeom prst="rect">
            <a:avLst/>
          </a:prstGeom>
          <a:noFill/>
        </p:spPr>
        <p:txBody>
          <a:bodyPr wrap="square" lIns="108000" tIns="72000" rIns="108000" bIns="72000" rtlCol="0" anchor="t">
            <a:noAutofit/>
          </a:bodyPr>
          <a:lstStyle/>
          <a:p>
            <a:pPr marL="285750" indent="-285750" algn="l" defTabSz="1043056" fontAlgn="auto">
              <a:spcBef>
                <a:spcPts val="0"/>
              </a:spcBef>
              <a:spcAft>
                <a:spcPts val="0"/>
              </a:spcAft>
              <a:buClr>
                <a:srgbClr val="747480"/>
              </a:buClr>
              <a:buFont typeface="Wingdings" panose="05000000000000000000" pitchFamily="2" charset="2"/>
              <a:buChar char="n"/>
            </a:pPr>
            <a:r>
              <a:rPr kumimoji="1" lang="ja-JP" altLang="en-US" sz="1400" dirty="0">
                <a:solidFill>
                  <a:srgbClr val="2E2E38"/>
                </a:solidFill>
                <a:latin typeface="+mn-ea"/>
                <a:ea typeface="+mn-ea"/>
              </a:rPr>
              <a:t>地域経済・社会</a:t>
            </a:r>
            <a:r>
              <a:rPr lang="ja-JP" altLang="en-US" sz="1400" dirty="0">
                <a:solidFill>
                  <a:srgbClr val="2E2E38"/>
                </a:solidFill>
                <a:latin typeface="+mn-ea"/>
                <a:ea typeface="+mn-ea"/>
              </a:rPr>
              <a:t>政策</a:t>
            </a:r>
            <a:r>
              <a:rPr kumimoji="1" lang="ja-JP" altLang="en-US" sz="1400" dirty="0">
                <a:solidFill>
                  <a:srgbClr val="2E2E38"/>
                </a:solidFill>
                <a:latin typeface="+mn-ea"/>
                <a:ea typeface="+mn-ea"/>
              </a:rPr>
              <a:t>や事業</a:t>
            </a:r>
            <a:r>
              <a:rPr lang="ja-JP" altLang="en-US" sz="1400" dirty="0">
                <a:solidFill>
                  <a:srgbClr val="2E2E38"/>
                </a:solidFill>
                <a:latin typeface="+mn-ea"/>
                <a:ea typeface="+mn-ea"/>
              </a:rPr>
              <a:t>の</a:t>
            </a:r>
            <a:r>
              <a:rPr kumimoji="1" lang="ja-JP" altLang="en-US" sz="1400" dirty="0">
                <a:solidFill>
                  <a:srgbClr val="2E2E38"/>
                </a:solidFill>
                <a:latin typeface="+mn-ea"/>
                <a:ea typeface="+mn-ea"/>
              </a:rPr>
              <a:t>立案</a:t>
            </a:r>
            <a:r>
              <a:rPr lang="ja-JP" altLang="en-US" sz="1400" dirty="0">
                <a:solidFill>
                  <a:srgbClr val="2E2E38"/>
                </a:solidFill>
                <a:latin typeface="+mn-ea"/>
                <a:ea typeface="+mn-ea"/>
              </a:rPr>
              <a:t>に向けて、地域の課題を調査</a:t>
            </a:r>
            <a:r>
              <a:rPr kumimoji="1" lang="ja-JP" altLang="en-US" sz="1400" dirty="0">
                <a:solidFill>
                  <a:srgbClr val="2E2E38"/>
                </a:solidFill>
                <a:latin typeface="+mn-ea"/>
                <a:ea typeface="+mn-ea"/>
              </a:rPr>
              <a:t>する際に</a:t>
            </a:r>
            <a:r>
              <a:rPr kumimoji="1" lang="en-US" altLang="ja-JP" sz="1400" dirty="0">
                <a:solidFill>
                  <a:srgbClr val="2E2E38"/>
                </a:solidFill>
                <a:latin typeface="+mn-ea"/>
                <a:ea typeface="+mn-ea"/>
              </a:rPr>
              <a:t>…</a:t>
            </a:r>
          </a:p>
          <a:p>
            <a:pPr marL="444500" indent="-265113" algn="l" defTabSz="1043056" fontAlgn="auto">
              <a:spcBef>
                <a:spcPts val="0"/>
              </a:spcBef>
              <a:spcAft>
                <a:spcPts val="0"/>
              </a:spcAft>
              <a:buClr>
                <a:srgbClr val="747480"/>
              </a:buClr>
              <a:buFont typeface="Wingdings" panose="05000000000000000000" pitchFamily="2" charset="2"/>
              <a:buChar char="Ø"/>
            </a:pPr>
            <a:r>
              <a:rPr kumimoji="1" lang="ja-JP" altLang="en-US" sz="1200" dirty="0">
                <a:solidFill>
                  <a:srgbClr val="2E2E38"/>
                </a:solidFill>
                <a:latin typeface="+mn-ea"/>
                <a:ea typeface="+mn-ea"/>
              </a:rPr>
              <a:t>地域の産業・人口政策など</a:t>
            </a:r>
          </a:p>
        </p:txBody>
      </p:sp>
      <p:sp>
        <p:nvSpPr>
          <p:cNvPr id="38" name="テキスト ボックス 37">
            <a:extLst>
              <a:ext uri="{FF2B5EF4-FFF2-40B4-BE49-F238E27FC236}">
                <a16:creationId xmlns:a16="http://schemas.microsoft.com/office/drawing/2014/main" id="{F70DE06A-4EB8-45D7-A2A1-0BAB64C05280}"/>
              </a:ext>
            </a:extLst>
          </p:cNvPr>
          <p:cNvSpPr txBox="1"/>
          <p:nvPr/>
        </p:nvSpPr>
        <p:spPr>
          <a:xfrm>
            <a:off x="718763" y="6677548"/>
            <a:ext cx="265094" cy="277409"/>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kumimoji="1" lang="ja-JP" altLang="en-US" sz="1400" b="1" dirty="0">
                <a:solidFill>
                  <a:srgbClr val="2E2E38"/>
                </a:solidFill>
                <a:latin typeface="+mn-ea"/>
                <a:ea typeface="+mn-ea"/>
              </a:rPr>
              <a:t>高</a:t>
            </a:r>
          </a:p>
        </p:txBody>
      </p:sp>
      <p:sp>
        <p:nvSpPr>
          <p:cNvPr id="39" name="テキスト ボックス 38">
            <a:extLst>
              <a:ext uri="{FF2B5EF4-FFF2-40B4-BE49-F238E27FC236}">
                <a16:creationId xmlns:a16="http://schemas.microsoft.com/office/drawing/2014/main" id="{88D36E9F-8DDC-4856-ADEA-F8D31B3668FB}"/>
              </a:ext>
            </a:extLst>
          </p:cNvPr>
          <p:cNvSpPr txBox="1"/>
          <p:nvPr/>
        </p:nvSpPr>
        <p:spPr>
          <a:xfrm>
            <a:off x="737489" y="2862920"/>
            <a:ext cx="260364" cy="313606"/>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dirty="0">
                <a:solidFill>
                  <a:srgbClr val="2E2E38"/>
                </a:solidFill>
                <a:latin typeface="+mn-ea"/>
                <a:ea typeface="+mn-ea"/>
              </a:rPr>
              <a:t>低</a:t>
            </a:r>
            <a:endParaRPr kumimoji="1" lang="ja-JP" altLang="en-US" sz="1400" b="1" dirty="0">
              <a:solidFill>
                <a:srgbClr val="2E2E38"/>
              </a:solidFill>
              <a:latin typeface="+mn-ea"/>
              <a:ea typeface="+mn-ea"/>
            </a:endParaRPr>
          </a:p>
        </p:txBody>
      </p:sp>
      <p:pic>
        <p:nvPicPr>
          <p:cNvPr id="36" name="図 35">
            <a:extLst>
              <a:ext uri="{FF2B5EF4-FFF2-40B4-BE49-F238E27FC236}">
                <a16:creationId xmlns:a16="http://schemas.microsoft.com/office/drawing/2014/main" id="{AD549887-C47E-4CDF-9431-BCEAA05273C7}"/>
              </a:ext>
            </a:extLst>
          </p:cNvPr>
          <p:cNvPicPr>
            <a:picLocks noChangeAspect="1"/>
          </p:cNvPicPr>
          <p:nvPr/>
        </p:nvPicPr>
        <p:blipFill>
          <a:blip r:embed="rId2"/>
          <a:stretch>
            <a:fillRect/>
          </a:stretch>
        </p:blipFill>
        <p:spPr>
          <a:xfrm>
            <a:off x="1041361" y="3181334"/>
            <a:ext cx="631650" cy="636349"/>
          </a:xfrm>
          <a:prstGeom prst="rect">
            <a:avLst/>
          </a:prstGeom>
        </p:spPr>
      </p:pic>
      <p:pic>
        <p:nvPicPr>
          <p:cNvPr id="40" name="図 39">
            <a:extLst>
              <a:ext uri="{FF2B5EF4-FFF2-40B4-BE49-F238E27FC236}">
                <a16:creationId xmlns:a16="http://schemas.microsoft.com/office/drawing/2014/main" id="{C979D316-3DBA-4717-8488-E972B50C657E}"/>
              </a:ext>
            </a:extLst>
          </p:cNvPr>
          <p:cNvPicPr>
            <a:picLocks noChangeAspect="1"/>
          </p:cNvPicPr>
          <p:nvPr/>
        </p:nvPicPr>
        <p:blipFill>
          <a:blip r:embed="rId3"/>
          <a:stretch>
            <a:fillRect/>
          </a:stretch>
        </p:blipFill>
        <p:spPr>
          <a:xfrm>
            <a:off x="1021533" y="6077788"/>
            <a:ext cx="663614" cy="668550"/>
          </a:xfrm>
          <a:prstGeom prst="rect">
            <a:avLst/>
          </a:prstGeom>
        </p:spPr>
      </p:pic>
      <p:pic>
        <p:nvPicPr>
          <p:cNvPr id="41" name="図 40">
            <a:extLst>
              <a:ext uri="{FF2B5EF4-FFF2-40B4-BE49-F238E27FC236}">
                <a16:creationId xmlns:a16="http://schemas.microsoft.com/office/drawing/2014/main" id="{9F0902C2-511D-477F-9B9C-0D39C406266D}"/>
              </a:ext>
            </a:extLst>
          </p:cNvPr>
          <p:cNvPicPr>
            <a:picLocks noChangeAspect="1"/>
          </p:cNvPicPr>
          <p:nvPr/>
        </p:nvPicPr>
        <p:blipFill>
          <a:blip r:embed="rId4"/>
          <a:stretch>
            <a:fillRect/>
          </a:stretch>
        </p:blipFill>
        <p:spPr>
          <a:xfrm>
            <a:off x="1041528" y="4064719"/>
            <a:ext cx="631650" cy="636349"/>
          </a:xfrm>
          <a:prstGeom prst="rect">
            <a:avLst/>
          </a:prstGeom>
        </p:spPr>
      </p:pic>
      <p:pic>
        <p:nvPicPr>
          <p:cNvPr id="50" name="図 49">
            <a:extLst>
              <a:ext uri="{FF2B5EF4-FFF2-40B4-BE49-F238E27FC236}">
                <a16:creationId xmlns:a16="http://schemas.microsoft.com/office/drawing/2014/main" id="{D2314E20-DF9F-4A7C-BCDA-01A6DAC2E544}"/>
              </a:ext>
            </a:extLst>
          </p:cNvPr>
          <p:cNvPicPr>
            <a:picLocks noChangeAspect="1"/>
          </p:cNvPicPr>
          <p:nvPr/>
        </p:nvPicPr>
        <p:blipFill>
          <a:blip r:embed="rId5"/>
          <a:stretch>
            <a:fillRect/>
          </a:stretch>
        </p:blipFill>
        <p:spPr>
          <a:xfrm>
            <a:off x="1010709" y="5043354"/>
            <a:ext cx="687038" cy="692149"/>
          </a:xfrm>
          <a:prstGeom prst="rect">
            <a:avLst/>
          </a:prstGeom>
        </p:spPr>
      </p:pic>
      <p:sp>
        <p:nvSpPr>
          <p:cNvPr id="80" name="吹き出し: 四角形 79">
            <a:extLst>
              <a:ext uri="{FF2B5EF4-FFF2-40B4-BE49-F238E27FC236}">
                <a16:creationId xmlns:a16="http://schemas.microsoft.com/office/drawing/2014/main" id="{E31CBB41-642D-4ECA-A564-618C88BA3DB2}"/>
              </a:ext>
            </a:extLst>
          </p:cNvPr>
          <p:cNvSpPr/>
          <p:nvPr/>
        </p:nvSpPr>
        <p:spPr>
          <a:xfrm>
            <a:off x="6696979" y="4948710"/>
            <a:ext cx="3180446" cy="860245"/>
          </a:xfrm>
          <a:prstGeom prst="wedgeRectCallout">
            <a:avLst>
              <a:gd name="adj1" fmla="val -56872"/>
              <a:gd name="adj2" fmla="val 757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dirty="0">
                <a:solidFill>
                  <a:schemeClr val="tx2"/>
                </a:solidFill>
                <a:latin typeface="+mn-ea"/>
              </a:rPr>
              <a:t>様々なグラフやデータを組み合わせて地域の課題を絞り込み、要因を特定していく方法</a:t>
            </a:r>
            <a:r>
              <a:rPr lang="ja-JP" altLang="en-US" sz="1200" dirty="0">
                <a:solidFill>
                  <a:schemeClr val="tx2"/>
                </a:solidFill>
                <a:latin typeface="+mn-ea"/>
              </a:rPr>
              <a:t>がわかりました</a:t>
            </a:r>
            <a:endParaRPr lang="en-US" altLang="ja-JP" sz="1200" b="1" dirty="0">
              <a:solidFill>
                <a:schemeClr val="tx2"/>
              </a:solidFill>
              <a:latin typeface="+mn-ea"/>
            </a:endParaRPr>
          </a:p>
        </p:txBody>
      </p:sp>
      <p:sp>
        <p:nvSpPr>
          <p:cNvPr id="81" name="吹き出し: 四角形 80">
            <a:extLst>
              <a:ext uri="{FF2B5EF4-FFF2-40B4-BE49-F238E27FC236}">
                <a16:creationId xmlns:a16="http://schemas.microsoft.com/office/drawing/2014/main" id="{4C98EA46-EA63-4FB0-881F-478F202B5206}"/>
              </a:ext>
            </a:extLst>
          </p:cNvPr>
          <p:cNvSpPr/>
          <p:nvPr/>
        </p:nvSpPr>
        <p:spPr>
          <a:xfrm>
            <a:off x="6696979" y="6035066"/>
            <a:ext cx="3180446" cy="773920"/>
          </a:xfrm>
          <a:prstGeom prst="wedgeRectCallout">
            <a:avLst>
              <a:gd name="adj1" fmla="val -57830"/>
              <a:gd name="adj2" fmla="val 4553"/>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en-US" altLang="ja-JP" sz="1200" dirty="0">
                <a:solidFill>
                  <a:schemeClr val="tx2"/>
                </a:solidFill>
                <a:latin typeface="+mn-ea"/>
              </a:rPr>
              <a:t>RESAS</a:t>
            </a:r>
            <a:r>
              <a:rPr lang="ja-JP" altLang="en-US" sz="1200" dirty="0">
                <a:solidFill>
                  <a:schemeClr val="tx2"/>
                </a:solidFill>
                <a:latin typeface="+mn-ea"/>
              </a:rPr>
              <a:t>から分かったことを</a:t>
            </a:r>
            <a:r>
              <a:rPr lang="ja-JP" altLang="en-US" sz="1200" b="1" dirty="0">
                <a:solidFill>
                  <a:schemeClr val="tx2"/>
                </a:solidFill>
                <a:latin typeface="+mn-ea"/>
              </a:rPr>
              <a:t>さらに掘り下げて分析していくには、どんなデータをどの様に使えば良いのか</a:t>
            </a:r>
            <a:r>
              <a:rPr lang="ja-JP" altLang="en-US" sz="1200" dirty="0">
                <a:solidFill>
                  <a:schemeClr val="tx2"/>
                </a:solidFill>
                <a:latin typeface="+mn-ea"/>
              </a:rPr>
              <a:t>わかりました</a:t>
            </a:r>
            <a:endParaRPr lang="en-US" altLang="ja-JP" sz="1200" dirty="0">
              <a:solidFill>
                <a:schemeClr val="tx2"/>
              </a:solidFill>
              <a:latin typeface="+mn-ea"/>
            </a:endParaRPr>
          </a:p>
        </p:txBody>
      </p:sp>
      <p:sp>
        <p:nvSpPr>
          <p:cNvPr id="82" name="吹き出し: 四角形 81">
            <a:extLst>
              <a:ext uri="{FF2B5EF4-FFF2-40B4-BE49-F238E27FC236}">
                <a16:creationId xmlns:a16="http://schemas.microsoft.com/office/drawing/2014/main" id="{DFF04EA2-7299-4688-A326-0A8075BAB3E3}"/>
              </a:ext>
            </a:extLst>
          </p:cNvPr>
          <p:cNvSpPr/>
          <p:nvPr/>
        </p:nvSpPr>
        <p:spPr>
          <a:xfrm>
            <a:off x="6696979" y="4072864"/>
            <a:ext cx="3180446" cy="649736"/>
          </a:xfrm>
          <a:prstGeom prst="wedgeRectCallout">
            <a:avLst>
              <a:gd name="adj1" fmla="val -56429"/>
              <a:gd name="adj2" fmla="val 5649"/>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dirty="0">
                <a:solidFill>
                  <a:schemeClr val="tx2"/>
                </a:solidFill>
                <a:latin typeface="+mn-ea"/>
              </a:rPr>
              <a:t>どの様な順番でグラフを読み解いていけば、自地域の問題を把握できるのか</a:t>
            </a:r>
            <a:r>
              <a:rPr lang="ja-JP" altLang="en-US" sz="1200" dirty="0">
                <a:solidFill>
                  <a:schemeClr val="tx2"/>
                </a:solidFill>
                <a:latin typeface="+mn-ea"/>
              </a:rPr>
              <a:t>わかりました</a:t>
            </a:r>
            <a:endParaRPr lang="en-US" altLang="ja-JP" sz="1200" dirty="0">
              <a:solidFill>
                <a:schemeClr val="tx2"/>
              </a:solidFill>
              <a:latin typeface="+mn-ea"/>
            </a:endParaRPr>
          </a:p>
        </p:txBody>
      </p:sp>
      <p:sp>
        <p:nvSpPr>
          <p:cNvPr id="83" name="吹き出し: 四角形 82">
            <a:extLst>
              <a:ext uri="{FF2B5EF4-FFF2-40B4-BE49-F238E27FC236}">
                <a16:creationId xmlns:a16="http://schemas.microsoft.com/office/drawing/2014/main" id="{C3BB9F0A-5072-4191-94B8-059298550898}"/>
              </a:ext>
            </a:extLst>
          </p:cNvPr>
          <p:cNvSpPr/>
          <p:nvPr/>
        </p:nvSpPr>
        <p:spPr>
          <a:xfrm>
            <a:off x="6696979" y="3160637"/>
            <a:ext cx="3180446" cy="686117"/>
          </a:xfrm>
          <a:prstGeom prst="wedgeRectCallout">
            <a:avLst>
              <a:gd name="adj1" fmla="val -56139"/>
              <a:gd name="adj2" fmla="val 4922"/>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dirty="0">
                <a:solidFill>
                  <a:schemeClr val="tx2"/>
                </a:solidFill>
                <a:latin typeface="+mn-ea"/>
              </a:rPr>
              <a:t>それぞれの</a:t>
            </a:r>
            <a:r>
              <a:rPr lang="ja-JP" altLang="en-US" sz="1200" b="1" dirty="0">
                <a:solidFill>
                  <a:schemeClr val="tx2"/>
                </a:solidFill>
                <a:latin typeface="+mn-ea"/>
              </a:rPr>
              <a:t>グラフを使う目的や読み方がわかりました</a:t>
            </a:r>
            <a:endParaRPr lang="en-US" altLang="ja-JP" sz="1200" b="1" dirty="0">
              <a:solidFill>
                <a:schemeClr val="tx2"/>
              </a:solidFill>
              <a:latin typeface="+mn-ea"/>
            </a:endParaRPr>
          </a:p>
        </p:txBody>
      </p:sp>
      <p:pic>
        <p:nvPicPr>
          <p:cNvPr id="84" name="図 83">
            <a:extLst>
              <a:ext uri="{FF2B5EF4-FFF2-40B4-BE49-F238E27FC236}">
                <a16:creationId xmlns:a16="http://schemas.microsoft.com/office/drawing/2014/main" id="{6BF9998B-9FE1-412A-BF57-E526DC797A6F}"/>
              </a:ext>
            </a:extLst>
          </p:cNvPr>
          <p:cNvPicPr>
            <a:picLocks noChangeAspect="1"/>
          </p:cNvPicPr>
          <p:nvPr/>
        </p:nvPicPr>
        <p:blipFill>
          <a:blip r:embed="rId2"/>
          <a:stretch>
            <a:fillRect/>
          </a:stretch>
        </p:blipFill>
        <p:spPr>
          <a:xfrm>
            <a:off x="5921266" y="3181334"/>
            <a:ext cx="631650" cy="636349"/>
          </a:xfrm>
          <a:prstGeom prst="rect">
            <a:avLst/>
          </a:prstGeom>
        </p:spPr>
      </p:pic>
      <p:pic>
        <p:nvPicPr>
          <p:cNvPr id="85" name="図 84">
            <a:extLst>
              <a:ext uri="{FF2B5EF4-FFF2-40B4-BE49-F238E27FC236}">
                <a16:creationId xmlns:a16="http://schemas.microsoft.com/office/drawing/2014/main" id="{7D08CA8A-D69D-4E3B-ADA8-3173ABF071AE}"/>
              </a:ext>
            </a:extLst>
          </p:cNvPr>
          <p:cNvPicPr>
            <a:picLocks noChangeAspect="1"/>
          </p:cNvPicPr>
          <p:nvPr/>
        </p:nvPicPr>
        <p:blipFill>
          <a:blip r:embed="rId3"/>
          <a:stretch>
            <a:fillRect/>
          </a:stretch>
        </p:blipFill>
        <p:spPr>
          <a:xfrm>
            <a:off x="5901438" y="6077788"/>
            <a:ext cx="663614" cy="668550"/>
          </a:xfrm>
          <a:prstGeom prst="rect">
            <a:avLst/>
          </a:prstGeom>
        </p:spPr>
      </p:pic>
      <p:pic>
        <p:nvPicPr>
          <p:cNvPr id="86" name="図 85">
            <a:extLst>
              <a:ext uri="{FF2B5EF4-FFF2-40B4-BE49-F238E27FC236}">
                <a16:creationId xmlns:a16="http://schemas.microsoft.com/office/drawing/2014/main" id="{20F83238-3021-43A2-814A-794BD6EE601F}"/>
              </a:ext>
            </a:extLst>
          </p:cNvPr>
          <p:cNvPicPr>
            <a:picLocks noChangeAspect="1"/>
          </p:cNvPicPr>
          <p:nvPr/>
        </p:nvPicPr>
        <p:blipFill>
          <a:blip r:embed="rId4"/>
          <a:stretch>
            <a:fillRect/>
          </a:stretch>
        </p:blipFill>
        <p:spPr>
          <a:xfrm>
            <a:off x="5921433" y="4064719"/>
            <a:ext cx="631650" cy="636349"/>
          </a:xfrm>
          <a:prstGeom prst="rect">
            <a:avLst/>
          </a:prstGeom>
        </p:spPr>
      </p:pic>
      <p:pic>
        <p:nvPicPr>
          <p:cNvPr id="87" name="図 86">
            <a:extLst>
              <a:ext uri="{FF2B5EF4-FFF2-40B4-BE49-F238E27FC236}">
                <a16:creationId xmlns:a16="http://schemas.microsoft.com/office/drawing/2014/main" id="{91BC7C31-5C61-4562-9709-D7227BF44F11}"/>
              </a:ext>
            </a:extLst>
          </p:cNvPr>
          <p:cNvPicPr>
            <a:picLocks noChangeAspect="1"/>
          </p:cNvPicPr>
          <p:nvPr/>
        </p:nvPicPr>
        <p:blipFill>
          <a:blip r:embed="rId5"/>
          <a:stretch>
            <a:fillRect/>
          </a:stretch>
        </p:blipFill>
        <p:spPr>
          <a:xfrm>
            <a:off x="5890614" y="5043354"/>
            <a:ext cx="687038" cy="692149"/>
          </a:xfrm>
          <a:prstGeom prst="rect">
            <a:avLst/>
          </a:prstGeom>
        </p:spPr>
      </p:pic>
      <p:sp>
        <p:nvSpPr>
          <p:cNvPr id="88" name="テキスト ボックス 87">
            <a:extLst>
              <a:ext uri="{FF2B5EF4-FFF2-40B4-BE49-F238E27FC236}">
                <a16:creationId xmlns:a16="http://schemas.microsoft.com/office/drawing/2014/main" id="{2AC2007D-8290-4D41-9484-2855CBD4B6E3}"/>
              </a:ext>
            </a:extLst>
          </p:cNvPr>
          <p:cNvSpPr txBox="1"/>
          <p:nvPr/>
        </p:nvSpPr>
        <p:spPr>
          <a:xfrm rot="1253632">
            <a:off x="1354637" y="3051402"/>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dirty="0">
                <a:solidFill>
                  <a:srgbClr val="0070C0"/>
                </a:solidFill>
                <a:latin typeface="+mn-ea"/>
                <a:ea typeface="+mn-ea"/>
              </a:rPr>
              <a:t>？</a:t>
            </a:r>
          </a:p>
        </p:txBody>
      </p:sp>
      <p:sp>
        <p:nvSpPr>
          <p:cNvPr id="89" name="テキスト ボックス 88">
            <a:extLst>
              <a:ext uri="{FF2B5EF4-FFF2-40B4-BE49-F238E27FC236}">
                <a16:creationId xmlns:a16="http://schemas.microsoft.com/office/drawing/2014/main" id="{B2AB630F-95E4-4F16-B158-4F39AA12C4B3}"/>
              </a:ext>
            </a:extLst>
          </p:cNvPr>
          <p:cNvSpPr txBox="1"/>
          <p:nvPr/>
        </p:nvSpPr>
        <p:spPr>
          <a:xfrm rot="1253632">
            <a:off x="1354637" y="3929105"/>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dirty="0">
                <a:solidFill>
                  <a:srgbClr val="0070C0"/>
                </a:solidFill>
                <a:latin typeface="+mn-ea"/>
                <a:ea typeface="+mn-ea"/>
              </a:rPr>
              <a:t>？</a:t>
            </a:r>
          </a:p>
        </p:txBody>
      </p:sp>
      <p:sp>
        <p:nvSpPr>
          <p:cNvPr id="90" name="テキスト ボックス 89">
            <a:extLst>
              <a:ext uri="{FF2B5EF4-FFF2-40B4-BE49-F238E27FC236}">
                <a16:creationId xmlns:a16="http://schemas.microsoft.com/office/drawing/2014/main" id="{544F456C-D2F0-4658-9761-5D311CF7F90B}"/>
              </a:ext>
            </a:extLst>
          </p:cNvPr>
          <p:cNvSpPr txBox="1"/>
          <p:nvPr/>
        </p:nvSpPr>
        <p:spPr>
          <a:xfrm rot="1253632">
            <a:off x="1354637" y="4919538"/>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dirty="0">
                <a:solidFill>
                  <a:srgbClr val="0070C0"/>
                </a:solidFill>
                <a:latin typeface="+mn-ea"/>
                <a:ea typeface="+mn-ea"/>
              </a:rPr>
              <a:t>？</a:t>
            </a:r>
          </a:p>
        </p:txBody>
      </p:sp>
      <p:sp>
        <p:nvSpPr>
          <p:cNvPr id="91" name="テキスト ボックス 90">
            <a:extLst>
              <a:ext uri="{FF2B5EF4-FFF2-40B4-BE49-F238E27FC236}">
                <a16:creationId xmlns:a16="http://schemas.microsoft.com/office/drawing/2014/main" id="{2AFC1430-C71D-4FC6-9BE1-84880A3478BC}"/>
              </a:ext>
            </a:extLst>
          </p:cNvPr>
          <p:cNvSpPr txBox="1"/>
          <p:nvPr/>
        </p:nvSpPr>
        <p:spPr>
          <a:xfrm rot="1253632">
            <a:off x="1354637" y="5942877"/>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dirty="0">
                <a:solidFill>
                  <a:srgbClr val="0070C0"/>
                </a:solidFill>
                <a:latin typeface="+mn-ea"/>
                <a:ea typeface="+mn-ea"/>
              </a:rPr>
              <a:t>？</a:t>
            </a:r>
          </a:p>
        </p:txBody>
      </p:sp>
      <p:sp>
        <p:nvSpPr>
          <p:cNvPr id="92" name="テキスト ボックス 91">
            <a:extLst>
              <a:ext uri="{FF2B5EF4-FFF2-40B4-BE49-F238E27FC236}">
                <a16:creationId xmlns:a16="http://schemas.microsoft.com/office/drawing/2014/main" id="{E67BFC08-ADD8-46ED-9C92-AC0EA0A8927C}"/>
              </a:ext>
            </a:extLst>
          </p:cNvPr>
          <p:cNvSpPr txBox="1"/>
          <p:nvPr/>
        </p:nvSpPr>
        <p:spPr>
          <a:xfrm>
            <a:off x="6213394" y="2989225"/>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dirty="0">
                <a:solidFill>
                  <a:srgbClr val="FF0000"/>
                </a:solidFill>
                <a:latin typeface="+mn-ea"/>
                <a:ea typeface="+mn-ea"/>
              </a:rPr>
              <a:t>！</a:t>
            </a:r>
            <a:endParaRPr kumimoji="1" lang="ja-JP" altLang="en-US" sz="1600" b="1" dirty="0">
              <a:solidFill>
                <a:srgbClr val="FF0000"/>
              </a:solidFill>
              <a:latin typeface="+mn-ea"/>
              <a:ea typeface="+mn-ea"/>
            </a:endParaRPr>
          </a:p>
        </p:txBody>
      </p:sp>
      <p:sp>
        <p:nvSpPr>
          <p:cNvPr id="93" name="テキスト ボックス 92">
            <a:extLst>
              <a:ext uri="{FF2B5EF4-FFF2-40B4-BE49-F238E27FC236}">
                <a16:creationId xmlns:a16="http://schemas.microsoft.com/office/drawing/2014/main" id="{6E38A764-00EF-4704-A205-44F746E28482}"/>
              </a:ext>
            </a:extLst>
          </p:cNvPr>
          <p:cNvSpPr txBox="1"/>
          <p:nvPr/>
        </p:nvSpPr>
        <p:spPr>
          <a:xfrm>
            <a:off x="6213394" y="3912838"/>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dirty="0">
                <a:solidFill>
                  <a:srgbClr val="FF0000"/>
                </a:solidFill>
                <a:latin typeface="+mn-ea"/>
                <a:ea typeface="+mn-ea"/>
              </a:rPr>
              <a:t>！</a:t>
            </a:r>
            <a:endParaRPr kumimoji="1" lang="ja-JP" altLang="en-US" sz="1600" b="1" dirty="0">
              <a:solidFill>
                <a:srgbClr val="FF0000"/>
              </a:solidFill>
              <a:latin typeface="+mn-ea"/>
              <a:ea typeface="+mn-ea"/>
            </a:endParaRPr>
          </a:p>
        </p:txBody>
      </p:sp>
      <p:sp>
        <p:nvSpPr>
          <p:cNvPr id="94" name="テキスト ボックス 93">
            <a:extLst>
              <a:ext uri="{FF2B5EF4-FFF2-40B4-BE49-F238E27FC236}">
                <a16:creationId xmlns:a16="http://schemas.microsoft.com/office/drawing/2014/main" id="{B8A1CB2A-70AA-4122-ADCF-2E35F3178520}"/>
              </a:ext>
            </a:extLst>
          </p:cNvPr>
          <p:cNvSpPr txBox="1"/>
          <p:nvPr/>
        </p:nvSpPr>
        <p:spPr>
          <a:xfrm>
            <a:off x="6213394" y="4895874"/>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dirty="0">
                <a:solidFill>
                  <a:srgbClr val="FF0000"/>
                </a:solidFill>
                <a:latin typeface="+mn-ea"/>
                <a:ea typeface="+mn-ea"/>
              </a:rPr>
              <a:t>！</a:t>
            </a:r>
            <a:endParaRPr kumimoji="1" lang="ja-JP" altLang="en-US" sz="1600" b="1" dirty="0">
              <a:solidFill>
                <a:srgbClr val="FF0000"/>
              </a:solidFill>
              <a:latin typeface="+mn-ea"/>
              <a:ea typeface="+mn-ea"/>
            </a:endParaRPr>
          </a:p>
        </p:txBody>
      </p:sp>
      <p:sp>
        <p:nvSpPr>
          <p:cNvPr id="95" name="テキスト ボックス 94">
            <a:extLst>
              <a:ext uri="{FF2B5EF4-FFF2-40B4-BE49-F238E27FC236}">
                <a16:creationId xmlns:a16="http://schemas.microsoft.com/office/drawing/2014/main" id="{526A3899-933E-468F-A928-5C4645054F10}"/>
              </a:ext>
            </a:extLst>
          </p:cNvPr>
          <p:cNvSpPr txBox="1"/>
          <p:nvPr/>
        </p:nvSpPr>
        <p:spPr>
          <a:xfrm>
            <a:off x="6213394" y="5904776"/>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dirty="0">
                <a:solidFill>
                  <a:srgbClr val="FF0000"/>
                </a:solidFill>
                <a:latin typeface="+mn-ea"/>
                <a:ea typeface="+mn-ea"/>
              </a:rPr>
              <a:t>！</a:t>
            </a:r>
            <a:endParaRPr kumimoji="1" lang="ja-JP" altLang="en-US" sz="1600" b="1" dirty="0">
              <a:solidFill>
                <a:srgbClr val="FF0000"/>
              </a:solidFill>
              <a:latin typeface="+mn-ea"/>
              <a:ea typeface="+mn-ea"/>
            </a:endParaRPr>
          </a:p>
        </p:txBody>
      </p:sp>
      <p:sp>
        <p:nvSpPr>
          <p:cNvPr id="96" name="テキスト ボックス 95">
            <a:extLst>
              <a:ext uri="{FF2B5EF4-FFF2-40B4-BE49-F238E27FC236}">
                <a16:creationId xmlns:a16="http://schemas.microsoft.com/office/drawing/2014/main" id="{84AEEF47-9C65-4D21-B745-F270A607BE57}"/>
              </a:ext>
            </a:extLst>
          </p:cNvPr>
          <p:cNvSpPr txBox="1"/>
          <p:nvPr/>
        </p:nvSpPr>
        <p:spPr>
          <a:xfrm>
            <a:off x="5811341" y="2174439"/>
            <a:ext cx="4329394" cy="914400"/>
          </a:xfrm>
          <a:prstGeom prst="rect">
            <a:avLst/>
          </a:prstGeom>
          <a:noFill/>
        </p:spPr>
        <p:txBody>
          <a:bodyPr wrap="square" lIns="108000" tIns="72000" rIns="108000" bIns="72000" rtlCol="0" anchor="t">
            <a:noAutofit/>
          </a:bodyPr>
          <a:lstStyle/>
          <a:p>
            <a:pPr marL="285750" indent="-285750" algn="l" defTabSz="1043056" fontAlgn="auto">
              <a:spcBef>
                <a:spcPts val="0"/>
              </a:spcBef>
              <a:spcAft>
                <a:spcPts val="600"/>
              </a:spcAft>
              <a:buClr>
                <a:srgbClr val="747480"/>
              </a:buClr>
              <a:buFont typeface="Wingdings" panose="05000000000000000000" pitchFamily="2" charset="2"/>
              <a:buChar char="ü"/>
            </a:pPr>
            <a:r>
              <a:rPr kumimoji="1" lang="ja-JP" altLang="en-US" sz="1400" dirty="0">
                <a:solidFill>
                  <a:srgbClr val="2E2E38"/>
                </a:solidFill>
                <a:latin typeface="+mn-ea"/>
                <a:ea typeface="+mn-ea"/>
              </a:rPr>
              <a:t>「地域課題分析ナビゲーション」を活用することで、</a:t>
            </a:r>
            <a:br>
              <a:rPr kumimoji="1" lang="en-US" altLang="ja-JP" sz="1400" dirty="0">
                <a:solidFill>
                  <a:srgbClr val="2E2E38"/>
                </a:solidFill>
                <a:latin typeface="+mn-ea"/>
                <a:ea typeface="+mn-ea"/>
              </a:rPr>
            </a:br>
            <a:r>
              <a:rPr kumimoji="1" lang="ja-JP" altLang="en-US" sz="1400" dirty="0">
                <a:solidFill>
                  <a:srgbClr val="2E2E38"/>
                </a:solidFill>
                <a:latin typeface="+mn-ea"/>
                <a:ea typeface="+mn-ea"/>
              </a:rPr>
              <a:t>地域で優先的に取り組むべき課題を把握できます</a:t>
            </a:r>
          </a:p>
        </p:txBody>
      </p:sp>
      <p:sp>
        <p:nvSpPr>
          <p:cNvPr id="44" name="テキスト ボックス 43">
            <a:extLst>
              <a:ext uri="{FF2B5EF4-FFF2-40B4-BE49-F238E27FC236}">
                <a16:creationId xmlns:a16="http://schemas.microsoft.com/office/drawing/2014/main" id="{C9BE595F-D85C-4180-BCF0-6D16C44E0933}"/>
              </a:ext>
            </a:extLst>
          </p:cNvPr>
          <p:cNvSpPr txBox="1"/>
          <p:nvPr/>
        </p:nvSpPr>
        <p:spPr>
          <a:xfrm>
            <a:off x="716516" y="3160637"/>
            <a:ext cx="350185" cy="3505789"/>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kumimoji="1" lang="ja-JP" altLang="en-US" sz="1400" dirty="0">
                <a:solidFill>
                  <a:srgbClr val="2E2E38"/>
                </a:solidFill>
                <a:latin typeface="+mn-lt"/>
                <a:ea typeface="+mn-ea"/>
              </a:rPr>
              <a:t>データ分析スキル</a:t>
            </a:r>
          </a:p>
        </p:txBody>
      </p:sp>
      <p:sp>
        <p:nvSpPr>
          <p:cNvPr id="47" name="矢印: 右 13">
            <a:extLst>
              <a:ext uri="{FF2B5EF4-FFF2-40B4-BE49-F238E27FC236}">
                <a16:creationId xmlns:a16="http://schemas.microsoft.com/office/drawing/2014/main" id="{FBA4E506-BBD2-402D-8258-3A59451C9189}"/>
              </a:ext>
            </a:extLst>
          </p:cNvPr>
          <p:cNvSpPr/>
          <p:nvPr/>
        </p:nvSpPr>
        <p:spPr>
          <a:xfrm>
            <a:off x="4991859" y="3042687"/>
            <a:ext cx="742192" cy="3779357"/>
          </a:xfrm>
          <a:prstGeom prst="righ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fontAlgn="base">
              <a:spcBef>
                <a:spcPct val="0"/>
              </a:spcBef>
              <a:spcAft>
                <a:spcPct val="0"/>
              </a:spcAft>
              <a:buClr>
                <a:schemeClr val="accent1"/>
              </a:buClr>
            </a:pPr>
            <a:endParaRPr lang="ja-JP" altLang="en-US" sz="1200" dirty="0">
              <a:solidFill>
                <a:schemeClr val="tx2"/>
              </a:solidFill>
            </a:endParaRPr>
          </a:p>
        </p:txBody>
      </p:sp>
      <p:sp>
        <p:nvSpPr>
          <p:cNvPr id="48" name="テキスト ボックス 47">
            <a:extLst>
              <a:ext uri="{FF2B5EF4-FFF2-40B4-BE49-F238E27FC236}">
                <a16:creationId xmlns:a16="http://schemas.microsoft.com/office/drawing/2014/main" id="{DD49A32C-6B6B-4DE8-BF05-CDFCCB3ED63F}"/>
              </a:ext>
            </a:extLst>
          </p:cNvPr>
          <p:cNvSpPr txBox="1"/>
          <p:nvPr/>
        </p:nvSpPr>
        <p:spPr>
          <a:xfrm>
            <a:off x="5311308" y="3042687"/>
            <a:ext cx="350185" cy="3779357"/>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kumimoji="1" lang="ja-JP" altLang="en-US" sz="1400" dirty="0">
                <a:solidFill>
                  <a:srgbClr val="2E2E38"/>
                </a:solidFill>
                <a:latin typeface="+mn-lt"/>
                <a:ea typeface="+mn-ea"/>
              </a:rPr>
              <a:t>地域課題分析</a:t>
            </a:r>
            <a:r>
              <a:rPr lang="ja-JP" altLang="en-US" sz="1400" dirty="0">
                <a:solidFill>
                  <a:srgbClr val="2E2E38"/>
                </a:solidFill>
                <a:latin typeface="+mn-lt"/>
                <a:ea typeface="+mn-ea"/>
              </a:rPr>
              <a:t>ナビゲーション</a:t>
            </a:r>
            <a:r>
              <a:rPr kumimoji="1" lang="ja-JP" altLang="en-US" sz="1400" dirty="0">
                <a:solidFill>
                  <a:srgbClr val="2E2E38"/>
                </a:solidFill>
                <a:latin typeface="+mn-lt"/>
                <a:ea typeface="+mn-ea"/>
              </a:rPr>
              <a:t>を活用</a:t>
            </a:r>
          </a:p>
        </p:txBody>
      </p:sp>
    </p:spTree>
    <p:extLst>
      <p:ext uri="{BB962C8B-B14F-4D97-AF65-F5344CB8AC3E}">
        <p14:creationId xmlns:p14="http://schemas.microsoft.com/office/powerpoint/2010/main" val="421945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A70110A-2EC1-4D95-A5FC-D9339660EC9C}"/>
              </a:ext>
            </a:extLst>
          </p:cNvPr>
          <p:cNvPicPr>
            <a:picLocks noChangeAspect="1"/>
          </p:cNvPicPr>
          <p:nvPr/>
        </p:nvPicPr>
        <p:blipFill>
          <a:blip r:embed="rId2"/>
          <a:stretch>
            <a:fillRect/>
          </a:stretch>
        </p:blipFill>
        <p:spPr>
          <a:xfrm>
            <a:off x="546737" y="2463934"/>
            <a:ext cx="3895682" cy="4310246"/>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出生順位別の出生数がどのように変化しているかを調べることにより、出産の支援に注力すべきなのか、子育ての支援に注力すべきなのか、もしくはその両方に取り組むべきなのかを把握することができます。</a:t>
            </a:r>
            <a:br>
              <a:rPr lang="en-US" altLang="ja-JP" sz="1600" b="1" dirty="0">
                <a:solidFill>
                  <a:schemeClr val="tx1"/>
                </a:solidFill>
                <a:latin typeface="+mn-ea"/>
              </a:rPr>
            </a:br>
            <a:r>
              <a:rPr lang="ja-JP" altLang="en-US" sz="1600" b="1" dirty="0">
                <a:solidFill>
                  <a:schemeClr val="tx1"/>
                </a:solidFill>
                <a:latin typeface="+mn-ea"/>
              </a:rPr>
              <a:t>例えば、第１子の出生数の減少が顕著な場合は、出産の支援に注力すると良いことが分かります。一方、第</a:t>
            </a:r>
            <a:r>
              <a:rPr lang="en-US" altLang="ja-JP" sz="1600" b="1" dirty="0">
                <a:solidFill>
                  <a:schemeClr val="tx1"/>
                </a:solidFill>
                <a:latin typeface="+mn-ea"/>
              </a:rPr>
              <a:t>2</a:t>
            </a:r>
            <a:r>
              <a:rPr lang="ja-JP" altLang="en-US" sz="1600" b="1" dirty="0">
                <a:solidFill>
                  <a:schemeClr val="tx1"/>
                </a:solidFill>
                <a:latin typeface="+mn-ea"/>
              </a:rPr>
              <a:t>子以降の減少が顕著な場合は、子育て支援の強化がより有効となる可能性があります。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出生数は減少傾向にある。</a:t>
            </a: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第１子～</a:t>
            </a:r>
            <a:r>
              <a:rPr kumimoji="1" lang="en-US" altLang="ja-JP" sz="1200" b="0" i="0" u="none" strike="noStrike" kern="1200" cap="none" spc="0" normalizeH="0" baseline="0" noProof="0" dirty="0">
                <a:ln>
                  <a:noFill/>
                </a:ln>
                <a:solidFill>
                  <a:srgbClr val="2E2E38"/>
                </a:solidFill>
                <a:effectLst/>
                <a:uLnTx/>
                <a:uFillTx/>
                <a:latin typeface="+mn-ea"/>
                <a:cs typeface="+mn-cs"/>
              </a:rPr>
              <a:t>3</a:t>
            </a:r>
            <a:r>
              <a:rPr kumimoji="1" lang="ja-JP" altLang="en-US" sz="1200" b="0" i="0" u="none" strike="noStrike" kern="1200" cap="none" spc="0" normalizeH="0" baseline="0" noProof="0" dirty="0">
                <a:ln>
                  <a:noFill/>
                </a:ln>
                <a:solidFill>
                  <a:srgbClr val="2E2E38"/>
                </a:solidFill>
                <a:effectLst/>
                <a:uLnTx/>
                <a:uFillTx/>
                <a:latin typeface="+mn-ea"/>
                <a:cs typeface="+mn-cs"/>
              </a:rPr>
              <a:t>子の出生数は減少傾向にある。</a:t>
            </a: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一方で、第</a:t>
            </a:r>
            <a:r>
              <a:rPr kumimoji="1" lang="en-US" altLang="ja-JP" sz="1200" b="0" i="0" u="none" strike="noStrike" kern="1200" cap="none" spc="0" normalizeH="0" baseline="0" noProof="0" dirty="0">
                <a:ln>
                  <a:noFill/>
                </a:ln>
                <a:solidFill>
                  <a:srgbClr val="2E2E38"/>
                </a:solidFill>
                <a:effectLst/>
                <a:uLnTx/>
                <a:uFillTx/>
                <a:latin typeface="+mn-ea"/>
                <a:cs typeface="+mn-cs"/>
              </a:rPr>
              <a:t>4</a:t>
            </a:r>
            <a:r>
              <a:rPr kumimoji="1" lang="ja-JP" altLang="en-US" sz="1200" b="0" i="0" u="none" strike="noStrike" kern="1200" cap="none" spc="0" normalizeH="0" baseline="0" noProof="0" dirty="0">
                <a:ln>
                  <a:noFill/>
                </a:ln>
                <a:solidFill>
                  <a:srgbClr val="2E2E38"/>
                </a:solidFill>
                <a:effectLst/>
                <a:uLnTx/>
                <a:uFillTx/>
                <a:latin typeface="+mn-ea"/>
                <a:cs typeface="+mn-cs"/>
              </a:rPr>
              <a:t>子以上の出生数は一定で推移している。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出生順位別　出生数の推移</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鹿児島県「人口動態統計調査」より「第</a:t>
            </a:r>
            <a:r>
              <a:rPr kumimoji="1" lang="en-US" altLang="ja-JP" sz="1400" b="1" i="0" u="none" strike="noStrike" kern="1200" cap="none" spc="0" normalizeH="0" baseline="0" noProof="0" dirty="0">
                <a:ln>
                  <a:noFill/>
                </a:ln>
                <a:solidFill>
                  <a:srgbClr val="2E2E38"/>
                </a:solidFill>
                <a:effectLst/>
                <a:uLnTx/>
                <a:uFillTx/>
                <a:latin typeface="Meiryo UI"/>
                <a:ea typeface="Meiryo UI"/>
                <a:cs typeface="+mn-cs"/>
              </a:rPr>
              <a:t>6</a:t>
            </a: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表</a:t>
            </a:r>
            <a:r>
              <a:rPr kumimoji="1" lang="en-US" altLang="ja-JP" sz="1400" b="1" i="0" u="none" strike="noStrike" kern="1200" cap="none" spc="0" normalizeH="0" baseline="0" noProof="0" dirty="0">
                <a:ln>
                  <a:noFill/>
                </a:ln>
                <a:solidFill>
                  <a:srgbClr val="2E2E38"/>
                </a:solidFill>
                <a:effectLst/>
                <a:uLnTx/>
                <a:uFillTx/>
                <a:latin typeface="Meiryo UI"/>
                <a:ea typeface="Meiryo UI"/>
                <a:cs typeface="+mn-cs"/>
              </a:rPr>
              <a:t>_</a:t>
            </a: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出生数，出生順位・保健所・市町村別」の薩摩川内市データから作成</a:t>
            </a:r>
            <a:endParaRPr lang="ja-JP" altLang="en-US" sz="28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1" name="テキスト ボックス 20">
            <a:extLst>
              <a:ext uri="{FF2B5EF4-FFF2-40B4-BE49-F238E27FC236}">
                <a16:creationId xmlns:a16="http://schemas.microsoft.com/office/drawing/2014/main" id="{EBCC9677-86B0-46E6-8240-40738B1765AA}"/>
              </a:ext>
            </a:extLst>
          </p:cNvPr>
          <p:cNvSpPr txBox="1"/>
          <p:nvPr/>
        </p:nvSpPr>
        <p:spPr>
          <a:xfrm>
            <a:off x="580618" y="2639379"/>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（人）</a:t>
            </a:r>
          </a:p>
        </p:txBody>
      </p:sp>
      <p:cxnSp>
        <p:nvCxnSpPr>
          <p:cNvPr id="24" name="Straight Arrow Connector 24">
            <a:extLst>
              <a:ext uri="{FF2B5EF4-FFF2-40B4-BE49-F238E27FC236}">
                <a16:creationId xmlns:a16="http://schemas.microsoft.com/office/drawing/2014/main" id="{C2748EE2-DB43-41AA-AC7A-06745C435AC7}"/>
              </a:ext>
            </a:extLst>
          </p:cNvPr>
          <p:cNvCxnSpPr>
            <a:cxnSpLocks/>
          </p:cNvCxnSpPr>
          <p:nvPr/>
        </p:nvCxnSpPr>
        <p:spPr>
          <a:xfrm>
            <a:off x="4261485" y="3742809"/>
            <a:ext cx="0" cy="180000"/>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7">
            <a:extLst>
              <a:ext uri="{FF2B5EF4-FFF2-40B4-BE49-F238E27FC236}">
                <a16:creationId xmlns:a16="http://schemas.microsoft.com/office/drawing/2014/main" id="{DBCEB12E-E681-4D4C-AD92-A7A516588D34}"/>
              </a:ext>
            </a:extLst>
          </p:cNvPr>
          <p:cNvCxnSpPr>
            <a:cxnSpLocks/>
          </p:cNvCxnSpPr>
          <p:nvPr/>
        </p:nvCxnSpPr>
        <p:spPr>
          <a:xfrm>
            <a:off x="4261485" y="3931279"/>
            <a:ext cx="0" cy="1836000"/>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8">
            <a:extLst>
              <a:ext uri="{FF2B5EF4-FFF2-40B4-BE49-F238E27FC236}">
                <a16:creationId xmlns:a16="http://schemas.microsoft.com/office/drawing/2014/main" id="{1CC742B0-802F-49F9-A92C-0C1E078647DE}"/>
              </a:ext>
            </a:extLst>
          </p:cNvPr>
          <p:cNvSpPr txBox="1"/>
          <p:nvPr/>
        </p:nvSpPr>
        <p:spPr>
          <a:xfrm>
            <a:off x="4247329" y="3599753"/>
            <a:ext cx="1010472" cy="295275"/>
          </a:xfrm>
          <a:prstGeom prst="rect">
            <a:avLst/>
          </a:prstGeom>
          <a:noFill/>
        </p:spPr>
        <p:txBody>
          <a:bodyPr wrap="square" lIns="108000" tIns="72000" rIns="108000" bIns="72000" rtlCol="0" anchor="t">
            <a:noAutofit/>
          </a:bodyPr>
          <a:lstStyle/>
          <a:p>
            <a:pPr marL="0" marR="0" lvl="0" indent="0" algn="l"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第</a:t>
            </a: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4</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子以上は</a:t>
            </a:r>
            <a:br>
              <a:rPr lang="en-US" altLang="ja-JP" sz="1000" dirty="0">
                <a:solidFill>
                  <a:srgbClr val="2E2E38"/>
                </a:solidFill>
                <a:latin typeface="+mn-ea"/>
                <a:ea typeface="+mn-ea"/>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一定で推移</a:t>
            </a:r>
          </a:p>
        </p:txBody>
      </p:sp>
      <p:sp>
        <p:nvSpPr>
          <p:cNvPr id="27" name="TextBox 29">
            <a:extLst>
              <a:ext uri="{FF2B5EF4-FFF2-40B4-BE49-F238E27FC236}">
                <a16:creationId xmlns:a16="http://schemas.microsoft.com/office/drawing/2014/main" id="{D0F2E558-9321-4F3E-A952-4D2C1FACD8CF}"/>
              </a:ext>
            </a:extLst>
          </p:cNvPr>
          <p:cNvSpPr txBox="1"/>
          <p:nvPr/>
        </p:nvSpPr>
        <p:spPr>
          <a:xfrm>
            <a:off x="4198459" y="4574155"/>
            <a:ext cx="1176178" cy="295275"/>
          </a:xfrm>
          <a:prstGeom prst="rect">
            <a:avLst/>
          </a:prstGeom>
          <a:noFill/>
        </p:spPr>
        <p:txBody>
          <a:bodyPr wrap="square" lIns="108000" tIns="72000" rIns="108000" bIns="72000" rtlCol="0" anchor="t">
            <a:noAutofit/>
          </a:bodyPr>
          <a:lstStyle/>
          <a:p>
            <a:pPr marL="0" marR="0" lvl="0" indent="0" algn="l"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第</a:t>
            </a: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1</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子～</a:t>
            </a: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3</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子</a:t>
            </a:r>
            <a:r>
              <a:rPr lang="ja-JP" altLang="en-US" sz="1000" dirty="0">
                <a:solidFill>
                  <a:srgbClr val="2E2E38"/>
                </a:solidFill>
                <a:latin typeface="+mn-ea"/>
                <a:ea typeface="+mn-ea"/>
              </a:rPr>
              <a:t>は</a:t>
            </a:r>
            <a:br>
              <a:rPr kumimoji="1" lang="en-US" altLang="ja-JP" sz="1000" b="0" i="0" u="none" strike="noStrike" kern="1200" cap="none" spc="0" normalizeH="0" baseline="0" noProof="0" dirty="0">
                <a:ln>
                  <a:noFill/>
                </a:ln>
                <a:solidFill>
                  <a:srgbClr val="2E2E38"/>
                </a:solidFill>
                <a:effectLst/>
                <a:uLnTx/>
                <a:uFillTx/>
                <a:latin typeface="+mn-ea"/>
                <a:ea typeface="+mn-ea"/>
                <a:cs typeface="+mn-cs"/>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減少傾向</a:t>
            </a:r>
          </a:p>
        </p:txBody>
      </p:sp>
      <p:sp>
        <p:nvSpPr>
          <p:cNvPr id="28" name="正方形/長方形 24">
            <a:extLst>
              <a:ext uri="{FF2B5EF4-FFF2-40B4-BE49-F238E27FC236}">
                <a16:creationId xmlns:a16="http://schemas.microsoft.com/office/drawing/2014/main" id="{435ABFFD-C999-45F0-B3B3-C5BDC9BAA427}"/>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ja-JP" altLang="en-US" sz="1600" b="1" dirty="0">
                <a:solidFill>
                  <a:srgbClr val="2E2E38"/>
                </a:solidFill>
                <a:latin typeface="+mn-ea"/>
              </a:rPr>
              <a:t>自然増減について、より詳細なデータで分析することで、出生数を増やすために注力すべき施策の検討を行う</a:t>
            </a:r>
          </a:p>
        </p:txBody>
      </p:sp>
      <p:grpSp>
        <p:nvGrpSpPr>
          <p:cNvPr id="29" name="グループ化 28"/>
          <p:cNvGrpSpPr/>
          <p:nvPr/>
        </p:nvGrpSpPr>
        <p:grpSpPr>
          <a:xfrm>
            <a:off x="4857749" y="163364"/>
            <a:ext cx="5467795" cy="550800"/>
            <a:chOff x="4857749" y="163364"/>
            <a:chExt cx="5467795" cy="550800"/>
          </a:xfrm>
        </p:grpSpPr>
        <p:sp>
          <p:nvSpPr>
            <p:cNvPr id="30"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1"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2"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5"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6"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7"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8"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9"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239617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22FB370-B197-4963-B0BB-B1A3B0E3B8C2}"/>
              </a:ext>
            </a:extLst>
          </p:cNvPr>
          <p:cNvPicPr>
            <a:picLocks noChangeAspect="1"/>
          </p:cNvPicPr>
          <p:nvPr/>
        </p:nvPicPr>
        <p:blipFill>
          <a:blip r:embed="rId2"/>
          <a:stretch>
            <a:fillRect/>
          </a:stretch>
        </p:blipFill>
        <p:spPr>
          <a:xfrm>
            <a:off x="559683" y="2462975"/>
            <a:ext cx="3859102" cy="4438273"/>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出産時の母親の年齢が、年齢区分毎にどのように変化しているか分析することで、出生・子育ての支援が重点的に必要な年代を把握することができます。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en-US" altLang="ja-JP" sz="1200" b="0" i="0" u="none" strike="noStrike" kern="1200" cap="none" spc="0" normalizeH="0" baseline="0" noProof="0" dirty="0">
                <a:ln>
                  <a:noFill/>
                </a:ln>
                <a:solidFill>
                  <a:srgbClr val="2E2E38"/>
                </a:solidFill>
                <a:effectLst/>
                <a:uLnTx/>
                <a:uFillTx/>
                <a:latin typeface="+mn-ea"/>
                <a:cs typeface="+mn-cs"/>
              </a:rPr>
              <a:t>20</a:t>
            </a:r>
            <a:r>
              <a:rPr kumimoji="1" lang="ja-JP" altLang="en-US" sz="1200" b="0" i="0" u="none" strike="noStrike" kern="1200" cap="none" spc="0" normalizeH="0" baseline="0" noProof="0" dirty="0">
                <a:ln>
                  <a:noFill/>
                </a:ln>
                <a:solidFill>
                  <a:srgbClr val="2E2E38"/>
                </a:solidFill>
                <a:effectLst/>
                <a:uLnTx/>
                <a:uFillTx/>
                <a:latin typeface="+mn-ea"/>
                <a:cs typeface="+mn-cs"/>
              </a:rPr>
              <a:t>歳～</a:t>
            </a:r>
            <a:r>
              <a:rPr kumimoji="1" lang="en-US" altLang="ja-JP" sz="1200" b="0" i="0" u="none" strike="noStrike" kern="1200" cap="none" spc="0" normalizeH="0" baseline="0" noProof="0" dirty="0">
                <a:ln>
                  <a:noFill/>
                </a:ln>
                <a:solidFill>
                  <a:srgbClr val="2E2E38"/>
                </a:solidFill>
                <a:effectLst/>
                <a:uLnTx/>
                <a:uFillTx/>
                <a:latin typeface="+mn-ea"/>
                <a:cs typeface="+mn-cs"/>
              </a:rPr>
              <a:t>35</a:t>
            </a:r>
            <a:r>
              <a:rPr kumimoji="1" lang="ja-JP" altLang="en-US" sz="1200" b="0" i="0" u="none" strike="noStrike" kern="1200" cap="none" spc="0" normalizeH="0" baseline="0" noProof="0" dirty="0">
                <a:ln>
                  <a:noFill/>
                </a:ln>
                <a:solidFill>
                  <a:srgbClr val="2E2E38"/>
                </a:solidFill>
                <a:effectLst/>
                <a:uLnTx/>
                <a:uFillTx/>
                <a:latin typeface="+mn-ea"/>
                <a:cs typeface="+mn-cs"/>
              </a:rPr>
              <a:t>歳未満の母親の出生数は、どの階級も減少傾向にあり、若い年代ほど出生数の減少割合は大きい。</a:t>
            </a:r>
          </a:p>
          <a:p>
            <a:pPr marL="742950" lvl="1" indent="-285750">
              <a:spcAft>
                <a:spcPts val="600"/>
              </a:spcAft>
              <a:buFont typeface="Wingdings" panose="05000000000000000000" pitchFamily="2" charset="2"/>
              <a:buChar char="Ø"/>
            </a:pPr>
            <a:r>
              <a:rPr kumimoji="1" lang="en-US" altLang="ja-JP" sz="1200" b="0" i="0" u="none" strike="noStrike" kern="1200" cap="none" spc="0" normalizeH="0" baseline="0" noProof="0" dirty="0">
                <a:ln>
                  <a:noFill/>
                </a:ln>
                <a:solidFill>
                  <a:srgbClr val="2E2E38"/>
                </a:solidFill>
                <a:effectLst/>
                <a:uLnTx/>
                <a:uFillTx/>
                <a:latin typeface="+mn-ea"/>
                <a:cs typeface="+mn-cs"/>
              </a:rPr>
              <a:t>35</a:t>
            </a:r>
            <a:r>
              <a:rPr kumimoji="1" lang="ja-JP" altLang="en-US" sz="1200" b="0" i="0" u="none" strike="noStrike" kern="1200" cap="none" spc="0" normalizeH="0" baseline="0" noProof="0" dirty="0">
                <a:ln>
                  <a:noFill/>
                </a:ln>
                <a:solidFill>
                  <a:srgbClr val="2E2E38"/>
                </a:solidFill>
                <a:effectLst/>
                <a:uLnTx/>
                <a:uFillTx/>
                <a:latin typeface="+mn-ea"/>
                <a:cs typeface="+mn-cs"/>
              </a:rPr>
              <a:t>歳以上の母親の出生の数には一定の変動はみられるものの、一定に推移している。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出生数、母親の年齢（</a:t>
            </a:r>
            <a:r>
              <a:rPr lang="en-US" altLang="ja-JP" sz="2000" b="1" dirty="0">
                <a:latin typeface="+mn-ea"/>
                <a:ea typeface="+mn-ea"/>
              </a:rPr>
              <a:t>5</a:t>
            </a:r>
            <a:r>
              <a:rPr lang="ja-JP" altLang="en-US" sz="2000" b="1" dirty="0">
                <a:latin typeface="+mn-ea"/>
                <a:ea typeface="+mn-ea"/>
              </a:rPr>
              <a:t>歳階級）</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鹿児島県「人口動態統計調査」より「第</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4</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表</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_</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出生数，母の年齢</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(5</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歳階級</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・保健所・市町村別」の薩摩川内市データから作成</a:t>
            </a:r>
            <a:endParaRPr lang="ja-JP" altLang="en-US" sz="13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1" name="テキスト ボックス 20">
            <a:extLst>
              <a:ext uri="{FF2B5EF4-FFF2-40B4-BE49-F238E27FC236}">
                <a16:creationId xmlns:a16="http://schemas.microsoft.com/office/drawing/2014/main" id="{EBCC9677-86B0-46E6-8240-40738B1765AA}"/>
              </a:ext>
            </a:extLst>
          </p:cNvPr>
          <p:cNvSpPr txBox="1"/>
          <p:nvPr/>
        </p:nvSpPr>
        <p:spPr>
          <a:xfrm>
            <a:off x="580618" y="2639379"/>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（人）</a:t>
            </a:r>
          </a:p>
        </p:txBody>
      </p:sp>
      <p:cxnSp>
        <p:nvCxnSpPr>
          <p:cNvPr id="29" name="Straight Arrow Connector 5">
            <a:extLst>
              <a:ext uri="{FF2B5EF4-FFF2-40B4-BE49-F238E27FC236}">
                <a16:creationId xmlns:a16="http://schemas.microsoft.com/office/drawing/2014/main" id="{F6B730D0-08E3-41F6-8E26-D2B9EAFDD006}"/>
              </a:ext>
            </a:extLst>
          </p:cNvPr>
          <p:cNvCxnSpPr>
            <a:cxnSpLocks/>
          </p:cNvCxnSpPr>
          <p:nvPr/>
        </p:nvCxnSpPr>
        <p:spPr>
          <a:xfrm>
            <a:off x="4272548" y="3722145"/>
            <a:ext cx="0" cy="468000"/>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8">
            <a:extLst>
              <a:ext uri="{FF2B5EF4-FFF2-40B4-BE49-F238E27FC236}">
                <a16:creationId xmlns:a16="http://schemas.microsoft.com/office/drawing/2014/main" id="{1420E8A7-4426-45BE-A802-BDC6386BF9AF}"/>
              </a:ext>
            </a:extLst>
          </p:cNvPr>
          <p:cNvCxnSpPr>
            <a:cxnSpLocks/>
          </p:cNvCxnSpPr>
          <p:nvPr/>
        </p:nvCxnSpPr>
        <p:spPr>
          <a:xfrm>
            <a:off x="4272548" y="4189950"/>
            <a:ext cx="0" cy="1440000"/>
          </a:xfrm>
          <a:prstGeom prst="straightConnector1">
            <a:avLst/>
          </a:prstGeom>
          <a:ln w="95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6">
            <a:extLst>
              <a:ext uri="{FF2B5EF4-FFF2-40B4-BE49-F238E27FC236}">
                <a16:creationId xmlns:a16="http://schemas.microsoft.com/office/drawing/2014/main" id="{2FC63310-FAED-49B6-A90A-A020EDCB2415}"/>
              </a:ext>
            </a:extLst>
          </p:cNvPr>
          <p:cNvSpPr txBox="1"/>
          <p:nvPr/>
        </p:nvSpPr>
        <p:spPr>
          <a:xfrm>
            <a:off x="4253043" y="3758224"/>
            <a:ext cx="899528" cy="295275"/>
          </a:xfrm>
          <a:prstGeom prst="rect">
            <a:avLst/>
          </a:prstGeom>
          <a:noFill/>
        </p:spPr>
        <p:txBody>
          <a:bodyPr wrap="square" lIns="108000" tIns="72000" rIns="108000" bIns="72000" rtlCol="0" anchor="t">
            <a:noAutofit/>
          </a:bodyPr>
          <a:lstStyle/>
          <a:p>
            <a:pPr marL="0" marR="0" lvl="0" indent="0" algn="l" defTabSz="1043056" rtl="0" eaLnBrk="1" fontAlgn="auto" latinLnBrk="0" hangingPunct="1">
              <a:lnSpc>
                <a:spcPct val="100000"/>
              </a:lnSpc>
              <a:spcBef>
                <a:spcPts val="0"/>
              </a:spcBef>
              <a:spcAft>
                <a:spcPts val="600"/>
              </a:spcAft>
              <a:buClr>
                <a:srgbClr val="747480"/>
              </a:buClr>
              <a:buSzTx/>
              <a:buFontTx/>
              <a:buNone/>
              <a:tabLst/>
              <a:defRPr/>
            </a:pP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35</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歳以上は</a:t>
            </a:r>
            <a:br>
              <a:rPr lang="en-US" altLang="ja-JP" sz="1000" dirty="0">
                <a:solidFill>
                  <a:srgbClr val="2E2E38"/>
                </a:solidFill>
                <a:latin typeface="+mn-ea"/>
                <a:ea typeface="+mn-ea"/>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一定で推移</a:t>
            </a:r>
          </a:p>
        </p:txBody>
      </p:sp>
      <p:sp>
        <p:nvSpPr>
          <p:cNvPr id="32" name="TextBox 29">
            <a:extLst>
              <a:ext uri="{FF2B5EF4-FFF2-40B4-BE49-F238E27FC236}">
                <a16:creationId xmlns:a16="http://schemas.microsoft.com/office/drawing/2014/main" id="{5C9DC4D9-A33F-4C00-892F-F45B5BD33E20}"/>
              </a:ext>
            </a:extLst>
          </p:cNvPr>
          <p:cNvSpPr txBox="1"/>
          <p:nvPr/>
        </p:nvSpPr>
        <p:spPr>
          <a:xfrm>
            <a:off x="4253043" y="4329759"/>
            <a:ext cx="2027288" cy="295275"/>
          </a:xfrm>
          <a:prstGeom prst="rect">
            <a:avLst/>
          </a:prstGeom>
          <a:noFill/>
        </p:spPr>
        <p:txBody>
          <a:bodyPr wrap="square" lIns="108000" tIns="72000" rIns="108000" bIns="72000" rtlCol="0" anchor="t">
            <a:noAutofit/>
          </a:bodyPr>
          <a:lstStyle/>
          <a:p>
            <a:pPr marL="0" marR="0" lvl="0" indent="0" algn="l" defTabSz="1043056" rtl="0" eaLnBrk="1" fontAlgn="auto" latinLnBrk="0" hangingPunct="1">
              <a:lnSpc>
                <a:spcPct val="100000"/>
              </a:lnSpc>
              <a:spcBef>
                <a:spcPts val="0"/>
              </a:spcBef>
              <a:spcAft>
                <a:spcPts val="600"/>
              </a:spcAft>
              <a:buClr>
                <a:srgbClr val="747480"/>
              </a:buClr>
              <a:buSzTx/>
              <a:buFontTx/>
              <a:buNone/>
              <a:tabLst/>
              <a:defRPr/>
            </a:pP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20</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歳～</a:t>
            </a:r>
            <a:r>
              <a:rPr kumimoji="1" lang="en-US" altLang="ja-JP" sz="1000" b="0" i="0" u="none" strike="noStrike" kern="1200" cap="none" spc="0" normalizeH="0" baseline="0" noProof="0" dirty="0">
                <a:ln>
                  <a:noFill/>
                </a:ln>
                <a:solidFill>
                  <a:srgbClr val="2E2E38"/>
                </a:solidFill>
                <a:effectLst/>
                <a:uLnTx/>
                <a:uFillTx/>
                <a:latin typeface="+mn-ea"/>
                <a:ea typeface="+mn-ea"/>
                <a:cs typeface="+mn-cs"/>
              </a:rPr>
              <a:t>35</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歳</a:t>
            </a:r>
            <a:br>
              <a:rPr kumimoji="1" lang="en-US" altLang="ja-JP" sz="1000" b="0" i="0" u="none" strike="noStrike" kern="1200" cap="none" spc="0" normalizeH="0" baseline="0" noProof="0" dirty="0">
                <a:ln>
                  <a:noFill/>
                </a:ln>
                <a:solidFill>
                  <a:srgbClr val="2E2E38"/>
                </a:solidFill>
                <a:effectLst/>
                <a:uLnTx/>
                <a:uFillTx/>
                <a:latin typeface="+mn-ea"/>
                <a:ea typeface="+mn-ea"/>
                <a:cs typeface="+mn-cs"/>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未満は</a:t>
            </a:r>
            <a:br>
              <a:rPr lang="en-US" altLang="ja-JP" sz="1000" dirty="0">
                <a:solidFill>
                  <a:srgbClr val="2E2E38"/>
                </a:solidFill>
                <a:latin typeface="+mn-ea"/>
                <a:ea typeface="+mn-ea"/>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減少傾向</a:t>
            </a:r>
            <a:endParaRPr kumimoji="1" lang="en-US" altLang="ja-JP" sz="1000" b="0" i="0" u="none" strike="noStrike" kern="1200" cap="none" spc="0" normalizeH="0" baseline="0" noProof="0" dirty="0">
              <a:ln>
                <a:noFill/>
              </a:ln>
              <a:solidFill>
                <a:srgbClr val="2E2E38"/>
              </a:solidFill>
              <a:effectLst/>
              <a:uLnTx/>
              <a:uFillTx/>
              <a:latin typeface="+mn-ea"/>
              <a:ea typeface="+mn-ea"/>
              <a:cs typeface="+mn-cs"/>
            </a:endParaRPr>
          </a:p>
          <a:p>
            <a:pPr marL="0" marR="0" lvl="0" indent="0" algn="l" defTabSz="1043056" rtl="0" eaLnBrk="1" fontAlgn="auto" latinLnBrk="0" hangingPunct="1">
              <a:lnSpc>
                <a:spcPct val="100000"/>
              </a:lnSpc>
              <a:spcBef>
                <a:spcPts val="0"/>
              </a:spcBef>
              <a:spcAft>
                <a:spcPts val="600"/>
              </a:spcAft>
              <a:buClr>
                <a:srgbClr val="747480"/>
              </a:buClr>
              <a:buSzTx/>
              <a:buFontTx/>
              <a:buNone/>
              <a:tabLst/>
              <a:defRPr/>
            </a:pP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若い</a:t>
            </a:r>
            <a:r>
              <a:rPr lang="ja-JP" altLang="en-US" sz="1000" dirty="0">
                <a:solidFill>
                  <a:srgbClr val="2E2E38"/>
                </a:solidFill>
                <a:latin typeface="+mn-ea"/>
                <a:ea typeface="+mn-ea"/>
              </a:rPr>
              <a:t>年代</a:t>
            </a: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ほど</a:t>
            </a:r>
            <a:br>
              <a:rPr kumimoji="1" lang="en-US" altLang="ja-JP" sz="1000" b="0" i="0" u="none" strike="noStrike" kern="1200" cap="none" spc="0" normalizeH="0" baseline="0" noProof="0" dirty="0">
                <a:ln>
                  <a:noFill/>
                </a:ln>
                <a:solidFill>
                  <a:srgbClr val="2E2E38"/>
                </a:solidFill>
                <a:effectLst/>
                <a:uLnTx/>
                <a:uFillTx/>
                <a:latin typeface="+mn-ea"/>
                <a:ea typeface="+mn-ea"/>
                <a:cs typeface="+mn-cs"/>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減少幅は</a:t>
            </a:r>
            <a:br>
              <a:rPr lang="en-US" altLang="ja-JP" sz="1000" dirty="0">
                <a:solidFill>
                  <a:srgbClr val="2E2E38"/>
                </a:solidFill>
                <a:latin typeface="+mn-ea"/>
                <a:ea typeface="+mn-ea"/>
              </a:rPr>
            </a:br>
            <a:r>
              <a:rPr kumimoji="1" lang="ja-JP" altLang="en-US" sz="1000" b="0" i="0" u="none" strike="noStrike" kern="1200" cap="none" spc="0" normalizeH="0" baseline="0" noProof="0" dirty="0">
                <a:ln>
                  <a:noFill/>
                </a:ln>
                <a:solidFill>
                  <a:srgbClr val="2E2E38"/>
                </a:solidFill>
                <a:effectLst/>
                <a:uLnTx/>
                <a:uFillTx/>
                <a:latin typeface="+mn-ea"/>
                <a:ea typeface="+mn-ea"/>
                <a:cs typeface="+mn-cs"/>
              </a:rPr>
              <a:t>拡大傾向</a:t>
            </a:r>
          </a:p>
        </p:txBody>
      </p:sp>
      <p:sp>
        <p:nvSpPr>
          <p:cNvPr id="33" name="正方形/長方形 24">
            <a:extLst>
              <a:ext uri="{FF2B5EF4-FFF2-40B4-BE49-F238E27FC236}">
                <a16:creationId xmlns:a16="http://schemas.microsoft.com/office/drawing/2014/main" id="{C6B12B41-DA1D-4523-B41D-0AA80D10985C}"/>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ja-JP" altLang="en-US" sz="1600" b="1" dirty="0">
                <a:solidFill>
                  <a:srgbClr val="2E2E38"/>
                </a:solidFill>
                <a:latin typeface="+mn-ea"/>
              </a:rPr>
              <a:t>自然増減について、より詳細なデータで分析することで、出生数を増やすために注力すべき施策の検討を行う</a:t>
            </a:r>
          </a:p>
        </p:txBody>
      </p:sp>
      <p:grpSp>
        <p:nvGrpSpPr>
          <p:cNvPr id="26" name="グループ化 25"/>
          <p:cNvGrpSpPr/>
          <p:nvPr/>
        </p:nvGrpSpPr>
        <p:grpSpPr>
          <a:xfrm>
            <a:off x="4857749" y="163364"/>
            <a:ext cx="5467795" cy="550800"/>
            <a:chOff x="4857749" y="163364"/>
            <a:chExt cx="5467795" cy="550800"/>
          </a:xfrm>
        </p:grpSpPr>
        <p:sp>
          <p:nvSpPr>
            <p:cNvPr id="27"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34"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35"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6"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7"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8"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9"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40"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41"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42"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72459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249D4D5-EF96-4FFD-9862-8D2DE0485F1E}"/>
              </a:ext>
            </a:extLst>
          </p:cNvPr>
          <p:cNvPicPr>
            <a:picLocks noChangeAspect="1"/>
          </p:cNvPicPr>
          <p:nvPr/>
        </p:nvPicPr>
        <p:blipFill>
          <a:blip r:embed="rId2"/>
          <a:stretch>
            <a:fillRect/>
          </a:stretch>
        </p:blipFill>
        <p:spPr>
          <a:xfrm>
            <a:off x="642428" y="2465949"/>
            <a:ext cx="4419983" cy="4413887"/>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婚姻件数、夫妻の初婚年齢を調べることで、婚姻の件数や年齢が出生数の増減に影響を及ぼしている可能性の有無を把握することができます。</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婚姻件数は令和</a:t>
            </a:r>
            <a:r>
              <a:rPr kumimoji="1" lang="en-US" altLang="ja-JP" sz="1200" b="0" i="0" u="none" strike="noStrike" kern="1200" cap="none" spc="0" normalizeH="0" baseline="0" noProof="0" dirty="0">
                <a:ln>
                  <a:noFill/>
                </a:ln>
                <a:solidFill>
                  <a:srgbClr val="2E2E38"/>
                </a:solidFill>
                <a:effectLst/>
                <a:uLnTx/>
                <a:uFillTx/>
                <a:latin typeface="+mn-ea"/>
                <a:cs typeface="+mn-cs"/>
              </a:rPr>
              <a:t>2</a:t>
            </a:r>
            <a:r>
              <a:rPr kumimoji="1" lang="ja-JP" altLang="en-US" sz="1200" b="0" i="0" u="none" strike="noStrike" kern="1200" cap="none" spc="0" normalizeH="0" baseline="0" noProof="0" dirty="0">
                <a:ln>
                  <a:noFill/>
                </a:ln>
                <a:solidFill>
                  <a:srgbClr val="2E2E38"/>
                </a:solidFill>
                <a:effectLst/>
                <a:uLnTx/>
                <a:uFillTx/>
                <a:latin typeface="+mn-ea"/>
                <a:cs typeface="+mn-cs"/>
              </a:rPr>
              <a:t>年に一時的に減少しているものの、大きな変動は見られていない。</a:t>
            </a:r>
          </a:p>
          <a:p>
            <a:pPr marL="742950" lvl="1" indent="-285750">
              <a:spcAft>
                <a:spcPts val="600"/>
              </a:spcAft>
              <a:buFont typeface="Wingdings" panose="05000000000000000000" pitchFamily="2" charset="2"/>
              <a:buChar char="Ø"/>
            </a:pPr>
            <a:r>
              <a:rPr kumimoji="1" lang="ja-JP" altLang="en-US" sz="1200" b="0" i="0" u="none" strike="noStrike" kern="1200" cap="none" spc="0" normalizeH="0" baseline="0" noProof="0" dirty="0">
                <a:ln>
                  <a:noFill/>
                </a:ln>
                <a:solidFill>
                  <a:srgbClr val="2E2E38"/>
                </a:solidFill>
                <a:effectLst/>
                <a:uLnTx/>
                <a:uFillTx/>
                <a:latin typeface="+mn-ea"/>
                <a:cs typeface="+mn-cs"/>
              </a:rPr>
              <a:t>夫妻ともに結婚の平均年齢は一定（夫：</a:t>
            </a:r>
            <a:r>
              <a:rPr kumimoji="1" lang="en-US" altLang="ja-JP" sz="1200" b="0" i="0" u="none" strike="noStrike" kern="1200" cap="none" spc="0" normalizeH="0" baseline="0" noProof="0" dirty="0">
                <a:ln>
                  <a:noFill/>
                </a:ln>
                <a:solidFill>
                  <a:srgbClr val="2E2E38"/>
                </a:solidFill>
                <a:effectLst/>
                <a:uLnTx/>
                <a:uFillTx/>
                <a:latin typeface="+mn-ea"/>
                <a:cs typeface="+mn-cs"/>
              </a:rPr>
              <a:t>30</a:t>
            </a:r>
            <a:r>
              <a:rPr kumimoji="1" lang="ja-JP" altLang="en-US" sz="1200" b="0" i="0" u="none" strike="noStrike" kern="1200" cap="none" spc="0" normalizeH="0" baseline="0" noProof="0" dirty="0">
                <a:ln>
                  <a:noFill/>
                </a:ln>
                <a:solidFill>
                  <a:srgbClr val="2E2E38"/>
                </a:solidFill>
                <a:effectLst/>
                <a:uLnTx/>
                <a:uFillTx/>
                <a:latin typeface="+mn-ea"/>
                <a:cs typeface="+mn-cs"/>
              </a:rPr>
              <a:t>歳前後、妻：</a:t>
            </a:r>
            <a:r>
              <a:rPr kumimoji="1" lang="en-US" altLang="ja-JP" sz="1200" b="0" i="0" u="none" strike="noStrike" kern="1200" cap="none" spc="0" normalizeH="0" baseline="0" noProof="0" dirty="0">
                <a:ln>
                  <a:noFill/>
                </a:ln>
                <a:solidFill>
                  <a:srgbClr val="2E2E38"/>
                </a:solidFill>
                <a:effectLst/>
                <a:uLnTx/>
                <a:uFillTx/>
                <a:latin typeface="+mn-ea"/>
                <a:cs typeface="+mn-cs"/>
              </a:rPr>
              <a:t>28</a:t>
            </a:r>
            <a:r>
              <a:rPr kumimoji="1" lang="ja-JP" altLang="en-US" sz="1200" b="0" i="0" u="none" strike="noStrike" kern="1200" cap="none" spc="0" normalizeH="0" baseline="0" noProof="0" dirty="0">
                <a:ln>
                  <a:noFill/>
                </a:ln>
                <a:solidFill>
                  <a:srgbClr val="2E2E38"/>
                </a:solidFill>
                <a:effectLst/>
                <a:uLnTx/>
                <a:uFillTx/>
                <a:latin typeface="+mn-ea"/>
                <a:cs typeface="+mn-cs"/>
              </a:rPr>
              <a:t>歳前後）で推移しており、大きな変化はみられない。</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ja-JP" altLang="en-US" sz="1600" b="1" dirty="0">
                <a:solidFill>
                  <a:srgbClr val="2E2E38"/>
                </a:solidFill>
                <a:latin typeface="+mn-ea"/>
              </a:rPr>
              <a:t>自然増減について、より詳細なデータで分析することで、出生数を増やすために注力すべき施策の検討を行う</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1800" b="1" dirty="0">
                <a:latin typeface="+mn-ea"/>
                <a:ea typeface="+mn-ea"/>
              </a:rPr>
              <a:t>婚姻件数及び平均年齢、夫婦の初婚年齢</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11175" y="1704923"/>
            <a:ext cx="467995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鹿児島県「人口動態統計調査」より「第</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21</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表</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_</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婚姻件数及び平均年齢，夫妻・初婚</a:t>
            </a:r>
            <a:r>
              <a:rPr kumimoji="1" lang="en-US" altLang="ja-JP" sz="1300" b="1" i="0" u="none" strike="noStrike" kern="1200" cap="none" spc="0" normalizeH="0" baseline="0" noProof="0" dirty="0">
                <a:ln>
                  <a:noFill/>
                </a:ln>
                <a:solidFill>
                  <a:srgbClr val="2E2E38"/>
                </a:solidFill>
                <a:effectLst/>
                <a:uLnTx/>
                <a:uFillTx/>
                <a:latin typeface="Meiryo UI"/>
                <a:ea typeface="Meiryo UI"/>
                <a:cs typeface="+mn-cs"/>
              </a:rPr>
              <a:t>-</a:t>
            </a:r>
            <a:r>
              <a:rPr kumimoji="1" lang="ja-JP" altLang="en-US" sz="1300" b="1" i="0" u="none" strike="noStrike" kern="1200" cap="none" spc="0" normalizeH="0" baseline="0" noProof="0" dirty="0">
                <a:ln>
                  <a:noFill/>
                </a:ln>
                <a:solidFill>
                  <a:srgbClr val="2E2E38"/>
                </a:solidFill>
                <a:effectLst/>
                <a:uLnTx/>
                <a:uFillTx/>
                <a:latin typeface="Meiryo UI"/>
                <a:ea typeface="Meiryo UI"/>
                <a:cs typeface="+mn-cs"/>
              </a:rPr>
              <a:t>再婚・市町村別」の薩摩川内市データから作成</a:t>
            </a:r>
            <a:endParaRPr lang="ja-JP" altLang="en-US" sz="13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1" name="テキスト ボックス 20">
            <a:extLst>
              <a:ext uri="{FF2B5EF4-FFF2-40B4-BE49-F238E27FC236}">
                <a16:creationId xmlns:a16="http://schemas.microsoft.com/office/drawing/2014/main" id="{155B8329-21F6-4B41-B9D8-76BEAAE3CD22}"/>
              </a:ext>
            </a:extLst>
          </p:cNvPr>
          <p:cNvSpPr txBox="1"/>
          <p:nvPr/>
        </p:nvSpPr>
        <p:spPr>
          <a:xfrm>
            <a:off x="546434" y="2639379"/>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a:t>
            </a:r>
            <a:r>
              <a:rPr lang="ja-JP" altLang="en-US" sz="1000" dirty="0">
                <a:solidFill>
                  <a:schemeClr val="bg1">
                    <a:lumMod val="50000"/>
                  </a:schemeClr>
                </a:solidFill>
                <a:latin typeface="+mn-lt"/>
                <a:ea typeface="+mn-ea"/>
              </a:rPr>
              <a:t>件</a:t>
            </a:r>
            <a:r>
              <a:rPr kumimoji="1" lang="ja-JP" altLang="en-US" sz="1000" dirty="0">
                <a:solidFill>
                  <a:schemeClr val="bg1">
                    <a:lumMod val="50000"/>
                  </a:schemeClr>
                </a:solidFill>
                <a:latin typeface="+mn-lt"/>
                <a:ea typeface="+mn-ea"/>
              </a:rPr>
              <a:t>）</a:t>
            </a:r>
          </a:p>
        </p:txBody>
      </p:sp>
      <p:sp>
        <p:nvSpPr>
          <p:cNvPr id="24" name="テキスト ボックス 23">
            <a:extLst>
              <a:ext uri="{FF2B5EF4-FFF2-40B4-BE49-F238E27FC236}">
                <a16:creationId xmlns:a16="http://schemas.microsoft.com/office/drawing/2014/main" id="{4F5C37FE-4134-4FFE-B469-45EB1E09C5C8}"/>
              </a:ext>
            </a:extLst>
          </p:cNvPr>
          <p:cNvSpPr txBox="1"/>
          <p:nvPr/>
        </p:nvSpPr>
        <p:spPr>
          <a:xfrm>
            <a:off x="4475111" y="2647925"/>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（歳）</a:t>
            </a:r>
          </a:p>
        </p:txBody>
      </p:sp>
      <p:grpSp>
        <p:nvGrpSpPr>
          <p:cNvPr id="25" name="グループ化 24"/>
          <p:cNvGrpSpPr/>
          <p:nvPr/>
        </p:nvGrpSpPr>
        <p:grpSpPr>
          <a:xfrm>
            <a:off x="4857749" y="163364"/>
            <a:ext cx="5467795" cy="550800"/>
            <a:chOff x="4857749" y="163364"/>
            <a:chExt cx="5467795" cy="550800"/>
          </a:xfrm>
        </p:grpSpPr>
        <p:sp>
          <p:nvSpPr>
            <p:cNvPr id="26"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2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3"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5"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42836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B7FBBA-0363-43CB-9FC5-14F366C97066}"/>
              </a:ext>
            </a:extLst>
          </p:cNvPr>
          <p:cNvPicPr>
            <a:picLocks noChangeAspect="1"/>
          </p:cNvPicPr>
          <p:nvPr/>
        </p:nvPicPr>
        <p:blipFill>
          <a:blip r:embed="rId2"/>
          <a:stretch>
            <a:fillRect/>
          </a:stretch>
        </p:blipFill>
        <p:spPr>
          <a:xfrm>
            <a:off x="657721" y="2312297"/>
            <a:ext cx="4352921" cy="4529721"/>
          </a:xfrm>
          <a:prstGeom prst="rect">
            <a:avLst/>
          </a:prstGeom>
        </p:spPr>
      </p:pic>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3" action="ppaction://hlinksldjump"/>
              </a:rPr>
              <a:t>年齢階級別純移動数の時系列分析</a:t>
            </a:r>
            <a:r>
              <a:rPr lang="ja-JP" altLang="en-US" sz="1600" b="1" dirty="0">
                <a:solidFill>
                  <a:schemeClr val="tx1"/>
                </a:solidFill>
                <a:latin typeface="+mn-ea"/>
              </a:rPr>
              <a:t>や</a:t>
            </a:r>
            <a:r>
              <a:rPr lang="en-US" altLang="ja-JP" sz="1600" b="1" dirty="0">
                <a:solidFill>
                  <a:schemeClr val="tx1"/>
                </a:solidFill>
                <a:latin typeface="+mn-ea"/>
                <a:hlinkClick r:id="rId4" action="ppaction://hlinksldjump"/>
              </a:rPr>
              <a:t>From-to</a:t>
            </a:r>
            <a:r>
              <a:rPr lang="ja-JP" altLang="en-US" sz="1600" b="1" dirty="0">
                <a:solidFill>
                  <a:schemeClr val="tx1"/>
                </a:solidFill>
                <a:latin typeface="+mn-ea"/>
                <a:hlinkClick r:id="rId4" action="ppaction://hlinksldjump"/>
              </a:rPr>
              <a:t>分析</a:t>
            </a:r>
            <a:r>
              <a:rPr lang="en-US" altLang="ja-JP" sz="1600" b="1" dirty="0">
                <a:solidFill>
                  <a:schemeClr val="tx1"/>
                </a:solidFill>
                <a:latin typeface="+mn-ea"/>
                <a:hlinkClick r:id="rId4" action="ppaction://hlinksldjump"/>
              </a:rPr>
              <a:t>(</a:t>
            </a:r>
            <a:r>
              <a:rPr lang="ja-JP" altLang="en-US" sz="1600" b="1" dirty="0">
                <a:solidFill>
                  <a:schemeClr val="tx1"/>
                </a:solidFill>
                <a:latin typeface="+mn-ea"/>
                <a:hlinkClick r:id="rId4" action="ppaction://hlinksldjump"/>
              </a:rPr>
              <a:t>定住人口</a:t>
            </a:r>
            <a:r>
              <a:rPr lang="en-US" altLang="ja-JP" sz="1600" b="1" dirty="0">
                <a:solidFill>
                  <a:schemeClr val="tx1"/>
                </a:solidFill>
                <a:latin typeface="+mn-ea"/>
                <a:hlinkClick r:id="rId4" action="ppaction://hlinksldjump"/>
              </a:rPr>
              <a:t>)</a:t>
            </a:r>
            <a:r>
              <a:rPr lang="ja-JP" altLang="en-US" sz="1600" b="1" dirty="0">
                <a:solidFill>
                  <a:schemeClr val="tx1"/>
                </a:solidFill>
                <a:latin typeface="+mn-ea"/>
              </a:rPr>
              <a:t>に加え、就学、卒業、就職、退職などの人生のライフステージのどのタイミングで転入転出が発生しているのかをデータを収集して分析することにより、どのステージの転入を促進し、転出を抑止すべきか把握することができます。</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ライフステージ毎の人口増減</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sz="1400" b="1" dirty="0">
                <a:solidFill>
                  <a:srgbClr val="2E2E38"/>
                </a:solidFill>
                <a:latin typeface="Meiryo UI"/>
                <a:ea typeface="Meiryo UI"/>
              </a:rPr>
              <a:t>サンプル</a:t>
            </a:r>
            <a:r>
              <a:rPr kumimoji="1" lang="ja-JP" altLang="en-US" sz="1400" b="1" i="0" u="none" strike="noStrike" kern="1200" cap="none" spc="0" normalizeH="0" baseline="0" noProof="0" dirty="0">
                <a:ln>
                  <a:noFill/>
                </a:ln>
                <a:solidFill>
                  <a:srgbClr val="2E2E38"/>
                </a:solidFill>
                <a:effectLst/>
                <a:uLnTx/>
                <a:uFillTx/>
                <a:latin typeface="Meiryo UI"/>
                <a:ea typeface="Meiryo UI"/>
                <a:cs typeface="+mn-cs"/>
              </a:rPr>
              <a:t>データ</a:t>
            </a:r>
            <a:br>
              <a:rPr kumimoji="1" lang="en-US" altLang="ja-JP" sz="1400" b="1" i="0" u="none" strike="noStrike" kern="1200" cap="none" spc="0" normalizeH="0" baseline="0" noProof="0" dirty="0">
                <a:ln>
                  <a:noFill/>
                </a:ln>
                <a:solidFill>
                  <a:srgbClr val="2E2E38"/>
                </a:solidFill>
                <a:effectLst/>
                <a:uLnTx/>
                <a:uFillTx/>
                <a:latin typeface="Meiryo UI"/>
                <a:ea typeface="Meiryo UI"/>
                <a:cs typeface="+mn-cs"/>
              </a:rPr>
            </a:br>
            <a:r>
              <a:rPr lang="en-US" altLang="ja-JP" sz="1200" dirty="0">
                <a:solidFill>
                  <a:srgbClr val="2E2E38"/>
                </a:solidFill>
                <a:latin typeface="Meiryo UI"/>
                <a:ea typeface="Meiryo UI"/>
              </a:rPr>
              <a:t>※</a:t>
            </a:r>
            <a:r>
              <a:rPr lang="ja-JP" altLang="en-US" sz="1200" dirty="0">
                <a:solidFill>
                  <a:srgbClr val="2E2E38"/>
                </a:solidFill>
                <a:latin typeface="Meiryo UI"/>
                <a:ea typeface="Meiryo UI"/>
              </a:rPr>
              <a:t>地域により、データの有無が異なります</a:t>
            </a:r>
            <a:endParaRPr lang="ja-JP" altLang="en-US" sz="2800"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4" name="正方形/長方形 24">
            <a:extLst>
              <a:ext uri="{FF2B5EF4-FFF2-40B4-BE49-F238E27FC236}">
                <a16:creationId xmlns:a16="http://schemas.microsoft.com/office/drawing/2014/main" id="{8C95AD9D-394D-43E5-8349-50D193C67A1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社会増減について、より詳細なデータで分析することで、</a:t>
            </a:r>
          </a:p>
          <a:p>
            <a:pPr lvl="0" algn="ctr">
              <a:defRPr/>
            </a:pPr>
            <a:r>
              <a:rPr lang="ja-JP" altLang="en-US" sz="1600" b="1" dirty="0">
                <a:solidFill>
                  <a:srgbClr val="2E2E38"/>
                </a:solidFill>
                <a:latin typeface="+mn-ea"/>
              </a:rPr>
              <a:t>転入促進・転出抑止のために注力すべき施策の検討を行う</a:t>
            </a:r>
          </a:p>
        </p:txBody>
      </p:sp>
      <p:sp>
        <p:nvSpPr>
          <p:cNvPr id="25" name="テキスト ボックス 24">
            <a:extLst>
              <a:ext uri="{FF2B5EF4-FFF2-40B4-BE49-F238E27FC236}">
                <a16:creationId xmlns:a16="http://schemas.microsoft.com/office/drawing/2014/main" id="{FB6ED2BF-AD66-4296-B39D-2D90CAC9CFF8}"/>
              </a:ext>
            </a:extLst>
          </p:cNvPr>
          <p:cNvSpPr txBox="1"/>
          <p:nvPr/>
        </p:nvSpPr>
        <p:spPr>
          <a:xfrm>
            <a:off x="744554" y="2483169"/>
            <a:ext cx="723036" cy="376238"/>
          </a:xfrm>
          <a:prstGeom prst="rect">
            <a:avLst/>
          </a:prstGeom>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000" dirty="0">
                <a:solidFill>
                  <a:schemeClr val="bg1">
                    <a:lumMod val="50000"/>
                  </a:schemeClr>
                </a:solidFill>
                <a:latin typeface="+mn-lt"/>
                <a:ea typeface="+mn-ea"/>
              </a:rPr>
              <a:t>（人）</a:t>
            </a:r>
          </a:p>
        </p:txBody>
      </p:sp>
      <p:grpSp>
        <p:nvGrpSpPr>
          <p:cNvPr id="26" name="グループ化 25"/>
          <p:cNvGrpSpPr/>
          <p:nvPr/>
        </p:nvGrpSpPr>
        <p:grpSpPr>
          <a:xfrm>
            <a:off x="4857749" y="163364"/>
            <a:ext cx="5467795" cy="550800"/>
            <a:chOff x="4857749" y="163364"/>
            <a:chExt cx="5467795" cy="550800"/>
          </a:xfrm>
        </p:grpSpPr>
        <p:sp>
          <p:nvSpPr>
            <p:cNvPr id="27"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8"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9"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30"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2"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3"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5"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6"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73270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912B3A9-0B3C-4C04-BBE3-5E73FDA3D6BF}"/>
              </a:ext>
            </a:extLst>
          </p:cNvPr>
          <p:cNvSpPr/>
          <p:nvPr/>
        </p:nvSpPr>
        <p:spPr>
          <a:xfrm>
            <a:off x="838200" y="2174755"/>
            <a:ext cx="695861" cy="1358225"/>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400" dirty="0">
              <a:solidFill>
                <a:schemeClr val="tx2"/>
              </a:solidFill>
              <a:latin typeface="+mn-ea"/>
            </a:endParaRPr>
          </a:p>
        </p:txBody>
      </p:sp>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a:lstStyle/>
          <a:p>
            <a:r>
              <a:rPr kumimoji="1" lang="ja-JP" altLang="en-US" dirty="0">
                <a:latin typeface="+mn-ea"/>
                <a:ea typeface="+mn-ea"/>
              </a:rPr>
              <a:t>分析サマリー</a:t>
            </a:r>
            <a:br>
              <a:rPr kumimoji="1" lang="en-US" altLang="ja-JP" dirty="0">
                <a:latin typeface="+mn-ea"/>
                <a:ea typeface="+mn-ea"/>
              </a:rPr>
            </a:br>
            <a:r>
              <a:rPr kumimoji="1" lang="ja-JP" altLang="en-US" sz="2000" dirty="0">
                <a:latin typeface="+mn-ea"/>
                <a:ea typeface="+mn-ea"/>
              </a:rPr>
              <a:t>これまでの分析結果を踏まえて</a:t>
            </a:r>
            <a:r>
              <a:rPr lang="ja-JP" altLang="en-US" sz="2000" dirty="0">
                <a:latin typeface="+mn-ea"/>
                <a:ea typeface="+mn-ea"/>
              </a:rPr>
              <a:t>、</a:t>
            </a:r>
            <a:r>
              <a:rPr kumimoji="1" lang="ja-JP" altLang="en-US" sz="2000" dirty="0">
                <a:latin typeface="+mn-ea"/>
                <a:ea typeface="+mn-ea"/>
              </a:rPr>
              <a:t>優先的に取り組むべき課題を特定する</a:t>
            </a:r>
          </a:p>
        </p:txBody>
      </p:sp>
      <p:sp>
        <p:nvSpPr>
          <p:cNvPr id="6" name="Rectangle 5">
            <a:extLst>
              <a:ext uri="{FF2B5EF4-FFF2-40B4-BE49-F238E27FC236}">
                <a16:creationId xmlns:a16="http://schemas.microsoft.com/office/drawing/2014/main" id="{CB98FEB5-C321-49FC-A4B6-F55F7330D0A0}"/>
              </a:ext>
            </a:extLst>
          </p:cNvPr>
          <p:cNvSpPr/>
          <p:nvPr/>
        </p:nvSpPr>
        <p:spPr>
          <a:xfrm>
            <a:off x="1635661" y="1585874"/>
            <a:ext cx="4584701" cy="4993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b="1" dirty="0">
                <a:solidFill>
                  <a:schemeClr val="tx2"/>
                </a:solidFill>
                <a:latin typeface="+mn-ea"/>
              </a:rPr>
              <a:t>分析結果</a:t>
            </a:r>
          </a:p>
        </p:txBody>
      </p:sp>
      <p:sp>
        <p:nvSpPr>
          <p:cNvPr id="9" name="Rectangle 8">
            <a:extLst>
              <a:ext uri="{FF2B5EF4-FFF2-40B4-BE49-F238E27FC236}">
                <a16:creationId xmlns:a16="http://schemas.microsoft.com/office/drawing/2014/main" id="{426CB750-977A-41CA-B8BA-EE8979C636EA}"/>
              </a:ext>
            </a:extLst>
          </p:cNvPr>
          <p:cNvSpPr/>
          <p:nvPr/>
        </p:nvSpPr>
        <p:spPr>
          <a:xfrm>
            <a:off x="576378" y="2174755"/>
            <a:ext cx="400700" cy="484463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ctr">
              <a:buClr>
                <a:schemeClr val="accent1"/>
              </a:buClr>
            </a:pPr>
            <a:endParaRPr lang="en-US" altLang="ja-JP" sz="1400" dirty="0">
              <a:solidFill>
                <a:schemeClr val="tx2"/>
              </a:solidFill>
              <a:latin typeface="+mn-ea"/>
            </a:endParaRPr>
          </a:p>
          <a:p>
            <a:pPr algn="ctr">
              <a:buClr>
                <a:schemeClr val="accent1"/>
              </a:buClr>
            </a:pPr>
            <a:r>
              <a:rPr lang="ja-JP" altLang="en-US" sz="1400" dirty="0">
                <a:solidFill>
                  <a:schemeClr val="tx2"/>
                </a:solidFill>
                <a:latin typeface="+mn-ea"/>
              </a:rPr>
              <a:t>人口増減</a:t>
            </a:r>
            <a:endParaRPr kumimoji="1" lang="ja-JP" altLang="en-US" sz="1400" dirty="0">
              <a:solidFill>
                <a:schemeClr val="tx2"/>
              </a:solidFill>
              <a:latin typeface="+mn-ea"/>
            </a:endParaRPr>
          </a:p>
        </p:txBody>
      </p:sp>
      <p:sp>
        <p:nvSpPr>
          <p:cNvPr id="10" name="Rectangle 9">
            <a:extLst>
              <a:ext uri="{FF2B5EF4-FFF2-40B4-BE49-F238E27FC236}">
                <a16:creationId xmlns:a16="http://schemas.microsoft.com/office/drawing/2014/main" id="{B5227F0D-71D4-42C4-83A7-BE0D4C45C115}"/>
              </a:ext>
            </a:extLst>
          </p:cNvPr>
          <p:cNvSpPr/>
          <p:nvPr/>
        </p:nvSpPr>
        <p:spPr>
          <a:xfrm>
            <a:off x="1635661" y="2174755"/>
            <a:ext cx="4584701" cy="13582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r>
              <a:rPr kumimoji="1" lang="ja-JP" altLang="en-US" sz="1400" b="0" i="0" u="none" strike="noStrike" kern="1200" cap="none" spc="0" normalizeH="0" baseline="0" noProof="0" dirty="0">
                <a:ln>
                  <a:noFill/>
                </a:ln>
                <a:solidFill>
                  <a:schemeClr val="tx1"/>
                </a:solidFill>
                <a:effectLst/>
                <a:uLnTx/>
                <a:uFillTx/>
                <a:latin typeface="+mn-ea"/>
                <a:cs typeface="+mn-cs"/>
              </a:rPr>
              <a:t>出生数が減少し死亡数が増加している傾向にあり、一定数の転出超過の傾向が続いていることから自然減</a:t>
            </a:r>
            <a:r>
              <a:rPr lang="ja-JP" altLang="en-US" sz="1400" dirty="0">
                <a:solidFill>
                  <a:schemeClr val="tx1"/>
                </a:solidFill>
                <a:latin typeface="+mn-ea"/>
              </a:rPr>
              <a:t>・</a:t>
            </a:r>
            <a:r>
              <a:rPr kumimoji="1" lang="ja-JP" altLang="en-US" sz="1400" b="0" i="0" u="none" strike="noStrike" kern="1200" cap="none" spc="0" normalizeH="0" baseline="0" noProof="0" dirty="0">
                <a:ln>
                  <a:noFill/>
                </a:ln>
                <a:solidFill>
                  <a:schemeClr val="tx1"/>
                </a:solidFill>
                <a:effectLst/>
                <a:uLnTx/>
                <a:uFillTx/>
                <a:latin typeface="+mn-ea"/>
                <a:cs typeface="+mn-cs"/>
              </a:rPr>
              <a:t>社会減ともに人口減少の要因となっている。</a:t>
            </a:r>
            <a:r>
              <a:rPr kumimoji="1" lang="en-US" altLang="ja-JP" sz="900" b="1" i="0" u="none" strike="noStrike" kern="1200" cap="none" spc="0" normalizeH="0" baseline="0" noProof="0" dirty="0">
                <a:ln>
                  <a:noFill/>
                </a:ln>
                <a:solidFill>
                  <a:srgbClr val="7DD4A5"/>
                </a:solidFill>
                <a:effectLst/>
                <a:uLnTx/>
                <a:uFillTx/>
                <a:latin typeface="+mn-ea"/>
                <a:cs typeface="+mn-cs"/>
              </a:rPr>
              <a:t>【</a:t>
            </a:r>
            <a:r>
              <a:rPr lang="ja-JP" altLang="en-US" sz="900" b="1" dirty="0">
                <a:solidFill>
                  <a:srgbClr val="7DD4A5"/>
                </a:solidFill>
                <a:latin typeface="+mn-ea"/>
              </a:rPr>
              <a:t>出生数・死亡数 </a:t>
            </a:r>
            <a:r>
              <a:rPr lang="en-US" altLang="ja-JP" sz="900" b="1" dirty="0">
                <a:solidFill>
                  <a:srgbClr val="7DD4A5"/>
                </a:solidFill>
                <a:latin typeface="+mn-ea"/>
              </a:rPr>
              <a:t>/ </a:t>
            </a:r>
            <a:r>
              <a:rPr lang="ja-JP" altLang="en-US" sz="900" b="1" dirty="0">
                <a:solidFill>
                  <a:srgbClr val="7DD4A5"/>
                </a:solidFill>
                <a:latin typeface="+mn-ea"/>
              </a:rPr>
              <a:t>転入数・転出数</a:t>
            </a:r>
            <a:r>
              <a:rPr kumimoji="1" lang="en-US" altLang="ja-JP" sz="900" b="1" i="0" u="none" strike="noStrike" kern="1200" cap="none" spc="0" normalizeH="0" baseline="0" noProof="0" dirty="0">
                <a:ln>
                  <a:noFill/>
                </a:ln>
                <a:solidFill>
                  <a:srgbClr val="7DD4A5"/>
                </a:solidFill>
                <a:effectLst/>
                <a:uLnTx/>
                <a:uFillTx/>
                <a:latin typeface="+mn-ea"/>
                <a:cs typeface="+mn-cs"/>
              </a:rPr>
              <a:t>】</a:t>
            </a:r>
            <a:endParaRPr kumimoji="1" lang="en-US" altLang="ja-JP" sz="1400" b="1" i="0" u="none" strike="noStrike" kern="1200" cap="none" spc="0" normalizeH="0" baseline="0" noProof="0" dirty="0">
              <a:ln>
                <a:noFill/>
              </a:ln>
              <a:solidFill>
                <a:srgbClr val="7DD4A5"/>
              </a:solidFill>
              <a:effectLst/>
              <a:uLnTx/>
              <a:uFillTx/>
              <a:latin typeface="+mn-ea"/>
              <a:cs typeface="+mn-cs"/>
            </a:endParaRPr>
          </a:p>
          <a:p>
            <a:pPr marL="265113" indent="-265113">
              <a:buFont typeface="Wingdings" panose="05000000000000000000" pitchFamily="2" charset="2"/>
              <a:buChar char="n"/>
              <a:defRPr/>
            </a:pPr>
            <a:r>
              <a:rPr kumimoji="1" lang="ja-JP" altLang="en-US" sz="1400" b="0" i="0" u="none" strike="noStrike" kern="1200" cap="none" spc="0" normalizeH="0" baseline="0" noProof="0" dirty="0">
                <a:ln>
                  <a:noFill/>
                </a:ln>
                <a:solidFill>
                  <a:schemeClr val="tx1"/>
                </a:solidFill>
                <a:effectLst/>
                <a:uLnTx/>
                <a:uFillTx/>
                <a:latin typeface="+mn-ea"/>
                <a:cs typeface="+mn-cs"/>
              </a:rPr>
              <a:t>将来人口推計を見ると転入促進・転出抑止施策が、将来人口により大きな影響を与える。</a:t>
            </a:r>
            <a:r>
              <a:rPr lang="en-US" altLang="ja-JP" sz="900" b="1" dirty="0">
                <a:solidFill>
                  <a:srgbClr val="7DD4A5"/>
                </a:solidFill>
                <a:latin typeface="+mn-ea"/>
              </a:rPr>
              <a:t>【</a:t>
            </a:r>
            <a:r>
              <a:rPr lang="ja-JP" altLang="en-US" sz="900" b="1" dirty="0">
                <a:solidFill>
                  <a:srgbClr val="7DD4A5"/>
                </a:solidFill>
                <a:latin typeface="+mn-ea"/>
              </a:rPr>
              <a:t>将来人口推計</a:t>
            </a:r>
            <a:r>
              <a:rPr lang="en-US" altLang="ja-JP" sz="900" b="1" dirty="0">
                <a:solidFill>
                  <a:srgbClr val="7DD4A5"/>
                </a:solidFill>
                <a:latin typeface="+mn-ea"/>
              </a:rPr>
              <a:t>】</a:t>
            </a:r>
            <a:endParaRPr lang="ja-JP" altLang="en-US" b="1" dirty="0">
              <a:solidFill>
                <a:srgbClr val="7DD4A5"/>
              </a:solidFill>
              <a:latin typeface="+mn-ea"/>
            </a:endParaRPr>
          </a:p>
        </p:txBody>
      </p:sp>
      <p:sp>
        <p:nvSpPr>
          <p:cNvPr id="11" name="Rectangle 10">
            <a:extLst>
              <a:ext uri="{FF2B5EF4-FFF2-40B4-BE49-F238E27FC236}">
                <a16:creationId xmlns:a16="http://schemas.microsoft.com/office/drawing/2014/main" id="{FCF2F4D0-0A33-451C-BD20-91258AD25C88}"/>
              </a:ext>
            </a:extLst>
          </p:cNvPr>
          <p:cNvSpPr/>
          <p:nvPr/>
        </p:nvSpPr>
        <p:spPr>
          <a:xfrm>
            <a:off x="1052739" y="5197348"/>
            <a:ext cx="481322" cy="182416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dirty="0">
                <a:solidFill>
                  <a:schemeClr val="tx2"/>
                </a:solidFill>
                <a:latin typeface="+mn-ea"/>
              </a:rPr>
              <a:t>自然増減</a:t>
            </a:r>
          </a:p>
        </p:txBody>
      </p:sp>
      <p:sp>
        <p:nvSpPr>
          <p:cNvPr id="12" name="Rectangle 11">
            <a:extLst>
              <a:ext uri="{FF2B5EF4-FFF2-40B4-BE49-F238E27FC236}">
                <a16:creationId xmlns:a16="http://schemas.microsoft.com/office/drawing/2014/main" id="{46CDE753-9DCD-4E0A-B1F8-729886E14134}"/>
              </a:ext>
            </a:extLst>
          </p:cNvPr>
          <p:cNvSpPr/>
          <p:nvPr/>
        </p:nvSpPr>
        <p:spPr>
          <a:xfrm>
            <a:off x="1052739" y="3594910"/>
            <a:ext cx="481322" cy="154140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dirty="0">
                <a:solidFill>
                  <a:schemeClr val="tx2"/>
                </a:solidFill>
                <a:latin typeface="+mn-ea"/>
              </a:rPr>
              <a:t>社会増減</a:t>
            </a:r>
          </a:p>
        </p:txBody>
      </p:sp>
      <p:sp>
        <p:nvSpPr>
          <p:cNvPr id="13" name="Rectangle 12">
            <a:extLst>
              <a:ext uri="{FF2B5EF4-FFF2-40B4-BE49-F238E27FC236}">
                <a16:creationId xmlns:a16="http://schemas.microsoft.com/office/drawing/2014/main" id="{C95D08EA-4587-4B37-B60B-B48369105562}"/>
              </a:ext>
            </a:extLst>
          </p:cNvPr>
          <p:cNvSpPr/>
          <p:nvPr/>
        </p:nvSpPr>
        <p:spPr>
          <a:xfrm>
            <a:off x="1635661" y="5197348"/>
            <a:ext cx="4584701" cy="182416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171450" indent="-171450">
              <a:buClr>
                <a:schemeClr val="accent1"/>
              </a:buClr>
              <a:buFont typeface="Wingdings" panose="05000000000000000000" pitchFamily="2" charset="2"/>
              <a:buChar char="n"/>
            </a:pPr>
            <a:r>
              <a:rPr kumimoji="1" lang="ja-JP" altLang="en-US" sz="1400" b="0" i="0" u="none" strike="noStrike" kern="1200" cap="none" spc="0" normalizeH="0" baseline="0" noProof="0" dirty="0">
                <a:ln>
                  <a:noFill/>
                </a:ln>
                <a:solidFill>
                  <a:schemeClr val="tx1"/>
                </a:solidFill>
                <a:effectLst/>
                <a:uLnTx/>
                <a:uFillTx/>
                <a:latin typeface="+mn-ea"/>
                <a:cs typeface="+mn-cs"/>
              </a:rPr>
              <a:t>合計特殊出生率は、全国平均よりも高く、上昇傾向にある。</a:t>
            </a:r>
            <a:br>
              <a:rPr kumimoji="1" lang="en-US" altLang="ja-JP" sz="1400" b="0" i="0" u="none" strike="noStrike" kern="1200" cap="none" spc="0" normalizeH="0" baseline="0" noProof="0" dirty="0">
                <a:ln>
                  <a:noFill/>
                </a:ln>
                <a:solidFill>
                  <a:schemeClr val="tx1"/>
                </a:solidFill>
                <a:effectLst/>
                <a:uLnTx/>
                <a:uFillTx/>
                <a:latin typeface="+mn-ea"/>
                <a:cs typeface="+mn-cs"/>
              </a:rPr>
            </a:br>
            <a:r>
              <a:rPr lang="en-US" altLang="ja-JP" sz="900" b="1" dirty="0">
                <a:solidFill>
                  <a:srgbClr val="7DD4A5"/>
                </a:solidFill>
                <a:latin typeface="+mn-ea"/>
              </a:rPr>
              <a:t>【</a:t>
            </a:r>
            <a:r>
              <a:rPr lang="ja-JP" altLang="en-US" sz="900" b="1" dirty="0">
                <a:solidFill>
                  <a:srgbClr val="7DD4A5"/>
                </a:solidFill>
                <a:latin typeface="+mn-ea"/>
              </a:rPr>
              <a:t>合計特殊出生率と人口推移</a:t>
            </a:r>
            <a:r>
              <a:rPr lang="en-US" altLang="ja-JP" sz="900" b="1" dirty="0">
                <a:solidFill>
                  <a:srgbClr val="7DD4A5"/>
                </a:solidFill>
                <a:latin typeface="+mn-ea"/>
              </a:rPr>
              <a:t>】</a:t>
            </a:r>
          </a:p>
          <a:p>
            <a:pPr marL="171450" indent="-171450">
              <a:buClr>
                <a:schemeClr val="accent1"/>
              </a:buClr>
              <a:buFont typeface="Wingdings" panose="05000000000000000000" pitchFamily="2" charset="2"/>
              <a:buChar char="n"/>
            </a:pPr>
            <a:r>
              <a:rPr kumimoji="1" lang="ja-JP" altLang="en-US" sz="1400" dirty="0">
                <a:solidFill>
                  <a:schemeClr val="tx2"/>
                </a:solidFill>
                <a:latin typeface="+mn-ea"/>
              </a:rPr>
              <a:t>第</a:t>
            </a:r>
            <a:r>
              <a:rPr lang="en-US" altLang="ja-JP" sz="1400" dirty="0">
                <a:solidFill>
                  <a:schemeClr val="tx2"/>
                </a:solidFill>
                <a:latin typeface="+mn-ea"/>
              </a:rPr>
              <a:t>1~</a:t>
            </a:r>
            <a:r>
              <a:rPr kumimoji="1" lang="en-US" altLang="ja-JP" sz="1400" dirty="0">
                <a:solidFill>
                  <a:schemeClr val="tx2"/>
                </a:solidFill>
                <a:latin typeface="+mn-ea"/>
              </a:rPr>
              <a:t>3</a:t>
            </a:r>
            <a:r>
              <a:rPr kumimoji="1" lang="ja-JP" altLang="en-US" sz="1400" dirty="0">
                <a:solidFill>
                  <a:schemeClr val="tx2"/>
                </a:solidFill>
                <a:latin typeface="+mn-ea"/>
              </a:rPr>
              <a:t>子の出生数が減少傾向にある一方、第</a:t>
            </a:r>
            <a:r>
              <a:rPr kumimoji="1" lang="en-US" altLang="ja-JP" sz="1400" dirty="0">
                <a:solidFill>
                  <a:schemeClr val="tx2"/>
                </a:solidFill>
                <a:latin typeface="+mn-ea"/>
              </a:rPr>
              <a:t>4</a:t>
            </a:r>
            <a:r>
              <a:rPr kumimoji="1" lang="ja-JP" altLang="en-US" sz="1400" dirty="0">
                <a:solidFill>
                  <a:schemeClr val="tx2"/>
                </a:solidFill>
                <a:latin typeface="+mn-ea"/>
              </a:rPr>
              <a:t>子以降は大きな変化は見られない。</a:t>
            </a:r>
            <a:r>
              <a:rPr lang="en-US" altLang="ja-JP" sz="900" b="1" dirty="0">
                <a:solidFill>
                  <a:srgbClr val="7DD4A5"/>
                </a:solidFill>
                <a:latin typeface="+mn-ea"/>
              </a:rPr>
              <a:t>【</a:t>
            </a:r>
            <a:r>
              <a:rPr lang="ja-JP" altLang="en-US" sz="900" b="1" dirty="0">
                <a:solidFill>
                  <a:srgbClr val="7DD4A5"/>
                </a:solidFill>
                <a:latin typeface="+mn-ea"/>
              </a:rPr>
              <a:t>合計特殊出生率と人口推移</a:t>
            </a:r>
            <a:r>
              <a:rPr lang="en-US" altLang="ja-JP" sz="900" b="1" dirty="0">
                <a:solidFill>
                  <a:srgbClr val="7DD4A5"/>
                </a:solidFill>
                <a:latin typeface="+mn-ea"/>
              </a:rPr>
              <a:t>】</a:t>
            </a:r>
            <a:endParaRPr lang="en-US" altLang="ja-JP" b="1" dirty="0">
              <a:solidFill>
                <a:srgbClr val="7DD4A5"/>
              </a:solidFill>
              <a:latin typeface="+mn-ea"/>
            </a:endParaRPr>
          </a:p>
          <a:p>
            <a:pPr marL="171450" indent="-171450">
              <a:buClr>
                <a:schemeClr val="accent1"/>
              </a:buClr>
              <a:buFont typeface="Wingdings" panose="05000000000000000000" pitchFamily="2" charset="2"/>
              <a:buChar char="n"/>
            </a:pPr>
            <a:r>
              <a:rPr kumimoji="1" lang="en-US" altLang="ja-JP" sz="1400" b="0" i="0" u="none" strike="noStrike" kern="1200" cap="none" spc="0" normalizeH="0" baseline="0" noProof="0" dirty="0">
                <a:ln>
                  <a:noFill/>
                </a:ln>
                <a:solidFill>
                  <a:srgbClr val="2E2E38"/>
                </a:solidFill>
                <a:effectLst/>
                <a:uLnTx/>
                <a:uFillTx/>
                <a:latin typeface="+mn-ea"/>
                <a:cs typeface="+mn-cs"/>
              </a:rPr>
              <a:t>20</a:t>
            </a:r>
            <a:r>
              <a:rPr kumimoji="1" lang="ja-JP" altLang="en-US" sz="1400" b="0" i="0" u="none" strike="noStrike" kern="1200" cap="none" spc="0" normalizeH="0" baseline="0" noProof="0" dirty="0">
                <a:ln>
                  <a:noFill/>
                </a:ln>
                <a:solidFill>
                  <a:srgbClr val="2E2E38"/>
                </a:solidFill>
                <a:effectLst/>
                <a:uLnTx/>
                <a:uFillTx/>
                <a:latin typeface="+mn-ea"/>
                <a:cs typeface="+mn-cs"/>
              </a:rPr>
              <a:t>歳～</a:t>
            </a:r>
            <a:r>
              <a:rPr kumimoji="1" lang="en-US" altLang="ja-JP" sz="1400" b="0" i="0" u="none" strike="noStrike" kern="1200" cap="none" spc="0" normalizeH="0" baseline="0" noProof="0" dirty="0">
                <a:ln>
                  <a:noFill/>
                </a:ln>
                <a:solidFill>
                  <a:srgbClr val="2E2E38"/>
                </a:solidFill>
                <a:effectLst/>
                <a:uLnTx/>
                <a:uFillTx/>
                <a:latin typeface="+mn-ea"/>
                <a:cs typeface="+mn-cs"/>
              </a:rPr>
              <a:t>35</a:t>
            </a:r>
            <a:r>
              <a:rPr kumimoji="1" lang="ja-JP" altLang="en-US" sz="1400" b="0" i="0" u="none" strike="noStrike" kern="1200" cap="none" spc="0" normalizeH="0" baseline="0" noProof="0" dirty="0">
                <a:ln>
                  <a:noFill/>
                </a:ln>
                <a:solidFill>
                  <a:srgbClr val="2E2E38"/>
                </a:solidFill>
                <a:effectLst/>
                <a:uLnTx/>
                <a:uFillTx/>
                <a:latin typeface="+mn-ea"/>
                <a:cs typeface="+mn-cs"/>
              </a:rPr>
              <a:t>歳未満の母親の出生数は、どの階級も減少傾向にあり、若い</a:t>
            </a:r>
            <a:r>
              <a:rPr lang="ja-JP" altLang="en-US" sz="1400" dirty="0">
                <a:solidFill>
                  <a:srgbClr val="2E2E38"/>
                </a:solidFill>
                <a:latin typeface="+mn-ea"/>
              </a:rPr>
              <a:t>年代</a:t>
            </a:r>
            <a:r>
              <a:rPr kumimoji="1" lang="ja-JP" altLang="en-US" sz="1400" b="0" i="0" u="none" strike="noStrike" kern="1200" cap="none" spc="0" normalizeH="0" baseline="0" noProof="0" dirty="0">
                <a:ln>
                  <a:noFill/>
                </a:ln>
                <a:solidFill>
                  <a:srgbClr val="2E2E38"/>
                </a:solidFill>
                <a:effectLst/>
                <a:uLnTx/>
                <a:uFillTx/>
                <a:latin typeface="+mn-ea"/>
                <a:cs typeface="+mn-cs"/>
              </a:rPr>
              <a:t>ほど出生数の減少割合は大きい。</a:t>
            </a:r>
            <a:br>
              <a:rPr kumimoji="1" lang="en-US" altLang="ja-JP" sz="1400" b="0" i="0" u="none" strike="noStrike" kern="1200" cap="none" spc="0" normalizeH="0" baseline="0" noProof="0" dirty="0">
                <a:ln>
                  <a:noFill/>
                </a:ln>
                <a:solidFill>
                  <a:srgbClr val="2E2E38"/>
                </a:solidFill>
                <a:effectLst/>
                <a:uLnTx/>
                <a:uFillTx/>
                <a:latin typeface="+mn-ea"/>
                <a:cs typeface="+mn-cs"/>
              </a:rPr>
            </a:br>
            <a:r>
              <a:rPr lang="en-US" altLang="ja-JP" sz="900" b="1" dirty="0">
                <a:solidFill>
                  <a:srgbClr val="7DD4A5"/>
                </a:solidFill>
                <a:latin typeface="+mn-ea"/>
              </a:rPr>
              <a:t>【</a:t>
            </a:r>
            <a:r>
              <a:rPr lang="ja-JP" altLang="en-US" sz="900" b="1" dirty="0">
                <a:solidFill>
                  <a:srgbClr val="7DD4A5"/>
                </a:solidFill>
                <a:latin typeface="+mn-ea"/>
              </a:rPr>
              <a:t>出生数、母親の年齢（</a:t>
            </a:r>
            <a:r>
              <a:rPr lang="en-US" altLang="ja-JP" sz="900" b="1" dirty="0">
                <a:solidFill>
                  <a:srgbClr val="7DD4A5"/>
                </a:solidFill>
                <a:latin typeface="+mn-ea"/>
              </a:rPr>
              <a:t>5</a:t>
            </a:r>
            <a:r>
              <a:rPr lang="ja-JP" altLang="en-US" sz="900" b="1" dirty="0">
                <a:solidFill>
                  <a:srgbClr val="7DD4A5"/>
                </a:solidFill>
                <a:latin typeface="+mn-ea"/>
              </a:rPr>
              <a:t>歳階級）</a:t>
            </a:r>
            <a:r>
              <a:rPr lang="en-US" altLang="ja-JP" sz="900" b="1" dirty="0">
                <a:solidFill>
                  <a:srgbClr val="7DD4A5"/>
                </a:solidFill>
                <a:latin typeface="+mn-ea"/>
              </a:rPr>
              <a:t>】</a:t>
            </a:r>
          </a:p>
          <a:p>
            <a:pPr marL="171450" indent="-171450">
              <a:buClr>
                <a:schemeClr val="accent1"/>
              </a:buClr>
              <a:buFont typeface="Wingdings" panose="05000000000000000000" pitchFamily="2" charset="2"/>
              <a:buChar char="n"/>
            </a:pPr>
            <a:r>
              <a:rPr kumimoji="1" lang="ja-JP" altLang="en-US" sz="1400" dirty="0">
                <a:solidFill>
                  <a:schemeClr val="tx2"/>
                </a:solidFill>
                <a:latin typeface="+mn-ea"/>
              </a:rPr>
              <a:t>結婚数、平均初婚年は一定で推移しており、大きな変化は見られない。</a:t>
            </a:r>
            <a:r>
              <a:rPr lang="en-US" altLang="ja-JP" sz="900" b="1" dirty="0">
                <a:solidFill>
                  <a:srgbClr val="7DD4A5"/>
                </a:solidFill>
                <a:latin typeface="+mn-ea"/>
              </a:rPr>
              <a:t>【</a:t>
            </a:r>
            <a:r>
              <a:rPr lang="ja-JP" altLang="en-US" sz="900" b="1" dirty="0">
                <a:solidFill>
                  <a:srgbClr val="7DD4A5"/>
                </a:solidFill>
                <a:latin typeface="+mn-ea"/>
              </a:rPr>
              <a:t>婚姻件数及び平均年齢、夫婦の初婚年齢</a:t>
            </a:r>
            <a:r>
              <a:rPr lang="en-US" altLang="ja-JP" sz="900" b="1" dirty="0">
                <a:solidFill>
                  <a:srgbClr val="7DD4A5"/>
                </a:solidFill>
                <a:latin typeface="+mn-ea"/>
              </a:rPr>
              <a:t>】</a:t>
            </a:r>
            <a:endParaRPr lang="en-US" altLang="ja-JP" b="1" dirty="0">
              <a:solidFill>
                <a:srgbClr val="7DD4A5"/>
              </a:solidFill>
              <a:latin typeface="+mn-ea"/>
            </a:endParaRPr>
          </a:p>
        </p:txBody>
      </p:sp>
      <p:sp>
        <p:nvSpPr>
          <p:cNvPr id="14" name="Rectangle 13">
            <a:extLst>
              <a:ext uri="{FF2B5EF4-FFF2-40B4-BE49-F238E27FC236}">
                <a16:creationId xmlns:a16="http://schemas.microsoft.com/office/drawing/2014/main" id="{0A3B9740-87C4-4593-9583-7CC6CBA31EAA}"/>
              </a:ext>
            </a:extLst>
          </p:cNvPr>
          <p:cNvSpPr/>
          <p:nvPr/>
        </p:nvSpPr>
        <p:spPr>
          <a:xfrm>
            <a:off x="1635661" y="3594910"/>
            <a:ext cx="4584701" cy="154140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171450" indent="-171450">
              <a:buClr>
                <a:schemeClr val="accent1"/>
              </a:buClr>
              <a:buFont typeface="Wingdings" panose="05000000000000000000" pitchFamily="2" charset="2"/>
              <a:buChar char="n"/>
            </a:pPr>
            <a:r>
              <a:rPr kumimoji="1" lang="en-US" altLang="ja-JP" sz="1400" dirty="0">
                <a:solidFill>
                  <a:prstClr val="black"/>
                </a:solidFill>
                <a:latin typeface="+mn-ea"/>
                <a:cs typeface="+mn-cs"/>
              </a:rPr>
              <a:t>30</a:t>
            </a:r>
            <a:r>
              <a:rPr kumimoji="1" lang="ja-JP" altLang="en-US" sz="1400" dirty="0">
                <a:solidFill>
                  <a:prstClr val="black"/>
                </a:solidFill>
                <a:latin typeface="+mn-ea"/>
                <a:cs typeface="+mn-cs"/>
              </a:rPr>
              <a:t>歳未満</a:t>
            </a:r>
            <a:r>
              <a:rPr kumimoji="1" lang="ja-JP" altLang="en-US" sz="1400" b="0" i="0" u="none" strike="noStrike" kern="1200" cap="none" spc="0" normalizeH="0" baseline="0" noProof="0" dirty="0">
                <a:ln>
                  <a:noFill/>
                </a:ln>
                <a:solidFill>
                  <a:prstClr val="black"/>
                </a:solidFill>
                <a:effectLst/>
                <a:uLnTx/>
                <a:uFillTx/>
                <a:latin typeface="+mn-ea"/>
                <a:cs typeface="+mn-cs"/>
              </a:rPr>
              <a:t>の転出超過による社会減少の影響が大きく、転入転出先として鹿児島市の割合が大きい。</a:t>
            </a:r>
            <a:r>
              <a:rPr lang="en-US" altLang="ja-JP" sz="900" b="1" dirty="0">
                <a:solidFill>
                  <a:srgbClr val="7DD4A5"/>
                </a:solidFill>
                <a:latin typeface="+mn-ea"/>
              </a:rPr>
              <a:t>【From-to</a:t>
            </a:r>
            <a:r>
              <a:rPr lang="ja-JP" altLang="en-US" sz="900" b="1" dirty="0">
                <a:solidFill>
                  <a:srgbClr val="7DD4A5"/>
                </a:solidFill>
                <a:latin typeface="+mn-ea"/>
              </a:rPr>
              <a:t>分析（定住人口）</a:t>
            </a:r>
            <a:r>
              <a:rPr lang="en-US" altLang="ja-JP" sz="900" b="1" dirty="0">
                <a:solidFill>
                  <a:srgbClr val="7DD4A5"/>
                </a:solidFill>
                <a:latin typeface="+mn-ea"/>
              </a:rPr>
              <a:t>】</a:t>
            </a:r>
            <a:endParaRPr lang="en-US" altLang="ja-JP" b="1" dirty="0">
              <a:solidFill>
                <a:srgbClr val="7DD4A5"/>
              </a:solidFill>
              <a:latin typeface="+mn-ea"/>
            </a:endParaRPr>
          </a:p>
          <a:p>
            <a:pPr marL="171450" indent="-171450">
              <a:buClr>
                <a:schemeClr val="accent1"/>
              </a:buClr>
              <a:buFont typeface="Wingdings" panose="05000000000000000000" pitchFamily="2" charset="2"/>
              <a:buChar char="n"/>
            </a:pPr>
            <a:r>
              <a:rPr kumimoji="1" lang="en-US" altLang="ja-JP" sz="1400" dirty="0">
                <a:solidFill>
                  <a:prstClr val="black"/>
                </a:solidFill>
                <a:latin typeface="+mn-ea"/>
              </a:rPr>
              <a:t>30</a:t>
            </a:r>
            <a:r>
              <a:rPr kumimoji="1" lang="ja-JP" altLang="en-US" sz="1400" dirty="0">
                <a:solidFill>
                  <a:prstClr val="black"/>
                </a:solidFill>
                <a:latin typeface="+mn-ea"/>
              </a:rPr>
              <a:t>歳未満の女性の転出超過の傾向が、男性よりも強い。</a:t>
            </a:r>
            <a:r>
              <a:rPr lang="en-US" altLang="ja-JP" sz="900" b="1" dirty="0">
                <a:solidFill>
                  <a:srgbClr val="7DD4A5"/>
                </a:solidFill>
                <a:latin typeface="+mn-ea"/>
              </a:rPr>
              <a:t>【From-to</a:t>
            </a:r>
            <a:r>
              <a:rPr lang="ja-JP" altLang="en-US" sz="900" b="1" dirty="0">
                <a:solidFill>
                  <a:srgbClr val="7DD4A5"/>
                </a:solidFill>
                <a:latin typeface="+mn-ea"/>
              </a:rPr>
              <a:t>分析（定住人口）</a:t>
            </a:r>
            <a:r>
              <a:rPr lang="en-US" altLang="ja-JP" sz="900" b="1" dirty="0">
                <a:solidFill>
                  <a:srgbClr val="7DD4A5"/>
                </a:solidFill>
                <a:latin typeface="+mn-ea"/>
              </a:rPr>
              <a:t>】</a:t>
            </a:r>
            <a:endParaRPr lang="en-US" altLang="ja-JP" b="1" dirty="0">
              <a:solidFill>
                <a:srgbClr val="7DD4A5"/>
              </a:solidFill>
              <a:latin typeface="+mn-ea"/>
            </a:endParaRP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410442" y="4335417"/>
            <a:ext cx="3979541" cy="208378"/>
          </a:xfrm>
          <a:prstGeom prst="triangle">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b="1" dirty="0">
                <a:solidFill>
                  <a:schemeClr val="tx2"/>
                </a:solidFill>
                <a:latin typeface="+mn-ea"/>
              </a:rPr>
              <a:t>優先的に取り組むべき</a:t>
            </a:r>
            <a:r>
              <a:rPr lang="ja-JP" altLang="en-US" sz="1400" b="1" dirty="0">
                <a:solidFill>
                  <a:schemeClr val="tx2"/>
                </a:solidFill>
                <a:latin typeface="+mn-ea"/>
              </a:rPr>
              <a:t>地域</a:t>
            </a:r>
            <a:r>
              <a:rPr kumimoji="1" lang="ja-JP" altLang="en-US" sz="1400" b="1" dirty="0">
                <a:solidFill>
                  <a:schemeClr val="tx2"/>
                </a:solidFill>
                <a:latin typeface="+mn-ea"/>
              </a:rPr>
              <a:t>課題</a:t>
            </a:r>
          </a:p>
        </p:txBody>
      </p:sp>
      <p:sp>
        <p:nvSpPr>
          <p:cNvPr id="23" name="Oval 22">
            <a:extLst>
              <a:ext uri="{FF2B5EF4-FFF2-40B4-BE49-F238E27FC236}">
                <a16:creationId xmlns:a16="http://schemas.microsoft.com/office/drawing/2014/main" id="{27306D7B-05A6-4FB0-A9BE-417C02D258BC}"/>
              </a:ext>
            </a:extLst>
          </p:cNvPr>
          <p:cNvSpPr/>
          <p:nvPr/>
        </p:nvSpPr>
        <p:spPr>
          <a:xfrm>
            <a:off x="6554226" y="2174755"/>
            <a:ext cx="3582000" cy="1358225"/>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600" b="1" dirty="0">
                <a:solidFill>
                  <a:schemeClr val="tx2"/>
                </a:solidFill>
                <a:latin typeface="+mn-ea"/>
              </a:rPr>
              <a:t>社会減の課題に優先的に取り組む</a:t>
            </a:r>
            <a:endParaRPr kumimoji="1" lang="en-US" altLang="ja-JP" sz="1600" b="1" dirty="0">
              <a:solidFill>
                <a:schemeClr val="tx2"/>
              </a:solidFill>
              <a:latin typeface="+mn-ea"/>
            </a:endParaRPr>
          </a:p>
        </p:txBody>
      </p:sp>
      <p:sp>
        <p:nvSpPr>
          <p:cNvPr id="24" name="Rectangle 23">
            <a:extLst>
              <a:ext uri="{FF2B5EF4-FFF2-40B4-BE49-F238E27FC236}">
                <a16:creationId xmlns:a16="http://schemas.microsoft.com/office/drawing/2014/main" id="{9BABD9EF-EBAD-4FAC-BDB0-5E141CB23D27}"/>
              </a:ext>
            </a:extLst>
          </p:cNvPr>
          <p:cNvSpPr/>
          <p:nvPr/>
        </p:nvSpPr>
        <p:spPr>
          <a:xfrm>
            <a:off x="6554226" y="5197348"/>
            <a:ext cx="3582000" cy="1824165"/>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R="0" lvl="0" algn="ctr" defTabSz="1043056" rtl="0" eaLnBrk="1" fontAlgn="auto" latinLnBrk="0" hangingPunct="1">
              <a:lnSpc>
                <a:spcPct val="100000"/>
              </a:lnSpc>
              <a:spcBef>
                <a:spcPts val="0"/>
              </a:spcBef>
              <a:spcAft>
                <a:spcPts val="600"/>
              </a:spcAft>
              <a:buClr>
                <a:srgbClr val="747480"/>
              </a:buClr>
              <a:buSzTx/>
              <a:tabLst/>
              <a:defRPr/>
            </a:pPr>
            <a:r>
              <a:rPr lang="en-US" altLang="ja-JP" sz="1600" b="1" i="0" u="none" strike="noStrike" kern="1200" cap="none" spc="0" normalizeH="0" baseline="0" noProof="0" dirty="0">
                <a:ln>
                  <a:noFill/>
                </a:ln>
                <a:solidFill>
                  <a:schemeClr val="tx2"/>
                </a:solidFill>
                <a:effectLst/>
                <a:uLnTx/>
                <a:uFillTx/>
                <a:latin typeface="+mn-ea"/>
                <a:cs typeface="+mn-cs"/>
              </a:rPr>
              <a:t>20</a:t>
            </a:r>
            <a:r>
              <a:rPr lang="ja-JP" altLang="en-US" sz="1600" b="1" i="0" u="none" strike="noStrike" kern="1200" cap="none" spc="0" normalizeH="0" baseline="0" noProof="0" dirty="0">
                <a:ln>
                  <a:noFill/>
                </a:ln>
                <a:solidFill>
                  <a:schemeClr val="tx2"/>
                </a:solidFill>
                <a:effectLst/>
                <a:uLnTx/>
                <a:uFillTx/>
                <a:latin typeface="+mn-ea"/>
                <a:cs typeface="+mn-cs"/>
              </a:rPr>
              <a:t>歳から</a:t>
            </a:r>
            <a:r>
              <a:rPr lang="en-US" altLang="ja-JP" sz="1600" b="1" i="0" u="none" strike="noStrike" kern="1200" cap="none" spc="0" normalizeH="0" baseline="0" noProof="0" dirty="0">
                <a:ln>
                  <a:noFill/>
                </a:ln>
                <a:solidFill>
                  <a:schemeClr val="tx2"/>
                </a:solidFill>
                <a:effectLst/>
                <a:uLnTx/>
                <a:uFillTx/>
                <a:latin typeface="+mn-ea"/>
                <a:cs typeface="+mn-cs"/>
              </a:rPr>
              <a:t>35</a:t>
            </a:r>
            <a:r>
              <a:rPr lang="ja-JP" altLang="en-US" sz="1600" b="1" dirty="0">
                <a:solidFill>
                  <a:schemeClr val="tx2"/>
                </a:solidFill>
                <a:latin typeface="+mn-ea"/>
              </a:rPr>
              <a:t>歳未満の</a:t>
            </a:r>
            <a:endParaRPr lang="en-US" altLang="ja-JP" sz="1600" b="1" dirty="0">
              <a:solidFill>
                <a:schemeClr val="tx2"/>
              </a:solidFill>
              <a:latin typeface="+mn-ea"/>
            </a:endParaRPr>
          </a:p>
          <a:p>
            <a:pPr marR="0" lvl="0" algn="ctr" defTabSz="1043056" rtl="0" eaLnBrk="1" fontAlgn="auto" latinLnBrk="0" hangingPunct="1">
              <a:lnSpc>
                <a:spcPct val="100000"/>
              </a:lnSpc>
              <a:spcBef>
                <a:spcPts val="0"/>
              </a:spcBef>
              <a:spcAft>
                <a:spcPts val="600"/>
              </a:spcAft>
              <a:buClr>
                <a:srgbClr val="747480"/>
              </a:buClr>
              <a:buSzTx/>
              <a:tabLst/>
              <a:defRPr/>
            </a:pPr>
            <a:r>
              <a:rPr lang="ja-JP" altLang="en-US" sz="1600" b="1" dirty="0">
                <a:solidFill>
                  <a:schemeClr val="tx2"/>
                </a:solidFill>
                <a:latin typeface="+mn-ea"/>
              </a:rPr>
              <a:t>有配偶出生率の向上</a:t>
            </a:r>
            <a:endParaRPr kumimoji="1" lang="en-US" altLang="ja-JP" sz="1600" b="1" i="0" u="none" strike="noStrike" kern="1200" cap="none" spc="0" normalizeH="0" baseline="0" noProof="0" dirty="0">
              <a:ln>
                <a:noFill/>
              </a:ln>
              <a:solidFill>
                <a:srgbClr val="2E2E38"/>
              </a:solidFill>
              <a:effectLst/>
              <a:uLnTx/>
              <a:uFillTx/>
              <a:latin typeface="+mn-ea"/>
              <a:cs typeface="+mn-cs"/>
            </a:endParaRPr>
          </a:p>
        </p:txBody>
      </p:sp>
      <p:sp>
        <p:nvSpPr>
          <p:cNvPr id="25" name="Rectangle 24">
            <a:extLst>
              <a:ext uri="{FF2B5EF4-FFF2-40B4-BE49-F238E27FC236}">
                <a16:creationId xmlns:a16="http://schemas.microsoft.com/office/drawing/2014/main" id="{2D06BCDD-A8CF-443F-8695-F5FA15EE613D}"/>
              </a:ext>
            </a:extLst>
          </p:cNvPr>
          <p:cNvSpPr/>
          <p:nvPr/>
        </p:nvSpPr>
        <p:spPr>
          <a:xfrm>
            <a:off x="6554226" y="3594910"/>
            <a:ext cx="3582000" cy="1541404"/>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ja-JP" altLang="en-US" sz="1600" b="1" dirty="0">
                <a:solidFill>
                  <a:schemeClr val="tx2"/>
                </a:solidFill>
                <a:latin typeface="+mn-ea"/>
              </a:rPr>
              <a:t>鹿児島市を中心とした</a:t>
            </a:r>
            <a:endParaRPr lang="en-US" altLang="ja-JP" sz="1600" b="1" dirty="0">
              <a:solidFill>
                <a:schemeClr val="tx2"/>
              </a:solidFill>
              <a:latin typeface="+mn-ea"/>
            </a:endParaRPr>
          </a:p>
          <a:p>
            <a:pPr algn="ctr">
              <a:buClr>
                <a:schemeClr val="accent1"/>
              </a:buClr>
            </a:pPr>
            <a:r>
              <a:rPr kumimoji="1" lang="en-US" altLang="ja-JP" sz="1600" b="1" dirty="0">
                <a:solidFill>
                  <a:schemeClr val="tx2"/>
                </a:solidFill>
                <a:latin typeface="+mn-ea"/>
              </a:rPr>
              <a:t>30</a:t>
            </a:r>
            <a:r>
              <a:rPr kumimoji="1" lang="ja-JP" altLang="en-US" sz="1600" b="1" dirty="0">
                <a:solidFill>
                  <a:schemeClr val="tx2"/>
                </a:solidFill>
                <a:latin typeface="+mn-ea"/>
              </a:rPr>
              <a:t>歳未満の転入促進及び転出抑止</a:t>
            </a:r>
          </a:p>
        </p:txBody>
      </p:sp>
      <p:sp>
        <p:nvSpPr>
          <p:cNvPr id="32" name="TextBox 31">
            <a:extLst>
              <a:ext uri="{FF2B5EF4-FFF2-40B4-BE49-F238E27FC236}">
                <a16:creationId xmlns:a16="http://schemas.microsoft.com/office/drawing/2014/main" id="{514FB6F2-7AFD-44C9-A6F9-2F8990913335}"/>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dirty="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dirty="0">
                <a:ln>
                  <a:noFill/>
                </a:ln>
                <a:solidFill>
                  <a:srgbClr val="7DD4A5"/>
                </a:solidFill>
                <a:effectLst/>
                <a:uLnTx/>
                <a:uFillTx/>
                <a:latin typeface="+mn-ea"/>
                <a:ea typeface="+mn-ea"/>
                <a:cs typeface="+mn-cs"/>
              </a:rPr>
              <a:t>【</a:t>
            </a:r>
            <a:r>
              <a:rPr lang="ja-JP" altLang="en-US" sz="900" b="1" dirty="0">
                <a:solidFill>
                  <a:srgbClr val="7DD4A5"/>
                </a:solidFill>
                <a:latin typeface="+mn-ea"/>
                <a:ea typeface="+mn-ea"/>
              </a:rPr>
              <a:t>分析データ</a:t>
            </a:r>
            <a:r>
              <a:rPr kumimoji="1" lang="en-US" altLang="ja-JP" sz="900" b="1" i="0" u="none" strike="noStrike" kern="1200" cap="none" spc="0" normalizeH="0" baseline="0" noProof="0" dirty="0">
                <a:ln>
                  <a:noFill/>
                </a:ln>
                <a:solidFill>
                  <a:srgbClr val="7DD4A5"/>
                </a:solidFill>
                <a:effectLst/>
                <a:uLnTx/>
                <a:uFillTx/>
                <a:latin typeface="+mn-ea"/>
                <a:ea typeface="+mn-ea"/>
                <a:cs typeface="+mn-cs"/>
              </a:rPr>
              <a:t>】</a:t>
            </a:r>
            <a:endParaRPr lang="ja-JP" altLang="en-US" sz="900" dirty="0">
              <a:latin typeface="+mn-ea"/>
              <a:ea typeface="+mn-ea"/>
            </a:endParaRPr>
          </a:p>
        </p:txBody>
      </p:sp>
    </p:spTree>
    <p:extLst>
      <p:ext uri="{BB962C8B-B14F-4D97-AF65-F5344CB8AC3E}">
        <p14:creationId xmlns:p14="http://schemas.microsoft.com/office/powerpoint/2010/main" val="176173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5316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altLang="ja-JP" sz="1600" b="1" dirty="0">
                <a:solidFill>
                  <a:schemeClr val="tx1"/>
                </a:solidFill>
                <a:latin typeface="+mn-ea"/>
              </a:rPr>
              <a:t>XXXXX</a:t>
            </a: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XXXXX</a:t>
            </a:r>
            <a:endParaRPr kumimoji="1" lang="en-US" altLang="ja-JP" sz="1200" b="0" i="0" u="none" strike="noStrike" kern="1200" cap="none" spc="0" normalizeH="0" baseline="0" noProof="0" dirty="0">
              <a:ln>
                <a:noFill/>
              </a:ln>
              <a:solidFill>
                <a:schemeClr val="accent5"/>
              </a:solidFill>
              <a:effectLst/>
              <a:uLnTx/>
              <a:uFillTx/>
              <a:latin typeface="+mn-ea"/>
              <a:cs typeface="+mn-cs"/>
            </a:endParaRP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2E2E38"/>
                </a:solidFill>
                <a:effectLst/>
                <a:uLnTx/>
                <a:uFillTx/>
                <a:latin typeface="+mn-ea"/>
                <a:cs typeface="+mn-cs"/>
              </a:rPr>
              <a:t>XXXXX</a:t>
            </a:r>
            <a:endParaRPr kumimoji="1" lang="ja-JP" altLang="en-US" sz="1600" b="1" i="0" u="none" strike="noStrike" kern="1200" cap="none" spc="0" normalizeH="0" baseline="0" noProof="0" dirty="0">
              <a:ln>
                <a:noFill/>
              </a:ln>
              <a:solidFill>
                <a:srgbClr val="2E2E38"/>
              </a:solidFill>
              <a:effectLst/>
              <a:uLnTx/>
              <a:uFillTx/>
              <a:latin typeface="+mn-ea"/>
              <a:cs typeface="+mn-cs"/>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（分析フォーマット）</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400" b="1" u="sng" dirty="0">
                <a:solidFill>
                  <a:srgbClr val="0070C0"/>
                </a:solidFill>
                <a:latin typeface="+mn-ea"/>
              </a:rPr>
              <a:t>XXXXX</a:t>
            </a:r>
            <a:endParaRPr lang="ja-JP" altLang="en-US" sz="1400" b="1" u="sng" dirty="0">
              <a:solidFill>
                <a:srgbClr val="0070C0"/>
              </a:solidFill>
              <a:latin typeface="+mn-ea"/>
            </a:endParaRPr>
          </a:p>
        </p:txBody>
      </p:sp>
      <p:sp>
        <p:nvSpPr>
          <p:cNvPr id="29" name="正方形/長方形 24">
            <a:extLst>
              <a:ext uri="{FF2B5EF4-FFF2-40B4-BE49-F238E27FC236}">
                <a16:creationId xmlns:a16="http://schemas.microsoft.com/office/drawing/2014/main" id="{00DB9D60-BEC3-4E24-B212-FFCB415896B6}"/>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30" name="正方形/長方形 24">
            <a:extLst>
              <a:ext uri="{FF2B5EF4-FFF2-40B4-BE49-F238E27FC236}">
                <a16:creationId xmlns:a16="http://schemas.microsoft.com/office/drawing/2014/main" id="{9DF89DD3-CD92-4815-8281-078B873F11F1}"/>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27" name="正方形/長方形 26">
            <a:extLst>
              <a:ext uri="{FF2B5EF4-FFF2-40B4-BE49-F238E27FC236}">
                <a16:creationId xmlns:a16="http://schemas.microsoft.com/office/drawing/2014/main" id="{6B87C442-4D06-4372-8C78-246D218517E9}"/>
              </a:ext>
            </a:extLst>
          </p:cNvPr>
          <p:cNvSpPr/>
          <p:nvPr/>
        </p:nvSpPr>
        <p:spPr>
          <a:xfrm>
            <a:off x="558800" y="2202999"/>
            <a:ext cx="4572000" cy="48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grpSp>
        <p:nvGrpSpPr>
          <p:cNvPr id="21" name="グループ化 20"/>
          <p:cNvGrpSpPr/>
          <p:nvPr/>
        </p:nvGrpSpPr>
        <p:grpSpPr>
          <a:xfrm>
            <a:off x="4857749" y="163364"/>
            <a:ext cx="5467795" cy="550800"/>
            <a:chOff x="4857749" y="163364"/>
            <a:chExt cx="5467795" cy="550800"/>
          </a:xfrm>
        </p:grpSpPr>
        <p:sp>
          <p:nvSpPr>
            <p:cNvPr id="24"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25"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26"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28"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31"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32"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33"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34"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35"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36"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80575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912B3A9-0B3C-4C04-BBE3-5E73FDA3D6BF}"/>
              </a:ext>
            </a:extLst>
          </p:cNvPr>
          <p:cNvSpPr/>
          <p:nvPr/>
        </p:nvSpPr>
        <p:spPr>
          <a:xfrm>
            <a:off x="838200" y="2174755"/>
            <a:ext cx="695861" cy="1358225"/>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400" dirty="0">
              <a:solidFill>
                <a:schemeClr val="tx2"/>
              </a:solidFill>
              <a:latin typeface="+mn-ea"/>
            </a:endParaRPr>
          </a:p>
        </p:txBody>
      </p:sp>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a:lstStyle/>
          <a:p>
            <a:r>
              <a:rPr kumimoji="1" lang="ja-JP" altLang="en-US" dirty="0">
                <a:latin typeface="+mn-ea"/>
                <a:ea typeface="+mn-ea"/>
              </a:rPr>
              <a:t>分析サマリー</a:t>
            </a:r>
            <a:r>
              <a:rPr lang="ja-JP" altLang="en-US" dirty="0">
                <a:latin typeface="+mn-ea"/>
                <a:ea typeface="+mn-ea"/>
              </a:rPr>
              <a:t>（フォーマット）</a:t>
            </a:r>
            <a:br>
              <a:rPr kumimoji="1" lang="en-US" altLang="ja-JP" dirty="0">
                <a:latin typeface="+mn-ea"/>
                <a:ea typeface="+mn-ea"/>
              </a:rPr>
            </a:br>
            <a:r>
              <a:rPr kumimoji="1" lang="ja-JP" altLang="en-US" sz="2000" dirty="0">
                <a:latin typeface="+mn-ea"/>
                <a:ea typeface="+mn-ea"/>
              </a:rPr>
              <a:t>これまでの分析結果を踏まえて</a:t>
            </a:r>
            <a:r>
              <a:rPr lang="ja-JP" altLang="en-US" sz="2000" dirty="0">
                <a:latin typeface="+mn-ea"/>
                <a:ea typeface="+mn-ea"/>
              </a:rPr>
              <a:t>、</a:t>
            </a:r>
            <a:r>
              <a:rPr kumimoji="1" lang="ja-JP" altLang="en-US" sz="2000" dirty="0">
                <a:latin typeface="+mn-ea"/>
                <a:ea typeface="+mn-ea"/>
              </a:rPr>
              <a:t>優先的に取り組むべき課題を特定する</a:t>
            </a:r>
          </a:p>
        </p:txBody>
      </p:sp>
      <p:sp>
        <p:nvSpPr>
          <p:cNvPr id="6" name="Rectangle 5">
            <a:extLst>
              <a:ext uri="{FF2B5EF4-FFF2-40B4-BE49-F238E27FC236}">
                <a16:creationId xmlns:a16="http://schemas.microsoft.com/office/drawing/2014/main" id="{CB98FEB5-C321-49FC-A4B6-F55F7330D0A0}"/>
              </a:ext>
            </a:extLst>
          </p:cNvPr>
          <p:cNvSpPr/>
          <p:nvPr/>
        </p:nvSpPr>
        <p:spPr>
          <a:xfrm>
            <a:off x="1635661" y="1585874"/>
            <a:ext cx="4584701" cy="4993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b="1" dirty="0">
                <a:solidFill>
                  <a:schemeClr val="tx2"/>
                </a:solidFill>
                <a:latin typeface="+mn-ea"/>
              </a:rPr>
              <a:t>分析結果</a:t>
            </a:r>
          </a:p>
        </p:txBody>
      </p:sp>
      <p:sp>
        <p:nvSpPr>
          <p:cNvPr id="9" name="Rectangle 8">
            <a:extLst>
              <a:ext uri="{FF2B5EF4-FFF2-40B4-BE49-F238E27FC236}">
                <a16:creationId xmlns:a16="http://schemas.microsoft.com/office/drawing/2014/main" id="{426CB750-977A-41CA-B8BA-EE8979C636EA}"/>
              </a:ext>
            </a:extLst>
          </p:cNvPr>
          <p:cNvSpPr/>
          <p:nvPr/>
        </p:nvSpPr>
        <p:spPr>
          <a:xfrm>
            <a:off x="576378" y="2174755"/>
            <a:ext cx="400700" cy="484463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ctr">
              <a:buClr>
                <a:schemeClr val="accent1"/>
              </a:buClr>
            </a:pPr>
            <a:endParaRPr lang="en-US" altLang="ja-JP" sz="1400" dirty="0">
              <a:solidFill>
                <a:schemeClr val="tx2"/>
              </a:solidFill>
              <a:latin typeface="+mn-ea"/>
            </a:endParaRPr>
          </a:p>
          <a:p>
            <a:pPr algn="ctr">
              <a:buClr>
                <a:schemeClr val="accent1"/>
              </a:buClr>
            </a:pPr>
            <a:r>
              <a:rPr lang="ja-JP" altLang="en-US" sz="1400" dirty="0">
                <a:solidFill>
                  <a:schemeClr val="tx2"/>
                </a:solidFill>
                <a:latin typeface="+mn-ea"/>
              </a:rPr>
              <a:t>人口増減</a:t>
            </a:r>
            <a:endParaRPr kumimoji="1" lang="ja-JP" altLang="en-US" sz="1400" dirty="0">
              <a:solidFill>
                <a:schemeClr val="tx2"/>
              </a:solidFill>
              <a:latin typeface="+mn-ea"/>
            </a:endParaRPr>
          </a:p>
        </p:txBody>
      </p:sp>
      <p:sp>
        <p:nvSpPr>
          <p:cNvPr id="10" name="Rectangle 9">
            <a:extLst>
              <a:ext uri="{FF2B5EF4-FFF2-40B4-BE49-F238E27FC236}">
                <a16:creationId xmlns:a16="http://schemas.microsoft.com/office/drawing/2014/main" id="{B5227F0D-71D4-42C4-83A7-BE0D4C45C115}"/>
              </a:ext>
            </a:extLst>
          </p:cNvPr>
          <p:cNvSpPr/>
          <p:nvPr/>
        </p:nvSpPr>
        <p:spPr>
          <a:xfrm>
            <a:off x="1635661" y="2174755"/>
            <a:ext cx="4584701" cy="13582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65113" indent="-265113">
              <a:buFont typeface="Wingdings" panose="05000000000000000000" pitchFamily="2" charset="2"/>
              <a:buChar char="n"/>
              <a:defRPr/>
            </a:pPr>
            <a:endParaRPr lang="ja-JP" altLang="en-US" sz="1400" b="1" dirty="0">
              <a:solidFill>
                <a:schemeClr val="tx1"/>
              </a:solidFill>
              <a:latin typeface="+mn-ea"/>
            </a:endParaRPr>
          </a:p>
        </p:txBody>
      </p:sp>
      <p:sp>
        <p:nvSpPr>
          <p:cNvPr id="11" name="Rectangle 10">
            <a:extLst>
              <a:ext uri="{FF2B5EF4-FFF2-40B4-BE49-F238E27FC236}">
                <a16:creationId xmlns:a16="http://schemas.microsoft.com/office/drawing/2014/main" id="{FCF2F4D0-0A33-451C-BD20-91258AD25C88}"/>
              </a:ext>
            </a:extLst>
          </p:cNvPr>
          <p:cNvSpPr/>
          <p:nvPr/>
        </p:nvSpPr>
        <p:spPr>
          <a:xfrm>
            <a:off x="1052739" y="5197348"/>
            <a:ext cx="481322" cy="182416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dirty="0">
                <a:solidFill>
                  <a:schemeClr val="tx2"/>
                </a:solidFill>
                <a:latin typeface="+mn-ea"/>
              </a:rPr>
              <a:t>自然増減</a:t>
            </a:r>
          </a:p>
        </p:txBody>
      </p:sp>
      <p:sp>
        <p:nvSpPr>
          <p:cNvPr id="12" name="Rectangle 11">
            <a:extLst>
              <a:ext uri="{FF2B5EF4-FFF2-40B4-BE49-F238E27FC236}">
                <a16:creationId xmlns:a16="http://schemas.microsoft.com/office/drawing/2014/main" id="{46CDE753-9DCD-4E0A-B1F8-729886E14134}"/>
              </a:ext>
            </a:extLst>
          </p:cNvPr>
          <p:cNvSpPr/>
          <p:nvPr/>
        </p:nvSpPr>
        <p:spPr>
          <a:xfrm>
            <a:off x="1052739" y="3594910"/>
            <a:ext cx="481322" cy="1541404"/>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dirty="0">
                <a:solidFill>
                  <a:schemeClr val="tx2"/>
                </a:solidFill>
                <a:latin typeface="+mn-ea"/>
              </a:rPr>
              <a:t>社会増減</a:t>
            </a:r>
          </a:p>
        </p:txBody>
      </p:sp>
      <p:sp>
        <p:nvSpPr>
          <p:cNvPr id="13" name="Rectangle 12">
            <a:extLst>
              <a:ext uri="{FF2B5EF4-FFF2-40B4-BE49-F238E27FC236}">
                <a16:creationId xmlns:a16="http://schemas.microsoft.com/office/drawing/2014/main" id="{C95D08EA-4587-4B37-B60B-B48369105562}"/>
              </a:ext>
            </a:extLst>
          </p:cNvPr>
          <p:cNvSpPr/>
          <p:nvPr/>
        </p:nvSpPr>
        <p:spPr>
          <a:xfrm>
            <a:off x="1635661" y="5197348"/>
            <a:ext cx="4584701" cy="182416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171450" indent="-171450">
              <a:buClr>
                <a:schemeClr val="accent1"/>
              </a:buClr>
              <a:buFont typeface="Wingdings" panose="05000000000000000000" pitchFamily="2" charset="2"/>
              <a:buChar char="n"/>
            </a:pPr>
            <a:endParaRPr lang="en-US" altLang="ja-JP" sz="1400" b="1" dirty="0">
              <a:solidFill>
                <a:schemeClr val="tx1"/>
              </a:solidFill>
              <a:latin typeface="+mn-ea"/>
            </a:endParaRPr>
          </a:p>
        </p:txBody>
      </p:sp>
      <p:sp>
        <p:nvSpPr>
          <p:cNvPr id="14" name="Rectangle 13">
            <a:extLst>
              <a:ext uri="{FF2B5EF4-FFF2-40B4-BE49-F238E27FC236}">
                <a16:creationId xmlns:a16="http://schemas.microsoft.com/office/drawing/2014/main" id="{0A3B9740-87C4-4593-9583-7CC6CBA31EAA}"/>
              </a:ext>
            </a:extLst>
          </p:cNvPr>
          <p:cNvSpPr/>
          <p:nvPr/>
        </p:nvSpPr>
        <p:spPr>
          <a:xfrm>
            <a:off x="1635661" y="3594910"/>
            <a:ext cx="4584701" cy="154140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171450" indent="-171450">
              <a:buClr>
                <a:schemeClr val="accent1"/>
              </a:buClr>
              <a:buFont typeface="Wingdings" panose="05000000000000000000" pitchFamily="2" charset="2"/>
              <a:buChar char="n"/>
            </a:pPr>
            <a:endParaRPr lang="en-US" altLang="ja-JP" sz="1400" b="1" dirty="0">
              <a:solidFill>
                <a:schemeClr val="tx1"/>
              </a:solidFill>
              <a:latin typeface="+mn-ea"/>
            </a:endParaRP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4410442" y="4335417"/>
            <a:ext cx="3979541" cy="208378"/>
          </a:xfrm>
          <a:prstGeom prst="triangle">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6554226" y="1585874"/>
            <a:ext cx="3582000" cy="49930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400" b="1" dirty="0">
                <a:solidFill>
                  <a:schemeClr val="tx2"/>
                </a:solidFill>
                <a:latin typeface="+mn-ea"/>
              </a:rPr>
              <a:t>優先的に取り組むべき地域課題</a:t>
            </a:r>
          </a:p>
        </p:txBody>
      </p:sp>
      <p:sp>
        <p:nvSpPr>
          <p:cNvPr id="23" name="Oval 22">
            <a:extLst>
              <a:ext uri="{FF2B5EF4-FFF2-40B4-BE49-F238E27FC236}">
                <a16:creationId xmlns:a16="http://schemas.microsoft.com/office/drawing/2014/main" id="{27306D7B-05A6-4FB0-A9BE-417C02D258BC}"/>
              </a:ext>
            </a:extLst>
          </p:cNvPr>
          <p:cNvSpPr/>
          <p:nvPr/>
        </p:nvSpPr>
        <p:spPr>
          <a:xfrm>
            <a:off x="6554226" y="2174755"/>
            <a:ext cx="3582000" cy="1358225"/>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kumimoji="1" lang="ja-JP" altLang="en-US" sz="1600" b="1" dirty="0">
                <a:solidFill>
                  <a:schemeClr val="bg1">
                    <a:lumMod val="65000"/>
                  </a:schemeClr>
                </a:solidFill>
                <a:latin typeface="+mn-ea"/>
              </a:rPr>
              <a:t>優先的に取り組む</a:t>
            </a:r>
            <a:r>
              <a:rPr lang="ja-JP" altLang="en-US" sz="1600" b="1" dirty="0">
                <a:solidFill>
                  <a:schemeClr val="bg1">
                    <a:lumMod val="65000"/>
                  </a:schemeClr>
                </a:solidFill>
                <a:latin typeface="+mn-ea"/>
              </a:rPr>
              <a:t>べき地域課題は</a:t>
            </a:r>
            <a:r>
              <a:rPr kumimoji="1" lang="ja-JP" altLang="en-US" sz="1600" b="1" dirty="0">
                <a:solidFill>
                  <a:schemeClr val="bg1">
                    <a:lumMod val="65000"/>
                  </a:schemeClr>
                </a:solidFill>
                <a:latin typeface="+mn-ea"/>
              </a:rPr>
              <a:t>？</a:t>
            </a:r>
            <a:endParaRPr kumimoji="1" lang="en-US" altLang="ja-JP" sz="1600" b="1" dirty="0">
              <a:solidFill>
                <a:schemeClr val="bg1">
                  <a:lumMod val="65000"/>
                </a:schemeClr>
              </a:solidFill>
              <a:latin typeface="+mn-ea"/>
            </a:endParaRPr>
          </a:p>
        </p:txBody>
      </p:sp>
      <p:sp>
        <p:nvSpPr>
          <p:cNvPr id="24" name="Rectangle 23">
            <a:extLst>
              <a:ext uri="{FF2B5EF4-FFF2-40B4-BE49-F238E27FC236}">
                <a16:creationId xmlns:a16="http://schemas.microsoft.com/office/drawing/2014/main" id="{9BABD9EF-EBAD-4FAC-BDB0-5E141CB23D27}"/>
              </a:ext>
            </a:extLst>
          </p:cNvPr>
          <p:cNvSpPr/>
          <p:nvPr/>
        </p:nvSpPr>
        <p:spPr>
          <a:xfrm>
            <a:off x="6554226" y="5197348"/>
            <a:ext cx="3582000" cy="1824165"/>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R="0" lvl="0" algn="ctr" defTabSz="1043056" rtl="0" eaLnBrk="1" fontAlgn="auto" latinLnBrk="0" hangingPunct="1">
              <a:lnSpc>
                <a:spcPct val="100000"/>
              </a:lnSpc>
              <a:spcBef>
                <a:spcPts val="0"/>
              </a:spcBef>
              <a:spcAft>
                <a:spcPts val="600"/>
              </a:spcAft>
              <a:buClr>
                <a:srgbClr val="747480"/>
              </a:buClr>
              <a:buSzTx/>
              <a:tabLst/>
              <a:defRPr/>
            </a:pPr>
            <a:endParaRPr kumimoji="1" lang="en-US" altLang="ja-JP" sz="1600" b="1" i="0" u="none" strike="noStrike" kern="1200" cap="none" spc="0" normalizeH="0" baseline="0" noProof="0" dirty="0">
              <a:ln>
                <a:noFill/>
              </a:ln>
              <a:solidFill>
                <a:srgbClr val="2E2E38"/>
              </a:solidFill>
              <a:effectLst/>
              <a:uLnTx/>
              <a:uFillTx/>
              <a:latin typeface="+mn-ea"/>
              <a:cs typeface="+mn-cs"/>
            </a:endParaRPr>
          </a:p>
        </p:txBody>
      </p:sp>
      <p:sp>
        <p:nvSpPr>
          <p:cNvPr id="25" name="Rectangle 24">
            <a:extLst>
              <a:ext uri="{FF2B5EF4-FFF2-40B4-BE49-F238E27FC236}">
                <a16:creationId xmlns:a16="http://schemas.microsoft.com/office/drawing/2014/main" id="{2D06BCDD-A8CF-443F-8695-F5FA15EE613D}"/>
              </a:ext>
            </a:extLst>
          </p:cNvPr>
          <p:cNvSpPr/>
          <p:nvPr/>
        </p:nvSpPr>
        <p:spPr>
          <a:xfrm>
            <a:off x="6554226" y="3594910"/>
            <a:ext cx="3582000" cy="1541404"/>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600" b="1" dirty="0">
              <a:solidFill>
                <a:schemeClr val="tx2"/>
              </a:solidFill>
              <a:latin typeface="+mn-ea"/>
            </a:endParaRPr>
          </a:p>
        </p:txBody>
      </p:sp>
      <p:sp>
        <p:nvSpPr>
          <p:cNvPr id="17" name="TextBox 31">
            <a:extLst>
              <a:ext uri="{FF2B5EF4-FFF2-40B4-BE49-F238E27FC236}">
                <a16:creationId xmlns:a16="http://schemas.microsoft.com/office/drawing/2014/main" id="{C721A97D-A326-4E82-BB1F-3E4711DF1C5B}"/>
              </a:ext>
            </a:extLst>
          </p:cNvPr>
          <p:cNvSpPr txBox="1"/>
          <p:nvPr/>
        </p:nvSpPr>
        <p:spPr>
          <a:xfrm>
            <a:off x="7838640" y="1367420"/>
            <a:ext cx="2338324" cy="230832"/>
          </a:xfrm>
          <a:prstGeom prst="rect">
            <a:avLst/>
          </a:prstGeom>
          <a:noFill/>
        </p:spPr>
        <p:txBody>
          <a:bodyPr wrap="square">
            <a:spAutoFit/>
          </a:bodyPr>
          <a:lstStyle/>
          <a:p>
            <a:pPr algn="r"/>
            <a:r>
              <a:rPr kumimoji="1" lang="ja-JP" altLang="en-US" sz="900" b="1" i="0" u="none" strike="noStrike" kern="1200" cap="none" spc="0" normalizeH="0" baseline="0" noProof="0" dirty="0">
                <a:ln>
                  <a:noFill/>
                </a:ln>
                <a:solidFill>
                  <a:schemeClr val="tx1"/>
                </a:solidFill>
                <a:effectLst/>
                <a:uLnTx/>
                <a:uFillTx/>
                <a:latin typeface="+mn-ea"/>
                <a:ea typeface="+mn-ea"/>
                <a:cs typeface="+mn-cs"/>
              </a:rPr>
              <a:t>凡例：</a:t>
            </a:r>
            <a:r>
              <a:rPr kumimoji="1" lang="en-US" altLang="ja-JP" sz="900" b="1" i="0" u="none" strike="noStrike" kern="1200" cap="none" spc="0" normalizeH="0" baseline="0" noProof="0" dirty="0">
                <a:ln>
                  <a:noFill/>
                </a:ln>
                <a:solidFill>
                  <a:srgbClr val="7DD4A5"/>
                </a:solidFill>
                <a:effectLst/>
                <a:uLnTx/>
                <a:uFillTx/>
                <a:latin typeface="+mn-ea"/>
                <a:ea typeface="+mn-ea"/>
                <a:cs typeface="+mn-cs"/>
              </a:rPr>
              <a:t>【</a:t>
            </a:r>
            <a:r>
              <a:rPr lang="ja-JP" altLang="en-US" sz="900" b="1" dirty="0">
                <a:solidFill>
                  <a:srgbClr val="7DD4A5"/>
                </a:solidFill>
                <a:latin typeface="+mn-ea"/>
                <a:ea typeface="+mn-ea"/>
              </a:rPr>
              <a:t>分析データ</a:t>
            </a:r>
            <a:r>
              <a:rPr kumimoji="1" lang="en-US" altLang="ja-JP" sz="900" b="1" i="0" u="none" strike="noStrike" kern="1200" cap="none" spc="0" normalizeH="0" baseline="0" noProof="0" dirty="0">
                <a:ln>
                  <a:noFill/>
                </a:ln>
                <a:solidFill>
                  <a:srgbClr val="7DD4A5"/>
                </a:solidFill>
                <a:effectLst/>
                <a:uLnTx/>
                <a:uFillTx/>
                <a:latin typeface="+mn-ea"/>
                <a:ea typeface="+mn-ea"/>
                <a:cs typeface="+mn-cs"/>
              </a:rPr>
              <a:t>】</a:t>
            </a:r>
            <a:endParaRPr lang="ja-JP" altLang="en-US" sz="900" dirty="0">
              <a:latin typeface="+mn-ea"/>
              <a:ea typeface="+mn-ea"/>
            </a:endParaRPr>
          </a:p>
        </p:txBody>
      </p:sp>
    </p:spTree>
    <p:extLst>
      <p:ext uri="{BB962C8B-B14F-4D97-AF65-F5344CB8AC3E}">
        <p14:creationId xmlns:p14="http://schemas.microsoft.com/office/powerpoint/2010/main" val="412158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9A9AF-FE22-4FCE-9639-2EEAE3B0D930}"/>
              </a:ext>
            </a:extLst>
          </p:cNvPr>
          <p:cNvSpPr>
            <a:spLocks noGrp="1"/>
          </p:cNvSpPr>
          <p:nvPr>
            <p:ph type="title"/>
          </p:nvPr>
        </p:nvSpPr>
        <p:spPr>
          <a:xfrm>
            <a:off x="558800" y="3258631"/>
            <a:ext cx="9575800" cy="1044000"/>
          </a:xfrm>
        </p:spPr>
        <p:txBody>
          <a:bodyPr/>
          <a:lstStyle/>
          <a:p>
            <a:r>
              <a:rPr kumimoji="1" lang="ja-JP" altLang="en-US" dirty="0">
                <a:latin typeface="+mn-ea"/>
                <a:ea typeface="+mn-ea"/>
              </a:rPr>
              <a:t>おわり</a:t>
            </a:r>
          </a:p>
        </p:txBody>
      </p:sp>
    </p:spTree>
    <p:extLst>
      <p:ext uri="{BB962C8B-B14F-4D97-AF65-F5344CB8AC3E}">
        <p14:creationId xmlns:p14="http://schemas.microsoft.com/office/powerpoint/2010/main" val="117750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
            <a:extLst>
              <a:ext uri="{FF2B5EF4-FFF2-40B4-BE49-F238E27FC236}">
                <a16:creationId xmlns:a16="http://schemas.microsoft.com/office/drawing/2014/main" id="{21B749AD-7A54-4321-B61C-632222BAE2C6}"/>
              </a:ext>
            </a:extLst>
          </p:cNvPr>
          <p:cNvSpPr/>
          <p:nvPr/>
        </p:nvSpPr>
        <p:spPr>
          <a:xfrm rot="5400000">
            <a:off x="1582006" y="4182348"/>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dirty="0">
                <a:solidFill>
                  <a:srgbClr val="2E2E38"/>
                </a:solidFill>
                <a:latin typeface="+mn-ea"/>
              </a:rPr>
              <a:t>人口構成</a:t>
            </a:r>
            <a:r>
              <a:rPr kumimoji="1" lang="ja-JP" altLang="en-US" sz="1200" b="0" i="0" u="none" strike="noStrike" kern="1200" cap="none" spc="0" normalizeH="0" baseline="0" noProof="0" dirty="0">
                <a:ln>
                  <a:noFill/>
                </a:ln>
                <a:solidFill>
                  <a:srgbClr val="2E2E38"/>
                </a:solidFill>
                <a:effectLst/>
                <a:uLnTx/>
                <a:uFillTx/>
                <a:latin typeface="+mn-ea"/>
                <a:cs typeface="+mn-cs"/>
              </a:rPr>
              <a:t>を</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より詳細に把握する</a:t>
            </a:r>
          </a:p>
        </p:txBody>
      </p:sp>
      <p:sp>
        <p:nvSpPr>
          <p:cNvPr id="54" name="Rectangle 9">
            <a:extLst>
              <a:ext uri="{FF2B5EF4-FFF2-40B4-BE49-F238E27FC236}">
                <a16:creationId xmlns:a16="http://schemas.microsoft.com/office/drawing/2014/main" id="{D7A575EF-853C-404A-91EE-C7B98FA12063}"/>
              </a:ext>
            </a:extLst>
          </p:cNvPr>
          <p:cNvSpPr/>
          <p:nvPr/>
        </p:nvSpPr>
        <p:spPr>
          <a:xfrm>
            <a:off x="1139821" y="959826"/>
            <a:ext cx="1549471" cy="660893"/>
          </a:xfrm>
          <a:prstGeom prst="flowChartOffpageConnector">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人口構成を把握する</a:t>
            </a:r>
          </a:p>
        </p:txBody>
      </p:sp>
      <p:sp>
        <p:nvSpPr>
          <p:cNvPr id="60" name="Rectangle 7">
            <a:extLst>
              <a:ext uri="{FF2B5EF4-FFF2-40B4-BE49-F238E27FC236}">
                <a16:creationId xmlns:a16="http://schemas.microsoft.com/office/drawing/2014/main" id="{39DEF82A-AAC8-4220-BCAA-F34305406FF6}"/>
              </a:ext>
            </a:extLst>
          </p:cNvPr>
          <p:cNvSpPr/>
          <p:nvPr/>
        </p:nvSpPr>
        <p:spPr>
          <a:xfrm rot="5400000">
            <a:off x="1582006" y="1243692"/>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人口増減を把握する</a:t>
            </a:r>
          </a:p>
        </p:txBody>
      </p:sp>
      <p:sp>
        <p:nvSpPr>
          <p:cNvPr id="87" name="Rectangle 7">
            <a:extLst>
              <a:ext uri="{FF2B5EF4-FFF2-40B4-BE49-F238E27FC236}">
                <a16:creationId xmlns:a16="http://schemas.microsoft.com/office/drawing/2014/main" id="{AF90EF88-2903-49D6-A83A-307FAF3FC095}"/>
              </a:ext>
            </a:extLst>
          </p:cNvPr>
          <p:cNvSpPr/>
          <p:nvPr/>
        </p:nvSpPr>
        <p:spPr>
          <a:xfrm rot="5400000">
            <a:off x="1582006" y="1984290"/>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自然増減を把握する</a:t>
            </a:r>
          </a:p>
        </p:txBody>
      </p:sp>
      <p:sp>
        <p:nvSpPr>
          <p:cNvPr id="88" name="Rectangle 7">
            <a:extLst>
              <a:ext uri="{FF2B5EF4-FFF2-40B4-BE49-F238E27FC236}">
                <a16:creationId xmlns:a16="http://schemas.microsoft.com/office/drawing/2014/main" id="{4787B8F5-ACF9-456C-A532-A96429FB42DE}"/>
              </a:ext>
            </a:extLst>
          </p:cNvPr>
          <p:cNvSpPr/>
          <p:nvPr/>
        </p:nvSpPr>
        <p:spPr>
          <a:xfrm rot="5400000">
            <a:off x="1582006" y="2716902"/>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a:ln>
                  <a:noFill/>
                </a:ln>
                <a:solidFill>
                  <a:srgbClr val="2E2E38"/>
                </a:solidFill>
                <a:effectLst/>
                <a:uLnTx/>
                <a:uFillTx/>
                <a:latin typeface="+mn-ea"/>
                <a:cs typeface="+mn-cs"/>
              </a:rPr>
              <a:t>社会増減を把握する</a:t>
            </a:r>
            <a:endParaRPr kumimoji="1" lang="ja-JP" altLang="en-US" sz="1200" b="0" i="0" u="none" strike="noStrike" kern="1200" cap="none" spc="0" normalizeH="0" baseline="0" noProof="0" dirty="0">
              <a:ln>
                <a:noFill/>
              </a:ln>
              <a:solidFill>
                <a:srgbClr val="2E2E38"/>
              </a:solidFill>
              <a:effectLst/>
              <a:uLnTx/>
              <a:uFillTx/>
              <a:latin typeface="+mn-ea"/>
              <a:cs typeface="+mn-cs"/>
            </a:endParaRPr>
          </a:p>
        </p:txBody>
      </p:sp>
      <p:sp>
        <p:nvSpPr>
          <p:cNvPr id="89" name="Rectangle 7">
            <a:extLst>
              <a:ext uri="{FF2B5EF4-FFF2-40B4-BE49-F238E27FC236}">
                <a16:creationId xmlns:a16="http://schemas.microsoft.com/office/drawing/2014/main" id="{21B749AD-7A54-4321-B61C-632222BAE2C6}"/>
              </a:ext>
            </a:extLst>
          </p:cNvPr>
          <p:cNvSpPr/>
          <p:nvPr/>
        </p:nvSpPr>
        <p:spPr>
          <a:xfrm rot="5400000">
            <a:off x="1582006" y="3468544"/>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将来人口推計を</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把握する</a:t>
            </a:r>
          </a:p>
        </p:txBody>
      </p:sp>
      <p:sp>
        <p:nvSpPr>
          <p:cNvPr id="90" name="Rectangle 7">
            <a:extLst>
              <a:ext uri="{FF2B5EF4-FFF2-40B4-BE49-F238E27FC236}">
                <a16:creationId xmlns:a16="http://schemas.microsoft.com/office/drawing/2014/main" id="{F5944986-2761-4583-AA4F-0239091B0216}"/>
              </a:ext>
            </a:extLst>
          </p:cNvPr>
          <p:cNvSpPr/>
          <p:nvPr/>
        </p:nvSpPr>
        <p:spPr>
          <a:xfrm rot="5400000">
            <a:off x="1582006" y="4933078"/>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出生数の増減の</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要因を深堀する</a:t>
            </a:r>
          </a:p>
        </p:txBody>
      </p:sp>
      <p:sp>
        <p:nvSpPr>
          <p:cNvPr id="91" name="Rectangle 7">
            <a:extLst>
              <a:ext uri="{FF2B5EF4-FFF2-40B4-BE49-F238E27FC236}">
                <a16:creationId xmlns:a16="http://schemas.microsoft.com/office/drawing/2014/main" id="{B9396F55-1487-47D1-A7F8-8068C6C69324}"/>
              </a:ext>
            </a:extLst>
          </p:cNvPr>
          <p:cNvSpPr/>
          <p:nvPr/>
        </p:nvSpPr>
        <p:spPr>
          <a:xfrm rot="5400000">
            <a:off x="1582006" y="5686490"/>
            <a:ext cx="665101" cy="1549471"/>
          </a:xfrm>
          <a:prstGeom prst="chevron">
            <a:avLst>
              <a:gd name="adj" fmla="val 1559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転入転出の要因を</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深堀する</a:t>
            </a: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850"/>
            <a:ext cx="9566275" cy="171450"/>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1600" dirty="0">
                <a:latin typeface="+mn-ea"/>
                <a:ea typeface="+mn-ea"/>
              </a:rPr>
              <a:t>分析の全体像：ステップに沿って分析を行うことで、優先的に取り組むべき人口課題を特定する</a:t>
            </a:r>
          </a:p>
        </p:txBody>
      </p:sp>
      <p:cxnSp>
        <p:nvCxnSpPr>
          <p:cNvPr id="29" name="直線コネクタ 27">
            <a:extLst>
              <a:ext uri="{FF2B5EF4-FFF2-40B4-BE49-F238E27FC236}">
                <a16:creationId xmlns:a16="http://schemas.microsoft.com/office/drawing/2014/main" id="{728B3E02-1D0B-421E-9456-EE21A6BB5C3B}"/>
              </a:ext>
            </a:extLst>
          </p:cNvPr>
          <p:cNvCxnSpPr>
            <a:cxnSpLocks/>
          </p:cNvCxnSpPr>
          <p:nvPr/>
        </p:nvCxnSpPr>
        <p:spPr bwMode="gray">
          <a:xfrm>
            <a:off x="2772476" y="792981"/>
            <a:ext cx="47307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DB510D1-EEFE-40FF-A946-A63DF0793D1B}"/>
              </a:ext>
            </a:extLst>
          </p:cNvPr>
          <p:cNvSpPr txBox="1"/>
          <p:nvPr/>
        </p:nvSpPr>
        <p:spPr bwMode="gray">
          <a:xfrm>
            <a:off x="4575389" y="672756"/>
            <a:ext cx="1124904"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dirty="0">
                <a:ln>
                  <a:noFill/>
                </a:ln>
                <a:solidFill>
                  <a:prstClr val="black"/>
                </a:solidFill>
                <a:effectLst/>
                <a:uLnTx/>
                <a:uFillTx/>
                <a:latin typeface="+mn-ea"/>
                <a:cs typeface="Arial" charset="0"/>
              </a:rPr>
              <a:t>分析の概要</a:t>
            </a:r>
          </a:p>
        </p:txBody>
      </p:sp>
      <p:cxnSp>
        <p:nvCxnSpPr>
          <p:cNvPr id="42" name="直線コネクタ 31">
            <a:extLst>
              <a:ext uri="{FF2B5EF4-FFF2-40B4-BE49-F238E27FC236}">
                <a16:creationId xmlns:a16="http://schemas.microsoft.com/office/drawing/2014/main" id="{F18DAC2A-2009-49D9-8E98-3E687F9A6E0E}"/>
              </a:ext>
            </a:extLst>
          </p:cNvPr>
          <p:cNvCxnSpPr>
            <a:cxnSpLocks/>
          </p:cNvCxnSpPr>
          <p:nvPr/>
        </p:nvCxnSpPr>
        <p:spPr bwMode="gray">
          <a:xfrm>
            <a:off x="559562" y="792981"/>
            <a:ext cx="21297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32">
            <a:extLst>
              <a:ext uri="{FF2B5EF4-FFF2-40B4-BE49-F238E27FC236}">
                <a16:creationId xmlns:a16="http://schemas.microsoft.com/office/drawing/2014/main" id="{2912B015-644A-4075-B93F-1D04A65626D5}"/>
              </a:ext>
            </a:extLst>
          </p:cNvPr>
          <p:cNvSpPr txBox="1"/>
          <p:nvPr/>
        </p:nvSpPr>
        <p:spPr bwMode="gray">
          <a:xfrm>
            <a:off x="1125637" y="667351"/>
            <a:ext cx="997580"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dirty="0">
                <a:ln>
                  <a:noFill/>
                </a:ln>
                <a:solidFill>
                  <a:prstClr val="black"/>
                </a:solidFill>
                <a:effectLst/>
                <a:uLnTx/>
                <a:uFillTx/>
                <a:latin typeface="+mn-ea"/>
                <a:cs typeface="Arial" charset="0"/>
              </a:rPr>
              <a:t>分析フロー</a:t>
            </a:r>
          </a:p>
        </p:txBody>
      </p:sp>
      <p:cxnSp>
        <p:nvCxnSpPr>
          <p:cNvPr id="45" name="直線コネクタ 124">
            <a:extLst>
              <a:ext uri="{FF2B5EF4-FFF2-40B4-BE49-F238E27FC236}">
                <a16:creationId xmlns:a16="http://schemas.microsoft.com/office/drawing/2014/main" id="{E695AD61-A76A-45C1-9C83-9CA7158C4A0E}"/>
              </a:ext>
            </a:extLst>
          </p:cNvPr>
          <p:cNvCxnSpPr>
            <a:cxnSpLocks/>
          </p:cNvCxnSpPr>
          <p:nvPr/>
        </p:nvCxnSpPr>
        <p:spPr bwMode="gray">
          <a:xfrm>
            <a:off x="7571574" y="792981"/>
            <a:ext cx="256302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127">
            <a:extLst>
              <a:ext uri="{FF2B5EF4-FFF2-40B4-BE49-F238E27FC236}">
                <a16:creationId xmlns:a16="http://schemas.microsoft.com/office/drawing/2014/main" id="{69AE4849-A56D-4D36-845D-B9DA516E86F4}"/>
              </a:ext>
            </a:extLst>
          </p:cNvPr>
          <p:cNvSpPr txBox="1"/>
          <p:nvPr/>
        </p:nvSpPr>
        <p:spPr bwMode="gray">
          <a:xfrm>
            <a:off x="8358967" y="668581"/>
            <a:ext cx="988240"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dirty="0">
                <a:ln>
                  <a:noFill/>
                </a:ln>
                <a:solidFill>
                  <a:prstClr val="black"/>
                </a:solidFill>
                <a:effectLst/>
                <a:uLnTx/>
                <a:uFillTx/>
                <a:latin typeface="+mn-ea"/>
                <a:cs typeface="Arial" charset="0"/>
              </a:rPr>
              <a:t>分析データ</a:t>
            </a:r>
            <a:endParaRPr kumimoji="1" lang="en-US" altLang="ja-JP" sz="1400" b="1" i="0" u="none" strike="noStrike" kern="1200" cap="none" spc="0" normalizeH="0" baseline="0" noProof="0" dirty="0">
              <a:ln>
                <a:noFill/>
              </a:ln>
              <a:solidFill>
                <a:prstClr val="black"/>
              </a:solidFill>
              <a:effectLst/>
              <a:uLnTx/>
              <a:uFillTx/>
              <a:latin typeface="+mn-ea"/>
              <a:cs typeface="Arial" charset="0"/>
            </a:endParaRPr>
          </a:p>
        </p:txBody>
      </p:sp>
      <p:sp>
        <p:nvSpPr>
          <p:cNvPr id="21" name="Arrow: Pentagon 19">
            <a:extLst>
              <a:ext uri="{FF2B5EF4-FFF2-40B4-BE49-F238E27FC236}">
                <a16:creationId xmlns:a16="http://schemas.microsoft.com/office/drawing/2014/main" id="{B6967536-86DE-476F-A9F9-8381FAB24C37}"/>
              </a:ext>
            </a:extLst>
          </p:cNvPr>
          <p:cNvSpPr/>
          <p:nvPr/>
        </p:nvSpPr>
        <p:spPr>
          <a:xfrm rot="5400000">
            <a:off x="-1065583" y="2576462"/>
            <a:ext cx="3613888" cy="365128"/>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noProof="0" dirty="0">
                <a:solidFill>
                  <a:srgbClr val="2E2E38"/>
                </a:solidFill>
                <a:latin typeface="+mn-ea"/>
              </a:rPr>
              <a:t>基礎</a:t>
            </a:r>
            <a:r>
              <a:rPr kumimoji="1" lang="ja-JP" altLang="en-US" sz="1200" b="1" i="0" u="none" strike="noStrike" kern="1200" cap="none" spc="0" normalizeH="0" baseline="0" noProof="0" dirty="0">
                <a:ln>
                  <a:noFill/>
                </a:ln>
                <a:solidFill>
                  <a:srgbClr val="2E2E38"/>
                </a:solidFill>
                <a:effectLst/>
                <a:uLnTx/>
                <a:uFillTx/>
                <a:latin typeface="+mn-ea"/>
                <a:cs typeface="+mn-cs"/>
              </a:rPr>
              <a:t>分析</a:t>
            </a:r>
          </a:p>
        </p:txBody>
      </p:sp>
      <p:sp>
        <p:nvSpPr>
          <p:cNvPr id="24" name="Arrow: Pentagon 46">
            <a:extLst>
              <a:ext uri="{FF2B5EF4-FFF2-40B4-BE49-F238E27FC236}">
                <a16:creationId xmlns:a16="http://schemas.microsoft.com/office/drawing/2014/main" id="{4DE11AC7-6B98-4472-8BCE-0B1425F2CAE9}"/>
              </a:ext>
            </a:extLst>
          </p:cNvPr>
          <p:cNvSpPr/>
          <p:nvPr/>
        </p:nvSpPr>
        <p:spPr>
          <a:xfrm rot="5400000">
            <a:off x="-328620" y="5525485"/>
            <a:ext cx="2139961" cy="365128"/>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rgbClr val="747480"/>
              </a:buClr>
            </a:pPr>
            <a:r>
              <a:rPr lang="ja-JP" altLang="en-US" sz="1200" b="1" dirty="0">
                <a:solidFill>
                  <a:srgbClr val="2E2E38"/>
                </a:solidFill>
                <a:latin typeface="+mn-ea"/>
              </a:rPr>
              <a:t>応用分析</a:t>
            </a:r>
          </a:p>
        </p:txBody>
      </p:sp>
      <p:sp>
        <p:nvSpPr>
          <p:cNvPr id="49" name="正方形/長方形 24">
            <a:extLst>
              <a:ext uri="{FF2B5EF4-FFF2-40B4-BE49-F238E27FC236}">
                <a16:creationId xmlns:a16="http://schemas.microsoft.com/office/drawing/2014/main" id="{8BA757DA-98A2-4279-9CC5-823636F530E5}"/>
              </a:ext>
            </a:extLst>
          </p:cNvPr>
          <p:cNvSpPr/>
          <p:nvPr/>
        </p:nvSpPr>
        <p:spPr>
          <a:xfrm>
            <a:off x="2772475" y="2426476"/>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人口変化の一因である自然増減について、出生数および地域の少子化の背景（未婚率、有配偶出生率など）を分析することで、出生数の増減の要因を把握</a:t>
            </a:r>
            <a:r>
              <a:rPr lang="ja-JP" altLang="en-US" sz="1200" dirty="0">
                <a:solidFill>
                  <a:srgbClr val="2E2E38"/>
                </a:solidFill>
                <a:latin typeface="+mn-ea"/>
              </a:rPr>
              <a:t>する</a:t>
            </a:r>
            <a:endParaRPr kumimoji="1" lang="ja-JP" altLang="en-US" sz="1200" b="0" i="0" u="none" strike="noStrike" kern="1200" cap="none" spc="0" normalizeH="0" baseline="0" noProof="0" dirty="0">
              <a:ln>
                <a:noFill/>
              </a:ln>
              <a:solidFill>
                <a:srgbClr val="2E2E38"/>
              </a:solidFill>
              <a:effectLst/>
              <a:uLnTx/>
              <a:uFillTx/>
              <a:latin typeface="+mn-ea"/>
              <a:cs typeface="+mn-cs"/>
            </a:endParaRPr>
          </a:p>
        </p:txBody>
      </p:sp>
      <p:sp>
        <p:nvSpPr>
          <p:cNvPr id="50" name="正方形/長方形 24">
            <a:extLst>
              <a:ext uri="{FF2B5EF4-FFF2-40B4-BE49-F238E27FC236}">
                <a16:creationId xmlns:a16="http://schemas.microsoft.com/office/drawing/2014/main" id="{58B12F50-C73D-476B-AE1F-32C237E10111}"/>
              </a:ext>
            </a:extLst>
          </p:cNvPr>
          <p:cNvSpPr/>
          <p:nvPr/>
        </p:nvSpPr>
        <p:spPr>
          <a:xfrm>
            <a:off x="7571574" y="2429000"/>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2"/>
              </a:rPr>
              <a:t>合計特殊出生率と人口推移</a:t>
            </a:r>
            <a:endParaRPr kumimoji="1" lang="en-US" altLang="zh-TW" sz="1200" b="0" i="0" u="none" strike="noStrike" kern="1200" cap="none" spc="0" normalizeH="0" baseline="0" noProof="0" dirty="0">
              <a:ln>
                <a:noFill/>
              </a:ln>
              <a:solidFill>
                <a:srgbClr val="2E2E38"/>
              </a:solidFill>
              <a:effectLst/>
              <a:uLnTx/>
              <a:uFillTx/>
              <a:latin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zh-TW" altLang="en-US" sz="1200" b="0" i="0" u="none" strike="noStrike" kern="1200" cap="none" spc="0" normalizeH="0" baseline="0" noProof="0" dirty="0">
                <a:ln>
                  <a:noFill/>
                </a:ln>
                <a:solidFill>
                  <a:srgbClr val="2E2E38"/>
                </a:solidFill>
                <a:effectLst/>
                <a:uLnTx/>
                <a:uFillTx/>
                <a:latin typeface="+mn-ea"/>
                <a:cs typeface="+mn-cs"/>
                <a:hlinkClick r:id="rId3"/>
              </a:rPr>
              <a:t>地域少子化指標</a:t>
            </a:r>
            <a:endParaRPr kumimoji="1" lang="zh-TW" altLang="en-US" sz="1200" b="0" i="0" u="none" strike="noStrike" kern="1200" cap="none" spc="0" normalizeH="0" baseline="0" noProof="0" dirty="0">
              <a:ln>
                <a:noFill/>
              </a:ln>
              <a:solidFill>
                <a:srgbClr val="2E2E38"/>
              </a:solidFill>
              <a:effectLst/>
              <a:uLnTx/>
              <a:uFillTx/>
              <a:latin typeface="+mn-ea"/>
              <a:cs typeface="+mn-cs"/>
            </a:endParaRPr>
          </a:p>
        </p:txBody>
      </p:sp>
      <p:sp>
        <p:nvSpPr>
          <p:cNvPr id="52" name="正方形/長方形 25">
            <a:extLst>
              <a:ext uri="{FF2B5EF4-FFF2-40B4-BE49-F238E27FC236}">
                <a16:creationId xmlns:a16="http://schemas.microsoft.com/office/drawing/2014/main" id="{D0877488-6204-4561-842B-3662B95754E6}"/>
              </a:ext>
            </a:extLst>
          </p:cNvPr>
          <p:cNvSpPr/>
          <p:nvPr/>
        </p:nvSpPr>
        <p:spPr>
          <a:xfrm>
            <a:off x="2772475" y="3163673"/>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人口変化の一因である社会増減について、世代別、地域別での転入・転出を分析し、転入促進・転出抑止すべき世代、地域を把握</a:t>
            </a:r>
            <a:r>
              <a:rPr lang="ja-JP" altLang="en-US" sz="1200" dirty="0">
                <a:solidFill>
                  <a:srgbClr val="2E2E38"/>
                </a:solidFill>
                <a:latin typeface="+mn-ea"/>
              </a:rPr>
              <a:t>する</a:t>
            </a:r>
            <a:endParaRPr kumimoji="1" lang="ja-JP" altLang="en-US" sz="1200" b="0" i="0" u="none" strike="noStrike" kern="1200" cap="none" spc="0" normalizeH="0" baseline="0" noProof="0" dirty="0">
              <a:ln>
                <a:noFill/>
              </a:ln>
              <a:solidFill>
                <a:srgbClr val="2E2E38"/>
              </a:solidFill>
              <a:effectLst/>
              <a:uLnTx/>
              <a:uFillTx/>
              <a:latin typeface="+mn-ea"/>
              <a:cs typeface="+mn-cs"/>
            </a:endParaRPr>
          </a:p>
        </p:txBody>
      </p:sp>
      <p:sp>
        <p:nvSpPr>
          <p:cNvPr id="53" name="正方形/長方形 25">
            <a:extLst>
              <a:ext uri="{FF2B5EF4-FFF2-40B4-BE49-F238E27FC236}">
                <a16:creationId xmlns:a16="http://schemas.microsoft.com/office/drawing/2014/main" id="{4E35555A-E017-41F5-8D10-FF2CAE93A2E5}"/>
              </a:ext>
            </a:extLst>
          </p:cNvPr>
          <p:cNvSpPr/>
          <p:nvPr/>
        </p:nvSpPr>
        <p:spPr>
          <a:xfrm>
            <a:off x="7571574" y="3165691"/>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4"/>
              </a:rPr>
              <a:t>年齢階級別移動数の時系列分析</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rgbClr val="2E2E38"/>
                </a:solidFill>
                <a:effectLst/>
                <a:uLnTx/>
                <a:uFillTx/>
                <a:latin typeface="+mn-ea"/>
                <a:cs typeface="+mn-cs"/>
                <a:hlinkClick r:id="rId5"/>
              </a:rPr>
              <a:t>From-to</a:t>
            </a:r>
            <a:r>
              <a:rPr kumimoji="1" lang="ja-JP" altLang="en-US" sz="1200" b="0" i="0" u="none" strike="noStrike" kern="1200" cap="none" spc="0" normalizeH="0" baseline="0" noProof="0" dirty="0">
                <a:ln>
                  <a:noFill/>
                </a:ln>
                <a:solidFill>
                  <a:srgbClr val="2E2E38"/>
                </a:solidFill>
                <a:effectLst/>
                <a:uLnTx/>
                <a:uFillTx/>
                <a:latin typeface="+mn-ea"/>
                <a:cs typeface="+mn-cs"/>
                <a:hlinkClick r:id="rId5"/>
              </a:rPr>
              <a:t>分析（定住人口）</a:t>
            </a:r>
            <a:endParaRPr kumimoji="1" lang="ja-JP" altLang="en-US" sz="1200" b="0" i="0" u="none" strike="noStrike" kern="1200" cap="none" spc="0" normalizeH="0" baseline="0" noProof="0" dirty="0">
              <a:ln>
                <a:noFill/>
              </a:ln>
              <a:solidFill>
                <a:srgbClr val="2E2E38"/>
              </a:solidFill>
              <a:effectLst/>
              <a:uLnTx/>
              <a:uFillTx/>
              <a:latin typeface="+mn-ea"/>
              <a:cs typeface="+mn-cs"/>
            </a:endParaRPr>
          </a:p>
        </p:txBody>
      </p:sp>
      <p:sp>
        <p:nvSpPr>
          <p:cNvPr id="55" name="正方形/長方形 26">
            <a:extLst>
              <a:ext uri="{FF2B5EF4-FFF2-40B4-BE49-F238E27FC236}">
                <a16:creationId xmlns:a16="http://schemas.microsoft.com/office/drawing/2014/main" id="{20E27A7A-1F72-46CD-AC20-BD99A0FF4DA8}"/>
              </a:ext>
            </a:extLst>
          </p:cNvPr>
          <p:cNvSpPr/>
          <p:nvPr/>
        </p:nvSpPr>
        <p:spPr>
          <a:xfrm>
            <a:off x="2772475" y="952082"/>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地域の人口推移及び人口構造の分析から、</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人口がどのように推移してきたか、今後どうなるのかを把握する</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56" name="正方形/長方形 26">
            <a:extLst>
              <a:ext uri="{FF2B5EF4-FFF2-40B4-BE49-F238E27FC236}">
                <a16:creationId xmlns:a16="http://schemas.microsoft.com/office/drawing/2014/main" id="{62BAC2E9-38A8-4090-B267-792AA9F53729}"/>
              </a:ext>
            </a:extLst>
          </p:cNvPr>
          <p:cNvSpPr/>
          <p:nvPr/>
        </p:nvSpPr>
        <p:spPr>
          <a:xfrm>
            <a:off x="7571574" y="955618"/>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6"/>
              </a:rPr>
              <a:t>人口推移</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7"/>
              </a:rPr>
              <a:t>人口ピラミッド</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58" name="正方形/長方形 25">
            <a:extLst>
              <a:ext uri="{FF2B5EF4-FFF2-40B4-BE49-F238E27FC236}">
                <a16:creationId xmlns:a16="http://schemas.microsoft.com/office/drawing/2014/main" id="{BEBB6894-9502-4213-89E3-C77F87BF3BF9}"/>
              </a:ext>
            </a:extLst>
          </p:cNvPr>
          <p:cNvSpPr/>
          <p:nvPr/>
        </p:nvSpPr>
        <p:spPr>
          <a:xfrm>
            <a:off x="2772475" y="3900869"/>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地域の人口が将来、自然増減、社会増減のどちらの影響をより大きく受けるのかを捉えて、改善すべき増減要因を把握</a:t>
            </a:r>
            <a:r>
              <a:rPr lang="ja-JP" altLang="en-US" sz="1200" dirty="0">
                <a:solidFill>
                  <a:srgbClr val="2E2E38"/>
                </a:solidFill>
                <a:latin typeface="+mn-ea"/>
              </a:rPr>
              <a:t>する</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59" name="正方形/長方形 25">
            <a:extLst>
              <a:ext uri="{FF2B5EF4-FFF2-40B4-BE49-F238E27FC236}">
                <a16:creationId xmlns:a16="http://schemas.microsoft.com/office/drawing/2014/main" id="{BE79ED7A-802C-4812-BEE5-179AB449ACEF}"/>
              </a:ext>
            </a:extLst>
          </p:cNvPr>
          <p:cNvSpPr/>
          <p:nvPr/>
        </p:nvSpPr>
        <p:spPr>
          <a:xfrm>
            <a:off x="7571574" y="3902382"/>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8"/>
              </a:rPr>
              <a:t>将来人口推計</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61" name="正方形/長方形 24">
            <a:extLst>
              <a:ext uri="{FF2B5EF4-FFF2-40B4-BE49-F238E27FC236}">
                <a16:creationId xmlns:a16="http://schemas.microsoft.com/office/drawing/2014/main" id="{601FCC03-B357-43CB-9356-E795E2A4A162}"/>
              </a:ext>
            </a:extLst>
          </p:cNvPr>
          <p:cNvSpPr/>
          <p:nvPr/>
        </p:nvSpPr>
        <p:spPr>
          <a:xfrm>
            <a:off x="2772475" y="1689279"/>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人口増減の内訳（年齢</a:t>
            </a:r>
            <a:r>
              <a:rPr kumimoji="1" lang="en-US" altLang="ja-JP" sz="1200" b="0" i="0" u="none" strike="noStrike" kern="1200" cap="none" spc="0" normalizeH="0" baseline="0" noProof="0" dirty="0">
                <a:ln>
                  <a:noFill/>
                </a:ln>
                <a:solidFill>
                  <a:srgbClr val="2E2E38"/>
                </a:solidFill>
                <a:effectLst/>
                <a:uLnTx/>
                <a:uFillTx/>
                <a:latin typeface="+mn-ea"/>
                <a:cs typeface="+mn-cs"/>
              </a:rPr>
              <a:t>3</a:t>
            </a:r>
            <a:r>
              <a:rPr kumimoji="1" lang="ja-JP" altLang="en-US" sz="1200" b="0" i="0" u="none" strike="noStrike" kern="1200" cap="none" spc="0" normalizeH="0" baseline="0" noProof="0" dirty="0">
                <a:ln>
                  <a:noFill/>
                </a:ln>
                <a:solidFill>
                  <a:srgbClr val="2E2E38"/>
                </a:solidFill>
                <a:effectLst/>
                <a:uLnTx/>
                <a:uFillTx/>
                <a:latin typeface="+mn-ea"/>
                <a:cs typeface="+mn-cs"/>
              </a:rPr>
              <a:t>区分、自然増減（出生数、死亡数）、社会増減（転入・転出数））を分析し、地域の人口の変化がどのような理由で起こっているかを把握する</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62" name="正方形/長方形 24">
            <a:extLst>
              <a:ext uri="{FF2B5EF4-FFF2-40B4-BE49-F238E27FC236}">
                <a16:creationId xmlns:a16="http://schemas.microsoft.com/office/drawing/2014/main" id="{EBC605AB-6887-4AE2-8386-EBFB80DDEC8A}"/>
              </a:ext>
            </a:extLst>
          </p:cNvPr>
          <p:cNvSpPr/>
          <p:nvPr/>
        </p:nvSpPr>
        <p:spPr>
          <a:xfrm>
            <a:off x="7571574" y="1692309"/>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9"/>
              </a:rPr>
              <a:t>人口増減</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9"/>
              </a:rPr>
              <a:t>自然増減・社会増減の推移</a:t>
            </a:r>
            <a:r>
              <a:rPr kumimoji="1" lang="en-US" altLang="ja-JP" sz="1200" b="0" i="0" u="none" strike="noStrike" kern="1200" cap="none" spc="0" normalizeH="0" baseline="0" noProof="0" dirty="0">
                <a:ln>
                  <a:noFill/>
                </a:ln>
                <a:solidFill>
                  <a:srgbClr val="2E2E38"/>
                </a:solidFill>
                <a:effectLst/>
                <a:uLnTx/>
                <a:uFillTx/>
                <a:latin typeface="+mn-ea"/>
                <a:cs typeface="+mn-cs"/>
                <a:hlinkClick r:id="rId9"/>
              </a:rPr>
              <a:t>(</a:t>
            </a:r>
            <a:r>
              <a:rPr kumimoji="1" lang="ja-JP" altLang="en-US" sz="1200" b="0" i="0" u="none" strike="noStrike" kern="1200" cap="none" spc="0" normalizeH="0" baseline="0" noProof="0" dirty="0">
                <a:ln>
                  <a:noFill/>
                </a:ln>
                <a:solidFill>
                  <a:srgbClr val="2E2E38"/>
                </a:solidFill>
                <a:effectLst/>
                <a:uLnTx/>
                <a:uFillTx/>
                <a:latin typeface="+mn-ea"/>
                <a:cs typeface="+mn-cs"/>
                <a:hlinkClick r:id="rId9"/>
              </a:rPr>
              <a:t>折れ線</a:t>
            </a:r>
            <a:r>
              <a:rPr kumimoji="1" lang="en-US" altLang="ja-JP" sz="1200" b="0" i="0" u="none" strike="noStrike" kern="1200" cap="none" spc="0" normalizeH="0" baseline="0" noProof="0" dirty="0">
                <a:ln>
                  <a:noFill/>
                </a:ln>
                <a:solidFill>
                  <a:srgbClr val="2E2E38"/>
                </a:solidFill>
                <a:effectLst/>
                <a:uLnTx/>
                <a:uFillTx/>
                <a:latin typeface="+mn-ea"/>
                <a:cs typeface="+mn-cs"/>
                <a:hlinkClick r:id="rId9"/>
              </a:rPr>
              <a:t>)</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2E2E38"/>
                </a:solidFill>
                <a:effectLst/>
                <a:uLnTx/>
                <a:uFillTx/>
                <a:latin typeface="+mn-ea"/>
                <a:cs typeface="+mn-cs"/>
                <a:hlinkClick r:id="rId9"/>
              </a:rPr>
              <a:t>出生数・死亡数 </a:t>
            </a:r>
            <a:r>
              <a:rPr kumimoji="1" lang="en-US" altLang="ja-JP" sz="1200" b="0" i="0" u="none" strike="noStrike" kern="1200" cap="none" spc="0" normalizeH="0" baseline="0" noProof="0" dirty="0">
                <a:ln>
                  <a:noFill/>
                </a:ln>
                <a:solidFill>
                  <a:srgbClr val="2E2E38"/>
                </a:solidFill>
                <a:effectLst/>
                <a:uLnTx/>
                <a:uFillTx/>
                <a:latin typeface="+mn-ea"/>
                <a:cs typeface="+mn-cs"/>
                <a:hlinkClick r:id="rId9"/>
              </a:rPr>
              <a:t>/ </a:t>
            </a:r>
            <a:r>
              <a:rPr kumimoji="1" lang="ja-JP" altLang="en-US" sz="1200" b="0" i="0" u="none" strike="noStrike" kern="1200" cap="none" spc="0" normalizeH="0" baseline="0" noProof="0" dirty="0">
                <a:ln>
                  <a:noFill/>
                </a:ln>
                <a:solidFill>
                  <a:srgbClr val="2E2E38"/>
                </a:solidFill>
                <a:effectLst/>
                <a:uLnTx/>
                <a:uFillTx/>
                <a:latin typeface="+mn-ea"/>
                <a:cs typeface="+mn-cs"/>
                <a:hlinkClick r:id="rId9"/>
              </a:rPr>
              <a:t>転入数・転出数</a:t>
            </a:r>
            <a:endParaRPr kumimoji="1" lang="ja-JP" altLang="en-US" sz="1200" b="0" i="0" u="none" strike="noStrike" kern="1200" cap="none" spc="0" normalizeH="0" baseline="0" noProof="0" dirty="0">
              <a:ln>
                <a:noFill/>
              </a:ln>
              <a:solidFill>
                <a:srgbClr val="2E2E38"/>
              </a:solidFill>
              <a:effectLst/>
              <a:uLnTx/>
              <a:uFillTx/>
              <a:latin typeface="+mn-ea"/>
              <a:cs typeface="+mn-cs"/>
            </a:endParaRPr>
          </a:p>
        </p:txBody>
      </p:sp>
      <p:sp>
        <p:nvSpPr>
          <p:cNvPr id="64" name="正方形/長方形 25">
            <a:extLst>
              <a:ext uri="{FF2B5EF4-FFF2-40B4-BE49-F238E27FC236}">
                <a16:creationId xmlns:a16="http://schemas.microsoft.com/office/drawing/2014/main" id="{82DDBD4D-1D1A-4569-BD83-32BEDA9F8A78}"/>
              </a:ext>
            </a:extLst>
          </p:cNvPr>
          <p:cNvSpPr/>
          <p:nvPr/>
        </p:nvSpPr>
        <p:spPr>
          <a:xfrm>
            <a:off x="2772475" y="4638066"/>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地域の人口構成をより細かい</a:t>
            </a:r>
            <a:r>
              <a:rPr lang="ja-JP" altLang="en-US" sz="1200" dirty="0">
                <a:solidFill>
                  <a:srgbClr val="2E2E38"/>
                </a:solidFill>
                <a:latin typeface="+mn-ea"/>
              </a:rPr>
              <a:t>地域区分</a:t>
            </a:r>
            <a:r>
              <a:rPr kumimoji="1" lang="ja-JP" altLang="en-US" sz="1200" b="0" i="0" u="none" strike="noStrike" kern="1200" cap="none" spc="0" normalizeH="0" baseline="0" noProof="0" dirty="0">
                <a:ln>
                  <a:noFill/>
                </a:ln>
                <a:solidFill>
                  <a:srgbClr val="2E2E38"/>
                </a:solidFill>
                <a:effectLst/>
                <a:uLnTx/>
                <a:uFillTx/>
                <a:latin typeface="+mn-ea"/>
                <a:cs typeface="+mn-cs"/>
              </a:rPr>
              <a:t>で分析することにより、課題を抱えている地域を把握</a:t>
            </a:r>
            <a:r>
              <a:rPr lang="ja-JP" altLang="en-US" sz="1200" dirty="0">
                <a:solidFill>
                  <a:srgbClr val="2E2E38"/>
                </a:solidFill>
                <a:latin typeface="+mn-ea"/>
              </a:rPr>
              <a:t>する</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65" name="正方形/長方形 25">
            <a:extLst>
              <a:ext uri="{FF2B5EF4-FFF2-40B4-BE49-F238E27FC236}">
                <a16:creationId xmlns:a16="http://schemas.microsoft.com/office/drawing/2014/main" id="{E5A26B65-2773-4C0A-B34F-253D6386D187}"/>
              </a:ext>
            </a:extLst>
          </p:cNvPr>
          <p:cNvSpPr/>
          <p:nvPr/>
        </p:nvSpPr>
        <p:spPr>
          <a:xfrm>
            <a:off x="7571574" y="4639073"/>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buFont typeface="Arial" panose="020B0604020202020204" pitchFamily="34" charset="0"/>
              <a:buChar char="•"/>
            </a:pPr>
            <a:r>
              <a:rPr kumimoji="1" lang="ja-JP" altLang="en-US" sz="1000" b="0" i="0" u="none" strike="noStrike" kern="1200" cap="none" spc="0" normalizeH="0" baseline="0" noProof="0" dirty="0">
                <a:ln>
                  <a:noFill/>
                </a:ln>
                <a:solidFill>
                  <a:srgbClr val="2E2E38"/>
                </a:solidFill>
                <a:effectLst/>
                <a:uLnTx/>
                <a:uFillTx/>
                <a:latin typeface="+mn-ea"/>
                <a:cs typeface="+mn-cs"/>
                <a:hlinkClick r:id="rId7"/>
              </a:rPr>
              <a:t>人口ピラミッド</a:t>
            </a:r>
            <a:r>
              <a:rPr kumimoji="1" lang="ja-JP" altLang="en-US" sz="1000" b="0" i="0" u="none" strike="noStrike" kern="1200" cap="none" spc="0" normalizeH="0" baseline="0" noProof="0" dirty="0">
                <a:ln>
                  <a:noFill/>
                </a:ln>
                <a:solidFill>
                  <a:srgbClr val="2E2E38"/>
                </a:solidFill>
                <a:effectLst/>
                <a:uLnTx/>
                <a:uFillTx/>
                <a:latin typeface="+mn-ea"/>
                <a:cs typeface="+mn-cs"/>
              </a:rPr>
              <a:t>の薩摩川内市データを加工</a:t>
            </a:r>
            <a:endParaRPr kumimoji="1" lang="en-US" altLang="ja-JP" sz="1000" b="0" i="0" u="none" strike="noStrike" kern="1200" cap="none" spc="0" normalizeH="0" baseline="0" noProof="0" dirty="0">
              <a:ln>
                <a:noFill/>
              </a:ln>
              <a:solidFill>
                <a:srgbClr val="2E2E38"/>
              </a:solidFill>
              <a:effectLst/>
              <a:uLnTx/>
              <a:uFillTx/>
              <a:latin typeface="+mn-ea"/>
              <a:cs typeface="+mn-cs"/>
            </a:endParaRPr>
          </a:p>
          <a:p>
            <a:pPr marL="171450" indent="-171450">
              <a:buFont typeface="Arial" panose="020B0604020202020204" pitchFamily="34" charset="0"/>
              <a:buChar char="•"/>
            </a:pPr>
            <a:r>
              <a:rPr lang="ja-JP" altLang="en-US" sz="1000" dirty="0">
                <a:solidFill>
                  <a:srgbClr val="2E2E38"/>
                </a:solidFill>
                <a:latin typeface="+mn-ea"/>
              </a:rPr>
              <a:t>薩摩川内市「住民基本台帳人口」より「年齢分類別地域町別一覧表」の町別・年齢別人口</a:t>
            </a:r>
            <a:endParaRPr lang="en-US" altLang="ja-JP" sz="1000" dirty="0">
              <a:solidFill>
                <a:srgbClr val="2E2E38"/>
              </a:solidFill>
              <a:latin typeface="+mn-ea"/>
            </a:endParaRPr>
          </a:p>
        </p:txBody>
      </p:sp>
      <p:sp>
        <p:nvSpPr>
          <p:cNvPr id="67" name="正方形/長方形 25">
            <a:extLst>
              <a:ext uri="{FF2B5EF4-FFF2-40B4-BE49-F238E27FC236}">
                <a16:creationId xmlns:a16="http://schemas.microsoft.com/office/drawing/2014/main" id="{48254961-74F8-438C-837E-6AA8703C922C}"/>
              </a:ext>
            </a:extLst>
          </p:cNvPr>
          <p:cNvSpPr/>
          <p:nvPr/>
        </p:nvSpPr>
        <p:spPr>
          <a:xfrm>
            <a:off x="2772475" y="6112458"/>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社会増減について、より詳細なデータで分析することで、</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転入促進・転出抑止のために注力すべき施策の検討を行う</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68" name="正方形/長方形 25">
            <a:extLst>
              <a:ext uri="{FF2B5EF4-FFF2-40B4-BE49-F238E27FC236}">
                <a16:creationId xmlns:a16="http://schemas.microsoft.com/office/drawing/2014/main" id="{27A53758-6F38-4316-A223-7B149DE981D6}"/>
              </a:ext>
            </a:extLst>
          </p:cNvPr>
          <p:cNvSpPr/>
          <p:nvPr/>
        </p:nvSpPr>
        <p:spPr>
          <a:xfrm>
            <a:off x="7571574" y="6112458"/>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buFont typeface="Arial" panose="020B0604020202020204" pitchFamily="34" charset="0"/>
              <a:buChar char="•"/>
            </a:pPr>
            <a:r>
              <a:rPr lang="ja-JP" altLang="en-US" sz="1200" dirty="0">
                <a:solidFill>
                  <a:srgbClr val="2E2E38"/>
                </a:solidFill>
                <a:latin typeface="+mn-ea"/>
              </a:rPr>
              <a:t>サンプルデータで表示</a:t>
            </a:r>
            <a:br>
              <a:rPr lang="en-US" altLang="ja-JP" sz="1200" dirty="0">
                <a:solidFill>
                  <a:srgbClr val="2E2E38"/>
                </a:solidFill>
                <a:latin typeface="+mn-ea"/>
              </a:rPr>
            </a:br>
            <a:r>
              <a:rPr lang="en-US" altLang="ja-JP" sz="1050" dirty="0">
                <a:solidFill>
                  <a:srgbClr val="2E2E38"/>
                </a:solidFill>
                <a:latin typeface="+mn-ea"/>
              </a:rPr>
              <a:t>※</a:t>
            </a:r>
            <a:r>
              <a:rPr lang="ja-JP" altLang="en-US" sz="1050" dirty="0">
                <a:solidFill>
                  <a:srgbClr val="2E2E38"/>
                </a:solidFill>
                <a:latin typeface="+mn-ea"/>
              </a:rPr>
              <a:t>地域により、データの有無が異なります</a:t>
            </a:r>
            <a:endParaRPr lang="en-US" altLang="ja-JP" sz="1200" dirty="0">
              <a:solidFill>
                <a:srgbClr val="2E2E38"/>
              </a:solidFill>
              <a:latin typeface="+mn-ea"/>
            </a:endParaRPr>
          </a:p>
        </p:txBody>
      </p:sp>
      <p:sp>
        <p:nvSpPr>
          <p:cNvPr id="70" name="正方形/長方形 25">
            <a:extLst>
              <a:ext uri="{FF2B5EF4-FFF2-40B4-BE49-F238E27FC236}">
                <a16:creationId xmlns:a16="http://schemas.microsoft.com/office/drawing/2014/main" id="{40ED0F1A-184A-4340-AC8F-FB39EFDBEDC2}"/>
              </a:ext>
            </a:extLst>
          </p:cNvPr>
          <p:cNvSpPr/>
          <p:nvPr/>
        </p:nvSpPr>
        <p:spPr>
          <a:xfrm>
            <a:off x="2772475" y="5375263"/>
            <a:ext cx="4730731"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自然増減について、より詳細なデータで分析することで、</a:t>
            </a:r>
            <a:endParaRPr kumimoji="1" lang="en-US" altLang="ja-JP" sz="1200" b="0" i="0" u="none" strike="noStrike" kern="1200" cap="none" spc="0" normalizeH="0" baseline="0" noProof="0" dirty="0">
              <a:ln>
                <a:noFill/>
              </a:ln>
              <a:solidFill>
                <a:srgbClr val="2E2E38"/>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2E2E38"/>
                </a:solidFill>
                <a:effectLst/>
                <a:uLnTx/>
                <a:uFillTx/>
                <a:latin typeface="+mn-ea"/>
                <a:cs typeface="+mn-cs"/>
              </a:rPr>
              <a:t>出生数を増やすために注力すべき施策の検討を行う</a:t>
            </a:r>
            <a:endParaRPr kumimoji="1" lang="en-US" altLang="ja-JP" sz="1200" b="0" i="0" u="none" strike="noStrike" kern="1200" cap="none" spc="0" normalizeH="0" baseline="0" noProof="0" dirty="0">
              <a:ln>
                <a:noFill/>
              </a:ln>
              <a:solidFill>
                <a:srgbClr val="2E2E38"/>
              </a:solidFill>
              <a:effectLst/>
              <a:uLnTx/>
              <a:uFillTx/>
              <a:latin typeface="+mn-ea"/>
              <a:cs typeface="+mn-cs"/>
            </a:endParaRPr>
          </a:p>
        </p:txBody>
      </p:sp>
      <p:sp>
        <p:nvSpPr>
          <p:cNvPr id="71" name="正方形/長方形 25">
            <a:extLst>
              <a:ext uri="{FF2B5EF4-FFF2-40B4-BE49-F238E27FC236}">
                <a16:creationId xmlns:a16="http://schemas.microsoft.com/office/drawing/2014/main" id="{B25B7B1F-E2C0-48B7-BD82-56D54227EEE3}"/>
              </a:ext>
            </a:extLst>
          </p:cNvPr>
          <p:cNvSpPr/>
          <p:nvPr/>
        </p:nvSpPr>
        <p:spPr>
          <a:xfrm>
            <a:off x="7571574" y="5375764"/>
            <a:ext cx="2563026" cy="66510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171450" indent="-171450">
              <a:buFont typeface="Arial" panose="020B0604020202020204" pitchFamily="34" charset="0"/>
              <a:buChar char="•"/>
            </a:pPr>
            <a:r>
              <a:rPr lang="ja-JP" altLang="en-US" sz="1000" dirty="0">
                <a:solidFill>
                  <a:srgbClr val="2E2E38"/>
                </a:solidFill>
                <a:latin typeface="+mn-ea"/>
              </a:rPr>
              <a:t>鹿児島県「人口動態統計調査」</a:t>
            </a:r>
            <a:endParaRPr lang="en-US" altLang="ja-JP" sz="1000" dirty="0">
              <a:solidFill>
                <a:srgbClr val="2E2E38"/>
              </a:solidFill>
              <a:latin typeface="+mn-ea"/>
            </a:endParaRPr>
          </a:p>
          <a:p>
            <a:pPr marL="180975" indent="-90488">
              <a:buFont typeface="Wingdings" panose="05000000000000000000" pitchFamily="2" charset="2"/>
              <a:buChar char="Ø"/>
            </a:pPr>
            <a:r>
              <a:rPr lang="ja-JP" altLang="en-US" sz="800" dirty="0">
                <a:solidFill>
                  <a:srgbClr val="2E2E38"/>
                </a:solidFill>
                <a:latin typeface="+mn-ea"/>
              </a:rPr>
              <a:t>第</a:t>
            </a:r>
            <a:r>
              <a:rPr lang="en-US" altLang="ja-JP" sz="800" dirty="0">
                <a:solidFill>
                  <a:srgbClr val="2E2E38"/>
                </a:solidFill>
                <a:latin typeface="+mn-ea"/>
              </a:rPr>
              <a:t>6</a:t>
            </a:r>
            <a:r>
              <a:rPr lang="ja-JP" altLang="en-US" sz="800" dirty="0">
                <a:solidFill>
                  <a:srgbClr val="2E2E38"/>
                </a:solidFill>
                <a:latin typeface="+mn-ea"/>
              </a:rPr>
              <a:t>表</a:t>
            </a:r>
            <a:r>
              <a:rPr lang="en-US" altLang="ja-JP" sz="800" dirty="0">
                <a:solidFill>
                  <a:srgbClr val="2E2E38"/>
                </a:solidFill>
                <a:latin typeface="+mn-ea"/>
              </a:rPr>
              <a:t> </a:t>
            </a:r>
            <a:r>
              <a:rPr lang="ja-JP" altLang="en-US" sz="800" dirty="0">
                <a:solidFill>
                  <a:srgbClr val="2E2E38"/>
                </a:solidFill>
                <a:latin typeface="+mn-ea"/>
              </a:rPr>
              <a:t>出生数</a:t>
            </a:r>
            <a:r>
              <a:rPr lang="en-US" altLang="ja-JP" sz="800" dirty="0">
                <a:solidFill>
                  <a:srgbClr val="2E2E38"/>
                </a:solidFill>
                <a:latin typeface="+mn-ea"/>
              </a:rPr>
              <a:t>, </a:t>
            </a:r>
            <a:r>
              <a:rPr lang="ja-JP" altLang="en-US" sz="800" dirty="0">
                <a:solidFill>
                  <a:srgbClr val="2E2E38"/>
                </a:solidFill>
                <a:latin typeface="+mn-ea"/>
              </a:rPr>
              <a:t>出生順位・保健所・市町村別</a:t>
            </a:r>
            <a:endParaRPr lang="en-US" altLang="ja-JP" sz="800" dirty="0">
              <a:solidFill>
                <a:srgbClr val="2E2E38"/>
              </a:solidFill>
              <a:latin typeface="+mn-ea"/>
            </a:endParaRPr>
          </a:p>
          <a:p>
            <a:pPr marL="180975" indent="-90488">
              <a:buFont typeface="Wingdings" panose="05000000000000000000" pitchFamily="2" charset="2"/>
              <a:buChar char="Ø"/>
            </a:pPr>
            <a:r>
              <a:rPr lang="ja-JP" altLang="en-US" sz="800" dirty="0">
                <a:solidFill>
                  <a:srgbClr val="2E2E38"/>
                </a:solidFill>
                <a:latin typeface="+mn-ea"/>
              </a:rPr>
              <a:t>第</a:t>
            </a:r>
            <a:r>
              <a:rPr lang="en-US" altLang="ja-JP" sz="800" dirty="0">
                <a:solidFill>
                  <a:srgbClr val="2E2E38"/>
                </a:solidFill>
                <a:latin typeface="+mn-ea"/>
              </a:rPr>
              <a:t>4</a:t>
            </a:r>
            <a:r>
              <a:rPr lang="ja-JP" altLang="en-US" sz="800" dirty="0">
                <a:solidFill>
                  <a:srgbClr val="2E2E38"/>
                </a:solidFill>
                <a:latin typeface="+mn-ea"/>
              </a:rPr>
              <a:t>表</a:t>
            </a:r>
            <a:r>
              <a:rPr lang="en-US" altLang="ja-JP" sz="800" dirty="0">
                <a:solidFill>
                  <a:srgbClr val="2E2E38"/>
                </a:solidFill>
                <a:latin typeface="+mn-ea"/>
              </a:rPr>
              <a:t> </a:t>
            </a:r>
            <a:r>
              <a:rPr lang="ja-JP" altLang="en-US" sz="800" dirty="0">
                <a:solidFill>
                  <a:srgbClr val="2E2E38"/>
                </a:solidFill>
                <a:latin typeface="+mn-ea"/>
              </a:rPr>
              <a:t>出生数</a:t>
            </a:r>
            <a:r>
              <a:rPr lang="en-US" altLang="ja-JP" sz="800" dirty="0">
                <a:solidFill>
                  <a:srgbClr val="2E2E38"/>
                </a:solidFill>
                <a:latin typeface="+mn-ea"/>
              </a:rPr>
              <a:t>, </a:t>
            </a:r>
            <a:r>
              <a:rPr lang="ja-JP" altLang="en-US" sz="800" dirty="0">
                <a:solidFill>
                  <a:srgbClr val="2E2E38"/>
                </a:solidFill>
                <a:latin typeface="+mn-ea"/>
              </a:rPr>
              <a:t>母の年齢</a:t>
            </a:r>
            <a:r>
              <a:rPr lang="en-US" altLang="ja-JP" sz="800" dirty="0">
                <a:solidFill>
                  <a:srgbClr val="2E2E38"/>
                </a:solidFill>
                <a:latin typeface="+mn-ea"/>
              </a:rPr>
              <a:t>(5</a:t>
            </a:r>
            <a:r>
              <a:rPr lang="ja-JP" altLang="en-US" sz="800" dirty="0">
                <a:solidFill>
                  <a:srgbClr val="2E2E38"/>
                </a:solidFill>
                <a:latin typeface="+mn-ea"/>
              </a:rPr>
              <a:t>歳階級</a:t>
            </a:r>
            <a:r>
              <a:rPr lang="en-US" altLang="ja-JP" sz="800" dirty="0">
                <a:solidFill>
                  <a:srgbClr val="2E2E38"/>
                </a:solidFill>
                <a:latin typeface="+mn-ea"/>
              </a:rPr>
              <a:t>)</a:t>
            </a:r>
            <a:r>
              <a:rPr lang="ja-JP" altLang="en-US" sz="800" dirty="0">
                <a:solidFill>
                  <a:srgbClr val="2E2E38"/>
                </a:solidFill>
                <a:latin typeface="+mn-ea"/>
              </a:rPr>
              <a:t>・保健所・市町村別</a:t>
            </a:r>
            <a:endParaRPr lang="en-US" altLang="ja-JP" sz="800" dirty="0">
              <a:solidFill>
                <a:srgbClr val="2E2E38"/>
              </a:solidFill>
              <a:latin typeface="+mn-ea"/>
            </a:endParaRPr>
          </a:p>
          <a:p>
            <a:pPr marL="180975" indent="-90488">
              <a:buFont typeface="Wingdings" panose="05000000000000000000" pitchFamily="2" charset="2"/>
              <a:buChar char="Ø"/>
            </a:pPr>
            <a:r>
              <a:rPr kumimoji="1" lang="ja-JP" altLang="en-US" sz="800" b="0" i="0" u="none" strike="noStrike" kern="1200" cap="none" spc="0" normalizeH="0" baseline="0" noProof="0" dirty="0">
                <a:ln>
                  <a:noFill/>
                </a:ln>
                <a:solidFill>
                  <a:srgbClr val="2E2E38"/>
                </a:solidFill>
                <a:effectLst/>
                <a:uLnTx/>
                <a:uFillTx/>
                <a:latin typeface="+mn-ea"/>
                <a:cs typeface="+mn-cs"/>
              </a:rPr>
              <a:t>第</a:t>
            </a:r>
            <a:r>
              <a:rPr kumimoji="1" lang="en-US" altLang="ja-JP" sz="800" b="0" i="0" u="none" strike="noStrike" kern="1200" cap="none" spc="0" normalizeH="0" baseline="0" noProof="0" dirty="0">
                <a:ln>
                  <a:noFill/>
                </a:ln>
                <a:solidFill>
                  <a:srgbClr val="2E2E38"/>
                </a:solidFill>
                <a:effectLst/>
                <a:uLnTx/>
                <a:uFillTx/>
                <a:latin typeface="+mn-ea"/>
                <a:cs typeface="+mn-cs"/>
              </a:rPr>
              <a:t>21</a:t>
            </a:r>
            <a:r>
              <a:rPr kumimoji="1" lang="ja-JP" altLang="en-US" sz="800" b="0" i="0" u="none" strike="noStrike" kern="1200" cap="none" spc="0" normalizeH="0" baseline="0" noProof="0" dirty="0">
                <a:ln>
                  <a:noFill/>
                </a:ln>
                <a:solidFill>
                  <a:srgbClr val="2E2E38"/>
                </a:solidFill>
                <a:effectLst/>
                <a:uLnTx/>
                <a:uFillTx/>
                <a:latin typeface="+mn-ea"/>
                <a:cs typeface="+mn-cs"/>
              </a:rPr>
              <a:t>表</a:t>
            </a:r>
            <a:r>
              <a:rPr lang="en-US" altLang="ja-JP" sz="800" dirty="0">
                <a:solidFill>
                  <a:srgbClr val="2E2E38"/>
                </a:solidFill>
                <a:latin typeface="+mn-ea"/>
              </a:rPr>
              <a:t> </a:t>
            </a:r>
            <a:r>
              <a:rPr kumimoji="1" lang="ja-JP" altLang="en-US" sz="800" b="0" i="0" u="none" strike="noStrike" kern="1200" cap="none" spc="0" normalizeH="0" baseline="0" noProof="0" dirty="0">
                <a:ln>
                  <a:noFill/>
                </a:ln>
                <a:solidFill>
                  <a:srgbClr val="2E2E38"/>
                </a:solidFill>
                <a:effectLst/>
                <a:uLnTx/>
                <a:uFillTx/>
                <a:latin typeface="+mn-ea"/>
                <a:cs typeface="+mn-cs"/>
              </a:rPr>
              <a:t>婚姻件数及び平均年齢</a:t>
            </a:r>
            <a:r>
              <a:rPr kumimoji="1" lang="en-US" altLang="ja-JP" sz="800" b="0" i="0" u="none" strike="noStrike" kern="1200" cap="none" spc="0" normalizeH="0" baseline="0" noProof="0" dirty="0">
                <a:ln>
                  <a:noFill/>
                </a:ln>
                <a:solidFill>
                  <a:srgbClr val="2E2E38"/>
                </a:solidFill>
                <a:effectLst/>
                <a:uLnTx/>
                <a:uFillTx/>
                <a:latin typeface="+mn-ea"/>
                <a:cs typeface="+mn-cs"/>
              </a:rPr>
              <a:t>, </a:t>
            </a:r>
            <a:r>
              <a:rPr kumimoji="1" lang="ja-JP" altLang="en-US" sz="800" b="0" i="0" u="none" strike="noStrike" kern="1200" cap="none" spc="0" normalizeH="0" baseline="0" noProof="0" dirty="0">
                <a:ln>
                  <a:noFill/>
                </a:ln>
                <a:solidFill>
                  <a:srgbClr val="2E2E38"/>
                </a:solidFill>
                <a:effectLst/>
                <a:uLnTx/>
                <a:uFillTx/>
                <a:latin typeface="+mn-ea"/>
                <a:cs typeface="+mn-cs"/>
              </a:rPr>
              <a:t>夫妻・初婚</a:t>
            </a:r>
            <a:r>
              <a:rPr kumimoji="1" lang="en-US" altLang="ja-JP" sz="800" b="0" i="0" u="none" strike="noStrike" kern="1200" cap="none" spc="0" normalizeH="0" baseline="0" noProof="0" dirty="0">
                <a:ln>
                  <a:noFill/>
                </a:ln>
                <a:solidFill>
                  <a:srgbClr val="2E2E38"/>
                </a:solidFill>
                <a:effectLst/>
                <a:uLnTx/>
                <a:uFillTx/>
                <a:latin typeface="+mn-ea"/>
                <a:cs typeface="+mn-cs"/>
              </a:rPr>
              <a:t>-</a:t>
            </a:r>
            <a:r>
              <a:rPr kumimoji="1" lang="ja-JP" altLang="en-US" sz="800" b="0" i="0" u="none" strike="noStrike" kern="1200" cap="none" spc="0" normalizeH="0" baseline="0" noProof="0" dirty="0">
                <a:ln>
                  <a:noFill/>
                </a:ln>
                <a:solidFill>
                  <a:srgbClr val="2E2E38"/>
                </a:solidFill>
                <a:effectLst/>
                <a:uLnTx/>
                <a:uFillTx/>
                <a:latin typeface="+mn-ea"/>
                <a:cs typeface="+mn-cs"/>
              </a:rPr>
              <a:t>再婚・市町村別</a:t>
            </a:r>
            <a:endParaRPr lang="en-US" altLang="ja-JP" sz="800" dirty="0">
              <a:solidFill>
                <a:srgbClr val="2E2E38"/>
              </a:solidFill>
              <a:latin typeface="+mn-ea"/>
            </a:endParaRPr>
          </a:p>
        </p:txBody>
      </p:sp>
      <p:sp>
        <p:nvSpPr>
          <p:cNvPr id="73" name="Oval 67">
            <a:extLst>
              <a:ext uri="{FF2B5EF4-FFF2-40B4-BE49-F238E27FC236}">
                <a16:creationId xmlns:a16="http://schemas.microsoft.com/office/drawing/2014/main" id="{4572F507-D1A5-4329-9918-F7891DF682E7}"/>
              </a:ext>
            </a:extLst>
          </p:cNvPr>
          <p:cNvSpPr/>
          <p:nvPr/>
        </p:nvSpPr>
        <p:spPr>
          <a:xfrm>
            <a:off x="1021987" y="890758"/>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mn-ea"/>
                <a:cs typeface="+mn-cs"/>
              </a:rPr>
              <a:t>１</a:t>
            </a:r>
          </a:p>
        </p:txBody>
      </p:sp>
      <p:sp>
        <p:nvSpPr>
          <p:cNvPr id="74" name="Oval 68">
            <a:extLst>
              <a:ext uri="{FF2B5EF4-FFF2-40B4-BE49-F238E27FC236}">
                <a16:creationId xmlns:a16="http://schemas.microsoft.com/office/drawing/2014/main" id="{D2F10B1E-1820-4118-9F7A-B32B29B64312}"/>
              </a:ext>
            </a:extLst>
          </p:cNvPr>
          <p:cNvSpPr/>
          <p:nvPr/>
        </p:nvSpPr>
        <p:spPr>
          <a:xfrm>
            <a:off x="1021987" y="1624237"/>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200" b="0" i="0" u="none" strike="noStrike" kern="1200" cap="none" spc="0" normalizeH="0" baseline="0" noProof="0" dirty="0">
                <a:ln>
                  <a:noFill/>
                </a:ln>
                <a:solidFill>
                  <a:schemeClr val="accent5"/>
                </a:solidFill>
                <a:effectLst/>
                <a:uLnTx/>
                <a:uFillTx/>
                <a:latin typeface="+mn-ea"/>
                <a:cs typeface="+mn-cs"/>
              </a:rPr>
              <a:t>2</a:t>
            </a:r>
            <a:endParaRPr kumimoji="1" lang="ja-JP" altLang="en-US" sz="1200" b="0" i="0" u="none" strike="noStrike" kern="1200" cap="none" spc="0" normalizeH="0" baseline="0" noProof="0" dirty="0">
              <a:ln>
                <a:noFill/>
              </a:ln>
              <a:solidFill>
                <a:schemeClr val="accent5"/>
              </a:solidFill>
              <a:effectLst/>
              <a:uLnTx/>
              <a:uFillTx/>
              <a:latin typeface="+mn-ea"/>
              <a:cs typeface="+mn-cs"/>
            </a:endParaRPr>
          </a:p>
        </p:txBody>
      </p:sp>
      <p:sp>
        <p:nvSpPr>
          <p:cNvPr id="75" name="Oval 69">
            <a:extLst>
              <a:ext uri="{FF2B5EF4-FFF2-40B4-BE49-F238E27FC236}">
                <a16:creationId xmlns:a16="http://schemas.microsoft.com/office/drawing/2014/main" id="{F11289C1-BFFB-4ED7-9723-A416A34104DB}"/>
              </a:ext>
            </a:extLst>
          </p:cNvPr>
          <p:cNvSpPr/>
          <p:nvPr/>
        </p:nvSpPr>
        <p:spPr>
          <a:xfrm>
            <a:off x="1021987" y="2357717"/>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200" b="0" i="0" u="none" strike="noStrike" kern="1200" cap="none" spc="0" normalizeH="0" baseline="0" noProof="0" dirty="0">
                <a:ln>
                  <a:noFill/>
                </a:ln>
                <a:solidFill>
                  <a:schemeClr val="accent5"/>
                </a:solidFill>
                <a:effectLst/>
                <a:uLnTx/>
                <a:uFillTx/>
                <a:latin typeface="+mn-ea"/>
                <a:cs typeface="+mn-cs"/>
              </a:rPr>
              <a:t>3</a:t>
            </a:r>
          </a:p>
        </p:txBody>
      </p:sp>
      <p:sp>
        <p:nvSpPr>
          <p:cNvPr id="76" name="Oval 70">
            <a:extLst>
              <a:ext uri="{FF2B5EF4-FFF2-40B4-BE49-F238E27FC236}">
                <a16:creationId xmlns:a16="http://schemas.microsoft.com/office/drawing/2014/main" id="{5C14A0ED-7ADA-41F9-9F97-8C96469AE761}"/>
              </a:ext>
            </a:extLst>
          </p:cNvPr>
          <p:cNvSpPr/>
          <p:nvPr/>
        </p:nvSpPr>
        <p:spPr>
          <a:xfrm>
            <a:off x="1021987" y="3091196"/>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200" b="0" i="0" u="none" strike="noStrike" kern="1200" cap="none" spc="0" normalizeH="0" baseline="0" noProof="0" dirty="0">
                <a:ln>
                  <a:noFill/>
                </a:ln>
                <a:solidFill>
                  <a:schemeClr val="accent5"/>
                </a:solidFill>
                <a:effectLst/>
                <a:uLnTx/>
                <a:uFillTx/>
                <a:latin typeface="+mn-ea"/>
                <a:cs typeface="+mn-cs"/>
              </a:rPr>
              <a:t>4</a:t>
            </a:r>
          </a:p>
        </p:txBody>
      </p:sp>
      <p:sp>
        <p:nvSpPr>
          <p:cNvPr id="77" name="Oval 71">
            <a:extLst>
              <a:ext uri="{FF2B5EF4-FFF2-40B4-BE49-F238E27FC236}">
                <a16:creationId xmlns:a16="http://schemas.microsoft.com/office/drawing/2014/main" id="{B5CF2D9E-8F97-4C10-AEBC-2B4684803FF1}"/>
              </a:ext>
            </a:extLst>
          </p:cNvPr>
          <p:cNvSpPr/>
          <p:nvPr/>
        </p:nvSpPr>
        <p:spPr>
          <a:xfrm>
            <a:off x="1021987" y="3824675"/>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200" b="0" i="0" u="none" strike="noStrike" kern="1200" cap="none" spc="0" normalizeH="0" baseline="0" noProof="0" dirty="0">
                <a:ln>
                  <a:noFill/>
                </a:ln>
                <a:solidFill>
                  <a:schemeClr val="accent5"/>
                </a:solidFill>
                <a:effectLst/>
                <a:uLnTx/>
                <a:uFillTx/>
                <a:latin typeface="+mn-ea"/>
                <a:cs typeface="+mn-cs"/>
              </a:rPr>
              <a:t>5</a:t>
            </a:r>
          </a:p>
        </p:txBody>
      </p:sp>
      <p:sp>
        <p:nvSpPr>
          <p:cNvPr id="78" name="Oval 72">
            <a:extLst>
              <a:ext uri="{FF2B5EF4-FFF2-40B4-BE49-F238E27FC236}">
                <a16:creationId xmlns:a16="http://schemas.microsoft.com/office/drawing/2014/main" id="{7331CFE2-80CA-4659-B5B9-9271BAA8312D}"/>
              </a:ext>
            </a:extLst>
          </p:cNvPr>
          <p:cNvSpPr/>
          <p:nvPr/>
        </p:nvSpPr>
        <p:spPr>
          <a:xfrm>
            <a:off x="1021987" y="4583793"/>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en-US" altLang="ja-JP" sz="1200" dirty="0">
                <a:solidFill>
                  <a:schemeClr val="accent5"/>
                </a:solidFill>
                <a:latin typeface="+mn-ea"/>
              </a:rPr>
              <a:t>6</a:t>
            </a:r>
            <a:endParaRPr kumimoji="1" lang="en-US" altLang="ja-JP" sz="1200" b="0" i="0" u="none" strike="noStrike" kern="1200" cap="none" spc="0" normalizeH="0" baseline="0" noProof="0" dirty="0">
              <a:ln>
                <a:noFill/>
              </a:ln>
              <a:solidFill>
                <a:schemeClr val="accent5"/>
              </a:solidFill>
              <a:effectLst/>
              <a:uLnTx/>
              <a:uFillTx/>
              <a:latin typeface="+mn-ea"/>
              <a:cs typeface="+mn-cs"/>
            </a:endParaRPr>
          </a:p>
        </p:txBody>
      </p:sp>
      <p:sp>
        <p:nvSpPr>
          <p:cNvPr id="79" name="Oval 73">
            <a:extLst>
              <a:ext uri="{FF2B5EF4-FFF2-40B4-BE49-F238E27FC236}">
                <a16:creationId xmlns:a16="http://schemas.microsoft.com/office/drawing/2014/main" id="{A922CE0A-181C-40D0-9C39-97F8AC24E6DD}"/>
              </a:ext>
            </a:extLst>
          </p:cNvPr>
          <p:cNvSpPr/>
          <p:nvPr/>
        </p:nvSpPr>
        <p:spPr>
          <a:xfrm>
            <a:off x="1021987" y="5317272"/>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en-US" altLang="ja-JP" sz="1200" noProof="0" dirty="0">
                <a:solidFill>
                  <a:schemeClr val="accent5"/>
                </a:solidFill>
                <a:latin typeface="+mn-ea"/>
              </a:rPr>
              <a:t>7</a:t>
            </a:r>
            <a:endParaRPr kumimoji="1" lang="en-US" altLang="ja-JP" sz="1200" b="0" i="0" u="none" strike="noStrike" kern="1200" cap="none" spc="0" normalizeH="0" baseline="0" noProof="0" dirty="0">
              <a:ln>
                <a:noFill/>
              </a:ln>
              <a:solidFill>
                <a:schemeClr val="accent5"/>
              </a:solidFill>
              <a:effectLst/>
              <a:uLnTx/>
              <a:uFillTx/>
              <a:latin typeface="+mn-ea"/>
              <a:cs typeface="+mn-cs"/>
            </a:endParaRPr>
          </a:p>
        </p:txBody>
      </p:sp>
      <p:sp>
        <p:nvSpPr>
          <p:cNvPr id="80" name="Oval 87">
            <a:extLst>
              <a:ext uri="{FF2B5EF4-FFF2-40B4-BE49-F238E27FC236}">
                <a16:creationId xmlns:a16="http://schemas.microsoft.com/office/drawing/2014/main" id="{5B1729F4-F642-4AF0-A7B6-EEA8B847134F}"/>
              </a:ext>
            </a:extLst>
          </p:cNvPr>
          <p:cNvSpPr/>
          <p:nvPr/>
        </p:nvSpPr>
        <p:spPr>
          <a:xfrm>
            <a:off x="1021987" y="6059294"/>
            <a:ext cx="300385" cy="28287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200" b="0" i="0" u="none" strike="noStrike" kern="1200" cap="none" spc="0" normalizeH="0" baseline="0" noProof="0" dirty="0">
                <a:ln>
                  <a:noFill/>
                </a:ln>
                <a:solidFill>
                  <a:schemeClr val="accent5"/>
                </a:solidFill>
                <a:effectLst/>
                <a:uLnTx/>
                <a:uFillTx/>
                <a:latin typeface="+mn-ea"/>
                <a:cs typeface="+mn-cs"/>
              </a:rPr>
              <a:t>8</a:t>
            </a:r>
          </a:p>
        </p:txBody>
      </p:sp>
      <p:sp>
        <p:nvSpPr>
          <p:cNvPr id="2" name="Oval 1">
            <a:extLst>
              <a:ext uri="{FF2B5EF4-FFF2-40B4-BE49-F238E27FC236}">
                <a16:creationId xmlns:a16="http://schemas.microsoft.com/office/drawing/2014/main" id="{3A99150D-C0CB-4933-A34C-600C2FCE12FE}"/>
              </a:ext>
            </a:extLst>
          </p:cNvPr>
          <p:cNvSpPr/>
          <p:nvPr/>
        </p:nvSpPr>
        <p:spPr>
          <a:xfrm>
            <a:off x="558800" y="6852122"/>
            <a:ext cx="2130493" cy="38528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r>
              <a:rPr kumimoji="1" lang="ja-JP" altLang="en-US" sz="1200" b="1" dirty="0">
                <a:solidFill>
                  <a:schemeClr val="tx2"/>
                </a:solidFill>
                <a:latin typeface="+mn-ea"/>
              </a:rPr>
              <a:t>優先的に取り組むべき地域課題の特定</a:t>
            </a:r>
          </a:p>
        </p:txBody>
      </p:sp>
    </p:spTree>
    <p:extLst>
      <p:ext uri="{BB962C8B-B14F-4D97-AF65-F5344CB8AC3E}">
        <p14:creationId xmlns:p14="http://schemas.microsoft.com/office/powerpoint/2010/main" val="234450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03944" y="1327587"/>
            <a:ext cx="7283992" cy="5225862"/>
          </a:xfrm>
          <a:prstGeom prst="rect">
            <a:avLst/>
          </a:prstGeom>
        </p:spPr>
      </p:pic>
      <p:sp>
        <p:nvSpPr>
          <p:cNvPr id="76" name="タイトル 1">
            <a:extLst>
              <a:ext uri="{FF2B5EF4-FFF2-40B4-BE49-F238E27FC236}">
                <a16:creationId xmlns:a16="http://schemas.microsoft.com/office/drawing/2014/main" id="{E6C1FF48-AD80-421F-B14F-0293305F5034}"/>
              </a:ext>
            </a:extLst>
          </p:cNvPr>
          <p:cNvSpPr>
            <a:spLocks noGrp="1"/>
          </p:cNvSpPr>
          <p:nvPr>
            <p:ph type="title"/>
          </p:nvPr>
        </p:nvSpPr>
        <p:spPr>
          <a:xfrm>
            <a:off x="551543" y="-10576"/>
            <a:ext cx="9590314" cy="1044000"/>
          </a:xfrm>
        </p:spPr>
        <p:txBody>
          <a:bodyPr/>
          <a:lstStyle/>
          <a:p>
            <a:r>
              <a:rPr kumimoji="1" lang="ja-JP" altLang="en-US" b="1" dirty="0">
                <a:latin typeface="+mn-ea"/>
                <a:ea typeface="+mn-ea"/>
              </a:rPr>
              <a:t>本</a:t>
            </a:r>
            <a:r>
              <a:rPr lang="ja-JP" altLang="en-US" b="1" dirty="0">
                <a:latin typeface="+mn-ea"/>
                <a:ea typeface="+mn-ea"/>
              </a:rPr>
              <a:t>資料の読み方</a:t>
            </a:r>
            <a:endParaRPr kumimoji="1" lang="ja-JP" altLang="en-US" b="1" dirty="0">
              <a:latin typeface="+mn-ea"/>
              <a:ea typeface="+mn-ea"/>
            </a:endParaRPr>
          </a:p>
        </p:txBody>
      </p:sp>
      <p:sp>
        <p:nvSpPr>
          <p:cNvPr id="8" name="Rectangle 7">
            <a:extLst>
              <a:ext uri="{FF2B5EF4-FFF2-40B4-BE49-F238E27FC236}">
                <a16:creationId xmlns:a16="http://schemas.microsoft.com/office/drawing/2014/main" id="{CD4CD292-7A6D-412B-A48F-8C715B85B4D8}"/>
              </a:ext>
            </a:extLst>
          </p:cNvPr>
          <p:cNvSpPr/>
          <p:nvPr/>
        </p:nvSpPr>
        <p:spPr>
          <a:xfrm>
            <a:off x="4940576" y="1319968"/>
            <a:ext cx="4067109" cy="470732"/>
          </a:xfrm>
          <a:prstGeom prst="rect">
            <a:avLst/>
          </a:prstGeom>
          <a:noFill/>
          <a:ln w="28575">
            <a:solidFill>
              <a:srgbClr val="7DD4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13" name="正方形/長方形 12">
            <a:extLst>
              <a:ext uri="{FF2B5EF4-FFF2-40B4-BE49-F238E27FC236}">
                <a16:creationId xmlns:a16="http://schemas.microsoft.com/office/drawing/2014/main" id="{093DDEC4-E0D7-4821-A5A6-A657121893B7}"/>
              </a:ext>
            </a:extLst>
          </p:cNvPr>
          <p:cNvSpPr/>
          <p:nvPr/>
        </p:nvSpPr>
        <p:spPr>
          <a:xfrm>
            <a:off x="1710875" y="1223924"/>
            <a:ext cx="7336707" cy="54141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14" name="Rectangle 7">
            <a:extLst>
              <a:ext uri="{FF2B5EF4-FFF2-40B4-BE49-F238E27FC236}">
                <a16:creationId xmlns:a16="http://schemas.microsoft.com/office/drawing/2014/main" id="{A86DBE91-E285-4FD2-89E1-5D60F661EE99}"/>
              </a:ext>
            </a:extLst>
          </p:cNvPr>
          <p:cNvSpPr/>
          <p:nvPr/>
        </p:nvSpPr>
        <p:spPr>
          <a:xfrm>
            <a:off x="5447473" y="2116208"/>
            <a:ext cx="3453708" cy="3371562"/>
          </a:xfrm>
          <a:prstGeom prst="rect">
            <a:avLst/>
          </a:prstGeom>
          <a:noFill/>
          <a:ln w="28575">
            <a:solidFill>
              <a:srgbClr val="7DD4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79" name="Speech Bubble: Rectangle 78">
            <a:extLst>
              <a:ext uri="{FF2B5EF4-FFF2-40B4-BE49-F238E27FC236}">
                <a16:creationId xmlns:a16="http://schemas.microsoft.com/office/drawing/2014/main" id="{299D1A09-80D1-48F2-9D9E-D1D7DD198EF8}"/>
              </a:ext>
            </a:extLst>
          </p:cNvPr>
          <p:cNvSpPr/>
          <p:nvPr/>
        </p:nvSpPr>
        <p:spPr>
          <a:xfrm>
            <a:off x="8746435" y="3498574"/>
            <a:ext cx="1550502" cy="815008"/>
          </a:xfrm>
          <a:prstGeom prst="wedgeRectCallout">
            <a:avLst>
              <a:gd name="adj1" fmla="val -54691"/>
              <a:gd name="adj2" fmla="val 90959"/>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データの分析目的、</a:t>
            </a:r>
            <a:endParaRPr lang="en-US" altLang="ja-JP" sz="1100" b="1" dirty="0">
              <a:solidFill>
                <a:srgbClr val="2E2E38"/>
              </a:solidFill>
              <a:latin typeface="+mn-ea"/>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読み方、よくある傾向、</a:t>
            </a:r>
            <a:endParaRPr lang="en-US" altLang="ja-JP" sz="1100" b="1" dirty="0">
              <a:solidFill>
                <a:srgbClr val="2E2E38"/>
              </a:solidFill>
              <a:latin typeface="+mn-ea"/>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分析結果の例を掲載</a:t>
            </a:r>
            <a:endParaRPr kumimoji="1" lang="en-US" altLang="ja-JP" sz="1100" b="1" i="0" u="none" strike="noStrike" kern="1200" cap="none" spc="0" normalizeH="0" baseline="0" noProof="0" dirty="0">
              <a:ln>
                <a:noFill/>
              </a:ln>
              <a:solidFill>
                <a:srgbClr val="2E2E38"/>
              </a:solidFill>
              <a:effectLst/>
              <a:uLnTx/>
              <a:uFillTx/>
              <a:latin typeface="+mn-ea"/>
              <a:cs typeface="+mn-cs"/>
            </a:endParaRPr>
          </a:p>
        </p:txBody>
      </p:sp>
      <p:sp>
        <p:nvSpPr>
          <p:cNvPr id="16" name="Rectangle 7">
            <a:extLst>
              <a:ext uri="{FF2B5EF4-FFF2-40B4-BE49-F238E27FC236}">
                <a16:creationId xmlns:a16="http://schemas.microsoft.com/office/drawing/2014/main" id="{9A2E51C1-0314-4878-98F9-C632A2BC90AB}"/>
              </a:ext>
            </a:extLst>
          </p:cNvPr>
          <p:cNvSpPr/>
          <p:nvPr/>
        </p:nvSpPr>
        <p:spPr>
          <a:xfrm>
            <a:off x="1781176" y="5613528"/>
            <a:ext cx="7120006" cy="974974"/>
          </a:xfrm>
          <a:prstGeom prst="rect">
            <a:avLst/>
          </a:prstGeom>
          <a:noFill/>
          <a:ln w="28575">
            <a:solidFill>
              <a:srgbClr val="7DD4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78" name="Speech Bubble: Rectangle 77">
            <a:extLst>
              <a:ext uri="{FF2B5EF4-FFF2-40B4-BE49-F238E27FC236}">
                <a16:creationId xmlns:a16="http://schemas.microsoft.com/office/drawing/2014/main" id="{6020F7DC-BDF7-4585-B479-B0F079FF2454}"/>
              </a:ext>
            </a:extLst>
          </p:cNvPr>
          <p:cNvSpPr/>
          <p:nvPr/>
        </p:nvSpPr>
        <p:spPr>
          <a:xfrm>
            <a:off x="8746435" y="1836834"/>
            <a:ext cx="1550503" cy="380845"/>
          </a:xfrm>
          <a:prstGeom prst="wedgeRectCallout">
            <a:avLst>
              <a:gd name="adj1" fmla="val -42209"/>
              <a:gd name="adj2" fmla="val -111315"/>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分析プロセス全体</a:t>
            </a:r>
            <a:endParaRPr lang="en-US" altLang="ja-JP" sz="1100" b="1" dirty="0">
              <a:solidFill>
                <a:srgbClr val="2E2E38"/>
              </a:solidFill>
              <a:latin typeface="+mn-ea"/>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の流れ</a:t>
            </a:r>
            <a:r>
              <a:rPr kumimoji="1" lang="ja-JP" altLang="en-US" sz="1100" b="1" i="0" u="none" strike="noStrike" kern="1200" cap="none" spc="0" normalizeH="0" baseline="0" noProof="0" dirty="0">
                <a:ln>
                  <a:noFill/>
                </a:ln>
                <a:solidFill>
                  <a:srgbClr val="2E2E38"/>
                </a:solidFill>
                <a:effectLst/>
                <a:uLnTx/>
                <a:uFillTx/>
                <a:latin typeface="+mn-ea"/>
                <a:cs typeface="+mn-cs"/>
              </a:rPr>
              <a:t>を掲載</a:t>
            </a:r>
            <a:endParaRPr lang="en-US" altLang="ja-JP" sz="1100" b="1" dirty="0">
              <a:solidFill>
                <a:srgbClr val="2E2E38"/>
              </a:solidFill>
              <a:latin typeface="+mn-ea"/>
            </a:endParaRPr>
          </a:p>
        </p:txBody>
      </p:sp>
      <p:sp>
        <p:nvSpPr>
          <p:cNvPr id="80" name="Speech Bubble: Rectangle 79">
            <a:extLst>
              <a:ext uri="{FF2B5EF4-FFF2-40B4-BE49-F238E27FC236}">
                <a16:creationId xmlns:a16="http://schemas.microsoft.com/office/drawing/2014/main" id="{5905D321-82D5-4B1A-A19A-E890F170F7BF}"/>
              </a:ext>
            </a:extLst>
          </p:cNvPr>
          <p:cNvSpPr/>
          <p:nvPr/>
        </p:nvSpPr>
        <p:spPr>
          <a:xfrm>
            <a:off x="2092699" y="6709519"/>
            <a:ext cx="1831602" cy="383450"/>
          </a:xfrm>
          <a:prstGeom prst="wedgeRectCallout">
            <a:avLst>
              <a:gd name="adj1" fmla="val -36227"/>
              <a:gd name="adj2" fmla="val -133795"/>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100" b="1" dirty="0">
                <a:solidFill>
                  <a:srgbClr val="2E2E38"/>
                </a:solidFill>
                <a:latin typeface="+mn-ea"/>
              </a:rPr>
              <a:t>データを読み解く上で必要な</a:t>
            </a:r>
            <a:endParaRPr lang="en-US" altLang="ja-JP" sz="1100" b="1" dirty="0">
              <a:solidFill>
                <a:srgbClr val="2E2E38"/>
              </a:solidFill>
              <a:latin typeface="+mn-ea"/>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100" b="1" i="0" u="none" strike="noStrike" kern="1200" cap="none" spc="0" normalizeH="0" baseline="0" noProof="0" dirty="0">
                <a:ln>
                  <a:noFill/>
                </a:ln>
                <a:solidFill>
                  <a:srgbClr val="2E2E38"/>
                </a:solidFill>
                <a:effectLst/>
                <a:uLnTx/>
                <a:uFillTx/>
                <a:latin typeface="+mn-ea"/>
                <a:cs typeface="+mn-cs"/>
              </a:rPr>
              <a:t>基礎知識を掲載</a:t>
            </a:r>
            <a:endParaRPr kumimoji="1" lang="en-US" altLang="ja-JP" sz="1100" b="1" i="0" u="none" strike="noStrike" kern="1200" cap="none" spc="0" normalizeH="0" baseline="0" noProof="0" dirty="0">
              <a:ln>
                <a:noFill/>
              </a:ln>
              <a:solidFill>
                <a:srgbClr val="2E2E38"/>
              </a:solidFill>
              <a:effectLst/>
              <a:uLnTx/>
              <a:uFillTx/>
              <a:latin typeface="+mn-ea"/>
              <a:cs typeface="+mn-cs"/>
            </a:endParaRPr>
          </a:p>
        </p:txBody>
      </p:sp>
    </p:spTree>
    <p:extLst>
      <p:ext uri="{BB962C8B-B14F-4D97-AF65-F5344CB8AC3E}">
        <p14:creationId xmlns:p14="http://schemas.microsoft.com/office/powerpoint/2010/main" val="253759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042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地域の働き手として区分される生産年齢人口と、被扶養者となる年少人口、老年人口の</a:t>
            </a:r>
            <a:r>
              <a:rPr lang="en-US" altLang="ja-JP" sz="1600" b="1" dirty="0">
                <a:solidFill>
                  <a:schemeClr val="tx1"/>
                </a:solidFill>
                <a:latin typeface="+mn-ea"/>
              </a:rPr>
              <a:t>3</a:t>
            </a:r>
            <a:r>
              <a:rPr lang="ja-JP" altLang="en-US" sz="1600" b="1" dirty="0">
                <a:solidFill>
                  <a:schemeClr val="tx1"/>
                </a:solidFill>
                <a:latin typeface="+mn-ea"/>
              </a:rPr>
              <a:t>区分に分けて人口の推移を分析することで、人口構造の変化の傾向を大まかに把握します。</a:t>
            </a:r>
            <a:br>
              <a:rPr lang="en-US" altLang="ja-JP" sz="1600" b="1" dirty="0">
                <a:solidFill>
                  <a:schemeClr val="tx1"/>
                </a:solidFill>
                <a:latin typeface="+mn-ea"/>
              </a:rPr>
            </a:br>
            <a:r>
              <a:rPr lang="ja-JP" altLang="en-US" sz="1600" b="1" dirty="0">
                <a:solidFill>
                  <a:schemeClr val="tx1"/>
                </a:solidFill>
                <a:latin typeface="+mn-ea"/>
              </a:rPr>
              <a:t>少子高齢化の進む日本では、老年人口のみ増加傾向にある地域が多いです。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老年人口は</a:t>
            </a:r>
            <a:r>
              <a:rPr lang="en-US" altLang="ja-JP" sz="1200" dirty="0">
                <a:solidFill>
                  <a:schemeClr val="tx1"/>
                </a:solidFill>
                <a:latin typeface="+mn-ea"/>
              </a:rPr>
              <a:t>2000</a:t>
            </a:r>
            <a:r>
              <a:rPr lang="ja-JP" altLang="en-US" sz="1200" dirty="0">
                <a:solidFill>
                  <a:schemeClr val="tx1"/>
                </a:solidFill>
                <a:latin typeface="+mn-ea"/>
              </a:rPr>
              <a:t>年→</a:t>
            </a:r>
            <a:r>
              <a:rPr lang="en-US" altLang="ja-JP" sz="1200" dirty="0">
                <a:solidFill>
                  <a:schemeClr val="tx1"/>
                </a:solidFill>
                <a:latin typeface="+mn-ea"/>
              </a:rPr>
              <a:t>2025</a:t>
            </a:r>
            <a:r>
              <a:rPr lang="ja-JP" altLang="en-US" sz="1200" dirty="0">
                <a:solidFill>
                  <a:schemeClr val="tx1"/>
                </a:solidFill>
                <a:latin typeface="+mn-ea"/>
              </a:rPr>
              <a:t>年まで継続的に増加も、その後は減少傾向へ転ずる見込み。</a:t>
            </a:r>
          </a:p>
          <a:p>
            <a:pPr marL="285750" indent="-285750">
              <a:spcBef>
                <a:spcPts val="600"/>
              </a:spcBef>
              <a:spcAft>
                <a:spcPts val="600"/>
              </a:spcAft>
              <a:buFont typeface="Arial" panose="020B0604020202020204" pitchFamily="34" charset="0"/>
              <a:buChar char="•"/>
            </a:pPr>
            <a:r>
              <a:rPr lang="ja-JP" altLang="en-US" sz="1600" b="1" dirty="0">
                <a:solidFill>
                  <a:schemeClr val="tx1"/>
                </a:solidFill>
                <a:latin typeface="+mn-ea"/>
              </a:rPr>
              <a:t>より詳細に分析するときは、</a:t>
            </a:r>
            <a:r>
              <a:rPr lang="ja-JP" altLang="en-US" sz="1600" b="1" dirty="0">
                <a:solidFill>
                  <a:schemeClr val="tx1"/>
                </a:solidFill>
                <a:latin typeface="+mn-ea"/>
                <a:hlinkClick r:id="rId2" action="ppaction://hlinksldjump"/>
              </a:rPr>
              <a:t>人口ピラミッド</a:t>
            </a:r>
            <a:r>
              <a:rPr lang="ja-JP" altLang="en-US" sz="1600" b="1" dirty="0">
                <a:solidFill>
                  <a:schemeClr val="tx1"/>
                </a:solidFill>
                <a:latin typeface="+mn-ea"/>
              </a:rPr>
              <a:t>から</a:t>
            </a:r>
            <a:br>
              <a:rPr lang="en-US" altLang="ja-JP" sz="1600" b="1" dirty="0">
                <a:solidFill>
                  <a:schemeClr val="tx1"/>
                </a:solidFill>
                <a:latin typeface="+mn-ea"/>
              </a:rPr>
            </a:br>
            <a:r>
              <a:rPr lang="en-US" altLang="ja-JP" sz="1600" b="1" dirty="0">
                <a:solidFill>
                  <a:schemeClr val="tx1"/>
                </a:solidFill>
                <a:latin typeface="+mn-ea"/>
              </a:rPr>
              <a:t>5</a:t>
            </a:r>
            <a:r>
              <a:rPr lang="ja-JP" altLang="en-US" sz="1600" b="1" dirty="0">
                <a:solidFill>
                  <a:schemeClr val="tx1"/>
                </a:solidFill>
                <a:latin typeface="+mn-ea"/>
              </a:rPr>
              <a:t>歳刻みで分析することができます。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生産年齢人口及び年少人口は</a:t>
            </a:r>
            <a:r>
              <a:rPr lang="en-US" altLang="ja-JP" sz="1200" dirty="0">
                <a:solidFill>
                  <a:schemeClr val="tx1"/>
                </a:solidFill>
                <a:latin typeface="+mn-ea"/>
              </a:rPr>
              <a:t>2000</a:t>
            </a:r>
            <a:r>
              <a:rPr lang="ja-JP" altLang="en-US" sz="1200" dirty="0">
                <a:solidFill>
                  <a:schemeClr val="tx1"/>
                </a:solidFill>
                <a:latin typeface="+mn-ea"/>
              </a:rPr>
              <a:t>年以降継続的に減少傾向となっており、老年人口の増加数よりもそれらの減少数が上回るため、総人口も減少する見込み。</a:t>
            </a:r>
            <a:endParaRPr lang="en-US" altLang="ja-JP" sz="1200" dirty="0">
              <a:solidFill>
                <a:schemeClr val="tx1"/>
              </a:solidFill>
              <a:latin typeface="+mn-ea"/>
            </a:endParaRPr>
          </a:p>
        </p:txBody>
      </p:sp>
      <p:sp>
        <p:nvSpPr>
          <p:cNvPr id="27" name="正方形/長方形 24">
            <a:extLst>
              <a:ext uri="{FF2B5EF4-FFF2-40B4-BE49-F238E27FC236}">
                <a16:creationId xmlns:a16="http://schemas.microsoft.com/office/drawing/2014/main" id="{8D64378C-68D6-406C-BF80-26DF7028092C}"/>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地域の人口推移及び人口構造の分析から、人口がどのように推移してきたか、今後どうなるのかを把握する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年齢別人口は、年少人口、生産年齢人口、老年人口に分けられます。</a:t>
            </a:r>
            <a:endParaRPr lang="en-US" altLang="ja-JP" sz="1200" dirty="0">
              <a:solidFill>
                <a:srgbClr val="2E2E38"/>
              </a:solidFill>
              <a:latin typeface="+mn-ea"/>
            </a:endParaRPr>
          </a:p>
          <a:p>
            <a:pPr marL="628650" lvl="0" indent="-266700">
              <a:buFont typeface="Wingdings" panose="05000000000000000000" pitchFamily="2" charset="2"/>
              <a:buChar char="Ø"/>
              <a:defRPr/>
            </a:pPr>
            <a:r>
              <a:rPr lang="ja-JP" altLang="en-US" sz="1200" dirty="0">
                <a:solidFill>
                  <a:srgbClr val="2E2E38"/>
                </a:solidFill>
                <a:latin typeface="+mn-ea"/>
              </a:rPr>
              <a:t>年少人口：</a:t>
            </a:r>
            <a:r>
              <a:rPr lang="en-US" altLang="ja-JP" sz="1200" dirty="0">
                <a:solidFill>
                  <a:srgbClr val="2E2E38"/>
                </a:solidFill>
                <a:latin typeface="+mn-ea"/>
              </a:rPr>
              <a:t>0</a:t>
            </a:r>
            <a:r>
              <a:rPr lang="ja-JP" altLang="en-US" sz="1200" dirty="0">
                <a:solidFill>
                  <a:srgbClr val="2E2E38"/>
                </a:solidFill>
                <a:latin typeface="+mn-ea"/>
              </a:rPr>
              <a:t>歳～</a:t>
            </a:r>
            <a:r>
              <a:rPr lang="en-US" altLang="ja-JP" sz="1200" dirty="0">
                <a:solidFill>
                  <a:srgbClr val="2E2E38"/>
                </a:solidFill>
                <a:latin typeface="+mn-ea"/>
              </a:rPr>
              <a:t>14</a:t>
            </a:r>
            <a:r>
              <a:rPr lang="ja-JP" altLang="en-US" sz="1200" dirty="0">
                <a:solidFill>
                  <a:srgbClr val="2E2E38"/>
                </a:solidFill>
                <a:latin typeface="+mn-ea"/>
              </a:rPr>
              <a:t>歳の人口を指します。</a:t>
            </a:r>
            <a:endParaRPr lang="en-US" altLang="ja-JP" sz="1200" dirty="0">
              <a:solidFill>
                <a:srgbClr val="2E2E38"/>
              </a:solidFill>
              <a:latin typeface="+mn-ea"/>
            </a:endParaRPr>
          </a:p>
          <a:p>
            <a:pPr marL="628650" lvl="0" indent="-266700">
              <a:buFont typeface="Wingdings" panose="05000000000000000000" pitchFamily="2" charset="2"/>
              <a:buChar char="Ø"/>
              <a:defRPr/>
            </a:pPr>
            <a:r>
              <a:rPr lang="ja-JP" altLang="en-US" sz="1200" dirty="0">
                <a:solidFill>
                  <a:srgbClr val="2E2E38"/>
                </a:solidFill>
                <a:latin typeface="+mn-ea"/>
              </a:rPr>
              <a:t>生産年齢人口：</a:t>
            </a:r>
            <a:r>
              <a:rPr lang="en-US" altLang="ja-JP" sz="1200" dirty="0">
                <a:solidFill>
                  <a:srgbClr val="2E2E38"/>
                </a:solidFill>
                <a:latin typeface="+mn-ea"/>
              </a:rPr>
              <a:t>15</a:t>
            </a:r>
            <a:r>
              <a:rPr lang="ja-JP" altLang="en-US" sz="1200" dirty="0">
                <a:solidFill>
                  <a:srgbClr val="2E2E38"/>
                </a:solidFill>
                <a:latin typeface="+mn-ea"/>
              </a:rPr>
              <a:t>歳～</a:t>
            </a:r>
            <a:r>
              <a:rPr lang="en-US" altLang="ja-JP" sz="1200" dirty="0">
                <a:solidFill>
                  <a:srgbClr val="2E2E38"/>
                </a:solidFill>
                <a:latin typeface="+mn-ea"/>
              </a:rPr>
              <a:t>64</a:t>
            </a:r>
            <a:r>
              <a:rPr lang="ja-JP" altLang="en-US" sz="1200" dirty="0">
                <a:solidFill>
                  <a:srgbClr val="2E2E38"/>
                </a:solidFill>
                <a:latin typeface="+mn-ea"/>
              </a:rPr>
              <a:t>歳の人口を指します。高齢社会とは、この人口が相対的に減少することです。</a:t>
            </a:r>
            <a:endParaRPr lang="en-US" altLang="ja-JP" sz="1200" dirty="0">
              <a:solidFill>
                <a:srgbClr val="2E2E38"/>
              </a:solidFill>
              <a:latin typeface="+mn-ea"/>
            </a:endParaRPr>
          </a:p>
          <a:p>
            <a:pPr marL="628650" lvl="0" indent="-266700">
              <a:buFont typeface="Wingdings" panose="05000000000000000000" pitchFamily="2" charset="2"/>
              <a:buChar char="Ø"/>
              <a:defRPr/>
            </a:pPr>
            <a:r>
              <a:rPr lang="ja-JP" altLang="en-US" sz="1200" dirty="0">
                <a:solidFill>
                  <a:srgbClr val="2E2E38"/>
                </a:solidFill>
                <a:latin typeface="+mn-ea"/>
              </a:rPr>
              <a:t>老年人口：</a:t>
            </a:r>
            <a:r>
              <a:rPr lang="en-US" altLang="ja-JP" sz="1200" dirty="0">
                <a:solidFill>
                  <a:srgbClr val="2E2E38"/>
                </a:solidFill>
                <a:latin typeface="+mn-ea"/>
              </a:rPr>
              <a:t>65</a:t>
            </a:r>
            <a:r>
              <a:rPr lang="ja-JP" altLang="en-US" sz="1200" dirty="0">
                <a:solidFill>
                  <a:srgbClr val="2E2E38"/>
                </a:solidFill>
                <a:latin typeface="+mn-ea"/>
              </a:rPr>
              <a:t>歳以上の人口を指します。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日本全体では、</a:t>
            </a:r>
            <a:r>
              <a:rPr lang="en-US" altLang="ja-JP" sz="1200" dirty="0">
                <a:solidFill>
                  <a:srgbClr val="2E2E38"/>
                </a:solidFill>
                <a:latin typeface="+mn-ea"/>
              </a:rPr>
              <a:t>2065</a:t>
            </a:r>
            <a:r>
              <a:rPr lang="ja-JP" altLang="en-US" sz="1200" dirty="0">
                <a:solidFill>
                  <a:srgbClr val="2E2E38"/>
                </a:solidFill>
                <a:latin typeface="+mn-ea"/>
              </a:rPr>
              <a:t>年に老年人口の割合が約</a:t>
            </a:r>
            <a:r>
              <a:rPr lang="en-US" altLang="ja-JP" sz="1200" dirty="0">
                <a:solidFill>
                  <a:srgbClr val="2E2E38"/>
                </a:solidFill>
                <a:latin typeface="+mn-ea"/>
              </a:rPr>
              <a:t>4</a:t>
            </a:r>
            <a:r>
              <a:rPr lang="ja-JP" altLang="en-US" sz="1200" dirty="0">
                <a:solidFill>
                  <a:srgbClr val="2E2E38"/>
                </a:solidFill>
                <a:latin typeface="+mn-ea"/>
              </a:rPr>
              <a:t>割に高まる一方、生産年齢人口の割合は約</a:t>
            </a:r>
            <a:r>
              <a:rPr lang="en-US" altLang="ja-JP" sz="1200" dirty="0">
                <a:solidFill>
                  <a:srgbClr val="2E2E38"/>
                </a:solidFill>
                <a:latin typeface="+mn-ea"/>
              </a:rPr>
              <a:t>5</a:t>
            </a:r>
            <a:r>
              <a:rPr lang="ja-JP" altLang="en-US" sz="1200" dirty="0">
                <a:solidFill>
                  <a:srgbClr val="2E2E38"/>
                </a:solidFill>
                <a:latin typeface="+mn-ea"/>
              </a:rPr>
              <a:t>割に低下する見通しです。</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人口推移</a:t>
            </a:r>
          </a:p>
        </p:txBody>
      </p:sp>
      <p:grpSp>
        <p:nvGrpSpPr>
          <p:cNvPr id="4" name="グループ化 3">
            <a:extLst>
              <a:ext uri="{FF2B5EF4-FFF2-40B4-BE49-F238E27FC236}">
                <a16:creationId xmlns:a16="http://schemas.microsoft.com/office/drawing/2014/main" id="{4EA53953-4BA3-4E6F-99CA-493DF48CA823}"/>
              </a:ext>
            </a:extLst>
          </p:cNvPr>
          <p:cNvGrpSpPr/>
          <p:nvPr/>
        </p:nvGrpSpPr>
        <p:grpSpPr>
          <a:xfrm>
            <a:off x="558800" y="2146251"/>
            <a:ext cx="4572000" cy="3600813"/>
            <a:chOff x="558800" y="2146251"/>
            <a:chExt cx="4785261" cy="3768773"/>
          </a:xfrm>
        </p:grpSpPr>
        <p:pic>
          <p:nvPicPr>
            <p:cNvPr id="3" name="図 2">
              <a:extLst>
                <a:ext uri="{FF2B5EF4-FFF2-40B4-BE49-F238E27FC236}">
                  <a16:creationId xmlns:a16="http://schemas.microsoft.com/office/drawing/2014/main" id="{632512D7-B551-47BF-9AA2-695D2D4AEB21}"/>
                </a:ext>
              </a:extLst>
            </p:cNvPr>
            <p:cNvPicPr>
              <a:picLocks noChangeAspect="1"/>
            </p:cNvPicPr>
            <p:nvPr/>
          </p:nvPicPr>
          <p:blipFill>
            <a:blip r:embed="rId3"/>
            <a:stretch>
              <a:fillRect/>
            </a:stretch>
          </p:blipFill>
          <p:spPr>
            <a:xfrm>
              <a:off x="558800" y="2146251"/>
              <a:ext cx="4785261" cy="3768773"/>
            </a:xfrm>
            <a:prstGeom prst="rect">
              <a:avLst/>
            </a:prstGeom>
            <a:ln>
              <a:solidFill>
                <a:schemeClr val="tx1"/>
              </a:solidFill>
            </a:ln>
          </p:spPr>
        </p:pic>
        <p:cxnSp>
          <p:nvCxnSpPr>
            <p:cNvPr id="6" name="直線矢印コネクタ 5">
              <a:extLst>
                <a:ext uri="{FF2B5EF4-FFF2-40B4-BE49-F238E27FC236}">
                  <a16:creationId xmlns:a16="http://schemas.microsoft.com/office/drawing/2014/main" id="{CF393D88-8A10-4BA7-AD52-E39A1AEAC644}"/>
                </a:ext>
              </a:extLst>
            </p:cNvPr>
            <p:cNvCxnSpPr>
              <a:cxnSpLocks/>
            </p:cNvCxnSpPr>
            <p:nvPr/>
          </p:nvCxnSpPr>
          <p:spPr>
            <a:xfrm>
              <a:off x="2319821" y="4055529"/>
              <a:ext cx="2821893" cy="593242"/>
            </a:xfrm>
            <a:prstGeom prst="straightConnector1">
              <a:avLst/>
            </a:prstGeom>
            <a:ln w="317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738B324-FFCF-4C19-9496-28C36B61DDF9}"/>
                </a:ext>
              </a:extLst>
            </p:cNvPr>
            <p:cNvCxnSpPr>
              <a:cxnSpLocks/>
            </p:cNvCxnSpPr>
            <p:nvPr/>
          </p:nvCxnSpPr>
          <p:spPr>
            <a:xfrm>
              <a:off x="2303123" y="3190384"/>
              <a:ext cx="2813545" cy="716834"/>
            </a:xfrm>
            <a:prstGeom prst="straightConnector1">
              <a:avLst/>
            </a:prstGeom>
            <a:ln w="317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E165D6A-6A61-4EF0-8A12-EFA9E2919E83}"/>
                </a:ext>
              </a:extLst>
            </p:cNvPr>
            <p:cNvCxnSpPr>
              <a:cxnSpLocks/>
            </p:cNvCxnSpPr>
            <p:nvPr/>
          </p:nvCxnSpPr>
          <p:spPr>
            <a:xfrm flipV="1">
              <a:off x="2344867" y="4695548"/>
              <a:ext cx="1520047" cy="93294"/>
            </a:xfrm>
            <a:prstGeom prst="straightConnector1">
              <a:avLst/>
            </a:prstGeom>
            <a:ln w="317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41AA953-D941-4E91-949B-E7223883AFF0}"/>
                </a:ext>
              </a:extLst>
            </p:cNvPr>
            <p:cNvCxnSpPr>
              <a:cxnSpLocks/>
            </p:cNvCxnSpPr>
            <p:nvPr/>
          </p:nvCxnSpPr>
          <p:spPr>
            <a:xfrm>
              <a:off x="2328170" y="4970110"/>
              <a:ext cx="2813544" cy="148998"/>
            </a:xfrm>
            <a:prstGeom prst="straightConnector1">
              <a:avLst/>
            </a:prstGeom>
            <a:ln w="317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71E62C3-F1D6-43B3-AEAF-0BC471F7F48C}"/>
                </a:ext>
              </a:extLst>
            </p:cNvPr>
            <p:cNvSpPr txBox="1"/>
            <p:nvPr/>
          </p:nvSpPr>
          <p:spPr>
            <a:xfrm>
              <a:off x="3516069" y="4776990"/>
              <a:ext cx="642858" cy="32907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2E2E38"/>
                  </a:solidFill>
                  <a:latin typeface="+mn-ea"/>
                  <a:ea typeface="+mn-ea"/>
                </a:rPr>
                <a:t>減少</a:t>
              </a:r>
            </a:p>
          </p:txBody>
        </p:sp>
        <p:sp>
          <p:nvSpPr>
            <p:cNvPr id="42" name="テキスト ボックス 41">
              <a:extLst>
                <a:ext uri="{FF2B5EF4-FFF2-40B4-BE49-F238E27FC236}">
                  <a16:creationId xmlns:a16="http://schemas.microsoft.com/office/drawing/2014/main" id="{F22EB50B-25C4-4B98-9905-024B6B8EF26A}"/>
                </a:ext>
              </a:extLst>
            </p:cNvPr>
            <p:cNvSpPr txBox="1"/>
            <p:nvPr/>
          </p:nvSpPr>
          <p:spPr>
            <a:xfrm>
              <a:off x="3517811" y="4071522"/>
              <a:ext cx="642858" cy="32907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2E2E38"/>
                  </a:solidFill>
                  <a:latin typeface="+mn-ea"/>
                  <a:ea typeface="+mn-ea"/>
                </a:rPr>
                <a:t>減少</a:t>
              </a:r>
            </a:p>
          </p:txBody>
        </p:sp>
        <p:sp>
          <p:nvSpPr>
            <p:cNvPr id="43" name="テキスト ボックス 42">
              <a:extLst>
                <a:ext uri="{FF2B5EF4-FFF2-40B4-BE49-F238E27FC236}">
                  <a16:creationId xmlns:a16="http://schemas.microsoft.com/office/drawing/2014/main" id="{A0FB2D33-B9C2-4919-832B-A0623BC01D5A}"/>
                </a:ext>
              </a:extLst>
            </p:cNvPr>
            <p:cNvSpPr txBox="1"/>
            <p:nvPr/>
          </p:nvSpPr>
          <p:spPr>
            <a:xfrm>
              <a:off x="2816511" y="4455748"/>
              <a:ext cx="642858" cy="28162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2E2E38"/>
                  </a:solidFill>
                  <a:latin typeface="+mn-ea"/>
                  <a:ea typeface="+mn-ea"/>
                </a:rPr>
                <a:t>増加</a:t>
              </a:r>
            </a:p>
          </p:txBody>
        </p:sp>
        <p:sp>
          <p:nvSpPr>
            <p:cNvPr id="44" name="テキスト ボックス 43">
              <a:extLst>
                <a:ext uri="{FF2B5EF4-FFF2-40B4-BE49-F238E27FC236}">
                  <a16:creationId xmlns:a16="http://schemas.microsoft.com/office/drawing/2014/main" id="{904EEA83-CEF2-4EC7-8BE3-2D14482CA7CB}"/>
                </a:ext>
              </a:extLst>
            </p:cNvPr>
            <p:cNvSpPr txBox="1"/>
            <p:nvPr/>
          </p:nvSpPr>
          <p:spPr>
            <a:xfrm>
              <a:off x="3514194" y="3246395"/>
              <a:ext cx="642858" cy="28162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2E2E38"/>
                  </a:solidFill>
                  <a:latin typeface="+mn-ea"/>
                  <a:ea typeface="+mn-ea"/>
                </a:rPr>
                <a:t>減少</a:t>
              </a:r>
            </a:p>
          </p:txBody>
        </p:sp>
        <p:cxnSp>
          <p:nvCxnSpPr>
            <p:cNvPr id="48" name="直線矢印コネクタ 47">
              <a:extLst>
                <a:ext uri="{FF2B5EF4-FFF2-40B4-BE49-F238E27FC236}">
                  <a16:creationId xmlns:a16="http://schemas.microsoft.com/office/drawing/2014/main" id="{84C22D34-C319-407E-99CF-59C6C3665BA8}"/>
                </a:ext>
              </a:extLst>
            </p:cNvPr>
            <p:cNvCxnSpPr>
              <a:cxnSpLocks/>
            </p:cNvCxnSpPr>
            <p:nvPr/>
          </p:nvCxnSpPr>
          <p:spPr>
            <a:xfrm>
              <a:off x="3889394" y="4698208"/>
              <a:ext cx="1243971" cy="65916"/>
            </a:xfrm>
            <a:prstGeom prst="straightConnector1">
              <a:avLst/>
            </a:prstGeom>
            <a:ln w="317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399402D2-A031-401C-A464-6DCE16317921}"/>
                </a:ext>
              </a:extLst>
            </p:cNvPr>
            <p:cNvSpPr txBox="1"/>
            <p:nvPr/>
          </p:nvSpPr>
          <p:spPr>
            <a:xfrm>
              <a:off x="4248670" y="4487458"/>
              <a:ext cx="642858" cy="329070"/>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200" dirty="0">
                  <a:solidFill>
                    <a:srgbClr val="2E2E38"/>
                  </a:solidFill>
                  <a:latin typeface="+mn-ea"/>
                  <a:ea typeface="+mn-ea"/>
                </a:rPr>
                <a:t>減少</a:t>
              </a:r>
            </a:p>
          </p:txBody>
        </p:sp>
      </p:grpSp>
      <p:sp>
        <p:nvSpPr>
          <p:cNvPr id="45" name="正方形/長方形 24">
            <a:extLst>
              <a:ext uri="{FF2B5EF4-FFF2-40B4-BE49-F238E27FC236}">
                <a16:creationId xmlns:a16="http://schemas.microsoft.com/office/drawing/2014/main" id="{8D64378C-68D6-406C-BF80-26DF7028092C}"/>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4"/>
              </a:rPr>
              <a:t>RESAS</a:t>
            </a:r>
            <a:r>
              <a:rPr lang="ja-JP" altLang="en-US" sz="1400" b="1" u="sng" dirty="0">
                <a:solidFill>
                  <a:srgbClr val="0070C0"/>
                </a:solidFill>
                <a:latin typeface="+mn-ea"/>
                <a:hlinkClick r:id="rId4"/>
              </a:rPr>
              <a:t>（地域経済分析システム）人口マップ＞人口構成</a:t>
            </a:r>
            <a:endParaRPr lang="ja-JP" altLang="en-US" sz="1400" b="1" u="sng" dirty="0">
              <a:solidFill>
                <a:srgbClr val="0070C0"/>
              </a:solidFill>
              <a:latin typeface="+mn-ea"/>
            </a:endParaRPr>
          </a:p>
        </p:txBody>
      </p:sp>
      <p:grpSp>
        <p:nvGrpSpPr>
          <p:cNvPr id="68" name="グループ化 67"/>
          <p:cNvGrpSpPr/>
          <p:nvPr/>
        </p:nvGrpSpPr>
        <p:grpSpPr>
          <a:xfrm>
            <a:off x="4857749" y="163364"/>
            <a:ext cx="5467795" cy="550800"/>
            <a:chOff x="4857749" y="163364"/>
            <a:chExt cx="5467795" cy="550800"/>
          </a:xfrm>
        </p:grpSpPr>
        <p:sp>
          <p:nvSpPr>
            <p:cNvPr id="69"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70"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71"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72"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74"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76"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77"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78"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79"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80"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35401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800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2" action="ppaction://hlinksldjump"/>
              </a:rPr>
              <a:t>人口推移</a:t>
            </a:r>
            <a:r>
              <a:rPr lang="ja-JP" altLang="en-US" sz="1600" b="1" dirty="0">
                <a:solidFill>
                  <a:schemeClr val="tx1"/>
                </a:solidFill>
                <a:latin typeface="+mn-ea"/>
              </a:rPr>
              <a:t>の年齢</a:t>
            </a:r>
            <a:r>
              <a:rPr lang="en-US" altLang="ja-JP" sz="1600" b="1" dirty="0">
                <a:solidFill>
                  <a:schemeClr val="tx1"/>
                </a:solidFill>
                <a:latin typeface="+mn-ea"/>
              </a:rPr>
              <a:t>3</a:t>
            </a:r>
            <a:r>
              <a:rPr lang="ja-JP" altLang="en-US" sz="1600" b="1" dirty="0">
                <a:solidFill>
                  <a:schemeClr val="tx1"/>
                </a:solidFill>
                <a:latin typeface="+mn-ea"/>
              </a:rPr>
              <a:t>区分をさらに細かく</a:t>
            </a:r>
            <a:r>
              <a:rPr lang="en-US" altLang="ja-JP" sz="1600" b="1" dirty="0">
                <a:solidFill>
                  <a:schemeClr val="tx1"/>
                </a:solidFill>
                <a:latin typeface="+mn-ea"/>
              </a:rPr>
              <a:t>5</a:t>
            </a:r>
            <a:r>
              <a:rPr lang="ja-JP" altLang="en-US" sz="1600" b="1" dirty="0">
                <a:solidFill>
                  <a:schemeClr val="tx1"/>
                </a:solidFill>
                <a:latin typeface="+mn-ea"/>
              </a:rPr>
              <a:t>歳刻みで捉えることで、年齢構成の変化をより詳細に把握できます。少子高齢化が進行している地域のピラミッドの形状は、人口のボリューム層が高齢者に偏った「つぼ型」形状となります。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人口ピラミッドの形状は、</a:t>
            </a:r>
            <a:r>
              <a:rPr lang="en-US" altLang="ja-JP" sz="1200" dirty="0">
                <a:solidFill>
                  <a:schemeClr val="tx1"/>
                </a:solidFill>
                <a:latin typeface="+mn-ea"/>
              </a:rPr>
              <a:t>2020</a:t>
            </a:r>
            <a:r>
              <a:rPr lang="ja-JP" altLang="en-US" sz="1200" dirty="0">
                <a:solidFill>
                  <a:schemeClr val="tx1"/>
                </a:solidFill>
                <a:latin typeface="+mn-ea"/>
              </a:rPr>
              <a:t>年→</a:t>
            </a:r>
            <a:r>
              <a:rPr lang="en-US" altLang="ja-JP" sz="1200" dirty="0">
                <a:solidFill>
                  <a:schemeClr val="tx1"/>
                </a:solidFill>
                <a:latin typeface="+mn-ea"/>
              </a:rPr>
              <a:t>2045</a:t>
            </a:r>
            <a:r>
              <a:rPr lang="ja-JP" altLang="en-US" sz="1200" dirty="0">
                <a:solidFill>
                  <a:schemeClr val="tx1"/>
                </a:solidFill>
                <a:latin typeface="+mn-ea"/>
              </a:rPr>
              <a:t>年にかけて少子高齢化がさらに進むことで、より逆三角形に近い「つぼ型」へ変化。</a:t>
            </a:r>
          </a:p>
          <a:p>
            <a:pPr marL="285750" indent="-285750">
              <a:spcBef>
                <a:spcPts val="600"/>
              </a:spcBef>
              <a:spcAft>
                <a:spcPts val="600"/>
              </a:spcAft>
              <a:buFont typeface="Arial" panose="020B0604020202020204" pitchFamily="34" charset="0"/>
              <a:buChar char="•"/>
            </a:pPr>
            <a:r>
              <a:rPr lang="ja-JP" altLang="en-US" sz="1600" b="1" dirty="0">
                <a:solidFill>
                  <a:schemeClr val="tx1"/>
                </a:solidFill>
                <a:latin typeface="+mn-ea"/>
              </a:rPr>
              <a:t>将来の推計値と比較することで、どのような構造的な問題（高齢化、少子化、世代抜けなど）が将来的に発生するのかを把握します。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ja-JP" altLang="en-US" sz="1200" dirty="0">
                <a:solidFill>
                  <a:schemeClr val="tx1"/>
                </a:solidFill>
                <a:latin typeface="+mn-ea"/>
              </a:rPr>
              <a:t>グラフ下部の年齢</a:t>
            </a:r>
            <a:r>
              <a:rPr lang="en-US" altLang="ja-JP" sz="1200" dirty="0">
                <a:solidFill>
                  <a:schemeClr val="tx1"/>
                </a:solidFill>
                <a:latin typeface="+mn-ea"/>
              </a:rPr>
              <a:t>3</a:t>
            </a:r>
            <a:r>
              <a:rPr lang="ja-JP" altLang="en-US" sz="1200" dirty="0">
                <a:solidFill>
                  <a:schemeClr val="tx1"/>
                </a:solidFill>
                <a:latin typeface="+mn-ea"/>
              </a:rPr>
              <a:t>区分の構成比においては、</a:t>
            </a:r>
            <a:r>
              <a:rPr lang="en-US" altLang="ja-JP" sz="1200" dirty="0">
                <a:solidFill>
                  <a:schemeClr val="tx1"/>
                </a:solidFill>
                <a:latin typeface="+mn-ea"/>
              </a:rPr>
              <a:t>2020</a:t>
            </a:r>
            <a:r>
              <a:rPr lang="ja-JP" altLang="en-US" sz="1200" dirty="0">
                <a:solidFill>
                  <a:schemeClr val="tx1"/>
                </a:solidFill>
                <a:latin typeface="+mn-ea"/>
              </a:rPr>
              <a:t>年→</a:t>
            </a:r>
            <a:r>
              <a:rPr lang="en-US" altLang="ja-JP" sz="1200" dirty="0">
                <a:solidFill>
                  <a:schemeClr val="tx1"/>
                </a:solidFill>
                <a:latin typeface="+mn-ea"/>
              </a:rPr>
              <a:t>2045</a:t>
            </a:r>
            <a:r>
              <a:rPr lang="ja-JP" altLang="en-US" sz="1200" dirty="0">
                <a:solidFill>
                  <a:schemeClr val="tx1"/>
                </a:solidFill>
                <a:latin typeface="+mn-ea"/>
              </a:rPr>
              <a:t>年にかけて、老年人口は全人口の約</a:t>
            </a:r>
            <a:r>
              <a:rPr lang="en-US" altLang="ja-JP" sz="1200" dirty="0">
                <a:solidFill>
                  <a:schemeClr val="tx1"/>
                </a:solidFill>
                <a:latin typeface="+mn-ea"/>
              </a:rPr>
              <a:t>3</a:t>
            </a:r>
            <a:r>
              <a:rPr lang="ja-JP" altLang="en-US" sz="1200" dirty="0">
                <a:solidFill>
                  <a:schemeClr val="tx1"/>
                </a:solidFill>
                <a:latin typeface="+mn-ea"/>
              </a:rPr>
              <a:t>割→約</a:t>
            </a:r>
            <a:r>
              <a:rPr lang="en-US" altLang="ja-JP" sz="1200" dirty="0">
                <a:solidFill>
                  <a:schemeClr val="tx1"/>
                </a:solidFill>
                <a:latin typeface="+mn-ea"/>
              </a:rPr>
              <a:t>4</a:t>
            </a:r>
            <a:r>
              <a:rPr lang="ja-JP" altLang="en-US" sz="1200" dirty="0">
                <a:solidFill>
                  <a:schemeClr val="tx1"/>
                </a:solidFill>
                <a:latin typeface="+mn-ea"/>
              </a:rPr>
              <a:t>割へ増加し、生産年齢人口、年少人口は約</a:t>
            </a:r>
            <a:r>
              <a:rPr lang="en-US" altLang="ja-JP" sz="1200" dirty="0">
                <a:solidFill>
                  <a:schemeClr val="tx1"/>
                </a:solidFill>
                <a:latin typeface="+mn-ea"/>
              </a:rPr>
              <a:t>7</a:t>
            </a:r>
            <a:r>
              <a:rPr lang="ja-JP" altLang="en-US" sz="1200" dirty="0">
                <a:solidFill>
                  <a:schemeClr val="tx1"/>
                </a:solidFill>
                <a:latin typeface="+mn-ea"/>
              </a:rPr>
              <a:t>割→約</a:t>
            </a:r>
            <a:r>
              <a:rPr lang="en-US" altLang="ja-JP" sz="1200" dirty="0">
                <a:solidFill>
                  <a:schemeClr val="tx1"/>
                </a:solidFill>
                <a:latin typeface="+mn-ea"/>
              </a:rPr>
              <a:t>6</a:t>
            </a:r>
            <a:r>
              <a:rPr lang="ja-JP" altLang="en-US" sz="1200" dirty="0">
                <a:solidFill>
                  <a:schemeClr val="tx1"/>
                </a:solidFill>
                <a:latin typeface="+mn-ea"/>
              </a:rPr>
              <a:t>割へ減少する見込み。</a:t>
            </a:r>
            <a:endParaRPr lang="en-US" altLang="ja-JP" sz="1200" dirty="0">
              <a:solidFill>
                <a:schemeClr val="tx1"/>
              </a:solidFill>
              <a:latin typeface="+mn-ea"/>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ja-JP" altLang="en-US" sz="1600" b="1" dirty="0">
                <a:solidFill>
                  <a:srgbClr val="2E2E38"/>
                </a:solidFill>
                <a:latin typeface="+mn-ea"/>
                <a:hlinkClick r:id="rId3" action="ppaction://hlinksldjump"/>
              </a:rPr>
              <a:t>人口構成の推移</a:t>
            </a:r>
            <a:r>
              <a:rPr lang="ja-JP" altLang="en-US" sz="1600" b="1" dirty="0">
                <a:solidFill>
                  <a:srgbClr val="2E2E38"/>
                </a:solidFill>
                <a:latin typeface="+mn-ea"/>
              </a:rPr>
              <a:t>の様に、構成比だけでなく人数の変化に着目した分析も有用です。</a:t>
            </a:r>
            <a:endParaRPr kumimoji="1" lang="ja-JP" altLang="en-US" sz="1600" b="1" i="0" u="none" strike="noStrike" kern="1200" cap="none" spc="0" normalizeH="0" baseline="0" noProof="0" dirty="0">
              <a:ln>
                <a:noFill/>
              </a:ln>
              <a:solidFill>
                <a:srgbClr val="2E2E38"/>
              </a:solidFill>
              <a:effectLst/>
              <a:uLnTx/>
              <a:uFillTx/>
              <a:latin typeface="+mn-ea"/>
              <a:cs typeface="+mn-cs"/>
            </a:endParaRP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地域の人口推移及び人口構造の分析から、人口がどのように推移してきたか、今後どうなるのかを把握する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610350"/>
            <a:ext cx="8591548" cy="62750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人口ピラミッドは、男女別に</a:t>
            </a:r>
            <a:r>
              <a:rPr lang="en-US" altLang="ja-JP" sz="1200" dirty="0">
                <a:solidFill>
                  <a:srgbClr val="2E2E38"/>
                </a:solidFill>
                <a:latin typeface="+mn-ea"/>
              </a:rPr>
              <a:t>5</a:t>
            </a:r>
            <a:r>
              <a:rPr lang="ja-JP" altLang="en-US" sz="1200" dirty="0">
                <a:solidFill>
                  <a:srgbClr val="2E2E38"/>
                </a:solidFill>
                <a:latin typeface="+mn-ea"/>
              </a:rPr>
              <a:t>歳刻みの年代別人口が総人口に占める割合を示したものです。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日本全体の人口ピラミッドは、少子高齢化の進行により「富士山型」→「釣鐘型」→「つぼ型」へと変化してきました。</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610350"/>
            <a:ext cx="877066" cy="62750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人口ピラミッド</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1997"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400" b="1" u="sng" dirty="0">
                <a:solidFill>
                  <a:srgbClr val="0070C0"/>
                </a:solidFill>
                <a:latin typeface="+mn-ea"/>
                <a:hlinkClick r:id="rId4"/>
              </a:rPr>
              <a:t>RESAS</a:t>
            </a:r>
            <a:r>
              <a:rPr kumimoji="1" lang="ja-JP" altLang="en-US" sz="1400" b="1" u="sng" dirty="0">
                <a:solidFill>
                  <a:srgbClr val="0070C0"/>
                </a:solidFill>
                <a:latin typeface="+mn-ea"/>
                <a:hlinkClick r:id="rId4"/>
              </a:rPr>
              <a:t>（地域経済分析システム）</a:t>
            </a:r>
            <a:r>
              <a:rPr lang="ja-JP" altLang="en-US" sz="1400" b="1" u="sng" dirty="0">
                <a:solidFill>
                  <a:srgbClr val="0070C0"/>
                </a:solidFill>
                <a:latin typeface="+mn-ea"/>
                <a:hlinkClick r:id="rId4"/>
              </a:rPr>
              <a:t>人口マップ＞</a:t>
            </a:r>
            <a:r>
              <a:rPr kumimoji="1" lang="ja-JP" altLang="en-US" sz="1400" b="1" u="sng" dirty="0">
                <a:solidFill>
                  <a:srgbClr val="0070C0"/>
                </a:solidFill>
                <a:latin typeface="+mn-ea"/>
                <a:hlinkClick r:id="rId4"/>
              </a:rPr>
              <a:t>人口構成</a:t>
            </a:r>
            <a:endParaRPr lang="ja-JP" altLang="en-US" sz="1400" b="1" u="sng" dirty="0">
              <a:solidFill>
                <a:srgbClr val="0070C0"/>
              </a:solidFill>
              <a:latin typeface="+mn-ea"/>
            </a:endParaRPr>
          </a:p>
        </p:txBody>
      </p:sp>
      <p:grpSp>
        <p:nvGrpSpPr>
          <p:cNvPr id="5" name="グループ化 4">
            <a:extLst>
              <a:ext uri="{FF2B5EF4-FFF2-40B4-BE49-F238E27FC236}">
                <a16:creationId xmlns:a16="http://schemas.microsoft.com/office/drawing/2014/main" id="{B5B2A138-D3E1-405F-87B4-85145BB0919C}"/>
              </a:ext>
            </a:extLst>
          </p:cNvPr>
          <p:cNvGrpSpPr/>
          <p:nvPr/>
        </p:nvGrpSpPr>
        <p:grpSpPr>
          <a:xfrm>
            <a:off x="558803" y="2175570"/>
            <a:ext cx="4571997" cy="3807563"/>
            <a:chOff x="570561" y="2109576"/>
            <a:chExt cx="4776139" cy="3977573"/>
          </a:xfrm>
        </p:grpSpPr>
        <p:pic>
          <p:nvPicPr>
            <p:cNvPr id="35" name="図 34">
              <a:extLst>
                <a:ext uri="{FF2B5EF4-FFF2-40B4-BE49-F238E27FC236}">
                  <a16:creationId xmlns:a16="http://schemas.microsoft.com/office/drawing/2014/main" id="{7BC54BC3-1EF2-48A6-9547-5C6F453ED584}"/>
                </a:ext>
              </a:extLst>
            </p:cNvPr>
            <p:cNvPicPr>
              <a:picLocks noChangeAspect="1"/>
            </p:cNvPicPr>
            <p:nvPr/>
          </p:nvPicPr>
          <p:blipFill>
            <a:blip r:embed="rId5"/>
            <a:stretch>
              <a:fillRect/>
            </a:stretch>
          </p:blipFill>
          <p:spPr>
            <a:xfrm>
              <a:off x="570561" y="2109576"/>
              <a:ext cx="4776139" cy="3977573"/>
            </a:xfrm>
            <a:prstGeom prst="rect">
              <a:avLst/>
            </a:prstGeom>
            <a:ln>
              <a:solidFill>
                <a:schemeClr val="tx1"/>
              </a:solidFill>
            </a:ln>
          </p:spPr>
        </p:pic>
        <p:sp>
          <p:nvSpPr>
            <p:cNvPr id="36" name="正方形/長方形 35">
              <a:extLst>
                <a:ext uri="{FF2B5EF4-FFF2-40B4-BE49-F238E27FC236}">
                  <a16:creationId xmlns:a16="http://schemas.microsoft.com/office/drawing/2014/main" id="{E54ABB32-897C-420B-BD67-EBAC8D2B0906}"/>
                </a:ext>
              </a:extLst>
            </p:cNvPr>
            <p:cNvSpPr/>
            <p:nvPr/>
          </p:nvSpPr>
          <p:spPr>
            <a:xfrm>
              <a:off x="2209567" y="5593896"/>
              <a:ext cx="427290" cy="11109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39" name="正方形/長方形 38">
              <a:extLst>
                <a:ext uri="{FF2B5EF4-FFF2-40B4-BE49-F238E27FC236}">
                  <a16:creationId xmlns:a16="http://schemas.microsoft.com/office/drawing/2014/main" id="{1271ADAA-9FD9-4C0B-9E48-F0DA3FDD1272}"/>
                </a:ext>
              </a:extLst>
            </p:cNvPr>
            <p:cNvSpPr/>
            <p:nvPr/>
          </p:nvSpPr>
          <p:spPr>
            <a:xfrm>
              <a:off x="4566782" y="5592472"/>
              <a:ext cx="427290" cy="11109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40" name="正方形/長方形 39">
              <a:extLst>
                <a:ext uri="{FF2B5EF4-FFF2-40B4-BE49-F238E27FC236}">
                  <a16:creationId xmlns:a16="http://schemas.microsoft.com/office/drawing/2014/main" id="{CEDCDED7-CB13-488B-BCB8-DBCB5BE24333}"/>
                </a:ext>
              </a:extLst>
            </p:cNvPr>
            <p:cNvSpPr/>
            <p:nvPr/>
          </p:nvSpPr>
          <p:spPr>
            <a:xfrm>
              <a:off x="2355027" y="5700266"/>
              <a:ext cx="427290" cy="12970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41" name="正方形/長方形 40">
              <a:extLst>
                <a:ext uri="{FF2B5EF4-FFF2-40B4-BE49-F238E27FC236}">
                  <a16:creationId xmlns:a16="http://schemas.microsoft.com/office/drawing/2014/main" id="{3E1A00C7-5C10-4758-B710-5C8E936B0742}"/>
                </a:ext>
              </a:extLst>
            </p:cNvPr>
            <p:cNvSpPr/>
            <p:nvPr/>
          </p:nvSpPr>
          <p:spPr>
            <a:xfrm>
              <a:off x="2242507" y="5835575"/>
              <a:ext cx="427290" cy="12970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47" name="正方形/長方形 46">
              <a:extLst>
                <a:ext uri="{FF2B5EF4-FFF2-40B4-BE49-F238E27FC236}">
                  <a16:creationId xmlns:a16="http://schemas.microsoft.com/office/drawing/2014/main" id="{F84F7BEC-D3AC-4111-9467-39E1AB47688E}"/>
                </a:ext>
              </a:extLst>
            </p:cNvPr>
            <p:cNvSpPr/>
            <p:nvPr/>
          </p:nvSpPr>
          <p:spPr>
            <a:xfrm>
              <a:off x="4710637" y="5702143"/>
              <a:ext cx="427290" cy="13103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0" name="正方形/長方形 49">
              <a:extLst>
                <a:ext uri="{FF2B5EF4-FFF2-40B4-BE49-F238E27FC236}">
                  <a16:creationId xmlns:a16="http://schemas.microsoft.com/office/drawing/2014/main" id="{A2485579-379A-49F0-943A-1297B0FC9AEC}"/>
                </a:ext>
              </a:extLst>
            </p:cNvPr>
            <p:cNvSpPr/>
            <p:nvPr/>
          </p:nvSpPr>
          <p:spPr>
            <a:xfrm>
              <a:off x="4572480" y="5837451"/>
              <a:ext cx="427290" cy="11109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grpSp>
      <p:sp>
        <p:nvSpPr>
          <p:cNvPr id="51" name="正方形/長方形 24">
            <a:extLst>
              <a:ext uri="{FF2B5EF4-FFF2-40B4-BE49-F238E27FC236}">
                <a16:creationId xmlns:a16="http://schemas.microsoft.com/office/drawing/2014/main" id="{7EE9B478-8377-4CA1-AAE7-85768A6D07FC}"/>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2" name="正方形/長方形 24">
            <a:extLst>
              <a:ext uri="{FF2B5EF4-FFF2-40B4-BE49-F238E27FC236}">
                <a16:creationId xmlns:a16="http://schemas.microsoft.com/office/drawing/2014/main" id="{694E3291-566E-45CB-B6D9-0F8DC4F39DF2}"/>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55" name="グループ化 54"/>
          <p:cNvGrpSpPr/>
          <p:nvPr/>
        </p:nvGrpSpPr>
        <p:grpSpPr>
          <a:xfrm>
            <a:off x="4857749" y="163364"/>
            <a:ext cx="5467795" cy="550800"/>
            <a:chOff x="4857749" y="163364"/>
            <a:chExt cx="5467795" cy="550800"/>
          </a:xfrm>
        </p:grpSpPr>
        <p:sp>
          <p:nvSpPr>
            <p:cNvPr id="56"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57"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58"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59"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60"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61"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62"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63"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65"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66"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77814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550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hlinkClick r:id="rId2" action="ppaction://hlinksldjump"/>
              </a:rPr>
              <a:t>人口推移</a:t>
            </a:r>
            <a:r>
              <a:rPr lang="ja-JP" altLang="en-US" sz="1600" b="1" dirty="0">
                <a:solidFill>
                  <a:schemeClr val="tx1"/>
                </a:solidFill>
                <a:latin typeface="+mn-ea"/>
              </a:rPr>
              <a:t>の年齢</a:t>
            </a:r>
            <a:r>
              <a:rPr lang="en-US" altLang="ja-JP" sz="1600" b="1" dirty="0">
                <a:solidFill>
                  <a:schemeClr val="tx1"/>
                </a:solidFill>
                <a:latin typeface="+mn-ea"/>
              </a:rPr>
              <a:t>3</a:t>
            </a:r>
            <a:r>
              <a:rPr lang="ja-JP" altLang="en-US" sz="1600" b="1" dirty="0">
                <a:solidFill>
                  <a:schemeClr val="tx1"/>
                </a:solidFill>
                <a:latin typeface="+mn-ea"/>
              </a:rPr>
              <a:t>区分の増減率を捉えることで、区分ごとの変化の傾向、度合い、スピードをより詳細に把握します。</a:t>
            </a:r>
            <a:br>
              <a:rPr lang="en-US" altLang="ja-JP" sz="1600" b="1" dirty="0">
                <a:solidFill>
                  <a:schemeClr val="tx1"/>
                </a:solidFill>
                <a:latin typeface="+mn-ea"/>
              </a:rPr>
            </a:br>
            <a:r>
              <a:rPr lang="ja-JP" altLang="en-US" sz="1600" b="1" dirty="0">
                <a:solidFill>
                  <a:schemeClr val="tx1"/>
                </a:solidFill>
                <a:latin typeface="+mn-ea"/>
              </a:rPr>
              <a:t>少子高齢化の進む日本では、老年人口のみ増加傾向にある地域が多いです。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2020</a:t>
            </a:r>
            <a:r>
              <a:rPr lang="ja-JP" altLang="en-US" sz="1200" dirty="0">
                <a:solidFill>
                  <a:schemeClr val="tx1"/>
                </a:solidFill>
                <a:latin typeface="+mn-ea"/>
              </a:rPr>
              <a:t>年時点では年少 </a:t>
            </a:r>
            <a:r>
              <a:rPr lang="en-US" altLang="ja-JP" sz="1200" dirty="0">
                <a:solidFill>
                  <a:schemeClr val="tx1"/>
                </a:solidFill>
                <a:latin typeface="+mn-ea"/>
              </a:rPr>
              <a:t>/ </a:t>
            </a:r>
            <a:r>
              <a:rPr lang="ja-JP" altLang="en-US" sz="1200" dirty="0">
                <a:solidFill>
                  <a:schemeClr val="tx1"/>
                </a:solidFill>
                <a:latin typeface="+mn-ea"/>
              </a:rPr>
              <a:t>生産年齢人口ともに人口減、</a:t>
            </a:r>
            <a:br>
              <a:rPr lang="en-US" altLang="ja-JP" sz="1200" dirty="0">
                <a:solidFill>
                  <a:schemeClr val="tx1"/>
                </a:solidFill>
                <a:latin typeface="+mn-ea"/>
              </a:rPr>
            </a:br>
            <a:r>
              <a:rPr lang="ja-JP" altLang="en-US" sz="1200" dirty="0">
                <a:solidFill>
                  <a:schemeClr val="tx1"/>
                </a:solidFill>
                <a:latin typeface="+mn-ea"/>
              </a:rPr>
              <a:t>老年人口は人口増となっている。</a:t>
            </a:r>
          </a:p>
          <a:p>
            <a:pPr marL="742950" lvl="1" indent="-285750">
              <a:spcAft>
                <a:spcPts val="600"/>
              </a:spcAft>
              <a:buFont typeface="Wingdings" panose="05000000000000000000" pitchFamily="2" charset="2"/>
              <a:buChar char="Ø"/>
            </a:pPr>
            <a:r>
              <a:rPr kumimoji="1" lang="en-US" altLang="ja-JP" sz="1200" b="0" i="0" u="none" strike="noStrike" kern="1200" cap="none" spc="0" normalizeH="0" baseline="0" noProof="0" dirty="0">
                <a:ln>
                  <a:noFill/>
                </a:ln>
                <a:solidFill>
                  <a:schemeClr val="accent5"/>
                </a:solidFill>
                <a:effectLst/>
                <a:uLnTx/>
                <a:uFillTx/>
                <a:latin typeface="+mn-ea"/>
                <a:cs typeface="+mn-cs"/>
              </a:rPr>
              <a:t>2000</a:t>
            </a:r>
            <a:r>
              <a:rPr kumimoji="1" lang="ja-JP" altLang="en-US" sz="1200" b="0" i="0" u="none" strike="noStrike" kern="1200" cap="none" spc="0" normalizeH="0" baseline="0" noProof="0" dirty="0">
                <a:ln>
                  <a:noFill/>
                </a:ln>
                <a:solidFill>
                  <a:schemeClr val="accent5"/>
                </a:solidFill>
                <a:effectLst/>
                <a:uLnTx/>
                <a:uFillTx/>
                <a:latin typeface="+mn-ea"/>
                <a:cs typeface="+mn-cs"/>
              </a:rPr>
              <a:t>年→</a:t>
            </a:r>
            <a:r>
              <a:rPr kumimoji="1" lang="en-US" altLang="ja-JP" sz="1200" b="0" i="0" u="none" strike="noStrike" kern="1200" cap="none" spc="0" normalizeH="0" baseline="0" noProof="0" dirty="0">
                <a:ln>
                  <a:noFill/>
                </a:ln>
                <a:solidFill>
                  <a:schemeClr val="accent5"/>
                </a:solidFill>
                <a:effectLst/>
                <a:uLnTx/>
                <a:uFillTx/>
                <a:latin typeface="+mn-ea"/>
                <a:cs typeface="+mn-cs"/>
              </a:rPr>
              <a:t>2020</a:t>
            </a:r>
            <a:r>
              <a:rPr kumimoji="1" lang="ja-JP" altLang="en-US" sz="1200" b="0" i="0" u="none" strike="noStrike" kern="1200" cap="none" spc="0" normalizeH="0" baseline="0" noProof="0" dirty="0">
                <a:ln>
                  <a:noFill/>
                </a:ln>
                <a:solidFill>
                  <a:schemeClr val="accent5"/>
                </a:solidFill>
                <a:effectLst/>
                <a:uLnTx/>
                <a:uFillTx/>
                <a:latin typeface="+mn-ea"/>
                <a:cs typeface="+mn-cs"/>
              </a:rPr>
              <a:t>年にかけて</a:t>
            </a:r>
            <a:r>
              <a:rPr lang="ja-JP" altLang="en-US" sz="1200" dirty="0">
                <a:solidFill>
                  <a:schemeClr val="accent5"/>
                </a:solidFill>
                <a:latin typeface="+mn-ea"/>
              </a:rPr>
              <a:t>、</a:t>
            </a:r>
            <a:r>
              <a:rPr kumimoji="1" lang="ja-JP" altLang="en-US" sz="1200" b="0" i="0" u="none" strike="noStrike" kern="1200" cap="none" spc="0" normalizeH="0" baseline="0" noProof="0" dirty="0">
                <a:ln>
                  <a:noFill/>
                </a:ln>
                <a:solidFill>
                  <a:schemeClr val="accent5"/>
                </a:solidFill>
                <a:effectLst/>
                <a:uLnTx/>
                <a:uFillTx/>
                <a:latin typeface="+mn-ea"/>
                <a:cs typeface="+mn-cs"/>
              </a:rPr>
              <a:t>年少人口の人口減の傾向は弱くなっている一方、生産年齢人口の人口減の傾向は強くなっている。</a:t>
            </a:r>
            <a:endParaRPr kumimoji="1" lang="en-US" altLang="ja-JP" sz="1200" b="0" i="0" u="none" strike="noStrike" kern="1200" cap="none" spc="0" normalizeH="0" baseline="0" noProof="0" dirty="0">
              <a:ln>
                <a:noFill/>
              </a:ln>
              <a:solidFill>
                <a:schemeClr val="accent5"/>
              </a:solidFill>
              <a:effectLst/>
              <a:uLnTx/>
              <a:uFillTx/>
              <a:latin typeface="+mn-ea"/>
              <a:cs typeface="+mn-cs"/>
            </a:endParaRP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人口増減の内訳（年齢</a:t>
            </a:r>
            <a:r>
              <a:rPr lang="en-US" altLang="ja-JP" sz="1600" b="1" dirty="0">
                <a:solidFill>
                  <a:srgbClr val="2E2E38"/>
                </a:solidFill>
                <a:latin typeface="+mn-ea"/>
              </a:rPr>
              <a:t>3</a:t>
            </a:r>
            <a:r>
              <a:rPr lang="ja-JP" altLang="en-US" sz="1600" b="1" dirty="0">
                <a:solidFill>
                  <a:srgbClr val="2E2E38"/>
                </a:solidFill>
                <a:latin typeface="+mn-ea"/>
              </a:rPr>
              <a:t>区分、自然増減（出生数、死亡数）、社会増減（転入・転出数））を分析し、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地域の人口の変化がどのような理由で起こっているかを把握する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486525"/>
            <a:ext cx="8591548" cy="75133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年少人口：</a:t>
            </a:r>
            <a:r>
              <a:rPr lang="en-US" altLang="ja-JP" sz="1200" dirty="0">
                <a:solidFill>
                  <a:srgbClr val="2E2E38"/>
                </a:solidFill>
                <a:latin typeface="+mn-ea"/>
              </a:rPr>
              <a:t>0</a:t>
            </a:r>
            <a:r>
              <a:rPr lang="ja-JP" altLang="en-US" sz="1200" dirty="0">
                <a:solidFill>
                  <a:srgbClr val="2E2E38"/>
                </a:solidFill>
                <a:latin typeface="+mn-ea"/>
              </a:rPr>
              <a:t>歳～</a:t>
            </a:r>
            <a:r>
              <a:rPr lang="en-US" altLang="ja-JP" sz="1200" dirty="0">
                <a:solidFill>
                  <a:srgbClr val="2E2E38"/>
                </a:solidFill>
                <a:latin typeface="+mn-ea"/>
              </a:rPr>
              <a:t>14</a:t>
            </a:r>
            <a:r>
              <a:rPr lang="ja-JP" altLang="en-US" sz="1200" dirty="0">
                <a:solidFill>
                  <a:srgbClr val="2E2E38"/>
                </a:solidFill>
                <a:latin typeface="+mn-ea"/>
              </a:rPr>
              <a:t>歳の人口を指します。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生産年齢人口：</a:t>
            </a:r>
            <a:r>
              <a:rPr lang="en-US" altLang="ja-JP" sz="1200" dirty="0">
                <a:solidFill>
                  <a:srgbClr val="2E2E38"/>
                </a:solidFill>
                <a:latin typeface="+mn-ea"/>
              </a:rPr>
              <a:t>15</a:t>
            </a:r>
            <a:r>
              <a:rPr lang="ja-JP" altLang="en-US" sz="1200" dirty="0">
                <a:solidFill>
                  <a:srgbClr val="2E2E38"/>
                </a:solidFill>
                <a:latin typeface="+mn-ea"/>
              </a:rPr>
              <a:t>歳～</a:t>
            </a:r>
            <a:r>
              <a:rPr lang="en-US" altLang="ja-JP" sz="1200" dirty="0">
                <a:solidFill>
                  <a:srgbClr val="2E2E38"/>
                </a:solidFill>
                <a:latin typeface="+mn-ea"/>
              </a:rPr>
              <a:t>64</a:t>
            </a:r>
            <a:r>
              <a:rPr lang="ja-JP" altLang="en-US" sz="1200" dirty="0">
                <a:solidFill>
                  <a:srgbClr val="2E2E38"/>
                </a:solidFill>
                <a:latin typeface="+mn-ea"/>
              </a:rPr>
              <a:t>歳の人口を指します。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老年人口：</a:t>
            </a:r>
            <a:r>
              <a:rPr lang="en-US" altLang="ja-JP" sz="1200" dirty="0">
                <a:solidFill>
                  <a:srgbClr val="2E2E38"/>
                </a:solidFill>
                <a:latin typeface="+mn-ea"/>
              </a:rPr>
              <a:t>65</a:t>
            </a:r>
            <a:r>
              <a:rPr lang="ja-JP" altLang="en-US" sz="1200" dirty="0">
                <a:solidFill>
                  <a:srgbClr val="2E2E38"/>
                </a:solidFill>
                <a:latin typeface="+mn-ea"/>
              </a:rPr>
              <a:t>歳以上の人口を指します。</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486525"/>
            <a:ext cx="877066" cy="75133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人口増減</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400" b="1" u="sng" dirty="0">
                <a:solidFill>
                  <a:srgbClr val="0070C0"/>
                </a:solidFill>
                <a:latin typeface="+mn-ea"/>
                <a:hlinkClick r:id="rId3"/>
              </a:rPr>
              <a:t>RESAS</a:t>
            </a:r>
            <a:r>
              <a:rPr kumimoji="1" lang="ja-JP" altLang="en-US" sz="1400" b="1" u="sng" dirty="0">
                <a:solidFill>
                  <a:srgbClr val="0070C0"/>
                </a:solidFill>
                <a:latin typeface="+mn-ea"/>
                <a:hlinkClick r:id="rId3"/>
              </a:rPr>
              <a:t>（地域経済分析システム）</a:t>
            </a:r>
            <a:r>
              <a:rPr lang="ja-JP" altLang="en-US" sz="1400" b="1" u="sng" dirty="0">
                <a:solidFill>
                  <a:srgbClr val="0070C0"/>
                </a:solidFill>
                <a:latin typeface="+mn-ea"/>
                <a:hlinkClick r:id="rId3"/>
              </a:rPr>
              <a:t>人口マップ＞</a:t>
            </a:r>
            <a:r>
              <a:rPr kumimoji="1" lang="ja-JP" altLang="en-US" sz="1400" b="1" u="sng" dirty="0">
                <a:solidFill>
                  <a:srgbClr val="0070C0"/>
                </a:solidFill>
                <a:latin typeface="+mn-ea"/>
                <a:hlinkClick r:id="rId3"/>
              </a:rPr>
              <a:t>人口増減</a:t>
            </a:r>
            <a:endParaRPr lang="ja-JP" altLang="en-US" sz="1400" b="1" u="sng" dirty="0">
              <a:solidFill>
                <a:srgbClr val="0070C0"/>
              </a:solidFill>
              <a:latin typeface="+mn-ea"/>
            </a:endParaRPr>
          </a:p>
        </p:txBody>
      </p:sp>
      <p:grpSp>
        <p:nvGrpSpPr>
          <p:cNvPr id="24" name="グループ化 23">
            <a:extLst>
              <a:ext uri="{FF2B5EF4-FFF2-40B4-BE49-F238E27FC236}">
                <a16:creationId xmlns:a16="http://schemas.microsoft.com/office/drawing/2014/main" id="{8B566DA9-9B5D-4C17-B07F-909F038D7101}"/>
              </a:ext>
            </a:extLst>
          </p:cNvPr>
          <p:cNvGrpSpPr/>
          <p:nvPr/>
        </p:nvGrpSpPr>
        <p:grpSpPr>
          <a:xfrm>
            <a:off x="573211" y="2156606"/>
            <a:ext cx="4557590" cy="4098513"/>
            <a:chOff x="3124061" y="1614783"/>
            <a:chExt cx="4445277" cy="3997513"/>
          </a:xfrm>
        </p:grpSpPr>
        <p:pic>
          <p:nvPicPr>
            <p:cNvPr id="25" name="図 24">
              <a:extLst>
                <a:ext uri="{FF2B5EF4-FFF2-40B4-BE49-F238E27FC236}">
                  <a16:creationId xmlns:a16="http://schemas.microsoft.com/office/drawing/2014/main" id="{B3C28D84-24E4-4564-AF04-80C4E8F3DC72}"/>
                </a:ext>
              </a:extLst>
            </p:cNvPr>
            <p:cNvPicPr>
              <a:picLocks noChangeAspect="1"/>
            </p:cNvPicPr>
            <p:nvPr/>
          </p:nvPicPr>
          <p:blipFill>
            <a:blip r:embed="rId4"/>
            <a:stretch>
              <a:fillRect/>
            </a:stretch>
          </p:blipFill>
          <p:spPr>
            <a:xfrm>
              <a:off x="3124061" y="1614783"/>
              <a:ext cx="4445277" cy="3997513"/>
            </a:xfrm>
            <a:prstGeom prst="rect">
              <a:avLst/>
            </a:prstGeom>
            <a:ln>
              <a:solidFill>
                <a:schemeClr val="tx1"/>
              </a:solidFill>
            </a:ln>
          </p:spPr>
        </p:pic>
        <p:sp>
          <p:nvSpPr>
            <p:cNvPr id="26" name="矢印: 右 25">
              <a:extLst>
                <a:ext uri="{FF2B5EF4-FFF2-40B4-BE49-F238E27FC236}">
                  <a16:creationId xmlns:a16="http://schemas.microsoft.com/office/drawing/2014/main" id="{E9B629C7-90BF-49B3-A559-2BABD6A36028}"/>
                </a:ext>
              </a:extLst>
            </p:cNvPr>
            <p:cNvSpPr/>
            <p:nvPr/>
          </p:nvSpPr>
          <p:spPr>
            <a:xfrm rot="20571521">
              <a:off x="4404705" y="4740393"/>
              <a:ext cx="1282922" cy="215190"/>
            </a:xfrm>
            <a:prstGeom prst="rightArrow">
              <a:avLst>
                <a:gd name="adj1" fmla="val 50000"/>
                <a:gd name="adj2" fmla="val 136826"/>
              </a:avLst>
            </a:prstGeom>
            <a:solidFill>
              <a:srgbClr val="6CA7FF">
                <a:alpha val="63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r>
                <a:rPr lang="ja-JP" altLang="en-US" sz="900" dirty="0">
                  <a:solidFill>
                    <a:schemeClr val="tx2"/>
                  </a:solidFill>
                  <a:latin typeface="+mn-ea"/>
                </a:rPr>
                <a:t>年少人口</a:t>
              </a:r>
              <a:r>
                <a:rPr kumimoji="1" lang="ja-JP" altLang="en-US" sz="900" dirty="0">
                  <a:solidFill>
                    <a:schemeClr val="tx2"/>
                  </a:solidFill>
                  <a:latin typeface="+mn-ea"/>
                </a:rPr>
                <a:t>減 弱まる</a:t>
              </a:r>
            </a:p>
          </p:txBody>
        </p:sp>
        <p:sp>
          <p:nvSpPr>
            <p:cNvPr id="28" name="矢印: 右 27">
              <a:extLst>
                <a:ext uri="{FF2B5EF4-FFF2-40B4-BE49-F238E27FC236}">
                  <a16:creationId xmlns:a16="http://schemas.microsoft.com/office/drawing/2014/main" id="{3558B3D9-FEFF-4158-8375-6035F00D4F64}"/>
                </a:ext>
              </a:extLst>
            </p:cNvPr>
            <p:cNvSpPr/>
            <p:nvPr/>
          </p:nvSpPr>
          <p:spPr>
            <a:xfrm rot="1378474">
              <a:off x="4421480" y="4279641"/>
              <a:ext cx="1282738" cy="215190"/>
            </a:xfrm>
            <a:prstGeom prst="rightArrow">
              <a:avLst>
                <a:gd name="adj1" fmla="val 50000"/>
                <a:gd name="adj2" fmla="val 152710"/>
              </a:avLst>
            </a:prstGeom>
            <a:solidFill>
              <a:srgbClr val="D8F255">
                <a:alpha val="63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r>
                <a:rPr lang="ja-JP" altLang="en-US" sz="900" dirty="0">
                  <a:solidFill>
                    <a:schemeClr val="tx2"/>
                  </a:solidFill>
                  <a:latin typeface="+mn-ea"/>
                </a:rPr>
                <a:t>生産年齢人口</a:t>
              </a:r>
              <a:r>
                <a:rPr kumimoji="1" lang="ja-JP" altLang="en-US" sz="900" dirty="0">
                  <a:solidFill>
                    <a:schemeClr val="tx2"/>
                  </a:solidFill>
                  <a:latin typeface="+mn-ea"/>
                </a:rPr>
                <a:t>減</a:t>
              </a:r>
              <a:r>
                <a:rPr lang="en-US" altLang="ja-JP" sz="900" dirty="0">
                  <a:solidFill>
                    <a:schemeClr val="tx2"/>
                  </a:solidFill>
                  <a:latin typeface="+mn-ea"/>
                </a:rPr>
                <a:t> </a:t>
              </a:r>
              <a:r>
                <a:rPr kumimoji="1" lang="ja-JP" altLang="en-US" sz="900" dirty="0">
                  <a:solidFill>
                    <a:schemeClr val="tx2"/>
                  </a:solidFill>
                  <a:latin typeface="+mn-ea"/>
                </a:rPr>
                <a:t>強まる</a:t>
              </a:r>
            </a:p>
          </p:txBody>
        </p:sp>
      </p:grpSp>
      <p:sp>
        <p:nvSpPr>
          <p:cNvPr id="29" name="正方形/長方形 24">
            <a:extLst>
              <a:ext uri="{FF2B5EF4-FFF2-40B4-BE49-F238E27FC236}">
                <a16:creationId xmlns:a16="http://schemas.microsoft.com/office/drawing/2014/main" id="{00DB9D60-BEC3-4E24-B212-FFCB415896B6}"/>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30" name="正方形/長方形 24">
            <a:extLst>
              <a:ext uri="{FF2B5EF4-FFF2-40B4-BE49-F238E27FC236}">
                <a16:creationId xmlns:a16="http://schemas.microsoft.com/office/drawing/2014/main" id="{9DF89DD3-CD92-4815-8281-078B873F11F1}"/>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57" name="グループ化 56"/>
          <p:cNvGrpSpPr/>
          <p:nvPr/>
        </p:nvGrpSpPr>
        <p:grpSpPr>
          <a:xfrm>
            <a:off x="4857749" y="163364"/>
            <a:ext cx="5467795" cy="550800"/>
            <a:chOff x="4857749" y="163364"/>
            <a:chExt cx="5467795" cy="550800"/>
          </a:xfrm>
        </p:grpSpPr>
        <p:sp>
          <p:nvSpPr>
            <p:cNvPr id="58"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59"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60"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61"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62"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63"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64"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65"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66"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67"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425258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349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地域の人口の変動要因である自然増減と社会増減の数と変化を分析することで、地域の人口の変化が自然増減、社会増減のいずれの影響をより大きく受けてきたのか把握します。</a:t>
            </a:r>
            <a:br>
              <a:rPr lang="en-US" altLang="ja-JP" sz="1600" b="1" dirty="0">
                <a:solidFill>
                  <a:schemeClr val="tx1"/>
                </a:solidFill>
                <a:latin typeface="+mn-ea"/>
              </a:rPr>
            </a:br>
            <a:r>
              <a:rPr lang="ja-JP" altLang="en-US" sz="1600" b="1" dirty="0">
                <a:solidFill>
                  <a:schemeClr val="tx1"/>
                </a:solidFill>
                <a:latin typeface="+mn-ea"/>
              </a:rPr>
              <a:t>一般的に、少子高齢化で自然減が拡大し、都市への人口流出で社会減が拡大します。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2020</a:t>
            </a:r>
            <a:r>
              <a:rPr lang="ja-JP" altLang="en-US" sz="1200" dirty="0">
                <a:solidFill>
                  <a:schemeClr val="tx1"/>
                </a:solidFill>
                <a:latin typeface="+mn-ea"/>
              </a:rPr>
              <a:t>年時点では自然減かつ社会減となっており、自然減数は社会減数よりも大きい。</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kumimoji="1" lang="en-US" altLang="ja-JP" sz="1200" b="0" i="0" u="none" strike="noStrike" kern="1200" cap="none" spc="0" normalizeH="0" baseline="0" noProof="0" dirty="0">
                <a:ln>
                  <a:noFill/>
                </a:ln>
                <a:solidFill>
                  <a:schemeClr val="accent5"/>
                </a:solidFill>
                <a:effectLst/>
                <a:uLnTx/>
                <a:uFillTx/>
                <a:latin typeface="+mn-ea"/>
                <a:cs typeface="+mn-cs"/>
              </a:rPr>
              <a:t>201</a:t>
            </a:r>
            <a:r>
              <a:rPr lang="en-US" altLang="ja-JP" sz="1200" dirty="0">
                <a:solidFill>
                  <a:schemeClr val="accent5"/>
                </a:solidFill>
                <a:latin typeface="+mn-ea"/>
              </a:rPr>
              <a:t>2</a:t>
            </a:r>
            <a:r>
              <a:rPr lang="ja-JP" altLang="en-US" sz="1200" dirty="0">
                <a:solidFill>
                  <a:schemeClr val="accent5"/>
                </a:solidFill>
                <a:latin typeface="+mn-ea"/>
              </a:rPr>
              <a:t>年以降は社会減数はやや縮小傾向にあるが、自然減数は拡大傾向にあり、人口の減少が拡大している。</a:t>
            </a:r>
            <a:endParaRPr lang="ja-JP" altLang="en-US" sz="1200" dirty="0">
              <a:solidFill>
                <a:schemeClr val="tx1"/>
              </a:solidFill>
              <a:latin typeface="+mn-ea"/>
            </a:endParaRP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人口増減の内訳（年齢</a:t>
            </a:r>
            <a:r>
              <a:rPr lang="en-US" altLang="ja-JP" sz="1600" b="1" dirty="0">
                <a:solidFill>
                  <a:srgbClr val="2E2E38"/>
                </a:solidFill>
                <a:latin typeface="+mn-ea"/>
              </a:rPr>
              <a:t>3</a:t>
            </a:r>
            <a:r>
              <a:rPr lang="ja-JP" altLang="en-US" sz="1600" b="1" dirty="0">
                <a:solidFill>
                  <a:srgbClr val="2E2E38"/>
                </a:solidFill>
                <a:latin typeface="+mn-ea"/>
              </a:rPr>
              <a:t>区分、自然増減（出生数、死亡数）、社会増減（転入・転出数））を分析し、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地域の人口の変化がどのような理由で起こっているかを把握する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305550"/>
            <a:ext cx="8591548"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自然増減数：出生数から死亡数を減じた値を指します。出生数を死亡数が上回ることで、自然減となります。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社会増減数：住民の転入数から転出数を減じた値を指します。転入数を転出数が上回ることで、社会減となります。</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305550"/>
            <a:ext cx="877066"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自然増減・社会増減の推移</a:t>
            </a:r>
            <a:r>
              <a:rPr lang="en-US" altLang="ja-JP" sz="2000" b="1" dirty="0">
                <a:latin typeface="+mn-ea"/>
                <a:ea typeface="+mn-ea"/>
              </a:rPr>
              <a:t>(</a:t>
            </a:r>
            <a:r>
              <a:rPr lang="ja-JP" altLang="en-US" sz="2000" b="1" dirty="0">
                <a:latin typeface="+mn-ea"/>
                <a:ea typeface="+mn-ea"/>
              </a:rPr>
              <a:t>折れ線</a:t>
            </a:r>
            <a:r>
              <a:rPr lang="en-US" altLang="ja-JP" sz="2000" b="1" dirty="0">
                <a:latin typeface="+mn-ea"/>
                <a:ea typeface="+mn-ea"/>
              </a:rPr>
              <a:t>)</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2"/>
              </a:rPr>
              <a:t>RESAS</a:t>
            </a:r>
            <a:r>
              <a:rPr lang="ja-JP" altLang="en-US" sz="1400" b="1" u="sng" dirty="0">
                <a:solidFill>
                  <a:srgbClr val="0070C0"/>
                </a:solidFill>
                <a:latin typeface="+mn-ea"/>
                <a:hlinkClick r:id="rId2"/>
              </a:rPr>
              <a:t>（地域経済分析システム）人口マップ＞人口増減</a:t>
            </a:r>
            <a:endParaRPr lang="ja-JP" altLang="en-US" sz="1400" b="1" u="sng" dirty="0">
              <a:solidFill>
                <a:srgbClr val="0070C0"/>
              </a:solidFill>
              <a:latin typeface="+mn-ea"/>
            </a:endParaRPr>
          </a:p>
        </p:txBody>
      </p:sp>
      <p:grpSp>
        <p:nvGrpSpPr>
          <p:cNvPr id="11" name="グループ化 10">
            <a:extLst>
              <a:ext uri="{FF2B5EF4-FFF2-40B4-BE49-F238E27FC236}">
                <a16:creationId xmlns:a16="http://schemas.microsoft.com/office/drawing/2014/main" id="{FBB210F7-C814-4C9E-A6D9-CF4521A3E913}"/>
              </a:ext>
            </a:extLst>
          </p:cNvPr>
          <p:cNvGrpSpPr/>
          <p:nvPr/>
        </p:nvGrpSpPr>
        <p:grpSpPr>
          <a:xfrm>
            <a:off x="558801" y="2146251"/>
            <a:ext cx="4572000" cy="3908077"/>
            <a:chOff x="558800" y="2146251"/>
            <a:chExt cx="4787899" cy="4092624"/>
          </a:xfrm>
        </p:grpSpPr>
        <p:sp>
          <p:nvSpPr>
            <p:cNvPr id="8" name="正方形/長方形 7">
              <a:extLst>
                <a:ext uri="{FF2B5EF4-FFF2-40B4-BE49-F238E27FC236}">
                  <a16:creationId xmlns:a16="http://schemas.microsoft.com/office/drawing/2014/main" id="{9956D67E-DD59-4595-BD8F-BE21C4AF078D}"/>
                </a:ext>
              </a:extLst>
            </p:cNvPr>
            <p:cNvSpPr/>
            <p:nvPr/>
          </p:nvSpPr>
          <p:spPr>
            <a:xfrm>
              <a:off x="558800" y="2146251"/>
              <a:ext cx="4787899" cy="40926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pic>
          <p:nvPicPr>
            <p:cNvPr id="39" name="図 38">
              <a:extLst>
                <a:ext uri="{FF2B5EF4-FFF2-40B4-BE49-F238E27FC236}">
                  <a16:creationId xmlns:a16="http://schemas.microsoft.com/office/drawing/2014/main" id="{2A23F12F-D5FC-42A4-B4CB-74D80886D919}"/>
                </a:ext>
              </a:extLst>
            </p:cNvPr>
            <p:cNvPicPr>
              <a:picLocks noChangeAspect="1"/>
            </p:cNvPicPr>
            <p:nvPr/>
          </p:nvPicPr>
          <p:blipFill>
            <a:blip r:embed="rId3"/>
            <a:stretch>
              <a:fillRect/>
            </a:stretch>
          </p:blipFill>
          <p:spPr>
            <a:xfrm>
              <a:off x="610889" y="2206139"/>
              <a:ext cx="4434939" cy="3967544"/>
            </a:xfrm>
            <a:prstGeom prst="rect">
              <a:avLst/>
            </a:prstGeom>
          </p:spPr>
        </p:pic>
        <p:cxnSp>
          <p:nvCxnSpPr>
            <p:cNvPr id="40" name="Straight Arrow Connector 28">
              <a:extLst>
                <a:ext uri="{FF2B5EF4-FFF2-40B4-BE49-F238E27FC236}">
                  <a16:creationId xmlns:a16="http://schemas.microsoft.com/office/drawing/2014/main" id="{E245E965-B347-49F7-8F6A-EE0ABC411A90}"/>
                </a:ext>
              </a:extLst>
            </p:cNvPr>
            <p:cNvCxnSpPr/>
            <p:nvPr/>
          </p:nvCxnSpPr>
          <p:spPr>
            <a:xfrm>
              <a:off x="4984132" y="3328868"/>
              <a:ext cx="0" cy="727131"/>
            </a:xfrm>
            <a:prstGeom prst="straightConnector1">
              <a:avLst/>
            </a:prstGeom>
            <a:ln w="95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33AE9B7-FE3E-43C9-8549-75CB7924CF20}"/>
                </a:ext>
              </a:extLst>
            </p:cNvPr>
            <p:cNvCxnSpPr>
              <a:cxnSpLocks/>
            </p:cNvCxnSpPr>
            <p:nvPr/>
          </p:nvCxnSpPr>
          <p:spPr>
            <a:xfrm>
              <a:off x="3564943" y="2948072"/>
              <a:ext cx="0" cy="2908523"/>
            </a:xfrm>
            <a:prstGeom prst="straightConnector1">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D7C5B12F-FEA9-4225-ACE4-7A262E5F8F43}"/>
                </a:ext>
              </a:extLst>
            </p:cNvPr>
            <p:cNvCxnSpPr>
              <a:cxnSpLocks/>
            </p:cNvCxnSpPr>
            <p:nvPr/>
          </p:nvCxnSpPr>
          <p:spPr>
            <a:xfrm>
              <a:off x="4918481" y="2948072"/>
              <a:ext cx="0" cy="2908523"/>
            </a:xfrm>
            <a:prstGeom prst="straightConnector1">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4" name="Arrow: Left-Right 53">
              <a:extLst>
                <a:ext uri="{FF2B5EF4-FFF2-40B4-BE49-F238E27FC236}">
                  <a16:creationId xmlns:a16="http://schemas.microsoft.com/office/drawing/2014/main" id="{65069731-6801-4D63-A617-947ED23BB0E0}"/>
                </a:ext>
              </a:extLst>
            </p:cNvPr>
            <p:cNvSpPr/>
            <p:nvPr/>
          </p:nvSpPr>
          <p:spPr>
            <a:xfrm>
              <a:off x="3564943" y="2986595"/>
              <a:ext cx="1353533" cy="313896"/>
            </a:xfrm>
            <a:prstGeom prst="lef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en-US" altLang="ja-JP" sz="1000" b="0" i="0" u="none" strike="noStrike" kern="1200" cap="none" spc="0" normalizeH="0" baseline="0" noProof="0" dirty="0">
                  <a:ln>
                    <a:noFill/>
                  </a:ln>
                  <a:solidFill>
                    <a:srgbClr val="2E2E38"/>
                  </a:solidFill>
                  <a:effectLst/>
                  <a:uLnTx/>
                  <a:uFillTx/>
                  <a:latin typeface="+mn-ea"/>
                  <a:cs typeface="+mn-cs"/>
                </a:rPr>
                <a:t>2012</a:t>
              </a:r>
              <a:r>
                <a:rPr kumimoji="1" lang="ja-JP" altLang="en-US" sz="1000" b="0" i="0" u="none" strike="noStrike" kern="1200" cap="none" spc="0" normalizeH="0" baseline="0" noProof="0" dirty="0">
                  <a:ln>
                    <a:noFill/>
                  </a:ln>
                  <a:solidFill>
                    <a:srgbClr val="2E2E38"/>
                  </a:solidFill>
                  <a:effectLst/>
                  <a:uLnTx/>
                  <a:uFillTx/>
                  <a:latin typeface="+mn-ea"/>
                  <a:cs typeface="+mn-cs"/>
                </a:rPr>
                <a:t>年～</a:t>
              </a:r>
              <a:r>
                <a:rPr kumimoji="1" lang="en-US" altLang="ja-JP" sz="1000" b="0" i="0" u="none" strike="noStrike" kern="1200" cap="none" spc="0" normalizeH="0" baseline="0" noProof="0" dirty="0">
                  <a:ln>
                    <a:noFill/>
                  </a:ln>
                  <a:solidFill>
                    <a:srgbClr val="2E2E38"/>
                  </a:solidFill>
                  <a:effectLst/>
                  <a:uLnTx/>
                  <a:uFillTx/>
                  <a:latin typeface="+mn-ea"/>
                  <a:cs typeface="+mn-cs"/>
                </a:rPr>
                <a:t>2020</a:t>
              </a:r>
              <a:r>
                <a:rPr kumimoji="1" lang="ja-JP" altLang="en-US" sz="1000" b="0" i="0" u="none" strike="noStrike" kern="1200" cap="none" spc="0" normalizeH="0" baseline="0" noProof="0" dirty="0">
                  <a:ln>
                    <a:noFill/>
                  </a:ln>
                  <a:solidFill>
                    <a:srgbClr val="2E2E38"/>
                  </a:solidFill>
                  <a:effectLst/>
                  <a:uLnTx/>
                  <a:uFillTx/>
                  <a:latin typeface="+mn-ea"/>
                  <a:cs typeface="+mn-cs"/>
                </a:rPr>
                <a:t>年</a:t>
              </a:r>
            </a:p>
          </p:txBody>
        </p:sp>
        <p:cxnSp>
          <p:nvCxnSpPr>
            <p:cNvPr id="47" name="Straight Arrow Connector 28">
              <a:extLst>
                <a:ext uri="{FF2B5EF4-FFF2-40B4-BE49-F238E27FC236}">
                  <a16:creationId xmlns:a16="http://schemas.microsoft.com/office/drawing/2014/main" id="{773729F2-6265-4E0F-B1A1-C3BDB78D0A0E}"/>
                </a:ext>
              </a:extLst>
            </p:cNvPr>
            <p:cNvCxnSpPr/>
            <p:nvPr/>
          </p:nvCxnSpPr>
          <p:spPr>
            <a:xfrm>
              <a:off x="4984132" y="4057963"/>
              <a:ext cx="0" cy="1178695"/>
            </a:xfrm>
            <a:prstGeom prst="straightConnector1">
              <a:avLst/>
            </a:prstGeom>
            <a:ln w="9525">
              <a:solidFill>
                <a:srgbClr val="6CA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矢印: 右 48">
              <a:extLst>
                <a:ext uri="{FF2B5EF4-FFF2-40B4-BE49-F238E27FC236}">
                  <a16:creationId xmlns:a16="http://schemas.microsoft.com/office/drawing/2014/main" id="{23DAC065-3EAD-4B8C-A140-21F63047E3B4}"/>
                </a:ext>
              </a:extLst>
            </p:cNvPr>
            <p:cNvSpPr/>
            <p:nvPr/>
          </p:nvSpPr>
          <p:spPr>
            <a:xfrm rot="1251421">
              <a:off x="3555677" y="5143922"/>
              <a:ext cx="1295442" cy="217321"/>
            </a:xfrm>
            <a:prstGeom prst="rightArrow">
              <a:avLst>
                <a:gd name="adj1" fmla="val 50000"/>
                <a:gd name="adj2" fmla="val 152710"/>
              </a:avLst>
            </a:prstGeom>
            <a:solidFill>
              <a:srgbClr val="FF7369">
                <a:alpha val="63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r>
                <a:rPr lang="ja-JP" altLang="en-US" sz="900" dirty="0">
                  <a:solidFill>
                    <a:schemeClr val="tx2"/>
                  </a:solidFill>
                  <a:latin typeface="+mn-ea"/>
                </a:rPr>
                <a:t>人口減少　拡大</a:t>
              </a:r>
              <a:endParaRPr kumimoji="1" lang="ja-JP" altLang="en-US" sz="900" dirty="0">
                <a:solidFill>
                  <a:schemeClr val="tx2"/>
                </a:solidFill>
                <a:latin typeface="+mn-ea"/>
              </a:endParaRPr>
            </a:p>
          </p:txBody>
        </p:sp>
        <p:sp>
          <p:nvSpPr>
            <p:cNvPr id="51" name="TextBox 29">
              <a:extLst>
                <a:ext uri="{FF2B5EF4-FFF2-40B4-BE49-F238E27FC236}">
                  <a16:creationId xmlns:a16="http://schemas.microsoft.com/office/drawing/2014/main" id="{62AD83C2-BF11-418A-8019-97104C7F1DBA}"/>
                </a:ext>
              </a:extLst>
            </p:cNvPr>
            <p:cNvSpPr txBox="1"/>
            <p:nvPr/>
          </p:nvSpPr>
          <p:spPr>
            <a:xfrm>
              <a:off x="4991586" y="3351641"/>
              <a:ext cx="308241" cy="820777"/>
            </a:xfrm>
            <a:prstGeom prst="rect">
              <a:avLst/>
            </a:prstGeom>
            <a:noFill/>
          </p:spPr>
          <p:txBody>
            <a:bodyPr vert="eaVert" wrap="square" lIns="108000" tIns="72000" rIns="108000" bIns="72000" rtlCol="0" anchor="ctr" anchorCtr="0">
              <a:noAutofit/>
            </a:bodyPr>
            <a:lstStyle/>
            <a:p>
              <a:pPr marL="0" marR="0" lvl="0" indent="0" algn="l" defTabSz="1043056" rtl="0" eaLnBrk="1" fontAlgn="auto" latinLnBrk="0" hangingPunct="1">
                <a:lnSpc>
                  <a:spcPct val="100000"/>
                </a:lnSpc>
                <a:spcBef>
                  <a:spcPts val="0"/>
                </a:spcBef>
                <a:spcAft>
                  <a:spcPts val="0"/>
                </a:spcAft>
                <a:buClr>
                  <a:srgbClr val="747480"/>
                </a:buClr>
                <a:buSzTx/>
                <a:buFontTx/>
                <a:buNone/>
                <a:tabLst/>
                <a:defRPr/>
              </a:pPr>
              <a:r>
                <a:rPr lang="ja-JP" altLang="en-US" sz="1200" dirty="0">
                  <a:solidFill>
                    <a:srgbClr val="2E2E38"/>
                  </a:solidFill>
                  <a:latin typeface="+mn-ea"/>
                  <a:ea typeface="+mn-ea"/>
                </a:rPr>
                <a:t>縮小傾向</a:t>
              </a:r>
              <a:endParaRPr lang="en-US" altLang="ja-JP" sz="1200" dirty="0">
                <a:solidFill>
                  <a:srgbClr val="2E2E38"/>
                </a:solidFill>
                <a:latin typeface="+mn-ea"/>
                <a:ea typeface="+mn-ea"/>
              </a:endParaRPr>
            </a:p>
          </p:txBody>
        </p:sp>
        <p:sp>
          <p:nvSpPr>
            <p:cNvPr id="52" name="TextBox 29">
              <a:extLst>
                <a:ext uri="{FF2B5EF4-FFF2-40B4-BE49-F238E27FC236}">
                  <a16:creationId xmlns:a16="http://schemas.microsoft.com/office/drawing/2014/main" id="{DE24F9E9-3F2F-41FA-8A60-5F7024ACEAEB}"/>
                </a:ext>
              </a:extLst>
            </p:cNvPr>
            <p:cNvSpPr txBox="1"/>
            <p:nvPr/>
          </p:nvSpPr>
          <p:spPr>
            <a:xfrm>
              <a:off x="4991586" y="4271591"/>
              <a:ext cx="308241" cy="820777"/>
            </a:xfrm>
            <a:prstGeom prst="rect">
              <a:avLst/>
            </a:prstGeom>
            <a:noFill/>
          </p:spPr>
          <p:txBody>
            <a:bodyPr vert="eaVert" wrap="square" lIns="108000" tIns="72000" rIns="108000" bIns="72000" rtlCol="0" anchor="ctr" anchorCtr="0">
              <a:noAutofit/>
            </a:bodyPr>
            <a:lstStyle/>
            <a:p>
              <a:pPr marL="0" marR="0" lvl="0" indent="0" algn="l" defTabSz="1043056" rtl="0" eaLnBrk="1" fontAlgn="auto" latinLnBrk="0" hangingPunct="1">
                <a:lnSpc>
                  <a:spcPct val="100000"/>
                </a:lnSpc>
                <a:spcBef>
                  <a:spcPts val="0"/>
                </a:spcBef>
                <a:spcAft>
                  <a:spcPts val="0"/>
                </a:spcAft>
                <a:buClr>
                  <a:srgbClr val="747480"/>
                </a:buClr>
                <a:buSzTx/>
                <a:buFontTx/>
                <a:buNone/>
                <a:tabLst/>
                <a:defRPr/>
              </a:pPr>
              <a:r>
                <a:rPr lang="ja-JP" altLang="en-US" sz="1200" dirty="0">
                  <a:solidFill>
                    <a:srgbClr val="2E2E38"/>
                  </a:solidFill>
                  <a:latin typeface="+mn-ea"/>
                  <a:ea typeface="+mn-ea"/>
                </a:rPr>
                <a:t>拡大傾向</a:t>
              </a:r>
              <a:endParaRPr lang="en-US" altLang="ja-JP" sz="1200" dirty="0">
                <a:solidFill>
                  <a:srgbClr val="2E2E38"/>
                </a:solidFill>
                <a:latin typeface="+mn-ea"/>
                <a:ea typeface="+mn-ea"/>
              </a:endParaRPr>
            </a:p>
          </p:txBody>
        </p:sp>
      </p:gr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59" name="グループ化 58"/>
          <p:cNvGrpSpPr/>
          <p:nvPr/>
        </p:nvGrpSpPr>
        <p:grpSpPr>
          <a:xfrm>
            <a:off x="4857749" y="163364"/>
            <a:ext cx="5467795" cy="550800"/>
            <a:chOff x="4857749" y="163364"/>
            <a:chExt cx="5467795" cy="550800"/>
          </a:xfrm>
        </p:grpSpPr>
        <p:sp>
          <p:nvSpPr>
            <p:cNvPr id="60"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61"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62"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63"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64"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65"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66"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67"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68"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69"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428551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4">
            <a:extLst>
              <a:ext uri="{FF2B5EF4-FFF2-40B4-BE49-F238E27FC236}">
                <a16:creationId xmlns:a16="http://schemas.microsoft.com/office/drawing/2014/main" id="{A5B11F8E-DBDF-480B-86C3-344E4A062CDE}"/>
              </a:ext>
            </a:extLst>
          </p:cNvPr>
          <p:cNvSpPr/>
          <p:nvPr/>
        </p:nvSpPr>
        <p:spPr>
          <a:xfrm>
            <a:off x="5562598" y="1704923"/>
            <a:ext cx="4572000" cy="4349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n-ea"/>
              </a:rPr>
              <a:t>自然増減（出生数・死亡数の差分）、社会増減（転入数・転出数の差分）の内訳の傾向を分析することで、地域の人口増減の要因がどこにあるか把握します。</a:t>
            </a:r>
            <a:endParaRPr lang="en-US" altLang="ja-JP" sz="1600" b="1" dirty="0">
              <a:solidFill>
                <a:schemeClr val="tx1"/>
              </a:solidFill>
              <a:latin typeface="+mn-ea"/>
            </a:endParaRPr>
          </a:p>
          <a:p>
            <a:pPr lvl="1">
              <a:spcAft>
                <a:spcPts val="600"/>
              </a:spcAft>
            </a:pPr>
            <a:r>
              <a:rPr lang="ja-JP" altLang="en-US" sz="1200" dirty="0">
                <a:solidFill>
                  <a:schemeClr val="tx1"/>
                </a:solidFill>
                <a:latin typeface="+mn-ea"/>
              </a:rPr>
              <a:t>（分析結果の例）</a:t>
            </a:r>
            <a:endParaRPr lang="en-US" altLang="ja-JP" sz="1200" dirty="0">
              <a:solidFill>
                <a:schemeClr val="tx1"/>
              </a:solidFill>
              <a:latin typeface="+mn-ea"/>
            </a:endParaRPr>
          </a:p>
          <a:p>
            <a:pPr marL="742950" lvl="1" indent="-285750">
              <a:spcAft>
                <a:spcPts val="600"/>
              </a:spcAft>
              <a:buFont typeface="Wingdings" panose="05000000000000000000" pitchFamily="2" charset="2"/>
              <a:buChar char="Ø"/>
            </a:pPr>
            <a:r>
              <a:rPr lang="en-US" altLang="ja-JP" sz="1200" dirty="0">
                <a:solidFill>
                  <a:schemeClr val="tx1"/>
                </a:solidFill>
                <a:latin typeface="+mn-ea"/>
              </a:rPr>
              <a:t>2010</a:t>
            </a:r>
            <a:r>
              <a:rPr lang="ja-JP" altLang="en-US" sz="1200" dirty="0">
                <a:solidFill>
                  <a:schemeClr val="tx1"/>
                </a:solidFill>
                <a:latin typeface="+mn-ea"/>
              </a:rPr>
              <a:t>年以降、出生数は減少傾向、死亡数はほぼ一定で推移しているため、自然減の数が増えている。</a:t>
            </a:r>
          </a:p>
          <a:p>
            <a:pPr marL="742950" lvl="1" indent="-285750">
              <a:spcAft>
                <a:spcPts val="600"/>
              </a:spcAft>
              <a:buFont typeface="Wingdings" panose="05000000000000000000" pitchFamily="2" charset="2"/>
              <a:buChar char="Ø"/>
            </a:pPr>
            <a:r>
              <a:rPr lang="ja-JP" altLang="en-US" sz="1200" dirty="0">
                <a:solidFill>
                  <a:schemeClr val="tx1"/>
                </a:solidFill>
                <a:latin typeface="+mn-ea"/>
              </a:rPr>
              <a:t>近年、転入・転出ともに増加傾向にあるものの、一定数の転出超過となる傾向が継続している。</a:t>
            </a:r>
          </a:p>
        </p:txBody>
      </p:sp>
      <p:sp>
        <p:nvSpPr>
          <p:cNvPr id="22" name="正方形/長方形 24">
            <a:extLst>
              <a:ext uri="{FF2B5EF4-FFF2-40B4-BE49-F238E27FC236}">
                <a16:creationId xmlns:a16="http://schemas.microsoft.com/office/drawing/2014/main" id="{EAF33B82-333C-4DA5-A779-2548E1D6019A}"/>
              </a:ext>
            </a:extLst>
          </p:cNvPr>
          <p:cNvSpPr/>
          <p:nvPr/>
        </p:nvSpPr>
        <p:spPr>
          <a:xfrm>
            <a:off x="558800" y="833545"/>
            <a:ext cx="9575800" cy="38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dirty="0">
                <a:solidFill>
                  <a:srgbClr val="2E2E38"/>
                </a:solidFill>
                <a:latin typeface="+mn-ea"/>
              </a:rPr>
              <a:t>人口増減の内訳（年齢</a:t>
            </a:r>
            <a:r>
              <a:rPr lang="en-US" altLang="ja-JP" sz="1600" b="1" dirty="0">
                <a:solidFill>
                  <a:srgbClr val="2E2E38"/>
                </a:solidFill>
                <a:latin typeface="+mn-ea"/>
              </a:rPr>
              <a:t>3</a:t>
            </a:r>
            <a:r>
              <a:rPr lang="ja-JP" altLang="en-US" sz="1600" b="1" dirty="0">
                <a:solidFill>
                  <a:srgbClr val="2E2E38"/>
                </a:solidFill>
                <a:latin typeface="+mn-ea"/>
              </a:rPr>
              <a:t>区分、自然増減（出生数、死亡数）、社会増減（転入・転出数））を分析し、</a:t>
            </a:r>
            <a:endParaRPr lang="en-US" altLang="ja-JP" sz="1600" b="1" dirty="0">
              <a:solidFill>
                <a:srgbClr val="2E2E38"/>
              </a:solidFill>
              <a:latin typeface="+mn-ea"/>
            </a:endParaRPr>
          </a:p>
          <a:p>
            <a:pPr lvl="0" algn="ctr">
              <a:defRPr/>
            </a:pPr>
            <a:r>
              <a:rPr lang="ja-JP" altLang="en-US" sz="1600" b="1" dirty="0">
                <a:solidFill>
                  <a:srgbClr val="2E2E38"/>
                </a:solidFill>
                <a:latin typeface="+mn-ea"/>
              </a:rPr>
              <a:t>地域の人口の変化がどのような理由で起こっているかを把握する</a:t>
            </a:r>
          </a:p>
        </p:txBody>
      </p:sp>
      <p:sp>
        <p:nvSpPr>
          <p:cNvPr id="37" name="正方形/長方形 24">
            <a:extLst>
              <a:ext uri="{FF2B5EF4-FFF2-40B4-BE49-F238E27FC236}">
                <a16:creationId xmlns:a16="http://schemas.microsoft.com/office/drawing/2014/main" id="{34F0451B-412E-4C74-97D6-E220585F645F}"/>
              </a:ext>
            </a:extLst>
          </p:cNvPr>
          <p:cNvSpPr/>
          <p:nvPr/>
        </p:nvSpPr>
        <p:spPr>
          <a:xfrm>
            <a:off x="1543050" y="6305550"/>
            <a:ext cx="8591548"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dirty="0">
                <a:solidFill>
                  <a:srgbClr val="2E2E38"/>
                </a:solidFill>
                <a:latin typeface="+mn-ea"/>
              </a:rPr>
              <a:t>自然増減数：出生数から死亡数を減じた値を指します。出生数を死亡数が上回ることで、自然減となります。</a:t>
            </a:r>
            <a:endParaRPr lang="en-US" altLang="ja-JP" sz="1200" dirty="0">
              <a:solidFill>
                <a:srgbClr val="2E2E38"/>
              </a:solidFill>
              <a:latin typeface="+mn-ea"/>
            </a:endParaRPr>
          </a:p>
          <a:p>
            <a:pPr marL="285750" lvl="0" indent="-285750">
              <a:buFont typeface="Arial" panose="020B0604020202020204" pitchFamily="34" charset="0"/>
              <a:buChar char="•"/>
              <a:defRPr/>
            </a:pPr>
            <a:r>
              <a:rPr lang="ja-JP" altLang="en-US" sz="1200" dirty="0">
                <a:solidFill>
                  <a:srgbClr val="2E2E38"/>
                </a:solidFill>
                <a:latin typeface="+mn-ea"/>
              </a:rPr>
              <a:t>社会増減数：住民の転入数から転出数を減じた値を指します。転入数を転出数が上回ることで、社会減となります。</a:t>
            </a:r>
          </a:p>
        </p:txBody>
      </p:sp>
      <p:sp>
        <p:nvSpPr>
          <p:cNvPr id="38" name="正方形/長方形 24">
            <a:extLst>
              <a:ext uri="{FF2B5EF4-FFF2-40B4-BE49-F238E27FC236}">
                <a16:creationId xmlns:a16="http://schemas.microsoft.com/office/drawing/2014/main" id="{7F4EDD00-A201-4DA9-A7A3-C1E3F0DA9423}"/>
              </a:ext>
            </a:extLst>
          </p:cNvPr>
          <p:cNvSpPr/>
          <p:nvPr/>
        </p:nvSpPr>
        <p:spPr>
          <a:xfrm>
            <a:off x="558800" y="6305550"/>
            <a:ext cx="877066" cy="93231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dirty="0">
                <a:solidFill>
                  <a:schemeClr val="tx1"/>
                </a:solidFill>
                <a:latin typeface="+mn-ea"/>
              </a:rPr>
              <a:t>基礎知識</a:t>
            </a:r>
            <a:endParaRPr kumimoji="1" lang="en-US" altLang="ja-JP" sz="1200" b="1" i="0" u="none" strike="noStrike" kern="1200" cap="none" spc="0" normalizeH="0" baseline="0" noProof="0" dirty="0">
              <a:ln>
                <a:noFill/>
              </a:ln>
              <a:solidFill>
                <a:schemeClr val="tx1"/>
              </a:solidFill>
              <a:effectLst/>
              <a:uLnTx/>
              <a:uFillTx/>
              <a:latin typeface="+mn-ea"/>
            </a:endParaRPr>
          </a:p>
        </p:txBody>
      </p:sp>
      <p:sp>
        <p:nvSpPr>
          <p:cNvPr id="46" name="Title 2">
            <a:extLst>
              <a:ext uri="{FF2B5EF4-FFF2-40B4-BE49-F238E27FC236}">
                <a16:creationId xmlns:a16="http://schemas.microsoft.com/office/drawing/2014/main" id="{96154D71-33A7-4AA3-B76C-C35C41B4179E}"/>
              </a:ext>
            </a:extLst>
          </p:cNvPr>
          <p:cNvSpPr txBox="1">
            <a:spLocks/>
          </p:cNvSpPr>
          <p:nvPr/>
        </p:nvSpPr>
        <p:spPr>
          <a:xfrm>
            <a:off x="558800" y="323403"/>
            <a:ext cx="9575800" cy="343583"/>
          </a:xfrm>
          <a:prstGeom prst="rect">
            <a:avLst/>
          </a:prstGeom>
        </p:spPr>
        <p:txBody>
          <a:bodyPr lIns="0" tIns="0" rIns="0" bIns="0" anchor="ctr"/>
          <a:lstStyle>
            <a:lvl1pPr algn="l" defTabSz="1043056" rtl="0" eaLnBrk="1" latinLnBrk="0" hangingPunct="1">
              <a:lnSpc>
                <a:spcPct val="100000"/>
              </a:lnSpc>
              <a:spcBef>
                <a:spcPct val="0"/>
              </a:spcBef>
              <a:buNone/>
              <a:defRPr kumimoji="1" sz="2400" b="0" kern="1200" baseline="0">
                <a:solidFill>
                  <a:schemeClr val="tx2"/>
                </a:solidFill>
                <a:latin typeface="EYInterstate" panose="02000503020000020004" pitchFamily="2" charset="0"/>
                <a:ea typeface="Meiryo UI" panose="020B0604030504040204" pitchFamily="50" charset="-128"/>
                <a:cs typeface="Arial" pitchFamily="34" charset="0"/>
              </a:defRPr>
            </a:lvl1pPr>
          </a:lstStyle>
          <a:p>
            <a:pPr fontAlgn="auto">
              <a:spcAft>
                <a:spcPts val="0"/>
              </a:spcAft>
            </a:pPr>
            <a:r>
              <a:rPr lang="ja-JP" altLang="en-US" sz="2000" b="1" dirty="0">
                <a:latin typeface="+mn-ea"/>
                <a:ea typeface="+mn-ea"/>
              </a:rPr>
              <a:t>出生数・死亡数 </a:t>
            </a:r>
            <a:r>
              <a:rPr lang="en-US" altLang="ja-JP" sz="2000" b="1" dirty="0">
                <a:latin typeface="+mn-ea"/>
                <a:ea typeface="+mn-ea"/>
              </a:rPr>
              <a:t>/ </a:t>
            </a:r>
            <a:r>
              <a:rPr lang="ja-JP" altLang="en-US" sz="2000" b="1" dirty="0">
                <a:latin typeface="+mn-ea"/>
                <a:ea typeface="+mn-ea"/>
              </a:rPr>
              <a:t>転入数・転出数</a:t>
            </a:r>
          </a:p>
        </p:txBody>
      </p:sp>
      <p:sp>
        <p:nvSpPr>
          <p:cNvPr id="54" name="正方形/長方形 24">
            <a:extLst>
              <a:ext uri="{FF2B5EF4-FFF2-40B4-BE49-F238E27FC236}">
                <a16:creationId xmlns:a16="http://schemas.microsoft.com/office/drawing/2014/main" id="{A5B11F8E-DBDF-480B-86C3-344E4A062CDE}"/>
              </a:ext>
            </a:extLst>
          </p:cNvPr>
          <p:cNvSpPr/>
          <p:nvPr/>
        </p:nvSpPr>
        <p:spPr>
          <a:xfrm>
            <a:off x="558800" y="1722407"/>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1400" b="1" u="sng" dirty="0">
                <a:solidFill>
                  <a:srgbClr val="0070C0"/>
                </a:solidFill>
                <a:latin typeface="+mn-ea"/>
                <a:hlinkClick r:id="rId2"/>
              </a:rPr>
              <a:t>RESAS</a:t>
            </a:r>
            <a:r>
              <a:rPr lang="ja-JP" altLang="en-US" sz="1400" b="1" u="sng" dirty="0">
                <a:solidFill>
                  <a:srgbClr val="0070C0"/>
                </a:solidFill>
                <a:latin typeface="+mn-ea"/>
                <a:hlinkClick r:id="rId2"/>
              </a:rPr>
              <a:t>（地域経済分析システム）人口マップ＞人口増減</a:t>
            </a:r>
            <a:endParaRPr lang="ja-JP" altLang="en-US" sz="1400" b="1" u="sng" dirty="0">
              <a:solidFill>
                <a:srgbClr val="0070C0"/>
              </a:solidFill>
              <a:latin typeface="+mn-ea"/>
            </a:endParaRPr>
          </a:p>
        </p:txBody>
      </p:sp>
      <p:sp>
        <p:nvSpPr>
          <p:cNvPr id="8" name="正方形/長方形 7">
            <a:extLst>
              <a:ext uri="{FF2B5EF4-FFF2-40B4-BE49-F238E27FC236}">
                <a16:creationId xmlns:a16="http://schemas.microsoft.com/office/drawing/2014/main" id="{9956D67E-DD59-4595-BD8F-BE21C4AF078D}"/>
              </a:ext>
            </a:extLst>
          </p:cNvPr>
          <p:cNvSpPr/>
          <p:nvPr/>
        </p:nvSpPr>
        <p:spPr>
          <a:xfrm>
            <a:off x="558801" y="2146251"/>
            <a:ext cx="4572000" cy="39080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53" name="正方形/長方形 24">
            <a:extLst>
              <a:ext uri="{FF2B5EF4-FFF2-40B4-BE49-F238E27FC236}">
                <a16:creationId xmlns:a16="http://schemas.microsoft.com/office/drawing/2014/main" id="{9260B73B-3774-4864-84EF-A6948A3FA874}"/>
              </a:ext>
            </a:extLst>
          </p:cNvPr>
          <p:cNvSpPr/>
          <p:nvPr/>
        </p:nvSpPr>
        <p:spPr>
          <a:xfrm>
            <a:off x="5562598" y="1288412"/>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n-ea"/>
                <a:cs typeface="+mn-cs"/>
              </a:rPr>
              <a:t>分析の視点</a:t>
            </a:r>
            <a:endParaRPr kumimoji="1" lang="en-US" altLang="ja-JP" sz="1600" b="1" i="0" u="none" strike="noStrike" kern="1200" cap="none" spc="0" normalizeH="0" baseline="0" noProof="0" dirty="0">
              <a:ln>
                <a:noFill/>
              </a:ln>
              <a:solidFill>
                <a:srgbClr val="FFFFFF"/>
              </a:solidFill>
              <a:effectLst/>
              <a:uLnTx/>
              <a:uFillTx/>
              <a:latin typeface="+mn-ea"/>
              <a:cs typeface="+mn-cs"/>
            </a:endParaRPr>
          </a:p>
        </p:txBody>
      </p:sp>
      <p:sp>
        <p:nvSpPr>
          <p:cNvPr id="55" name="正方形/長方形 24">
            <a:extLst>
              <a:ext uri="{FF2B5EF4-FFF2-40B4-BE49-F238E27FC236}">
                <a16:creationId xmlns:a16="http://schemas.microsoft.com/office/drawing/2014/main" id="{E3733AF6-A6A8-4492-8ED3-F72BDC97D7C9}"/>
              </a:ext>
            </a:extLst>
          </p:cNvPr>
          <p:cNvSpPr/>
          <p:nvPr/>
        </p:nvSpPr>
        <p:spPr>
          <a:xfrm>
            <a:off x="558800" y="1294289"/>
            <a:ext cx="4572000" cy="2959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600" b="1" noProof="0" dirty="0">
                <a:solidFill>
                  <a:srgbClr val="FFFFFF"/>
                </a:solidFill>
                <a:latin typeface="+mn-ea"/>
              </a:rPr>
              <a:t>データ</a:t>
            </a:r>
            <a:endParaRPr kumimoji="1" lang="en-US" altLang="ja-JP" sz="1600" b="1" i="0" u="none" strike="noStrike" kern="1200" cap="none" spc="0" normalizeH="0" baseline="0" noProof="0" dirty="0">
              <a:ln>
                <a:noFill/>
              </a:ln>
              <a:solidFill>
                <a:srgbClr val="FFFFFF"/>
              </a:solidFill>
              <a:effectLst/>
              <a:uLnTx/>
              <a:uFillTx/>
              <a:latin typeface="+mn-ea"/>
            </a:endParaRPr>
          </a:p>
        </p:txBody>
      </p:sp>
      <p:grpSp>
        <p:nvGrpSpPr>
          <p:cNvPr id="3" name="グループ化 2">
            <a:extLst>
              <a:ext uri="{FF2B5EF4-FFF2-40B4-BE49-F238E27FC236}">
                <a16:creationId xmlns:a16="http://schemas.microsoft.com/office/drawing/2014/main" id="{3D4A7E1C-A772-41AE-98C6-4B90CFF04262}"/>
              </a:ext>
            </a:extLst>
          </p:cNvPr>
          <p:cNvGrpSpPr/>
          <p:nvPr/>
        </p:nvGrpSpPr>
        <p:grpSpPr>
          <a:xfrm>
            <a:off x="675302" y="2252503"/>
            <a:ext cx="4338999" cy="3776821"/>
            <a:chOff x="693685" y="2328703"/>
            <a:chExt cx="4524481" cy="3938271"/>
          </a:xfrm>
        </p:grpSpPr>
        <p:pic>
          <p:nvPicPr>
            <p:cNvPr id="35" name="図 34">
              <a:extLst>
                <a:ext uri="{FF2B5EF4-FFF2-40B4-BE49-F238E27FC236}">
                  <a16:creationId xmlns:a16="http://schemas.microsoft.com/office/drawing/2014/main" id="{ADF71A61-14A1-4E2C-80BC-FEBFA4FC0DFE}"/>
                </a:ext>
              </a:extLst>
            </p:cNvPr>
            <p:cNvPicPr>
              <a:picLocks noChangeAspect="1"/>
            </p:cNvPicPr>
            <p:nvPr/>
          </p:nvPicPr>
          <p:blipFill>
            <a:blip r:embed="rId3"/>
            <a:stretch>
              <a:fillRect/>
            </a:stretch>
          </p:blipFill>
          <p:spPr>
            <a:xfrm>
              <a:off x="693685" y="2328703"/>
              <a:ext cx="4524481" cy="3938271"/>
            </a:xfrm>
            <a:prstGeom prst="rect">
              <a:avLst/>
            </a:prstGeom>
          </p:spPr>
        </p:pic>
        <p:sp>
          <p:nvSpPr>
            <p:cNvPr id="36" name="正方形/長方形 35">
              <a:extLst>
                <a:ext uri="{FF2B5EF4-FFF2-40B4-BE49-F238E27FC236}">
                  <a16:creationId xmlns:a16="http://schemas.microsoft.com/office/drawing/2014/main" id="{CD7065C1-F1E6-4AFD-A3BD-31DC991A53A5}"/>
                </a:ext>
              </a:extLst>
            </p:cNvPr>
            <p:cNvSpPr/>
            <p:nvPr/>
          </p:nvSpPr>
          <p:spPr>
            <a:xfrm>
              <a:off x="2219325" y="5345900"/>
              <a:ext cx="790575" cy="404697"/>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41" name="正方形/長方形 40">
              <a:extLst>
                <a:ext uri="{FF2B5EF4-FFF2-40B4-BE49-F238E27FC236}">
                  <a16:creationId xmlns:a16="http://schemas.microsoft.com/office/drawing/2014/main" id="{F7BC3937-09BB-41E7-A622-81E0065B4F85}"/>
                </a:ext>
              </a:extLst>
            </p:cNvPr>
            <p:cNvSpPr/>
            <p:nvPr/>
          </p:nvSpPr>
          <p:spPr>
            <a:xfrm>
              <a:off x="2219325" y="4082887"/>
              <a:ext cx="790575" cy="518160"/>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dirty="0">
                <a:solidFill>
                  <a:schemeClr val="tx2"/>
                </a:solidFill>
                <a:latin typeface="+mn-ea"/>
              </a:endParaRPr>
            </a:p>
          </p:txBody>
        </p:sp>
        <p:sp>
          <p:nvSpPr>
            <p:cNvPr id="45" name="テキスト ボックス 44">
              <a:extLst>
                <a:ext uri="{FF2B5EF4-FFF2-40B4-BE49-F238E27FC236}">
                  <a16:creationId xmlns:a16="http://schemas.microsoft.com/office/drawing/2014/main" id="{5412C4FB-6BAC-43F7-8D72-FEC1CD02A60D}"/>
                </a:ext>
              </a:extLst>
            </p:cNvPr>
            <p:cNvSpPr txBox="1"/>
            <p:nvPr/>
          </p:nvSpPr>
          <p:spPr>
            <a:xfrm>
              <a:off x="2432830" y="3671231"/>
              <a:ext cx="2261961" cy="250558"/>
            </a:xfrm>
            <a:prstGeom prst="wedgeRectCallout">
              <a:avLst>
                <a:gd name="adj1" fmla="val -34248"/>
                <a:gd name="adj2" fmla="val 121035"/>
              </a:avLst>
            </a:prstGeom>
            <a:solidFill>
              <a:schemeClr val="accent3"/>
            </a:solidFill>
            <a:ln>
              <a:noFill/>
            </a:ln>
          </p:spPr>
          <p:txBody>
            <a:bodyPr wrap="square" lIns="36000" tIns="36000" rIns="36000" bIns="36000" rtlCol="0" anchor="t">
              <a:noAutofit/>
            </a:bodyPr>
            <a:lstStyle/>
            <a:p>
              <a:pPr algn="ctr" defTabSz="1043056" fontAlgn="auto">
                <a:spcBef>
                  <a:spcPts val="0"/>
                </a:spcBef>
                <a:spcAft>
                  <a:spcPts val="600"/>
                </a:spcAft>
                <a:buClr>
                  <a:srgbClr val="747480"/>
                </a:buClr>
              </a:pPr>
              <a:r>
                <a:rPr lang="ja-JP" altLang="en-US" sz="1200" dirty="0">
                  <a:solidFill>
                    <a:schemeClr val="tx1"/>
                  </a:solidFill>
                  <a:latin typeface="+mn-ea"/>
                  <a:ea typeface="+mn-ea"/>
                </a:rPr>
                <a:t>転出超過</a:t>
              </a:r>
              <a:r>
                <a:rPr lang="en-US" altLang="ja-JP" sz="1200" dirty="0">
                  <a:solidFill>
                    <a:schemeClr val="tx1"/>
                  </a:solidFill>
                  <a:latin typeface="+mn-ea"/>
                  <a:ea typeface="+mn-ea"/>
                </a:rPr>
                <a:t>(</a:t>
              </a:r>
              <a:r>
                <a:rPr lang="ja-JP" altLang="en-US" sz="1200" dirty="0">
                  <a:solidFill>
                    <a:schemeClr val="tx1"/>
                  </a:solidFill>
                  <a:latin typeface="+mn-ea"/>
                  <a:ea typeface="+mn-ea"/>
                </a:rPr>
                <a:t>転出＞転入</a:t>
              </a:r>
              <a:r>
                <a:rPr lang="en-US" altLang="ja-JP" sz="1200" dirty="0">
                  <a:solidFill>
                    <a:schemeClr val="tx1"/>
                  </a:solidFill>
                  <a:latin typeface="+mn-ea"/>
                  <a:ea typeface="+mn-ea"/>
                </a:rPr>
                <a:t>)</a:t>
              </a:r>
              <a:r>
                <a:rPr lang="ja-JP" altLang="en-US" sz="1200" dirty="0">
                  <a:solidFill>
                    <a:schemeClr val="tx1"/>
                  </a:solidFill>
                  <a:latin typeface="+mn-ea"/>
                  <a:ea typeface="+mn-ea"/>
                </a:rPr>
                <a:t>が継続</a:t>
              </a:r>
              <a:endParaRPr kumimoji="1" lang="ja-JP" altLang="en-US" sz="1200" dirty="0">
                <a:solidFill>
                  <a:schemeClr val="tx1"/>
                </a:solidFill>
                <a:latin typeface="+mn-ea"/>
                <a:ea typeface="+mn-ea"/>
              </a:endParaRPr>
            </a:p>
          </p:txBody>
        </p:sp>
        <p:sp>
          <p:nvSpPr>
            <p:cNvPr id="48" name="テキスト ボックス 47">
              <a:extLst>
                <a:ext uri="{FF2B5EF4-FFF2-40B4-BE49-F238E27FC236}">
                  <a16:creationId xmlns:a16="http://schemas.microsoft.com/office/drawing/2014/main" id="{A4377200-7CA3-4140-9EA4-290BFBC2E5F4}"/>
                </a:ext>
              </a:extLst>
            </p:cNvPr>
            <p:cNvSpPr txBox="1"/>
            <p:nvPr/>
          </p:nvSpPr>
          <p:spPr>
            <a:xfrm>
              <a:off x="2432830" y="4939504"/>
              <a:ext cx="2261961" cy="250558"/>
            </a:xfrm>
            <a:prstGeom prst="wedgeRectCallout">
              <a:avLst>
                <a:gd name="adj1" fmla="val -35909"/>
                <a:gd name="adj2" fmla="val 119929"/>
              </a:avLst>
            </a:prstGeom>
            <a:solidFill>
              <a:schemeClr val="accent3"/>
            </a:solidFill>
            <a:ln>
              <a:noFill/>
            </a:ln>
          </p:spPr>
          <p:txBody>
            <a:bodyPr wrap="square" lIns="36000" tIns="36000" rIns="36000" bIns="36000" rtlCol="0" anchor="t">
              <a:noAutofit/>
            </a:bodyPr>
            <a:lstStyle/>
            <a:p>
              <a:pPr algn="ctr" defTabSz="1043056" fontAlgn="auto">
                <a:spcBef>
                  <a:spcPts val="0"/>
                </a:spcBef>
                <a:spcAft>
                  <a:spcPts val="600"/>
                </a:spcAft>
                <a:buClr>
                  <a:srgbClr val="747480"/>
                </a:buClr>
              </a:pPr>
              <a:r>
                <a:rPr lang="ja-JP" altLang="en-US" sz="1200" dirty="0">
                  <a:solidFill>
                    <a:schemeClr val="tx1"/>
                  </a:solidFill>
                  <a:latin typeface="+mn-ea"/>
                  <a:ea typeface="+mn-ea"/>
                </a:rPr>
                <a:t>自然減超過</a:t>
              </a:r>
              <a:r>
                <a:rPr lang="en-US" altLang="ja-JP" sz="1200" dirty="0">
                  <a:solidFill>
                    <a:schemeClr val="tx1"/>
                  </a:solidFill>
                  <a:latin typeface="+mn-ea"/>
                  <a:ea typeface="+mn-ea"/>
                </a:rPr>
                <a:t>(</a:t>
              </a:r>
              <a:r>
                <a:rPr lang="ja-JP" altLang="en-US" sz="1200" dirty="0">
                  <a:solidFill>
                    <a:schemeClr val="tx1"/>
                  </a:solidFill>
                  <a:latin typeface="+mn-ea"/>
                  <a:ea typeface="+mn-ea"/>
                </a:rPr>
                <a:t>死亡＞出生</a:t>
              </a:r>
              <a:r>
                <a:rPr lang="en-US" altLang="ja-JP" sz="1200" dirty="0">
                  <a:solidFill>
                    <a:schemeClr val="tx1"/>
                  </a:solidFill>
                  <a:latin typeface="+mn-ea"/>
                  <a:ea typeface="+mn-ea"/>
                </a:rPr>
                <a:t>)</a:t>
              </a:r>
              <a:r>
                <a:rPr lang="ja-JP" altLang="en-US" sz="1200" dirty="0">
                  <a:solidFill>
                    <a:schemeClr val="tx1"/>
                  </a:solidFill>
                  <a:latin typeface="+mn-ea"/>
                  <a:ea typeface="+mn-ea"/>
                </a:rPr>
                <a:t>が拡大</a:t>
              </a:r>
              <a:endParaRPr lang="en-US" altLang="ja-JP" sz="1200" dirty="0">
                <a:solidFill>
                  <a:schemeClr val="tx1"/>
                </a:solidFill>
                <a:latin typeface="+mn-ea"/>
                <a:ea typeface="+mn-ea"/>
              </a:endParaRPr>
            </a:p>
          </p:txBody>
        </p:sp>
      </p:grpSp>
      <p:grpSp>
        <p:nvGrpSpPr>
          <p:cNvPr id="44" name="グループ化 43"/>
          <p:cNvGrpSpPr/>
          <p:nvPr/>
        </p:nvGrpSpPr>
        <p:grpSpPr>
          <a:xfrm>
            <a:off x="4857749" y="163364"/>
            <a:ext cx="5467795" cy="550800"/>
            <a:chOff x="4857749" y="163364"/>
            <a:chExt cx="5467795" cy="550800"/>
          </a:xfrm>
        </p:grpSpPr>
        <p:sp>
          <p:nvSpPr>
            <p:cNvPr id="47" name="Arrow: Pentagon 46">
              <a:extLst>
                <a:ext uri="{FF2B5EF4-FFF2-40B4-BE49-F238E27FC236}">
                  <a16:creationId xmlns:a16="http://schemas.microsoft.com/office/drawing/2014/main" id="{59D1CAD3-6C86-43C4-A8B6-B7D9C54A2CE6}"/>
                </a:ext>
              </a:extLst>
            </p:cNvPr>
            <p:cNvSpPr/>
            <p:nvPr/>
          </p:nvSpPr>
          <p:spPr>
            <a:xfrm>
              <a:off x="4857749" y="163364"/>
              <a:ext cx="3379625" cy="550800"/>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基礎分析</a:t>
              </a:r>
            </a:p>
          </p:txBody>
        </p:sp>
        <p:sp>
          <p:nvSpPr>
            <p:cNvPr id="49" name="Arrow: Pentagon 46">
              <a:extLst>
                <a:ext uri="{FF2B5EF4-FFF2-40B4-BE49-F238E27FC236}">
                  <a16:creationId xmlns:a16="http://schemas.microsoft.com/office/drawing/2014/main" id="{59D1CAD3-6C86-43C4-A8B6-B7D9C54A2CE6}"/>
                </a:ext>
              </a:extLst>
            </p:cNvPr>
            <p:cNvSpPr/>
            <p:nvPr/>
          </p:nvSpPr>
          <p:spPr>
            <a:xfrm>
              <a:off x="8251663" y="165100"/>
              <a:ext cx="2073881" cy="549064"/>
            </a:xfrm>
            <a:prstGeom prst="homePlate">
              <a:avLst>
                <a:gd name="adj" fmla="val 2737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buClr>
                  <a:srgbClr val="747480"/>
                </a:buClr>
              </a:pPr>
              <a:r>
                <a:rPr lang="ja-JP" altLang="en-US" sz="1000" dirty="0">
                  <a:solidFill>
                    <a:srgbClr val="2E2E38"/>
                  </a:solidFill>
                  <a:latin typeface="+mn-ea"/>
                </a:rPr>
                <a:t>応用分析</a:t>
              </a:r>
            </a:p>
          </p:txBody>
        </p:sp>
        <p:sp>
          <p:nvSpPr>
            <p:cNvPr id="50" name="Rectangle 7">
              <a:extLst>
                <a:ext uri="{FF2B5EF4-FFF2-40B4-BE49-F238E27FC236}">
                  <a16:creationId xmlns:a16="http://schemas.microsoft.com/office/drawing/2014/main" id="{C066F2B4-C2B3-4EA1-A14C-8C80D0B34E3D}"/>
                </a:ext>
              </a:extLst>
            </p:cNvPr>
            <p:cNvSpPr/>
            <p:nvPr/>
          </p:nvSpPr>
          <p:spPr>
            <a:xfrm>
              <a:off x="74909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将来人口</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推計</a:t>
              </a:r>
              <a:endParaRPr lang="en-US" altLang="ja-JP" sz="800" dirty="0">
                <a:solidFill>
                  <a:srgbClr val="2E2E38"/>
                </a:solidFill>
                <a:latin typeface="+mn-ea"/>
              </a:endParaRPr>
            </a:p>
          </p:txBody>
        </p:sp>
        <p:sp>
          <p:nvSpPr>
            <p:cNvPr id="51" name="Rectangle 7">
              <a:extLst>
                <a:ext uri="{FF2B5EF4-FFF2-40B4-BE49-F238E27FC236}">
                  <a16:creationId xmlns:a16="http://schemas.microsoft.com/office/drawing/2014/main" id="{C066F2B4-C2B3-4EA1-A14C-8C80D0B34E3D}"/>
                </a:ext>
              </a:extLst>
            </p:cNvPr>
            <p:cNvSpPr/>
            <p:nvPr/>
          </p:nvSpPr>
          <p:spPr>
            <a:xfrm>
              <a:off x="6835756"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社会増減</a:t>
              </a:r>
              <a:endParaRPr lang="en-US" altLang="ja-JP" sz="800" dirty="0">
                <a:solidFill>
                  <a:srgbClr val="2E2E38"/>
                </a:solidFill>
                <a:latin typeface="+mn-ea"/>
              </a:endParaRPr>
            </a:p>
          </p:txBody>
        </p:sp>
        <p:sp>
          <p:nvSpPr>
            <p:cNvPr id="52" name="Rectangle 7">
              <a:extLst>
                <a:ext uri="{FF2B5EF4-FFF2-40B4-BE49-F238E27FC236}">
                  <a16:creationId xmlns:a16="http://schemas.microsoft.com/office/drawing/2014/main" id="{C066F2B4-C2B3-4EA1-A14C-8C80D0B34E3D}"/>
                </a:ext>
              </a:extLst>
            </p:cNvPr>
            <p:cNvSpPr/>
            <p:nvPr/>
          </p:nvSpPr>
          <p:spPr>
            <a:xfrm>
              <a:off x="6187084"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自然増減</a:t>
              </a:r>
              <a:endParaRPr lang="en-US" altLang="ja-JP" sz="800" dirty="0">
                <a:solidFill>
                  <a:srgbClr val="2E2E38"/>
                </a:solidFill>
                <a:latin typeface="+mn-ea"/>
              </a:endParaRPr>
            </a:p>
          </p:txBody>
        </p:sp>
        <p:sp>
          <p:nvSpPr>
            <p:cNvPr id="56" name="Rectangle 7">
              <a:extLst>
                <a:ext uri="{FF2B5EF4-FFF2-40B4-BE49-F238E27FC236}">
                  <a16:creationId xmlns:a16="http://schemas.microsoft.com/office/drawing/2014/main" id="{C066F2B4-C2B3-4EA1-A14C-8C80D0B34E3D}"/>
                </a:ext>
              </a:extLst>
            </p:cNvPr>
            <p:cNvSpPr/>
            <p:nvPr/>
          </p:nvSpPr>
          <p:spPr>
            <a:xfrm>
              <a:off x="5533626" y="334800"/>
              <a:ext cx="651925" cy="351259"/>
            </a:xfrm>
            <a:prstGeom prst="chevron">
              <a:avLst>
                <a:gd name="adj" fmla="val 26505"/>
              </a:avLst>
            </a:prstGeom>
            <a:solidFill>
              <a:srgbClr val="FFF5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人口増減</a:t>
              </a:r>
              <a:endParaRPr lang="en-US" altLang="ja-JP" sz="800" dirty="0">
                <a:solidFill>
                  <a:srgbClr val="2E2E38"/>
                </a:solidFill>
                <a:latin typeface="+mn-ea"/>
              </a:endParaRPr>
            </a:p>
          </p:txBody>
        </p:sp>
        <p:sp>
          <p:nvSpPr>
            <p:cNvPr id="57" name="Rectangle 9">
              <a:extLst>
                <a:ext uri="{FF2B5EF4-FFF2-40B4-BE49-F238E27FC236}">
                  <a16:creationId xmlns:a16="http://schemas.microsoft.com/office/drawing/2014/main" id="{0604484C-D6FF-4344-B511-E582A005CF97}"/>
                </a:ext>
              </a:extLst>
            </p:cNvPr>
            <p:cNvSpPr/>
            <p:nvPr/>
          </p:nvSpPr>
          <p:spPr>
            <a:xfrm>
              <a:off x="4896245" y="333897"/>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p:txBody>
        </p:sp>
        <p:sp>
          <p:nvSpPr>
            <p:cNvPr id="58" name="Rectangle 7">
              <a:extLst>
                <a:ext uri="{FF2B5EF4-FFF2-40B4-BE49-F238E27FC236}">
                  <a16:creationId xmlns:a16="http://schemas.microsoft.com/office/drawing/2014/main" id="{C066F2B4-C2B3-4EA1-A14C-8C80D0B34E3D}"/>
                </a:ext>
              </a:extLst>
            </p:cNvPr>
            <p:cNvSpPr/>
            <p:nvPr/>
          </p:nvSpPr>
          <p:spPr>
            <a:xfrm>
              <a:off x="9585592"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転入転出</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要因</a:t>
              </a:r>
              <a:endParaRPr lang="en-US" altLang="ja-JP" sz="800" dirty="0">
                <a:solidFill>
                  <a:srgbClr val="2E2E38"/>
                </a:solidFill>
                <a:latin typeface="+mn-ea"/>
              </a:endParaRPr>
            </a:p>
          </p:txBody>
        </p:sp>
        <p:sp>
          <p:nvSpPr>
            <p:cNvPr id="59" name="Rectangle 7">
              <a:extLst>
                <a:ext uri="{FF2B5EF4-FFF2-40B4-BE49-F238E27FC236}">
                  <a16:creationId xmlns:a16="http://schemas.microsoft.com/office/drawing/2014/main" id="{C066F2B4-C2B3-4EA1-A14C-8C80D0B34E3D}"/>
                </a:ext>
              </a:extLst>
            </p:cNvPr>
            <p:cNvSpPr/>
            <p:nvPr/>
          </p:nvSpPr>
          <p:spPr>
            <a:xfrm>
              <a:off x="8933667" y="334800"/>
              <a:ext cx="651925" cy="351259"/>
            </a:xfrm>
            <a:prstGeom prst="chevron">
              <a:avLst>
                <a:gd name="adj" fmla="val 26505"/>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747480"/>
                </a:buClr>
              </a:pPr>
              <a:r>
                <a:rPr lang="ja-JP" altLang="en-US" sz="800" dirty="0">
                  <a:solidFill>
                    <a:srgbClr val="2E2E38"/>
                  </a:solidFill>
                  <a:latin typeface="+mn-ea"/>
                </a:rPr>
                <a:t>出生数の</a:t>
              </a:r>
              <a:endParaRPr lang="en-US" altLang="ja-JP" sz="800" dirty="0">
                <a:solidFill>
                  <a:srgbClr val="2E2E38"/>
                </a:solidFill>
                <a:latin typeface="+mn-ea"/>
              </a:endParaRPr>
            </a:p>
            <a:p>
              <a:pPr algn="ctr">
                <a:buClr>
                  <a:srgbClr val="747480"/>
                </a:buClr>
              </a:pPr>
              <a:r>
                <a:rPr lang="ja-JP" altLang="en-US" sz="800" dirty="0">
                  <a:solidFill>
                    <a:srgbClr val="2E2E38"/>
                  </a:solidFill>
                  <a:latin typeface="+mn-ea"/>
                </a:rPr>
                <a:t>増減要因</a:t>
              </a:r>
              <a:endParaRPr lang="en-US" altLang="ja-JP" sz="800" dirty="0">
                <a:solidFill>
                  <a:srgbClr val="2E2E38"/>
                </a:solidFill>
                <a:latin typeface="+mn-ea"/>
              </a:endParaRPr>
            </a:p>
          </p:txBody>
        </p:sp>
        <p:sp>
          <p:nvSpPr>
            <p:cNvPr id="60" name="Rectangle 9">
              <a:extLst>
                <a:ext uri="{FF2B5EF4-FFF2-40B4-BE49-F238E27FC236}">
                  <a16:creationId xmlns:a16="http://schemas.microsoft.com/office/drawing/2014/main" id="{0604484C-D6FF-4344-B511-E582A005CF97}"/>
                </a:ext>
              </a:extLst>
            </p:cNvPr>
            <p:cNvSpPr/>
            <p:nvPr/>
          </p:nvSpPr>
          <p:spPr>
            <a:xfrm>
              <a:off x="8296286" y="334800"/>
              <a:ext cx="651925" cy="351259"/>
            </a:xfrm>
            <a:prstGeom prst="homePlate">
              <a:avLst>
                <a:gd name="adj" fmla="val 26372"/>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747480"/>
                </a:buClr>
                <a:defRPr/>
              </a:pPr>
              <a:r>
                <a:rPr lang="ja-JP" altLang="en-US" sz="800" dirty="0">
                  <a:solidFill>
                    <a:srgbClr val="2E2E38"/>
                  </a:solidFill>
                  <a:latin typeface="+mn-ea"/>
                </a:rPr>
                <a:t>人口構成</a:t>
              </a:r>
              <a:endParaRPr lang="en-US" altLang="ja-JP" sz="800" dirty="0">
                <a:solidFill>
                  <a:srgbClr val="2E2E38"/>
                </a:solidFill>
                <a:latin typeface="+mn-ea"/>
              </a:endParaRPr>
            </a:p>
            <a:p>
              <a:pPr lvl="0" algn="ctr">
                <a:buClr>
                  <a:srgbClr val="747480"/>
                </a:buClr>
                <a:defRPr/>
              </a:pPr>
              <a:r>
                <a:rPr lang="ja-JP" altLang="en-US" sz="800" dirty="0">
                  <a:solidFill>
                    <a:srgbClr val="2E2E38"/>
                  </a:solidFill>
                  <a:latin typeface="+mn-ea"/>
                </a:rPr>
                <a:t>背景</a:t>
              </a:r>
              <a:endParaRPr lang="en-US" altLang="ja-JP" sz="800" dirty="0">
                <a:solidFill>
                  <a:srgbClr val="2E2E38"/>
                </a:solidFill>
                <a:latin typeface="+mn-ea"/>
              </a:endParaRPr>
            </a:p>
          </p:txBody>
        </p:sp>
      </p:grpSp>
    </p:spTree>
    <p:extLst>
      <p:ext uri="{BB962C8B-B14F-4D97-AF65-F5344CB8AC3E}">
        <p14:creationId xmlns:p14="http://schemas.microsoft.com/office/powerpoint/2010/main" val="1378351961"/>
      </p:ext>
    </p:extLst>
  </p:cSld>
  <p:clrMapOvr>
    <a:masterClrMapping/>
  </p:clrMapOvr>
</p:sld>
</file>

<file path=ppt/theme/theme1.xml><?xml version="1.0" encoding="utf-8"?>
<a:theme xmlns:a="http://schemas.openxmlformats.org/drawingml/2006/main" name="Office テーマ">
  <a:themeElements>
    <a:clrScheme name="ユーザー定義 1">
      <a:dk1>
        <a:srgbClr val="000000"/>
      </a:dk1>
      <a:lt1>
        <a:sysClr val="window" lastClr="FFFFFF"/>
      </a:lt1>
      <a:dk2>
        <a:srgbClr val="000000"/>
      </a:dk2>
      <a:lt2>
        <a:srgbClr val="FFFFFF"/>
      </a:lt2>
      <a:accent1>
        <a:srgbClr val="7F7F7F"/>
      </a:accent1>
      <a:accent2>
        <a:srgbClr val="98D4BC"/>
      </a:accent2>
      <a:accent3>
        <a:srgbClr val="C5C5C5"/>
      </a:accent3>
      <a:accent4>
        <a:srgbClr val="D8D8D8"/>
      </a:accent4>
      <a:accent5>
        <a:srgbClr val="000000"/>
      </a:accent5>
      <a:accent6>
        <a:srgbClr val="F2F2F2"/>
      </a:accent6>
      <a:hlink>
        <a:srgbClr val="0563C1"/>
      </a:hlink>
      <a:folHlink>
        <a:srgbClr val="0563C1"/>
      </a:folHlink>
    </a:clrScheme>
    <a:fontScheme name="ユーザー定義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6511</Words>
  <Application>Microsoft Office PowerPoint</Application>
  <PresentationFormat>ユーザー設定</PresentationFormat>
  <Paragraphs>706</Paragraphs>
  <Slides>27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Meiryo UI</vt:lpstr>
      <vt:lpstr>Arial</vt:lpstr>
      <vt:lpstr>EYInterstate</vt:lpstr>
      <vt:lpstr>EYInterstate Light</vt:lpstr>
      <vt:lpstr>Wingdings</vt:lpstr>
      <vt:lpstr>Office テーマ</vt:lpstr>
      <vt:lpstr>地域課題分析ナビゲーション テーマ①　地域の人口減少対策</vt:lpstr>
      <vt:lpstr>～「地域課題分析ナビゲーション」活用の効果～  データから地域の解決すべき課題を洗い出し、取り組むべき施策を検討</vt:lpstr>
      <vt:lpstr>PowerPoint プレゼンテーション</vt:lpstr>
      <vt:lpstr>本資料の読み方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分析サマリー これまでの分析結果を踏まえて、優先的に取り組むべき課題を特定する</vt:lpstr>
      <vt:lpstr>PowerPoint プレゼンテーション</vt:lpstr>
      <vt:lpstr>分析サマリー（フォーマット） これまでの分析結果を踏まえて、優先的に取り組むべき課題を特定する</vt:lpstr>
      <vt:lpstr>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2022-08-30T01:47:15Z</dcterms:created>
  <dcterms:modified xsi:type="dcterms:W3CDTF">2022-08-30T01:48:44Z</dcterms:modified>
</cp:coreProperties>
</file>